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378" r:id="rId5"/>
    <p:sldId id="402" r:id="rId6"/>
    <p:sldId id="403" r:id="rId7"/>
    <p:sldId id="385" r:id="rId8"/>
    <p:sldId id="383" r:id="rId9"/>
    <p:sldId id="380" r:id="rId10"/>
    <p:sldId id="279" r:id="rId11"/>
    <p:sldId id="397" r:id="rId12"/>
    <p:sldId id="382" r:id="rId13"/>
    <p:sldId id="257" r:id="rId14"/>
    <p:sldId id="333" r:id="rId15"/>
    <p:sldId id="401" r:id="rId16"/>
    <p:sldId id="258" r:id="rId17"/>
    <p:sldId id="400" r:id="rId18"/>
    <p:sldId id="334" r:id="rId19"/>
    <p:sldId id="26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ager, Randi C (DPS)" initials="BRC(" lastIdx="1" clrIdx="0">
    <p:extLst>
      <p:ext uri="{19B8F6BF-5375-455C-9EA6-DF929625EA0E}">
        <p15:presenceInfo xmlns:p15="http://schemas.microsoft.com/office/powerpoint/2012/main" userId="S::randi.breager@alaska.gov::ed2c7901-1653-4908-bad6-58a839de23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F5A"/>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81" autoAdjust="0"/>
    <p:restoredTop sz="69779" autoAdjust="0"/>
  </p:normalViewPr>
  <p:slideViewPr>
    <p:cSldViewPr snapToGrid="0">
      <p:cViewPr varScale="1">
        <p:scale>
          <a:sx n="69" d="100"/>
          <a:sy n="69" d="100"/>
        </p:scale>
        <p:origin x="3536" y="40"/>
      </p:cViewPr>
      <p:guideLst/>
    </p:cSldViewPr>
  </p:slideViewPr>
  <p:notesTextViewPr>
    <p:cViewPr>
      <p:scale>
        <a:sx n="1" d="1"/>
        <a:sy n="1" d="1"/>
      </p:scale>
      <p:origin x="0" y="0"/>
    </p:cViewPr>
  </p:notesTextViewPr>
  <p:sorterViewPr>
    <p:cViewPr>
      <p:scale>
        <a:sx n="75" d="100"/>
        <a:sy n="75" d="100"/>
      </p:scale>
      <p:origin x="0" y="0"/>
    </p:cViewPr>
  </p:sorterViewPr>
  <p:notesViewPr>
    <p:cSldViewPr snapToGrid="0">
      <p:cViewPr varScale="1">
        <p:scale>
          <a:sx n="87" d="100"/>
          <a:sy n="87" d="100"/>
        </p:scale>
        <p:origin x="236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anchqqsan01\orgdata\ast\VPSO\01%20-%20VPSO%20Program\3-%20Grant%20Administration\Turnover%20Data%20-%20Master.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i="0" baseline="0" dirty="0">
                <a:effectLst/>
              </a:rPr>
              <a:t>Since FY10, the program has hired 315 VPSOs and 311 have left the program, and since FY15, there has been a decline in the number of filled VPSO positions.</a:t>
            </a:r>
            <a:endParaRPr lang="en-US" sz="1600" dirty="0">
              <a:effectLst/>
            </a:endParaRPr>
          </a:p>
        </c:rich>
      </c:tx>
      <c:layout>
        <c:manualLayout>
          <c:xMode val="edge"/>
          <c:yMode val="edge"/>
          <c:x val="0.12384105722229033"/>
          <c:y val="1.8093777962508432E-2"/>
        </c:manualLayout>
      </c:layout>
      <c:overlay val="0"/>
      <c:spPr>
        <a:noFill/>
        <a:ln w="25400">
          <a:noFill/>
        </a:ln>
      </c:spPr>
    </c:title>
    <c:autoTitleDeleted val="0"/>
    <c:plotArea>
      <c:layout>
        <c:manualLayout>
          <c:layoutTarget val="inner"/>
          <c:xMode val="edge"/>
          <c:yMode val="edge"/>
          <c:x val="1.9713261648745518E-2"/>
          <c:y val="0.20821036816576466"/>
          <c:w val="0.96057347670250892"/>
          <c:h val="0.6331742093477255"/>
        </c:manualLayout>
      </c:layout>
      <c:lineChart>
        <c:grouping val="standard"/>
        <c:varyColors val="0"/>
        <c:ser>
          <c:idx val="0"/>
          <c:order val="0"/>
          <c:tx>
            <c:v>Hired</c:v>
          </c:tx>
          <c:spPr>
            <a:ln w="25400" cap="rnd">
              <a:solidFill>
                <a:schemeClr val="accent1"/>
              </a:solidFill>
              <a:round/>
              <a:tailEnd type="arrow"/>
            </a:ln>
            <a:effectLst/>
          </c:spPr>
          <c:marker>
            <c:symbol val="none"/>
          </c:marker>
          <c:dPt>
            <c:idx val="1"/>
            <c:bubble3D val="0"/>
            <c:spPr>
              <a:ln w="25400" cap="rnd">
                <a:solidFill>
                  <a:srgbClr val="00B050"/>
                </a:solidFill>
                <a:round/>
                <a:tailEnd type="arrow"/>
              </a:ln>
              <a:effectLst/>
            </c:spPr>
            <c:extLst>
              <c:ext xmlns:c16="http://schemas.microsoft.com/office/drawing/2014/chart" uri="{C3380CC4-5D6E-409C-BE32-E72D297353CC}">
                <c16:uniqueId val="{00000001-25F4-4774-90E1-84701CBDAD8D}"/>
              </c:ext>
            </c:extLst>
          </c:dPt>
          <c:dPt>
            <c:idx val="2"/>
            <c:bubble3D val="0"/>
            <c:spPr>
              <a:ln w="25400" cap="rnd">
                <a:solidFill>
                  <a:srgbClr val="00B050"/>
                </a:solidFill>
                <a:round/>
                <a:tailEnd type="arrow"/>
              </a:ln>
              <a:effectLst/>
            </c:spPr>
            <c:extLst>
              <c:ext xmlns:c16="http://schemas.microsoft.com/office/drawing/2014/chart" uri="{C3380CC4-5D6E-409C-BE32-E72D297353CC}">
                <c16:uniqueId val="{00000003-25F4-4774-90E1-84701CBDAD8D}"/>
              </c:ext>
            </c:extLst>
          </c:dPt>
          <c:dPt>
            <c:idx val="3"/>
            <c:bubble3D val="0"/>
            <c:spPr>
              <a:ln w="25400" cap="rnd">
                <a:solidFill>
                  <a:srgbClr val="00B050"/>
                </a:solidFill>
                <a:round/>
                <a:tailEnd type="arrow"/>
              </a:ln>
              <a:effectLst/>
            </c:spPr>
            <c:extLst>
              <c:ext xmlns:c16="http://schemas.microsoft.com/office/drawing/2014/chart" uri="{C3380CC4-5D6E-409C-BE32-E72D297353CC}">
                <c16:uniqueId val="{00000005-25F4-4774-90E1-84701CBDAD8D}"/>
              </c:ext>
            </c:extLst>
          </c:dPt>
          <c:dPt>
            <c:idx val="4"/>
            <c:bubble3D val="0"/>
            <c:spPr>
              <a:ln w="25400" cap="rnd">
                <a:solidFill>
                  <a:srgbClr val="00B050"/>
                </a:solidFill>
                <a:round/>
                <a:tailEnd type="arrow"/>
              </a:ln>
              <a:effectLst/>
            </c:spPr>
            <c:extLst>
              <c:ext xmlns:c16="http://schemas.microsoft.com/office/drawing/2014/chart" uri="{C3380CC4-5D6E-409C-BE32-E72D297353CC}">
                <c16:uniqueId val="{00000007-25F4-4774-90E1-84701CBDAD8D}"/>
              </c:ext>
            </c:extLst>
          </c:dPt>
          <c:dPt>
            <c:idx val="5"/>
            <c:bubble3D val="0"/>
            <c:spPr>
              <a:ln w="25400" cap="rnd">
                <a:solidFill>
                  <a:srgbClr val="00B050"/>
                </a:solidFill>
                <a:round/>
                <a:tailEnd type="arrow"/>
              </a:ln>
              <a:effectLst/>
            </c:spPr>
            <c:extLst>
              <c:ext xmlns:c16="http://schemas.microsoft.com/office/drawing/2014/chart" uri="{C3380CC4-5D6E-409C-BE32-E72D297353CC}">
                <c16:uniqueId val="{00000009-25F4-4774-90E1-84701CBDAD8D}"/>
              </c:ext>
            </c:extLst>
          </c:dPt>
          <c:dPt>
            <c:idx val="6"/>
            <c:bubble3D val="0"/>
            <c:spPr>
              <a:ln w="25400" cap="rnd">
                <a:solidFill>
                  <a:srgbClr val="00B050"/>
                </a:solidFill>
                <a:round/>
                <a:tailEnd type="arrow"/>
              </a:ln>
              <a:effectLst/>
            </c:spPr>
            <c:extLst>
              <c:ext xmlns:c16="http://schemas.microsoft.com/office/drawing/2014/chart" uri="{C3380CC4-5D6E-409C-BE32-E72D297353CC}">
                <c16:uniqueId val="{0000000B-25F4-4774-90E1-84701CBDAD8D}"/>
              </c:ext>
            </c:extLst>
          </c:dPt>
          <c:dPt>
            <c:idx val="7"/>
            <c:bubble3D val="0"/>
            <c:spPr>
              <a:ln w="25400" cap="rnd">
                <a:solidFill>
                  <a:srgbClr val="00B050"/>
                </a:solidFill>
                <a:round/>
                <a:tailEnd type="arrow"/>
              </a:ln>
              <a:effectLst/>
            </c:spPr>
            <c:extLst>
              <c:ext xmlns:c16="http://schemas.microsoft.com/office/drawing/2014/chart" uri="{C3380CC4-5D6E-409C-BE32-E72D297353CC}">
                <c16:uniqueId val="{0000000D-25F4-4774-90E1-84701CBDAD8D}"/>
              </c:ext>
            </c:extLst>
          </c:dPt>
          <c:dPt>
            <c:idx val="8"/>
            <c:bubble3D val="0"/>
            <c:spPr>
              <a:ln w="25400" cap="rnd">
                <a:solidFill>
                  <a:srgbClr val="00B050"/>
                </a:solidFill>
                <a:round/>
                <a:tailEnd type="arrow"/>
              </a:ln>
              <a:effectLst/>
            </c:spPr>
            <c:extLst>
              <c:ext xmlns:c16="http://schemas.microsoft.com/office/drawing/2014/chart" uri="{C3380CC4-5D6E-409C-BE32-E72D297353CC}">
                <c16:uniqueId val="{0000000F-25F4-4774-90E1-84701CBDAD8D}"/>
              </c:ext>
            </c:extLst>
          </c:dPt>
          <c:dPt>
            <c:idx val="9"/>
            <c:bubble3D val="0"/>
            <c:spPr>
              <a:ln w="25400" cap="rnd">
                <a:solidFill>
                  <a:srgbClr val="00B050"/>
                </a:solidFill>
                <a:round/>
                <a:tailEnd type="arrow"/>
              </a:ln>
              <a:effectLst/>
            </c:spPr>
            <c:extLst>
              <c:ext xmlns:c16="http://schemas.microsoft.com/office/drawing/2014/chart" uri="{C3380CC4-5D6E-409C-BE32-E72D297353CC}">
                <c16:uniqueId val="{00000011-25F4-4774-90E1-84701CBDAD8D}"/>
              </c:ext>
            </c:extLst>
          </c:dPt>
          <c:dPt>
            <c:idx val="10"/>
            <c:bubble3D val="0"/>
            <c:spPr>
              <a:ln w="25400" cap="rnd">
                <a:solidFill>
                  <a:srgbClr val="00B050"/>
                </a:solidFill>
                <a:round/>
                <a:tailEnd type="arrow"/>
              </a:ln>
              <a:effectLst/>
            </c:spPr>
            <c:extLst>
              <c:ext xmlns:c16="http://schemas.microsoft.com/office/drawing/2014/chart" uri="{C3380CC4-5D6E-409C-BE32-E72D297353CC}">
                <c16:uniqueId val="{00000013-25F4-4774-90E1-84701CBDAD8D}"/>
              </c:ext>
            </c:extLst>
          </c:dPt>
          <c:dPt>
            <c:idx val="11"/>
            <c:bubble3D val="0"/>
            <c:spPr>
              <a:ln w="25400" cap="rnd">
                <a:solidFill>
                  <a:srgbClr val="00B050"/>
                </a:solidFill>
                <a:round/>
                <a:tailEnd type="arrow"/>
              </a:ln>
              <a:effectLst/>
            </c:spPr>
            <c:extLst>
              <c:ext xmlns:c16="http://schemas.microsoft.com/office/drawing/2014/chart" uri="{C3380CC4-5D6E-409C-BE32-E72D297353CC}">
                <c16:uniqueId val="{00000015-25F4-4774-90E1-84701CBDAD8D}"/>
              </c:ext>
            </c:extLst>
          </c:dPt>
          <c:dLbls>
            <c:dLbl>
              <c:idx val="8"/>
              <c:layout>
                <c:manualLayout>
                  <c:x val="-3.0485784392058714E-2"/>
                  <c:y val="-2.62878683337833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5F4-4774-90E1-84701CBDAD8D}"/>
                </c:ext>
              </c:extLst>
            </c:dLbl>
            <c:spPr>
              <a:noFill/>
              <a:ln w="25400">
                <a:noFill/>
              </a:ln>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'Turnover Spreadsheet'!$I$22:$I$33</c:f>
              <c:strCache>
                <c:ptCount val="12"/>
                <c:pt idx="0">
                  <c:v>FY10</c:v>
                </c:pt>
                <c:pt idx="1">
                  <c:v>FY11</c:v>
                </c:pt>
                <c:pt idx="2">
                  <c:v>FY12</c:v>
                </c:pt>
                <c:pt idx="3">
                  <c:v>FY13</c:v>
                </c:pt>
                <c:pt idx="4">
                  <c:v>FY14</c:v>
                </c:pt>
                <c:pt idx="5">
                  <c:v>FY15</c:v>
                </c:pt>
                <c:pt idx="6">
                  <c:v>FY16</c:v>
                </c:pt>
                <c:pt idx="7">
                  <c:v>FY17</c:v>
                </c:pt>
                <c:pt idx="8">
                  <c:v>FY18</c:v>
                </c:pt>
                <c:pt idx="9">
                  <c:v>FY19</c:v>
                </c:pt>
                <c:pt idx="10">
                  <c:v>FY20</c:v>
                </c:pt>
                <c:pt idx="11">
                  <c:v>FY21</c:v>
                </c:pt>
              </c:strCache>
            </c:strRef>
          </c:cat>
          <c:val>
            <c:numRef>
              <c:f>'Turnover Spreadsheet'!$J$22:$J$33</c:f>
              <c:numCache>
                <c:formatCode>General</c:formatCode>
                <c:ptCount val="12"/>
                <c:pt idx="0">
                  <c:v>40</c:v>
                </c:pt>
                <c:pt idx="1">
                  <c:v>37</c:v>
                </c:pt>
                <c:pt idx="2">
                  <c:v>36</c:v>
                </c:pt>
                <c:pt idx="3">
                  <c:v>32</c:v>
                </c:pt>
                <c:pt idx="4">
                  <c:v>31</c:v>
                </c:pt>
                <c:pt idx="5">
                  <c:v>26</c:v>
                </c:pt>
                <c:pt idx="6">
                  <c:v>16</c:v>
                </c:pt>
                <c:pt idx="7">
                  <c:v>18</c:v>
                </c:pt>
                <c:pt idx="8">
                  <c:v>21</c:v>
                </c:pt>
                <c:pt idx="9">
                  <c:v>14</c:v>
                </c:pt>
                <c:pt idx="10">
                  <c:v>25</c:v>
                </c:pt>
                <c:pt idx="11">
                  <c:v>19</c:v>
                </c:pt>
              </c:numCache>
            </c:numRef>
          </c:val>
          <c:smooth val="0"/>
          <c:extLst>
            <c:ext xmlns:c16="http://schemas.microsoft.com/office/drawing/2014/chart" uri="{C3380CC4-5D6E-409C-BE32-E72D297353CC}">
              <c16:uniqueId val="{00000016-25F4-4774-90E1-84701CBDAD8D}"/>
            </c:ext>
          </c:extLst>
        </c:ser>
        <c:ser>
          <c:idx val="1"/>
          <c:order val="1"/>
          <c:tx>
            <c:v>Left</c:v>
          </c:tx>
          <c:spPr>
            <a:ln w="25400">
              <a:solidFill>
                <a:srgbClr val="FF0000"/>
              </a:solidFill>
              <a:tailEnd type="arrow" w="lg" len="lg"/>
            </a:ln>
          </c:spPr>
          <c:marker>
            <c:symbol val="none"/>
          </c:marker>
          <c:dPt>
            <c:idx val="1"/>
            <c:bubble3D val="0"/>
            <c:spPr>
              <a:ln w="25400">
                <a:solidFill>
                  <a:srgbClr val="FF0000"/>
                </a:solidFill>
                <a:prstDash val="solid"/>
                <a:tailEnd type="arrow" w="lg" len="lg"/>
              </a:ln>
            </c:spPr>
            <c:extLst>
              <c:ext xmlns:c16="http://schemas.microsoft.com/office/drawing/2014/chart" uri="{C3380CC4-5D6E-409C-BE32-E72D297353CC}">
                <c16:uniqueId val="{00000018-25F4-4774-90E1-84701CBDAD8D}"/>
              </c:ext>
            </c:extLst>
          </c:dPt>
          <c:dPt>
            <c:idx val="2"/>
            <c:bubble3D val="0"/>
            <c:spPr>
              <a:ln w="25400">
                <a:solidFill>
                  <a:srgbClr val="FF0000"/>
                </a:solidFill>
                <a:prstDash val="solid"/>
                <a:tailEnd type="arrow" w="lg" len="lg"/>
              </a:ln>
            </c:spPr>
            <c:extLst>
              <c:ext xmlns:c16="http://schemas.microsoft.com/office/drawing/2014/chart" uri="{C3380CC4-5D6E-409C-BE32-E72D297353CC}">
                <c16:uniqueId val="{0000001A-25F4-4774-90E1-84701CBDAD8D}"/>
              </c:ext>
            </c:extLst>
          </c:dPt>
          <c:dPt>
            <c:idx val="3"/>
            <c:bubble3D val="0"/>
            <c:spPr>
              <a:ln w="25400">
                <a:solidFill>
                  <a:srgbClr val="FF0000"/>
                </a:solidFill>
                <a:prstDash val="solid"/>
                <a:tailEnd type="arrow" w="lg" len="lg"/>
              </a:ln>
            </c:spPr>
            <c:extLst>
              <c:ext xmlns:c16="http://schemas.microsoft.com/office/drawing/2014/chart" uri="{C3380CC4-5D6E-409C-BE32-E72D297353CC}">
                <c16:uniqueId val="{0000001C-25F4-4774-90E1-84701CBDAD8D}"/>
              </c:ext>
            </c:extLst>
          </c:dPt>
          <c:dPt>
            <c:idx val="4"/>
            <c:bubble3D val="0"/>
            <c:spPr>
              <a:ln w="25400">
                <a:solidFill>
                  <a:srgbClr val="FF0000"/>
                </a:solidFill>
                <a:prstDash val="solid"/>
                <a:tailEnd type="arrow" w="lg" len="lg"/>
              </a:ln>
            </c:spPr>
            <c:extLst>
              <c:ext xmlns:c16="http://schemas.microsoft.com/office/drawing/2014/chart" uri="{C3380CC4-5D6E-409C-BE32-E72D297353CC}">
                <c16:uniqueId val="{0000001E-25F4-4774-90E1-84701CBDAD8D}"/>
              </c:ext>
            </c:extLst>
          </c:dPt>
          <c:dPt>
            <c:idx val="5"/>
            <c:bubble3D val="0"/>
            <c:spPr>
              <a:ln w="25400">
                <a:solidFill>
                  <a:srgbClr val="FF0000"/>
                </a:solidFill>
                <a:prstDash val="solid"/>
                <a:tailEnd type="arrow" w="lg" len="lg"/>
              </a:ln>
            </c:spPr>
            <c:extLst>
              <c:ext xmlns:c16="http://schemas.microsoft.com/office/drawing/2014/chart" uri="{C3380CC4-5D6E-409C-BE32-E72D297353CC}">
                <c16:uniqueId val="{00000020-25F4-4774-90E1-84701CBDAD8D}"/>
              </c:ext>
            </c:extLst>
          </c:dPt>
          <c:dPt>
            <c:idx val="6"/>
            <c:bubble3D val="0"/>
            <c:spPr>
              <a:ln w="25400">
                <a:solidFill>
                  <a:srgbClr val="FF0000"/>
                </a:solidFill>
                <a:prstDash val="solid"/>
                <a:tailEnd type="arrow" w="lg" len="lg"/>
              </a:ln>
            </c:spPr>
            <c:extLst>
              <c:ext xmlns:c16="http://schemas.microsoft.com/office/drawing/2014/chart" uri="{C3380CC4-5D6E-409C-BE32-E72D297353CC}">
                <c16:uniqueId val="{00000022-25F4-4774-90E1-84701CBDAD8D}"/>
              </c:ext>
            </c:extLst>
          </c:dPt>
          <c:dPt>
            <c:idx val="7"/>
            <c:bubble3D val="0"/>
            <c:spPr>
              <a:ln w="25400">
                <a:solidFill>
                  <a:srgbClr val="FF0000"/>
                </a:solidFill>
                <a:prstDash val="solid"/>
                <a:tailEnd type="arrow" w="lg" len="lg"/>
              </a:ln>
            </c:spPr>
            <c:extLst>
              <c:ext xmlns:c16="http://schemas.microsoft.com/office/drawing/2014/chart" uri="{C3380CC4-5D6E-409C-BE32-E72D297353CC}">
                <c16:uniqueId val="{00000024-25F4-4774-90E1-84701CBDAD8D}"/>
              </c:ext>
            </c:extLst>
          </c:dPt>
          <c:dPt>
            <c:idx val="8"/>
            <c:bubble3D val="0"/>
            <c:spPr>
              <a:ln w="25400">
                <a:solidFill>
                  <a:srgbClr val="FF0000"/>
                </a:solidFill>
                <a:prstDash val="solid"/>
                <a:tailEnd type="arrow" w="lg" len="lg"/>
              </a:ln>
            </c:spPr>
            <c:extLst>
              <c:ext xmlns:c16="http://schemas.microsoft.com/office/drawing/2014/chart" uri="{C3380CC4-5D6E-409C-BE32-E72D297353CC}">
                <c16:uniqueId val="{00000026-25F4-4774-90E1-84701CBDAD8D}"/>
              </c:ext>
            </c:extLst>
          </c:dPt>
          <c:dPt>
            <c:idx val="9"/>
            <c:bubble3D val="0"/>
            <c:spPr>
              <a:ln w="25400">
                <a:solidFill>
                  <a:srgbClr val="FF0000"/>
                </a:solidFill>
                <a:prstDash val="solid"/>
                <a:tailEnd type="arrow" w="lg" len="lg"/>
              </a:ln>
            </c:spPr>
            <c:extLst>
              <c:ext xmlns:c16="http://schemas.microsoft.com/office/drawing/2014/chart" uri="{C3380CC4-5D6E-409C-BE32-E72D297353CC}">
                <c16:uniqueId val="{00000028-25F4-4774-90E1-84701CBDAD8D}"/>
              </c:ext>
            </c:extLst>
          </c:dPt>
          <c:dPt>
            <c:idx val="10"/>
            <c:bubble3D val="0"/>
            <c:spPr>
              <a:ln w="25400">
                <a:solidFill>
                  <a:srgbClr val="FF0000"/>
                </a:solidFill>
                <a:prstDash val="solid"/>
                <a:tailEnd type="arrow" w="lg" len="lg"/>
              </a:ln>
            </c:spPr>
            <c:extLst>
              <c:ext xmlns:c16="http://schemas.microsoft.com/office/drawing/2014/chart" uri="{C3380CC4-5D6E-409C-BE32-E72D297353CC}">
                <c16:uniqueId val="{0000002A-25F4-4774-90E1-84701CBDAD8D}"/>
              </c:ext>
            </c:extLst>
          </c:dPt>
          <c:dPt>
            <c:idx val="11"/>
            <c:bubble3D val="0"/>
            <c:spPr>
              <a:ln w="25400">
                <a:solidFill>
                  <a:srgbClr val="FF0000"/>
                </a:solidFill>
                <a:prstDash val="solid"/>
                <a:tailEnd type="arrow" w="lg" len="lg"/>
              </a:ln>
            </c:spPr>
            <c:extLst>
              <c:ext xmlns:c16="http://schemas.microsoft.com/office/drawing/2014/chart" uri="{C3380CC4-5D6E-409C-BE32-E72D297353CC}">
                <c16:uniqueId val="{0000002C-25F4-4774-90E1-84701CBDAD8D}"/>
              </c:ext>
            </c:extLst>
          </c:dPt>
          <c:dLbls>
            <c:dLbl>
              <c:idx val="10"/>
              <c:layout>
                <c:manualLayout>
                  <c:x val="-1.8594767376034691E-2"/>
                  <c:y val="-2.0900532529812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5F4-4774-90E1-84701CBDAD8D}"/>
                </c:ext>
              </c:extLst>
            </c:dLbl>
            <c:spPr>
              <a:noFill/>
              <a:ln w="25400">
                <a:noFill/>
              </a:ln>
            </c:spPr>
            <c:txPr>
              <a:bodyPr wrap="square" lIns="38100" tIns="19050" rIns="38100" bIns="19050" anchor="ctr">
                <a:spAutoFit/>
              </a:bodyPr>
              <a:lstStyle/>
              <a:p>
                <a:pPr>
                  <a:defRPr sz="105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'Turnover Spreadsheet'!$I$22:$I$33</c:f>
              <c:strCache>
                <c:ptCount val="12"/>
                <c:pt idx="0">
                  <c:v>FY10</c:v>
                </c:pt>
                <c:pt idx="1">
                  <c:v>FY11</c:v>
                </c:pt>
                <c:pt idx="2">
                  <c:v>FY12</c:v>
                </c:pt>
                <c:pt idx="3">
                  <c:v>FY13</c:v>
                </c:pt>
                <c:pt idx="4">
                  <c:v>FY14</c:v>
                </c:pt>
                <c:pt idx="5">
                  <c:v>FY15</c:v>
                </c:pt>
                <c:pt idx="6">
                  <c:v>FY16</c:v>
                </c:pt>
                <c:pt idx="7">
                  <c:v>FY17</c:v>
                </c:pt>
                <c:pt idx="8">
                  <c:v>FY18</c:v>
                </c:pt>
                <c:pt idx="9">
                  <c:v>FY19</c:v>
                </c:pt>
                <c:pt idx="10">
                  <c:v>FY20</c:v>
                </c:pt>
                <c:pt idx="11">
                  <c:v>FY21</c:v>
                </c:pt>
              </c:strCache>
            </c:strRef>
          </c:cat>
          <c:val>
            <c:numRef>
              <c:f>'Turnover Spreadsheet'!$L$22:$L$33</c:f>
              <c:numCache>
                <c:formatCode>General</c:formatCode>
                <c:ptCount val="12"/>
                <c:pt idx="0">
                  <c:v>24</c:v>
                </c:pt>
                <c:pt idx="1">
                  <c:v>25</c:v>
                </c:pt>
                <c:pt idx="2">
                  <c:v>29</c:v>
                </c:pt>
                <c:pt idx="3">
                  <c:v>25</c:v>
                </c:pt>
                <c:pt idx="4">
                  <c:v>31</c:v>
                </c:pt>
                <c:pt idx="5">
                  <c:v>39</c:v>
                </c:pt>
                <c:pt idx="6">
                  <c:v>33</c:v>
                </c:pt>
                <c:pt idx="7">
                  <c:v>29</c:v>
                </c:pt>
                <c:pt idx="8">
                  <c:v>24</c:v>
                </c:pt>
                <c:pt idx="9">
                  <c:v>20</c:v>
                </c:pt>
                <c:pt idx="10">
                  <c:v>20</c:v>
                </c:pt>
                <c:pt idx="11">
                  <c:v>13</c:v>
                </c:pt>
              </c:numCache>
            </c:numRef>
          </c:val>
          <c:smooth val="0"/>
          <c:extLst>
            <c:ext xmlns:c16="http://schemas.microsoft.com/office/drawing/2014/chart" uri="{C3380CC4-5D6E-409C-BE32-E72D297353CC}">
              <c16:uniqueId val="{0000002D-25F4-4774-90E1-84701CBDAD8D}"/>
            </c:ext>
          </c:extLst>
        </c:ser>
        <c:dLbls>
          <c:showLegendKey val="0"/>
          <c:showVal val="0"/>
          <c:showCatName val="0"/>
          <c:showSerName val="0"/>
          <c:showPercent val="0"/>
          <c:showBubbleSize val="0"/>
        </c:dLbls>
        <c:smooth val="0"/>
        <c:axId val="445036504"/>
        <c:axId val="1"/>
      </c:lineChart>
      <c:catAx>
        <c:axId val="4450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1"/>
        <c:axPos val="l"/>
        <c:majorGridlines>
          <c:spPr>
            <a:ln w="12700" cap="flat" cmpd="sng" algn="ctr">
              <a:solidFill>
                <a:schemeClr val="tx1">
                  <a:lumMod val="15000"/>
                  <a:lumOff val="85000"/>
                </a:schemeClr>
              </a:solidFill>
              <a:round/>
            </a:ln>
            <a:effectLst/>
          </c:spPr>
        </c:majorGridlines>
        <c:numFmt formatCode="General" sourceLinked="1"/>
        <c:majorTickMark val="out"/>
        <c:minorTickMark val="none"/>
        <c:tickLblPos val="nextTo"/>
        <c:crossAx val="445036504"/>
        <c:crosses val="autoZero"/>
        <c:crossBetween val="between"/>
      </c:valAx>
    </c:plotArea>
    <c:legend>
      <c:legendPos val="b"/>
      <c:overlay val="1"/>
      <c:txPr>
        <a:bodyPr/>
        <a:lstStyle/>
        <a:p>
          <a:pPr>
            <a:defRPr sz="1600"/>
          </a:pPr>
          <a:endParaRPr lang="en-US"/>
        </a:p>
      </c:txPr>
    </c:legend>
    <c:plotVisOnly val="1"/>
    <c:dispBlanksAs val="gap"/>
    <c:showDLblsOverMax val="0"/>
  </c:chart>
  <c:txPr>
    <a:bodyPr/>
    <a:lstStyle/>
    <a:p>
      <a:pPr>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0.42151</cdr:x>
      <cdr:y>0.95109</cdr:y>
    </cdr:from>
    <cdr:to>
      <cdr:x>0.44802</cdr:x>
      <cdr:y>0.95109</cdr:y>
    </cdr:to>
    <cdr:cxnSp macro="">
      <cdr:nvCxnSpPr>
        <cdr:cNvPr id="3" name="Straight Arrow Connector 2">
          <a:extLst xmlns:a="http://schemas.openxmlformats.org/drawingml/2006/main">
            <a:ext uri="{FF2B5EF4-FFF2-40B4-BE49-F238E27FC236}">
              <a16:creationId xmlns:a16="http://schemas.microsoft.com/office/drawing/2014/main" id="{2DB399FA-9F6D-43D1-AB9A-50A9CBB9E268}"/>
            </a:ext>
          </a:extLst>
        </cdr:cNvPr>
        <cdr:cNvCxnSpPr/>
      </cdr:nvCxnSpPr>
      <cdr:spPr>
        <a:xfrm xmlns:a="http://schemas.openxmlformats.org/drawingml/2006/main">
          <a:off x="3655871" y="4783231"/>
          <a:ext cx="229956" cy="0"/>
        </a:xfrm>
        <a:prstGeom xmlns:a="http://schemas.openxmlformats.org/drawingml/2006/main" prst="straightConnector1">
          <a:avLst/>
        </a:prstGeom>
        <a:ln xmlns:a="http://schemas.openxmlformats.org/drawingml/2006/main">
          <a:solidFill>
            <a:srgbClr val="00B050"/>
          </a:solidFill>
          <a:tailEnd type="stealth"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D0F929-4FAC-49C9-B691-8C40A4453B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3A708B-E929-404F-9AF0-5DA1F3CA4D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D7B5D2-FFAB-4064-BE43-E9C403FDCFE0}" type="datetimeFigureOut">
              <a:rPr lang="en-US" smtClean="0"/>
              <a:t>3/16/2021</a:t>
            </a:fld>
            <a:endParaRPr lang="en-US"/>
          </a:p>
        </p:txBody>
      </p:sp>
      <p:sp>
        <p:nvSpPr>
          <p:cNvPr id="4" name="Footer Placeholder 3">
            <a:extLst>
              <a:ext uri="{FF2B5EF4-FFF2-40B4-BE49-F238E27FC236}">
                <a16:creationId xmlns:a16="http://schemas.microsoft.com/office/drawing/2014/main" id="{D68D1B61-21B4-4EA5-8488-DB8889CA56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B565146-9073-4BAA-A075-2BF0194B9E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95D61F-391C-4926-AFC0-79C2CF5825D4}" type="slidenum">
              <a:rPr lang="en-US" smtClean="0"/>
              <a:t>‹#›</a:t>
            </a:fld>
            <a:endParaRPr lang="en-US"/>
          </a:p>
        </p:txBody>
      </p:sp>
    </p:spTree>
    <p:extLst>
      <p:ext uri="{BB962C8B-B14F-4D97-AF65-F5344CB8AC3E}">
        <p14:creationId xmlns:p14="http://schemas.microsoft.com/office/powerpoint/2010/main" val="4152149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E89747-5742-4ED3-8570-BF1827636119}" type="datetimeFigureOut">
              <a:rPr lang="en-US" smtClean="0"/>
              <a:t>3/16/2021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449B5-497C-49D0-883A-5B3F88EF7199}" type="slidenum">
              <a:rPr lang="en-US" smtClean="0"/>
              <a:t>‹#›</a:t>
            </a:fld>
            <a:endParaRPr lang="en-US"/>
          </a:p>
        </p:txBody>
      </p:sp>
    </p:spTree>
    <p:extLst>
      <p:ext uri="{BB962C8B-B14F-4D97-AF65-F5344CB8AC3E}">
        <p14:creationId xmlns:p14="http://schemas.microsoft.com/office/powerpoint/2010/main" val="3649608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449B5-497C-49D0-883A-5B3F88EF7199}" type="slidenum">
              <a:rPr lang="en-US" smtClean="0"/>
              <a:t>2</a:t>
            </a:fld>
            <a:endParaRPr lang="en-US"/>
          </a:p>
        </p:txBody>
      </p:sp>
    </p:spTree>
    <p:extLst>
      <p:ext uri="{BB962C8B-B14F-4D97-AF65-F5344CB8AC3E}">
        <p14:creationId xmlns:p14="http://schemas.microsoft.com/office/powerpoint/2010/main" val="584191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3FCF75-51FE-4530-A58D-DD4190FA687F}" type="slidenum">
              <a:rPr lang="en-US" smtClean="0"/>
              <a:t>11</a:t>
            </a:fld>
            <a:endParaRPr lang="en-US"/>
          </a:p>
        </p:txBody>
      </p:sp>
    </p:spTree>
    <p:extLst>
      <p:ext uri="{BB962C8B-B14F-4D97-AF65-F5344CB8AC3E}">
        <p14:creationId xmlns:p14="http://schemas.microsoft.com/office/powerpoint/2010/main" val="513764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449B5-497C-49D0-883A-5B3F88EF7199}" type="slidenum">
              <a:rPr lang="en-US" smtClean="0"/>
              <a:t>12</a:t>
            </a:fld>
            <a:endParaRPr lang="en-US"/>
          </a:p>
        </p:txBody>
      </p:sp>
    </p:spTree>
    <p:extLst>
      <p:ext uri="{BB962C8B-B14F-4D97-AF65-F5344CB8AC3E}">
        <p14:creationId xmlns:p14="http://schemas.microsoft.com/office/powerpoint/2010/main" val="1110915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3FCF75-51FE-4530-A58D-DD4190FA687F}" type="slidenum">
              <a:rPr lang="en-US" smtClean="0"/>
              <a:t>13</a:t>
            </a:fld>
            <a:endParaRPr lang="en-US"/>
          </a:p>
        </p:txBody>
      </p:sp>
    </p:spTree>
    <p:extLst>
      <p:ext uri="{BB962C8B-B14F-4D97-AF65-F5344CB8AC3E}">
        <p14:creationId xmlns:p14="http://schemas.microsoft.com/office/powerpoint/2010/main" val="853335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449B5-497C-49D0-883A-5B3F88EF7199}" type="slidenum">
              <a:rPr lang="en-US" smtClean="0"/>
              <a:t>14</a:t>
            </a:fld>
            <a:endParaRPr lang="en-US"/>
          </a:p>
        </p:txBody>
      </p:sp>
    </p:spTree>
    <p:extLst>
      <p:ext uri="{BB962C8B-B14F-4D97-AF65-F5344CB8AC3E}">
        <p14:creationId xmlns:p14="http://schemas.microsoft.com/office/powerpoint/2010/main" val="746787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23FCF75-51FE-4530-A58D-DD4190FA687F}" type="slidenum">
              <a:rPr lang="en-US" smtClean="0"/>
              <a:t>15</a:t>
            </a:fld>
            <a:endParaRPr lang="en-US"/>
          </a:p>
        </p:txBody>
      </p:sp>
    </p:spTree>
    <p:extLst>
      <p:ext uri="{BB962C8B-B14F-4D97-AF65-F5344CB8AC3E}">
        <p14:creationId xmlns:p14="http://schemas.microsoft.com/office/powerpoint/2010/main" val="207819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38449B5-497C-49D0-883A-5B3F88EF7199}" type="slidenum">
              <a:rPr lang="en-US" smtClean="0"/>
              <a:t>3</a:t>
            </a:fld>
            <a:endParaRPr lang="en-US"/>
          </a:p>
        </p:txBody>
      </p:sp>
    </p:spTree>
    <p:extLst>
      <p:ext uri="{BB962C8B-B14F-4D97-AF65-F5344CB8AC3E}">
        <p14:creationId xmlns:p14="http://schemas.microsoft.com/office/powerpoint/2010/main" val="679541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449B5-497C-49D0-883A-5B3F88EF7199}" type="slidenum">
              <a:rPr lang="en-US" smtClean="0"/>
              <a:t>4</a:t>
            </a:fld>
            <a:endParaRPr lang="en-US"/>
          </a:p>
        </p:txBody>
      </p:sp>
    </p:spTree>
    <p:extLst>
      <p:ext uri="{BB962C8B-B14F-4D97-AF65-F5344CB8AC3E}">
        <p14:creationId xmlns:p14="http://schemas.microsoft.com/office/powerpoint/2010/main" val="75472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99CAD8-B927-40F8-A198-400F9B4C16B1}" type="slidenum">
              <a:rPr lang="en-US" smtClean="0"/>
              <a:t>5</a:t>
            </a:fld>
            <a:endParaRPr lang="en-US"/>
          </a:p>
        </p:txBody>
      </p:sp>
    </p:spTree>
    <p:extLst>
      <p:ext uri="{BB962C8B-B14F-4D97-AF65-F5344CB8AC3E}">
        <p14:creationId xmlns:p14="http://schemas.microsoft.com/office/powerpoint/2010/main" val="235237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38449B5-497C-49D0-883A-5B3F88EF7199}" type="slidenum">
              <a:rPr lang="en-US" smtClean="0"/>
              <a:t>6</a:t>
            </a:fld>
            <a:endParaRPr lang="en-US"/>
          </a:p>
        </p:txBody>
      </p:sp>
    </p:spTree>
    <p:extLst>
      <p:ext uri="{BB962C8B-B14F-4D97-AF65-F5344CB8AC3E}">
        <p14:creationId xmlns:p14="http://schemas.microsoft.com/office/powerpoint/2010/main" val="316009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56FA0E4-B6EF-47E8-961C-4FC0AC828F1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808183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449B5-497C-49D0-883A-5B3F88EF7199}" type="slidenum">
              <a:rPr lang="en-US" smtClean="0"/>
              <a:t>8</a:t>
            </a:fld>
            <a:endParaRPr lang="en-US"/>
          </a:p>
        </p:txBody>
      </p:sp>
    </p:spTree>
    <p:extLst>
      <p:ext uri="{BB962C8B-B14F-4D97-AF65-F5344CB8AC3E}">
        <p14:creationId xmlns:p14="http://schemas.microsoft.com/office/powerpoint/2010/main" val="2012086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Notes:</a:t>
            </a:r>
          </a:p>
          <a:p>
            <a:r>
              <a:rPr lang="en-US" dirty="0"/>
              <a:t>Current base salary is currently $26.79, 3.75% step at 6 months, 3.75% after completion of training. Certified VPSO is then at $28.83. After that, a VPSO receives a 3.75% every year for the first 10 years, then 3.75% increase every other year. The highest step is at 24 years, when a VPSO would receive $53.91 an hour.</a:t>
            </a:r>
          </a:p>
          <a:p>
            <a:endParaRPr lang="en-US" dirty="0"/>
          </a:p>
          <a:p>
            <a:r>
              <a:rPr lang="en-US" dirty="0"/>
              <a:t>Due to the uniqueness of the VPSO position, identifying other professions for overall comparison is not an easy task. Researching this matter, however, most like the duties and responsibilities of a VPSO is that of an Airport Police and Fire Officer (APFO). APFO’s likewise receive training in law enforcement, firefighting, and emergency medical practices, but several differences also exist. Specifically, all Airport Police and Fire officers are based in urban Alaska, i.e. Anchorage, Fairbanks, and Juneau, while VPSO’s are stationed throughout communities in rural Alaska. APFO’s are part of larger departments and have other officers on shift with them, while VPSO’s are typically the only officer in that community, as well as on call 24/7/365 when there. VPSO’s further do perform additional duties that APFO’s do not, to include search and rescue, probation and parole, lay rabies vaccinations, grant writer, training for community members on various public safety topics, the development and updating of emergency response plans for the community, home safety surveys, etc. By no means is this a comprehensive list of VPSO duties and responsibilities, as they can and will differ from community to community. In summary, as long-time grantees of the VPSO Program, we collectively implore you to give serious consideration to an increase in the base salary of the Village Public Safety Officer.</a:t>
            </a:r>
          </a:p>
          <a:p>
            <a:endParaRPr lang="en-US" dirty="0"/>
          </a:p>
          <a:p>
            <a:endParaRPr lang="en-US" dirty="0"/>
          </a:p>
          <a:p>
            <a:r>
              <a:rPr lang="en-US" dirty="0"/>
              <a:t>Recruitment and advertising, funded at $125,753</a:t>
            </a:r>
          </a:p>
          <a:p>
            <a:r>
              <a:rPr lang="en-US" sz="1200" b="0" i="0" u="none" strike="noStrike" kern="1200" dirty="0">
                <a:solidFill>
                  <a:schemeClr val="tx1"/>
                </a:solidFill>
                <a:effectLst/>
                <a:latin typeface="+mn-lt"/>
                <a:ea typeface="+mn-ea"/>
                <a:cs typeface="+mn-cs"/>
              </a:rPr>
              <a:t>APIA</a:t>
            </a:r>
            <a:r>
              <a:rPr lang="en-US" dirty="0"/>
              <a:t> </a:t>
            </a:r>
            <a:r>
              <a:rPr lang="en-US" sz="1200" b="0" i="0" u="none" strike="noStrike" kern="1200" dirty="0">
                <a:solidFill>
                  <a:schemeClr val="tx1"/>
                </a:solidFill>
                <a:effectLst/>
                <a:latin typeface="+mn-lt"/>
                <a:ea typeface="+mn-ea"/>
                <a:cs typeface="+mn-cs"/>
              </a:rPr>
              <a:t> 	$     2,400.00 </a:t>
            </a:r>
          </a:p>
          <a:p>
            <a:r>
              <a:rPr lang="en-US" sz="1200" b="0" i="0" u="none" strike="noStrike" kern="1200" dirty="0">
                <a:solidFill>
                  <a:schemeClr val="tx1"/>
                </a:solidFill>
                <a:effectLst/>
                <a:latin typeface="+mn-lt"/>
                <a:ea typeface="+mn-ea"/>
                <a:cs typeface="+mn-cs"/>
              </a:rPr>
              <a:t>AVCP</a:t>
            </a:r>
            <a:r>
              <a:rPr lang="en-US" dirty="0"/>
              <a:t> </a:t>
            </a:r>
            <a:r>
              <a:rPr lang="en-US" sz="1200" b="0" i="0" u="none" strike="noStrike" kern="1200" dirty="0">
                <a:solidFill>
                  <a:schemeClr val="tx1"/>
                </a:solidFill>
                <a:effectLst/>
                <a:latin typeface="+mn-lt"/>
                <a:ea typeface="+mn-ea"/>
                <a:cs typeface="+mn-cs"/>
              </a:rPr>
              <a:t> 	$   58,153.00 </a:t>
            </a:r>
          </a:p>
          <a:p>
            <a:r>
              <a:rPr lang="en-US" sz="1200" b="0" i="0" u="none" strike="noStrike" kern="1200" dirty="0">
                <a:solidFill>
                  <a:schemeClr val="tx1"/>
                </a:solidFill>
                <a:effectLst/>
                <a:latin typeface="+mn-lt"/>
                <a:ea typeface="+mn-ea"/>
                <a:cs typeface="+mn-cs"/>
              </a:rPr>
              <a:t>BBNA</a:t>
            </a:r>
            <a:r>
              <a:rPr lang="en-US" dirty="0"/>
              <a:t> </a:t>
            </a:r>
            <a:r>
              <a:rPr lang="en-US" sz="1200" b="0" i="0" u="none" strike="noStrike" kern="1200" dirty="0">
                <a:solidFill>
                  <a:schemeClr val="tx1"/>
                </a:solidFill>
                <a:effectLst/>
                <a:latin typeface="+mn-lt"/>
                <a:ea typeface="+mn-ea"/>
                <a:cs typeface="+mn-cs"/>
              </a:rPr>
              <a:t> 	$                 -   </a:t>
            </a:r>
          </a:p>
          <a:p>
            <a:r>
              <a:rPr lang="en-US" sz="1200" b="0" i="0" u="none" strike="noStrike" kern="1200" dirty="0">
                <a:solidFill>
                  <a:schemeClr val="tx1"/>
                </a:solidFill>
                <a:effectLst/>
                <a:latin typeface="+mn-lt"/>
                <a:ea typeface="+mn-ea"/>
                <a:cs typeface="+mn-cs"/>
              </a:rPr>
              <a:t>CCTH</a:t>
            </a:r>
            <a:r>
              <a:rPr lang="en-US" dirty="0"/>
              <a:t> 	</a:t>
            </a:r>
            <a:r>
              <a:rPr lang="en-US" sz="1200" b="0" i="0" u="none" strike="noStrike" kern="1200" dirty="0">
                <a:solidFill>
                  <a:schemeClr val="tx1"/>
                </a:solidFill>
                <a:effectLst/>
                <a:latin typeface="+mn-lt"/>
                <a:ea typeface="+mn-ea"/>
                <a:cs typeface="+mn-cs"/>
              </a:rPr>
              <a:t>$     2,400.00 </a:t>
            </a:r>
          </a:p>
          <a:p>
            <a:r>
              <a:rPr lang="en-US" sz="1200" b="0" i="0" u="none" strike="noStrike" kern="1200" dirty="0">
                <a:solidFill>
                  <a:schemeClr val="tx1"/>
                </a:solidFill>
                <a:effectLst/>
                <a:latin typeface="+mn-lt"/>
                <a:ea typeface="+mn-ea"/>
                <a:cs typeface="+mn-cs"/>
              </a:rPr>
              <a:t>Chugachmiut</a:t>
            </a:r>
            <a:r>
              <a:rPr lang="en-US" dirty="0"/>
              <a:t> </a:t>
            </a:r>
            <a:r>
              <a:rPr lang="en-US" sz="1200" b="0" i="0" u="none" strike="noStrike" kern="1200" dirty="0">
                <a:solidFill>
                  <a:schemeClr val="tx1"/>
                </a:solidFill>
                <a:effectLst/>
                <a:latin typeface="+mn-lt"/>
                <a:ea typeface="+mn-ea"/>
                <a:cs typeface="+mn-cs"/>
              </a:rPr>
              <a:t> 	$     1,000.00 </a:t>
            </a:r>
          </a:p>
          <a:p>
            <a:r>
              <a:rPr lang="en-US" sz="1200" b="0" i="0" u="none" strike="noStrike" kern="1200" dirty="0">
                <a:solidFill>
                  <a:schemeClr val="tx1"/>
                </a:solidFill>
                <a:effectLst/>
                <a:latin typeface="+mn-lt"/>
                <a:ea typeface="+mn-ea"/>
                <a:cs typeface="+mn-cs"/>
              </a:rPr>
              <a:t>CRNA</a:t>
            </a:r>
            <a:r>
              <a:rPr lang="en-US" dirty="0"/>
              <a:t> </a:t>
            </a:r>
            <a:r>
              <a:rPr lang="en-US" sz="1200" b="0" i="0" u="none" strike="noStrike" kern="1200" dirty="0">
                <a:solidFill>
                  <a:schemeClr val="tx1"/>
                </a:solidFill>
                <a:effectLst/>
                <a:latin typeface="+mn-lt"/>
                <a:ea typeface="+mn-ea"/>
                <a:cs typeface="+mn-cs"/>
              </a:rPr>
              <a:t> 	$   12,600.00 </a:t>
            </a:r>
          </a:p>
          <a:p>
            <a:r>
              <a:rPr lang="en-US" sz="1200" b="0" i="0" u="none" strike="noStrike" kern="1200" dirty="0">
                <a:solidFill>
                  <a:schemeClr val="tx1"/>
                </a:solidFill>
                <a:effectLst/>
                <a:latin typeface="+mn-lt"/>
                <a:ea typeface="+mn-ea"/>
                <a:cs typeface="+mn-cs"/>
              </a:rPr>
              <a:t>KANA</a:t>
            </a:r>
            <a:r>
              <a:rPr lang="en-US" dirty="0"/>
              <a:t> </a:t>
            </a:r>
            <a:r>
              <a:rPr lang="en-US" sz="1200" b="0" i="0" u="none" strike="noStrike" kern="1200" dirty="0">
                <a:solidFill>
                  <a:schemeClr val="tx1"/>
                </a:solidFill>
                <a:effectLst/>
                <a:latin typeface="+mn-lt"/>
                <a:ea typeface="+mn-ea"/>
                <a:cs typeface="+mn-cs"/>
              </a:rPr>
              <a:t> 	$     1,200.00 </a:t>
            </a:r>
          </a:p>
          <a:p>
            <a:r>
              <a:rPr lang="en-US" sz="1200" b="0" i="0" u="none" strike="noStrike" kern="1200" dirty="0">
                <a:solidFill>
                  <a:schemeClr val="tx1"/>
                </a:solidFill>
                <a:effectLst/>
                <a:latin typeface="+mn-lt"/>
                <a:ea typeface="+mn-ea"/>
                <a:cs typeface="+mn-cs"/>
              </a:rPr>
              <a:t>Kawerak</a:t>
            </a:r>
            <a:r>
              <a:rPr lang="en-US" dirty="0"/>
              <a:t> </a:t>
            </a:r>
            <a:r>
              <a:rPr lang="en-US" sz="1200" b="0" i="0" u="none" strike="noStrike" kern="1200" dirty="0">
                <a:solidFill>
                  <a:schemeClr val="tx1"/>
                </a:solidFill>
                <a:effectLst/>
                <a:latin typeface="+mn-lt"/>
                <a:ea typeface="+mn-ea"/>
                <a:cs typeface="+mn-cs"/>
              </a:rPr>
              <a:t> 	$   24,000.00 </a:t>
            </a:r>
          </a:p>
          <a:p>
            <a:r>
              <a:rPr lang="en-US" sz="1200" b="0" i="0" u="none" strike="noStrike" kern="1200" dirty="0">
                <a:solidFill>
                  <a:schemeClr val="tx1"/>
                </a:solidFill>
                <a:effectLst/>
                <a:latin typeface="+mn-lt"/>
                <a:ea typeface="+mn-ea"/>
                <a:cs typeface="+mn-cs"/>
              </a:rPr>
              <a:t>NAB</a:t>
            </a:r>
            <a:r>
              <a:rPr lang="en-US" dirty="0"/>
              <a:t> </a:t>
            </a:r>
            <a:r>
              <a:rPr lang="en-US" sz="1200" b="0" i="0" u="none" strike="noStrike" kern="1200" dirty="0">
                <a:solidFill>
                  <a:schemeClr val="tx1"/>
                </a:solidFill>
                <a:effectLst/>
                <a:latin typeface="+mn-lt"/>
                <a:ea typeface="+mn-ea"/>
                <a:cs typeface="+mn-cs"/>
              </a:rPr>
              <a:t> 	$   18,000.00 </a:t>
            </a:r>
          </a:p>
          <a:p>
            <a:r>
              <a:rPr lang="en-US" sz="1200" b="0" i="0" u="none" strike="noStrike" kern="1200" dirty="0">
                <a:solidFill>
                  <a:schemeClr val="tx1"/>
                </a:solidFill>
                <a:effectLst/>
                <a:latin typeface="+mn-lt"/>
                <a:ea typeface="+mn-ea"/>
                <a:cs typeface="+mn-cs"/>
              </a:rPr>
              <a:t>TCC</a:t>
            </a:r>
            <a:r>
              <a:rPr lang="en-US" dirty="0"/>
              <a:t> </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rPr>
              <a:t>$     6,000.00  </a:t>
            </a:r>
          </a:p>
          <a:p>
            <a:r>
              <a:rPr lang="en-US" sz="1200" b="0" i="0" u="none" strike="noStrike" kern="1200" dirty="0">
                <a:solidFill>
                  <a:schemeClr val="tx1"/>
                </a:solidFill>
                <a:effectLst/>
                <a:latin typeface="+mn-lt"/>
                <a:ea typeface="+mn-ea"/>
                <a:cs typeface="+mn-cs"/>
              </a:rPr>
              <a:t>Total 	$ 125,753.00 </a:t>
            </a:r>
            <a:endParaRPr lang="en-US" dirty="0"/>
          </a:p>
          <a:p>
            <a:endParaRPr lang="en-US" dirty="0"/>
          </a:p>
          <a:p>
            <a:endParaRPr lang="en-US" dirty="0"/>
          </a:p>
          <a:p>
            <a:r>
              <a:rPr lang="en-US" dirty="0"/>
              <a:t>Background investigations have been completed solely by employers since FY19. </a:t>
            </a:r>
          </a:p>
          <a:p>
            <a:endParaRPr lang="en-US" dirty="0">
              <a:solidFill>
                <a:srgbClr val="FF0000"/>
              </a:solidFill>
            </a:endParaRPr>
          </a:p>
          <a:p>
            <a:r>
              <a:rPr lang="en-US" dirty="0">
                <a:solidFill>
                  <a:srgbClr val="FF0000"/>
                </a:solidFill>
              </a:rPr>
              <a:t>Several grantees were concerned with the amount of time </a:t>
            </a:r>
            <a:r>
              <a:rPr lang="en-US" dirty="0"/>
              <a:t>a DPS background investigation takes. DPS moved to only determining eligibility and fingerprint based criminal history check on applicants. It was a recommendation of the working group for DPS to take back the background investigations based on the feedback of two of the coordinators. When DPS moved to implement this recommendation, a poll was issued. A majority (6 programs) of programs wanted to continue to do their own investigations while 4 wanted DPS to take them back.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Currently, DPS conducts eligibility check of citizenship, age, education and fingerprint based criminal history check. Whether or not DPS does a background investigation, appears to have no discernable affect on the number of VPSO applicants approved for hire or noticeably increased the number of VPSOs which have historically left the program on an annual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olidFill>
                  <a:srgbClr val="FF0000"/>
                </a:solidFill>
              </a:rPr>
              <a:t>BE PREPARED TO ANSWER LEGISLATIVE INTENT LANGUAGE QUESTIONS</a:t>
            </a:r>
          </a:p>
          <a:p>
            <a:endParaRPr lang="en-US" dirty="0"/>
          </a:p>
        </p:txBody>
      </p:sp>
      <p:sp>
        <p:nvSpPr>
          <p:cNvPr id="4" name="Slide Number Placeholder 3"/>
          <p:cNvSpPr>
            <a:spLocks noGrp="1"/>
          </p:cNvSpPr>
          <p:nvPr>
            <p:ph type="sldNum" sz="quarter" idx="5"/>
          </p:nvPr>
        </p:nvSpPr>
        <p:spPr/>
        <p:txBody>
          <a:bodyPr/>
          <a:lstStyle/>
          <a:p>
            <a:fld id="{138449B5-497C-49D0-883A-5B3F88EF7199}" type="slidenum">
              <a:rPr lang="en-US" smtClean="0"/>
              <a:t>9</a:t>
            </a:fld>
            <a:endParaRPr lang="en-US"/>
          </a:p>
        </p:txBody>
      </p:sp>
    </p:spTree>
    <p:extLst>
      <p:ext uri="{BB962C8B-B14F-4D97-AF65-F5344CB8AC3E}">
        <p14:creationId xmlns:p14="http://schemas.microsoft.com/office/powerpoint/2010/main" val="2081042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3FCF75-51FE-4530-A58D-DD4190FA687F}" type="slidenum">
              <a:rPr lang="en-US" smtClean="0"/>
              <a:t>10</a:t>
            </a:fld>
            <a:endParaRPr lang="en-US"/>
          </a:p>
        </p:txBody>
      </p:sp>
    </p:spTree>
    <p:extLst>
      <p:ext uri="{BB962C8B-B14F-4D97-AF65-F5344CB8AC3E}">
        <p14:creationId xmlns:p14="http://schemas.microsoft.com/office/powerpoint/2010/main" val="1936775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3/16/2021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CDC89-10FD-48E0-B2AB-EA87EEE30AF1}" type="slidenum">
              <a:rPr lang="en-US" smtClean="0"/>
              <a:t>‹#›</a:t>
            </a:fld>
            <a:endParaRPr lang="en-US"/>
          </a:p>
        </p:txBody>
      </p:sp>
      <p:sp>
        <p:nvSpPr>
          <p:cNvPr id="7" name="TextBox 6">
            <a:extLst>
              <a:ext uri="{FF2B5EF4-FFF2-40B4-BE49-F238E27FC236}">
                <a16:creationId xmlns:a16="http://schemas.microsoft.com/office/drawing/2014/main" id="{37D8983F-3CA9-4671-BC93-F2171FCD21EA}"/>
              </a:ext>
            </a:extLst>
          </p:cNvPr>
          <p:cNvSpPr txBox="1"/>
          <p:nvPr userDrawn="1"/>
        </p:nvSpPr>
        <p:spPr>
          <a:xfrm>
            <a:off x="5816600" y="6561931"/>
            <a:ext cx="3213100" cy="246221"/>
          </a:xfrm>
          <a:prstGeom prst="rect">
            <a:avLst/>
          </a:prstGeom>
          <a:solidFill>
            <a:srgbClr val="1A2F5A"/>
          </a:solidFill>
        </p:spPr>
        <p:txBody>
          <a:bodyPr wrap="square" lIns="0" tIns="0" rIns="0" bIns="0" rtlCol="0">
            <a:spAutoFit/>
          </a:bodyPr>
          <a:lstStyle/>
          <a:p>
            <a:r>
              <a:rPr lang="en-US" sz="1600" b="1" dirty="0">
                <a:solidFill>
                  <a:srgbClr val="1A2F5A"/>
                </a:solidFill>
                <a:latin typeface="Georgia Pro" panose="020B0604020202020204" pitchFamily="18" charset="0"/>
                <a:ea typeface="Cambria Math" panose="02040503050406030204" pitchFamily="18" charset="0"/>
                <a:cs typeface="David" panose="020B0604020202020204" pitchFamily="34" charset="-79"/>
              </a:rPr>
              <a:t>Director Elizabeth Dunayski</a:t>
            </a:r>
          </a:p>
        </p:txBody>
      </p:sp>
      <p:sp>
        <p:nvSpPr>
          <p:cNvPr id="8" name="TextBox 7">
            <a:extLst>
              <a:ext uri="{FF2B5EF4-FFF2-40B4-BE49-F238E27FC236}">
                <a16:creationId xmlns:a16="http://schemas.microsoft.com/office/drawing/2014/main" id="{29913C09-57A5-4551-A973-20049101FE38}"/>
              </a:ext>
            </a:extLst>
          </p:cNvPr>
          <p:cNvSpPr txBox="1"/>
          <p:nvPr userDrawn="1"/>
        </p:nvSpPr>
        <p:spPr>
          <a:xfrm>
            <a:off x="810951" y="6561931"/>
            <a:ext cx="3213100" cy="246221"/>
          </a:xfrm>
          <a:prstGeom prst="rect">
            <a:avLst/>
          </a:prstGeom>
          <a:solidFill>
            <a:srgbClr val="1A2F5A"/>
          </a:solidFill>
        </p:spPr>
        <p:txBody>
          <a:bodyPr wrap="square" lIns="0" tIns="0" rIns="0" bIns="0" rtlCol="0">
            <a:spAutoFit/>
          </a:bodyPr>
          <a:lstStyle/>
          <a:p>
            <a:r>
              <a:rPr lang="en-US" sz="1600" b="1" dirty="0">
                <a:solidFill>
                  <a:srgbClr val="FFC000"/>
                </a:solidFill>
                <a:latin typeface="Georgia Pro" panose="020B0604020202020204" pitchFamily="18" charset="0"/>
                <a:ea typeface="Cambria Math" panose="02040503050406030204" pitchFamily="18" charset="0"/>
                <a:cs typeface="David" panose="020B0604020202020204" pitchFamily="34" charset="-79"/>
              </a:rPr>
              <a:t>Department of Public Safety</a:t>
            </a:r>
          </a:p>
        </p:txBody>
      </p:sp>
    </p:spTree>
    <p:extLst>
      <p:ext uri="{BB962C8B-B14F-4D97-AF65-F5344CB8AC3E}">
        <p14:creationId xmlns:p14="http://schemas.microsoft.com/office/powerpoint/2010/main" val="208947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3/16/2021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CDC89-10FD-48E0-B2AB-EA87EEE30AF1}" type="slidenum">
              <a:rPr lang="en-US" smtClean="0"/>
              <a:t>‹#›</a:t>
            </a:fld>
            <a:endParaRPr lang="en-US"/>
          </a:p>
        </p:txBody>
      </p:sp>
      <p:sp>
        <p:nvSpPr>
          <p:cNvPr id="7" name="TextBox 6">
            <a:extLst>
              <a:ext uri="{FF2B5EF4-FFF2-40B4-BE49-F238E27FC236}">
                <a16:creationId xmlns:a16="http://schemas.microsoft.com/office/drawing/2014/main" id="{40951030-6912-4904-BE77-67E2B85A9CA9}"/>
              </a:ext>
            </a:extLst>
          </p:cNvPr>
          <p:cNvSpPr txBox="1"/>
          <p:nvPr userDrawn="1"/>
        </p:nvSpPr>
        <p:spPr>
          <a:xfrm>
            <a:off x="5816600" y="6561931"/>
            <a:ext cx="3213100" cy="246221"/>
          </a:xfrm>
          <a:prstGeom prst="rect">
            <a:avLst/>
          </a:prstGeom>
          <a:solidFill>
            <a:srgbClr val="1A2F5A"/>
          </a:solidFill>
        </p:spPr>
        <p:txBody>
          <a:bodyPr wrap="square" lIns="0" tIns="0" rIns="0" bIns="0" rtlCol="0">
            <a:spAutoFit/>
          </a:bodyPr>
          <a:lstStyle/>
          <a:p>
            <a:r>
              <a:rPr lang="en-US" sz="1600" b="1" dirty="0">
                <a:solidFill>
                  <a:srgbClr val="FFC000"/>
                </a:solidFill>
                <a:latin typeface="Georgia Pro" panose="020B0604020202020204" pitchFamily="18" charset="0"/>
                <a:ea typeface="Cambria Math" panose="02040503050406030204" pitchFamily="18" charset="0"/>
                <a:cs typeface="David" panose="020B0604020202020204" pitchFamily="34" charset="-79"/>
              </a:rPr>
              <a:t>Director Elizabeth Dunayski</a:t>
            </a:r>
          </a:p>
        </p:txBody>
      </p:sp>
      <p:sp>
        <p:nvSpPr>
          <p:cNvPr id="8" name="TextBox 7">
            <a:extLst>
              <a:ext uri="{FF2B5EF4-FFF2-40B4-BE49-F238E27FC236}">
                <a16:creationId xmlns:a16="http://schemas.microsoft.com/office/drawing/2014/main" id="{62696CBE-CD96-49E9-A3F3-7BFA4CEFE5CB}"/>
              </a:ext>
            </a:extLst>
          </p:cNvPr>
          <p:cNvSpPr txBox="1"/>
          <p:nvPr userDrawn="1"/>
        </p:nvSpPr>
        <p:spPr>
          <a:xfrm>
            <a:off x="810951" y="6561931"/>
            <a:ext cx="3213100" cy="246221"/>
          </a:xfrm>
          <a:prstGeom prst="rect">
            <a:avLst/>
          </a:prstGeom>
          <a:solidFill>
            <a:srgbClr val="1A2F5A"/>
          </a:solidFill>
        </p:spPr>
        <p:txBody>
          <a:bodyPr wrap="square" lIns="0" tIns="0" rIns="0" bIns="0" rtlCol="0">
            <a:spAutoFit/>
          </a:bodyPr>
          <a:lstStyle/>
          <a:p>
            <a:r>
              <a:rPr lang="en-US" sz="1600" b="1" dirty="0">
                <a:solidFill>
                  <a:srgbClr val="FFC000"/>
                </a:solidFill>
                <a:latin typeface="Georgia Pro" panose="020B0604020202020204" pitchFamily="18" charset="0"/>
                <a:ea typeface="Cambria Math" panose="02040503050406030204" pitchFamily="18" charset="0"/>
                <a:cs typeface="David" panose="020B0604020202020204" pitchFamily="34" charset="-79"/>
              </a:rPr>
              <a:t>Department of Public Safety</a:t>
            </a:r>
          </a:p>
        </p:txBody>
      </p:sp>
    </p:spTree>
    <p:extLst>
      <p:ext uri="{BB962C8B-B14F-4D97-AF65-F5344CB8AC3E}">
        <p14:creationId xmlns:p14="http://schemas.microsoft.com/office/powerpoint/2010/main" val="262371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3/16/2021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CDC89-10FD-48E0-B2AB-EA87EEE30AF1}" type="slidenum">
              <a:rPr lang="en-US" smtClean="0"/>
              <a:t>‹#›</a:t>
            </a:fld>
            <a:endParaRPr lang="en-US"/>
          </a:p>
        </p:txBody>
      </p:sp>
      <p:sp>
        <p:nvSpPr>
          <p:cNvPr id="7" name="TextBox 6">
            <a:extLst>
              <a:ext uri="{FF2B5EF4-FFF2-40B4-BE49-F238E27FC236}">
                <a16:creationId xmlns:a16="http://schemas.microsoft.com/office/drawing/2014/main" id="{FC17407D-CE73-4596-AA87-B27BC8C94611}"/>
              </a:ext>
            </a:extLst>
          </p:cNvPr>
          <p:cNvSpPr txBox="1"/>
          <p:nvPr userDrawn="1"/>
        </p:nvSpPr>
        <p:spPr>
          <a:xfrm>
            <a:off x="5816600" y="6561931"/>
            <a:ext cx="3213100" cy="246221"/>
          </a:xfrm>
          <a:prstGeom prst="rect">
            <a:avLst/>
          </a:prstGeom>
          <a:solidFill>
            <a:srgbClr val="1A2F5A"/>
          </a:solidFill>
        </p:spPr>
        <p:txBody>
          <a:bodyPr wrap="square" lIns="0" tIns="0" rIns="0" bIns="0" rtlCol="0">
            <a:spAutoFit/>
          </a:bodyPr>
          <a:lstStyle/>
          <a:p>
            <a:r>
              <a:rPr lang="en-US" sz="1600" b="1" dirty="0">
                <a:solidFill>
                  <a:srgbClr val="FFC000"/>
                </a:solidFill>
                <a:latin typeface="Georgia Pro" panose="020B0604020202020204" pitchFamily="18" charset="0"/>
                <a:ea typeface="Cambria Math" panose="02040503050406030204" pitchFamily="18" charset="0"/>
                <a:cs typeface="David" panose="020B0604020202020204" pitchFamily="34" charset="-79"/>
              </a:rPr>
              <a:t>Director Elizabeth Dunayski</a:t>
            </a:r>
          </a:p>
        </p:txBody>
      </p:sp>
      <p:sp>
        <p:nvSpPr>
          <p:cNvPr id="8" name="TextBox 7">
            <a:extLst>
              <a:ext uri="{FF2B5EF4-FFF2-40B4-BE49-F238E27FC236}">
                <a16:creationId xmlns:a16="http://schemas.microsoft.com/office/drawing/2014/main" id="{261B234C-4FEC-46E1-95ED-EBDA23A5AC5F}"/>
              </a:ext>
            </a:extLst>
          </p:cNvPr>
          <p:cNvSpPr txBox="1"/>
          <p:nvPr userDrawn="1"/>
        </p:nvSpPr>
        <p:spPr>
          <a:xfrm>
            <a:off x="810951" y="6561931"/>
            <a:ext cx="3213100" cy="246221"/>
          </a:xfrm>
          <a:prstGeom prst="rect">
            <a:avLst/>
          </a:prstGeom>
          <a:solidFill>
            <a:srgbClr val="1A2F5A"/>
          </a:solidFill>
        </p:spPr>
        <p:txBody>
          <a:bodyPr wrap="square" lIns="0" tIns="0" rIns="0" bIns="0" rtlCol="0">
            <a:spAutoFit/>
          </a:bodyPr>
          <a:lstStyle/>
          <a:p>
            <a:r>
              <a:rPr lang="en-US" sz="1600" b="1" dirty="0">
                <a:solidFill>
                  <a:srgbClr val="FFC000"/>
                </a:solidFill>
                <a:latin typeface="Georgia Pro" panose="020B0604020202020204" pitchFamily="18" charset="0"/>
                <a:ea typeface="Cambria Math" panose="02040503050406030204" pitchFamily="18" charset="0"/>
                <a:cs typeface="David" panose="020B0604020202020204" pitchFamily="34" charset="-79"/>
              </a:rPr>
              <a:t>Department of Public Safety</a:t>
            </a:r>
          </a:p>
        </p:txBody>
      </p:sp>
    </p:spTree>
    <p:extLst>
      <p:ext uri="{BB962C8B-B14F-4D97-AF65-F5344CB8AC3E}">
        <p14:creationId xmlns:p14="http://schemas.microsoft.com/office/powerpoint/2010/main" val="3099285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3/16/2021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CDC89-10FD-48E0-B2AB-EA87EEE30AF1}" type="slidenum">
              <a:rPr lang="en-US" smtClean="0"/>
              <a:t>‹#›</a:t>
            </a:fld>
            <a:endParaRPr lang="en-US"/>
          </a:p>
        </p:txBody>
      </p:sp>
      <p:sp>
        <p:nvSpPr>
          <p:cNvPr id="8" name="TextBox 7">
            <a:extLst>
              <a:ext uri="{FF2B5EF4-FFF2-40B4-BE49-F238E27FC236}">
                <a16:creationId xmlns:a16="http://schemas.microsoft.com/office/drawing/2014/main" id="{E9957D29-7166-435F-924B-5FDDEE100AE7}"/>
              </a:ext>
            </a:extLst>
          </p:cNvPr>
          <p:cNvSpPr txBox="1"/>
          <p:nvPr userDrawn="1"/>
        </p:nvSpPr>
        <p:spPr>
          <a:xfrm>
            <a:off x="5807075" y="6561931"/>
            <a:ext cx="3213100" cy="246221"/>
          </a:xfrm>
          <a:prstGeom prst="rect">
            <a:avLst/>
          </a:prstGeom>
          <a:solidFill>
            <a:srgbClr val="1A2F5A"/>
          </a:solidFill>
        </p:spPr>
        <p:txBody>
          <a:bodyPr wrap="square" lIns="0" tIns="0" rIns="0" bIns="0" rtlCol="0">
            <a:spAutoFit/>
          </a:bodyPr>
          <a:lstStyle/>
          <a:p>
            <a:endParaRPr lang="en-US" sz="1600" b="1" dirty="0">
              <a:solidFill>
                <a:srgbClr val="FFC000"/>
              </a:solidFill>
              <a:latin typeface="Georgia Pro" panose="020B0604020202020204" pitchFamily="18" charset="0"/>
              <a:ea typeface="Cambria Math" panose="02040503050406030204" pitchFamily="18" charset="0"/>
              <a:cs typeface="David" panose="020B0604020202020204" pitchFamily="34" charset="-79"/>
            </a:endParaRPr>
          </a:p>
        </p:txBody>
      </p:sp>
      <p:sp>
        <p:nvSpPr>
          <p:cNvPr id="9" name="TextBox 8">
            <a:extLst>
              <a:ext uri="{FF2B5EF4-FFF2-40B4-BE49-F238E27FC236}">
                <a16:creationId xmlns:a16="http://schemas.microsoft.com/office/drawing/2014/main" id="{94F84027-A923-4AB8-A528-FAD9217209F6}"/>
              </a:ext>
            </a:extLst>
          </p:cNvPr>
          <p:cNvSpPr txBox="1"/>
          <p:nvPr userDrawn="1"/>
        </p:nvSpPr>
        <p:spPr>
          <a:xfrm>
            <a:off x="810951" y="6561931"/>
            <a:ext cx="3213100" cy="246221"/>
          </a:xfrm>
          <a:prstGeom prst="rect">
            <a:avLst/>
          </a:prstGeom>
          <a:solidFill>
            <a:srgbClr val="1A2F5A"/>
          </a:solidFill>
        </p:spPr>
        <p:txBody>
          <a:bodyPr wrap="square" lIns="0" tIns="0" rIns="0" bIns="0" rtlCol="0">
            <a:spAutoFit/>
          </a:bodyPr>
          <a:lstStyle/>
          <a:p>
            <a:r>
              <a:rPr lang="en-US" sz="1600" b="1" dirty="0">
                <a:solidFill>
                  <a:srgbClr val="FFC000"/>
                </a:solidFill>
                <a:latin typeface="Georgia Pro" panose="020B0604020202020204" pitchFamily="18" charset="0"/>
                <a:ea typeface="Cambria Math" panose="02040503050406030204" pitchFamily="18" charset="0"/>
                <a:cs typeface="David" panose="020B0604020202020204" pitchFamily="34" charset="-79"/>
              </a:rPr>
              <a:t>Department of Public Safety</a:t>
            </a:r>
          </a:p>
        </p:txBody>
      </p:sp>
    </p:spTree>
    <p:extLst>
      <p:ext uri="{BB962C8B-B14F-4D97-AF65-F5344CB8AC3E}">
        <p14:creationId xmlns:p14="http://schemas.microsoft.com/office/powerpoint/2010/main" val="271127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3/16/2021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CDC89-10FD-48E0-B2AB-EA87EEE30AF1}" type="slidenum">
              <a:rPr lang="en-US" smtClean="0"/>
              <a:t>‹#›</a:t>
            </a:fld>
            <a:endParaRPr lang="en-US"/>
          </a:p>
        </p:txBody>
      </p:sp>
      <p:sp>
        <p:nvSpPr>
          <p:cNvPr id="7" name="TextBox 6">
            <a:extLst>
              <a:ext uri="{FF2B5EF4-FFF2-40B4-BE49-F238E27FC236}">
                <a16:creationId xmlns:a16="http://schemas.microsoft.com/office/drawing/2014/main" id="{21F32472-C10D-4624-9065-A7D8C9147279}"/>
              </a:ext>
            </a:extLst>
          </p:cNvPr>
          <p:cNvSpPr txBox="1"/>
          <p:nvPr userDrawn="1"/>
        </p:nvSpPr>
        <p:spPr>
          <a:xfrm>
            <a:off x="5816600" y="6561931"/>
            <a:ext cx="3213100" cy="246221"/>
          </a:xfrm>
          <a:prstGeom prst="rect">
            <a:avLst/>
          </a:prstGeom>
          <a:solidFill>
            <a:srgbClr val="1A2F5A"/>
          </a:solidFill>
        </p:spPr>
        <p:txBody>
          <a:bodyPr wrap="square" lIns="0" tIns="0" rIns="0" bIns="0" rtlCol="0">
            <a:spAutoFit/>
          </a:bodyPr>
          <a:lstStyle/>
          <a:p>
            <a:r>
              <a:rPr lang="en-US" sz="1600" b="1" dirty="0">
                <a:solidFill>
                  <a:srgbClr val="FFC000"/>
                </a:solidFill>
                <a:latin typeface="Georgia Pro" panose="020B0604020202020204" pitchFamily="18" charset="0"/>
                <a:ea typeface="Cambria Math" panose="02040503050406030204" pitchFamily="18" charset="0"/>
                <a:cs typeface="David" panose="020B0604020202020204" pitchFamily="34" charset="-79"/>
              </a:rPr>
              <a:t>Director Elizabeth Dunayski</a:t>
            </a:r>
          </a:p>
        </p:txBody>
      </p:sp>
      <p:sp>
        <p:nvSpPr>
          <p:cNvPr id="8" name="TextBox 7">
            <a:extLst>
              <a:ext uri="{FF2B5EF4-FFF2-40B4-BE49-F238E27FC236}">
                <a16:creationId xmlns:a16="http://schemas.microsoft.com/office/drawing/2014/main" id="{FAB1EF61-E4C8-4095-B0FA-99A345409EFF}"/>
              </a:ext>
            </a:extLst>
          </p:cNvPr>
          <p:cNvSpPr txBox="1"/>
          <p:nvPr userDrawn="1"/>
        </p:nvSpPr>
        <p:spPr>
          <a:xfrm>
            <a:off x="810951" y="6561931"/>
            <a:ext cx="3213100" cy="246221"/>
          </a:xfrm>
          <a:prstGeom prst="rect">
            <a:avLst/>
          </a:prstGeom>
          <a:solidFill>
            <a:srgbClr val="1A2F5A"/>
          </a:solidFill>
        </p:spPr>
        <p:txBody>
          <a:bodyPr wrap="square" lIns="0" tIns="0" rIns="0" bIns="0" rtlCol="0">
            <a:spAutoFit/>
          </a:bodyPr>
          <a:lstStyle/>
          <a:p>
            <a:r>
              <a:rPr lang="en-US" sz="1600" b="1" dirty="0">
                <a:solidFill>
                  <a:srgbClr val="FFC000"/>
                </a:solidFill>
                <a:latin typeface="Georgia Pro" panose="020B0604020202020204" pitchFamily="18" charset="0"/>
                <a:ea typeface="Cambria Math" panose="02040503050406030204" pitchFamily="18" charset="0"/>
                <a:cs typeface="David" panose="020B0604020202020204" pitchFamily="34" charset="-79"/>
              </a:rPr>
              <a:t>Department of Public Safety</a:t>
            </a:r>
          </a:p>
        </p:txBody>
      </p:sp>
    </p:spTree>
    <p:extLst>
      <p:ext uri="{BB962C8B-B14F-4D97-AF65-F5344CB8AC3E}">
        <p14:creationId xmlns:p14="http://schemas.microsoft.com/office/powerpoint/2010/main" val="1825949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3/16/2021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CDC89-10FD-48E0-B2AB-EA87EEE30AF1}" type="slidenum">
              <a:rPr lang="en-US" smtClean="0"/>
              <a:t>‹#›</a:t>
            </a:fld>
            <a:endParaRPr lang="en-US"/>
          </a:p>
        </p:txBody>
      </p:sp>
      <p:sp>
        <p:nvSpPr>
          <p:cNvPr id="8" name="TextBox 7">
            <a:extLst>
              <a:ext uri="{FF2B5EF4-FFF2-40B4-BE49-F238E27FC236}">
                <a16:creationId xmlns:a16="http://schemas.microsoft.com/office/drawing/2014/main" id="{29323E89-36C1-4674-9D92-D4D1994AF6CB}"/>
              </a:ext>
            </a:extLst>
          </p:cNvPr>
          <p:cNvSpPr txBox="1"/>
          <p:nvPr userDrawn="1"/>
        </p:nvSpPr>
        <p:spPr>
          <a:xfrm>
            <a:off x="5816600" y="6561931"/>
            <a:ext cx="3213100" cy="246221"/>
          </a:xfrm>
          <a:prstGeom prst="rect">
            <a:avLst/>
          </a:prstGeom>
          <a:solidFill>
            <a:srgbClr val="1A2F5A"/>
          </a:solidFill>
        </p:spPr>
        <p:txBody>
          <a:bodyPr wrap="square" lIns="0" tIns="0" rIns="0" bIns="0" rtlCol="0">
            <a:spAutoFit/>
          </a:bodyPr>
          <a:lstStyle/>
          <a:p>
            <a:r>
              <a:rPr lang="en-US" sz="1600" b="1" dirty="0">
                <a:solidFill>
                  <a:srgbClr val="FFC000"/>
                </a:solidFill>
                <a:latin typeface="Georgia Pro" panose="020B0604020202020204" pitchFamily="18" charset="0"/>
                <a:ea typeface="Cambria Math" panose="02040503050406030204" pitchFamily="18" charset="0"/>
                <a:cs typeface="David" panose="020B0604020202020204" pitchFamily="34" charset="-79"/>
              </a:rPr>
              <a:t>Director Elizabeth Dunayski</a:t>
            </a:r>
          </a:p>
        </p:txBody>
      </p:sp>
      <p:sp>
        <p:nvSpPr>
          <p:cNvPr id="9" name="TextBox 8">
            <a:extLst>
              <a:ext uri="{FF2B5EF4-FFF2-40B4-BE49-F238E27FC236}">
                <a16:creationId xmlns:a16="http://schemas.microsoft.com/office/drawing/2014/main" id="{DDBAAECC-209C-47E6-8B04-FBF76D5F2591}"/>
              </a:ext>
            </a:extLst>
          </p:cNvPr>
          <p:cNvSpPr txBox="1"/>
          <p:nvPr userDrawn="1"/>
        </p:nvSpPr>
        <p:spPr>
          <a:xfrm>
            <a:off x="810951" y="6561931"/>
            <a:ext cx="3213100" cy="246221"/>
          </a:xfrm>
          <a:prstGeom prst="rect">
            <a:avLst/>
          </a:prstGeom>
          <a:solidFill>
            <a:srgbClr val="1A2F5A"/>
          </a:solidFill>
        </p:spPr>
        <p:txBody>
          <a:bodyPr wrap="square" lIns="0" tIns="0" rIns="0" bIns="0" rtlCol="0">
            <a:spAutoFit/>
          </a:bodyPr>
          <a:lstStyle/>
          <a:p>
            <a:r>
              <a:rPr lang="en-US" sz="1600" b="1" dirty="0">
                <a:solidFill>
                  <a:srgbClr val="FFC000"/>
                </a:solidFill>
                <a:latin typeface="Georgia Pro" panose="020B0604020202020204" pitchFamily="18" charset="0"/>
                <a:ea typeface="Cambria Math" panose="02040503050406030204" pitchFamily="18" charset="0"/>
                <a:cs typeface="David" panose="020B0604020202020204" pitchFamily="34" charset="-79"/>
              </a:rPr>
              <a:t>Department of Public Safety</a:t>
            </a:r>
          </a:p>
        </p:txBody>
      </p:sp>
    </p:spTree>
    <p:extLst>
      <p:ext uri="{BB962C8B-B14F-4D97-AF65-F5344CB8AC3E}">
        <p14:creationId xmlns:p14="http://schemas.microsoft.com/office/powerpoint/2010/main" val="381875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3/16/2021</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CDC89-10FD-48E0-B2AB-EA87EEE30AF1}" type="slidenum">
              <a:rPr lang="en-US" smtClean="0"/>
              <a:t>‹#›</a:t>
            </a:fld>
            <a:endParaRPr lang="en-US"/>
          </a:p>
        </p:txBody>
      </p:sp>
      <p:sp>
        <p:nvSpPr>
          <p:cNvPr id="10" name="TextBox 9">
            <a:extLst>
              <a:ext uri="{FF2B5EF4-FFF2-40B4-BE49-F238E27FC236}">
                <a16:creationId xmlns:a16="http://schemas.microsoft.com/office/drawing/2014/main" id="{B169342B-BFCB-4120-A2F3-06EE71A833CC}"/>
              </a:ext>
            </a:extLst>
          </p:cNvPr>
          <p:cNvSpPr txBox="1"/>
          <p:nvPr userDrawn="1"/>
        </p:nvSpPr>
        <p:spPr>
          <a:xfrm>
            <a:off x="5816600" y="6561931"/>
            <a:ext cx="3213100" cy="246221"/>
          </a:xfrm>
          <a:prstGeom prst="rect">
            <a:avLst/>
          </a:prstGeom>
          <a:solidFill>
            <a:srgbClr val="1A2F5A"/>
          </a:solidFill>
        </p:spPr>
        <p:txBody>
          <a:bodyPr wrap="square" lIns="0" tIns="0" rIns="0" bIns="0" rtlCol="0">
            <a:spAutoFit/>
          </a:bodyPr>
          <a:lstStyle/>
          <a:p>
            <a:r>
              <a:rPr lang="en-US" sz="1600" b="1" dirty="0">
                <a:solidFill>
                  <a:srgbClr val="FFC000"/>
                </a:solidFill>
                <a:latin typeface="Georgia Pro" panose="020B0604020202020204" pitchFamily="18" charset="0"/>
                <a:ea typeface="Cambria Math" panose="02040503050406030204" pitchFamily="18" charset="0"/>
                <a:cs typeface="David" panose="020B0604020202020204" pitchFamily="34" charset="-79"/>
              </a:rPr>
              <a:t>Director Elizabeth Dunayski</a:t>
            </a:r>
          </a:p>
        </p:txBody>
      </p:sp>
      <p:sp>
        <p:nvSpPr>
          <p:cNvPr id="11" name="TextBox 10">
            <a:extLst>
              <a:ext uri="{FF2B5EF4-FFF2-40B4-BE49-F238E27FC236}">
                <a16:creationId xmlns:a16="http://schemas.microsoft.com/office/drawing/2014/main" id="{F2C0DB4A-E2D7-4528-BF31-2E1620D64948}"/>
              </a:ext>
            </a:extLst>
          </p:cNvPr>
          <p:cNvSpPr txBox="1"/>
          <p:nvPr userDrawn="1"/>
        </p:nvSpPr>
        <p:spPr>
          <a:xfrm>
            <a:off x="810951" y="6561931"/>
            <a:ext cx="3213100" cy="246221"/>
          </a:xfrm>
          <a:prstGeom prst="rect">
            <a:avLst/>
          </a:prstGeom>
          <a:solidFill>
            <a:srgbClr val="1A2F5A"/>
          </a:solidFill>
        </p:spPr>
        <p:txBody>
          <a:bodyPr wrap="square" lIns="0" tIns="0" rIns="0" bIns="0" rtlCol="0">
            <a:spAutoFit/>
          </a:bodyPr>
          <a:lstStyle/>
          <a:p>
            <a:r>
              <a:rPr lang="en-US" sz="1600" b="1" dirty="0">
                <a:solidFill>
                  <a:srgbClr val="FFC000"/>
                </a:solidFill>
                <a:latin typeface="Georgia Pro" panose="020B0604020202020204" pitchFamily="18" charset="0"/>
                <a:ea typeface="Cambria Math" panose="02040503050406030204" pitchFamily="18" charset="0"/>
                <a:cs typeface="David" panose="020B0604020202020204" pitchFamily="34" charset="-79"/>
              </a:rPr>
              <a:t>Department of Public Safety</a:t>
            </a:r>
          </a:p>
        </p:txBody>
      </p:sp>
    </p:spTree>
    <p:extLst>
      <p:ext uri="{BB962C8B-B14F-4D97-AF65-F5344CB8AC3E}">
        <p14:creationId xmlns:p14="http://schemas.microsoft.com/office/powerpoint/2010/main" val="466596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3/16/2021</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8CDC89-10FD-48E0-B2AB-EA87EEE30AF1}" type="slidenum">
              <a:rPr lang="en-US" smtClean="0"/>
              <a:t>‹#›</a:t>
            </a:fld>
            <a:endParaRPr lang="en-US"/>
          </a:p>
        </p:txBody>
      </p:sp>
      <p:sp>
        <p:nvSpPr>
          <p:cNvPr id="6" name="TextBox 5">
            <a:extLst>
              <a:ext uri="{FF2B5EF4-FFF2-40B4-BE49-F238E27FC236}">
                <a16:creationId xmlns:a16="http://schemas.microsoft.com/office/drawing/2014/main" id="{4036FA0B-224F-4725-B7F5-E94E42A8160B}"/>
              </a:ext>
            </a:extLst>
          </p:cNvPr>
          <p:cNvSpPr txBox="1"/>
          <p:nvPr userDrawn="1"/>
        </p:nvSpPr>
        <p:spPr>
          <a:xfrm>
            <a:off x="5816600" y="6561931"/>
            <a:ext cx="3213100" cy="246221"/>
          </a:xfrm>
          <a:prstGeom prst="rect">
            <a:avLst/>
          </a:prstGeom>
          <a:solidFill>
            <a:srgbClr val="1A2F5A"/>
          </a:solidFill>
        </p:spPr>
        <p:txBody>
          <a:bodyPr wrap="square" lIns="0" tIns="0" rIns="0" bIns="0" rtlCol="0">
            <a:spAutoFit/>
          </a:bodyPr>
          <a:lstStyle/>
          <a:p>
            <a:r>
              <a:rPr lang="en-US" sz="1600" b="1" dirty="0">
                <a:solidFill>
                  <a:srgbClr val="FFC000"/>
                </a:solidFill>
                <a:latin typeface="Georgia Pro" panose="020B0604020202020204" pitchFamily="18" charset="0"/>
                <a:ea typeface="Cambria Math" panose="02040503050406030204" pitchFamily="18" charset="0"/>
                <a:cs typeface="David" panose="020B0604020202020204" pitchFamily="34" charset="-79"/>
              </a:rPr>
              <a:t>Director Elizabeth Dunayski</a:t>
            </a:r>
          </a:p>
        </p:txBody>
      </p:sp>
      <p:sp>
        <p:nvSpPr>
          <p:cNvPr id="7" name="TextBox 6">
            <a:extLst>
              <a:ext uri="{FF2B5EF4-FFF2-40B4-BE49-F238E27FC236}">
                <a16:creationId xmlns:a16="http://schemas.microsoft.com/office/drawing/2014/main" id="{B0536FCC-B222-4D4D-BCFE-ABAF097DCE27}"/>
              </a:ext>
            </a:extLst>
          </p:cNvPr>
          <p:cNvSpPr txBox="1"/>
          <p:nvPr userDrawn="1"/>
        </p:nvSpPr>
        <p:spPr>
          <a:xfrm>
            <a:off x="810951" y="6561931"/>
            <a:ext cx="3213100" cy="246221"/>
          </a:xfrm>
          <a:prstGeom prst="rect">
            <a:avLst/>
          </a:prstGeom>
          <a:solidFill>
            <a:srgbClr val="1A2F5A"/>
          </a:solidFill>
        </p:spPr>
        <p:txBody>
          <a:bodyPr wrap="square" lIns="0" tIns="0" rIns="0" bIns="0" rtlCol="0">
            <a:spAutoFit/>
          </a:bodyPr>
          <a:lstStyle/>
          <a:p>
            <a:r>
              <a:rPr lang="en-US" sz="1600" b="1" dirty="0">
                <a:solidFill>
                  <a:srgbClr val="FFC000"/>
                </a:solidFill>
                <a:latin typeface="Georgia Pro" panose="020B0604020202020204" pitchFamily="18" charset="0"/>
                <a:ea typeface="Cambria Math" panose="02040503050406030204" pitchFamily="18" charset="0"/>
                <a:cs typeface="David" panose="020B0604020202020204" pitchFamily="34" charset="-79"/>
              </a:rPr>
              <a:t>Department of Public Safety</a:t>
            </a:r>
          </a:p>
        </p:txBody>
      </p:sp>
    </p:spTree>
    <p:extLst>
      <p:ext uri="{BB962C8B-B14F-4D97-AF65-F5344CB8AC3E}">
        <p14:creationId xmlns:p14="http://schemas.microsoft.com/office/powerpoint/2010/main" val="261638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3/16/2021</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8CDC89-10FD-48E0-B2AB-EA87EEE30AF1}" type="slidenum">
              <a:rPr lang="en-US" smtClean="0"/>
              <a:t>‹#›</a:t>
            </a:fld>
            <a:endParaRPr lang="en-US"/>
          </a:p>
        </p:txBody>
      </p:sp>
      <p:sp>
        <p:nvSpPr>
          <p:cNvPr id="5" name="TextBox 4">
            <a:extLst>
              <a:ext uri="{FF2B5EF4-FFF2-40B4-BE49-F238E27FC236}">
                <a16:creationId xmlns:a16="http://schemas.microsoft.com/office/drawing/2014/main" id="{7F75E786-A02E-4680-B651-43D332FC05F6}"/>
              </a:ext>
            </a:extLst>
          </p:cNvPr>
          <p:cNvSpPr txBox="1"/>
          <p:nvPr userDrawn="1"/>
        </p:nvSpPr>
        <p:spPr>
          <a:xfrm>
            <a:off x="5816600" y="6561931"/>
            <a:ext cx="3213100" cy="246221"/>
          </a:xfrm>
          <a:prstGeom prst="rect">
            <a:avLst/>
          </a:prstGeom>
          <a:solidFill>
            <a:srgbClr val="1A2F5A"/>
          </a:solidFill>
        </p:spPr>
        <p:txBody>
          <a:bodyPr wrap="square" lIns="0" tIns="0" rIns="0" bIns="0" rtlCol="0">
            <a:spAutoFit/>
          </a:bodyPr>
          <a:lstStyle/>
          <a:p>
            <a:r>
              <a:rPr lang="en-US" sz="1600" b="1" dirty="0">
                <a:solidFill>
                  <a:srgbClr val="FFC000"/>
                </a:solidFill>
                <a:latin typeface="Georgia Pro" panose="020B0604020202020204" pitchFamily="18" charset="0"/>
                <a:ea typeface="Cambria Math" panose="02040503050406030204" pitchFamily="18" charset="0"/>
                <a:cs typeface="David" panose="020B0604020202020204" pitchFamily="34" charset="-79"/>
              </a:rPr>
              <a:t>Director Elizabeth Dunayski</a:t>
            </a:r>
          </a:p>
        </p:txBody>
      </p:sp>
      <p:sp>
        <p:nvSpPr>
          <p:cNvPr id="6" name="TextBox 5">
            <a:extLst>
              <a:ext uri="{FF2B5EF4-FFF2-40B4-BE49-F238E27FC236}">
                <a16:creationId xmlns:a16="http://schemas.microsoft.com/office/drawing/2014/main" id="{30DE403D-C6D2-4371-8B40-9D64A1FFDB43}"/>
              </a:ext>
            </a:extLst>
          </p:cNvPr>
          <p:cNvSpPr txBox="1"/>
          <p:nvPr userDrawn="1"/>
        </p:nvSpPr>
        <p:spPr>
          <a:xfrm>
            <a:off x="810951" y="6561931"/>
            <a:ext cx="3213100" cy="246221"/>
          </a:xfrm>
          <a:prstGeom prst="rect">
            <a:avLst/>
          </a:prstGeom>
          <a:solidFill>
            <a:srgbClr val="1A2F5A"/>
          </a:solidFill>
        </p:spPr>
        <p:txBody>
          <a:bodyPr wrap="square" lIns="0" tIns="0" rIns="0" bIns="0" rtlCol="0">
            <a:spAutoFit/>
          </a:bodyPr>
          <a:lstStyle/>
          <a:p>
            <a:r>
              <a:rPr lang="en-US" sz="1600" b="1" dirty="0">
                <a:solidFill>
                  <a:srgbClr val="FFC000"/>
                </a:solidFill>
                <a:latin typeface="Georgia Pro" panose="020B0604020202020204" pitchFamily="18" charset="0"/>
                <a:ea typeface="Cambria Math" panose="02040503050406030204" pitchFamily="18" charset="0"/>
                <a:cs typeface="David" panose="020B0604020202020204" pitchFamily="34" charset="-79"/>
              </a:rPr>
              <a:t>Department of Public Safety</a:t>
            </a:r>
          </a:p>
        </p:txBody>
      </p:sp>
    </p:spTree>
    <p:extLst>
      <p:ext uri="{BB962C8B-B14F-4D97-AF65-F5344CB8AC3E}">
        <p14:creationId xmlns:p14="http://schemas.microsoft.com/office/powerpoint/2010/main" val="274396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3/16/2021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CDC89-10FD-48E0-B2AB-EA87EEE30AF1}" type="slidenum">
              <a:rPr lang="en-US" smtClean="0"/>
              <a:t>‹#›</a:t>
            </a:fld>
            <a:endParaRPr lang="en-US"/>
          </a:p>
        </p:txBody>
      </p:sp>
      <p:sp>
        <p:nvSpPr>
          <p:cNvPr id="8" name="TextBox 7">
            <a:extLst>
              <a:ext uri="{FF2B5EF4-FFF2-40B4-BE49-F238E27FC236}">
                <a16:creationId xmlns:a16="http://schemas.microsoft.com/office/drawing/2014/main" id="{0EAA5725-8D7C-4894-BFB1-CC8DCB3937E0}"/>
              </a:ext>
            </a:extLst>
          </p:cNvPr>
          <p:cNvSpPr txBox="1"/>
          <p:nvPr userDrawn="1"/>
        </p:nvSpPr>
        <p:spPr>
          <a:xfrm>
            <a:off x="5816600" y="6561931"/>
            <a:ext cx="3213100" cy="246221"/>
          </a:xfrm>
          <a:prstGeom prst="rect">
            <a:avLst/>
          </a:prstGeom>
          <a:solidFill>
            <a:srgbClr val="1A2F5A"/>
          </a:solidFill>
        </p:spPr>
        <p:txBody>
          <a:bodyPr wrap="square" lIns="0" tIns="0" rIns="0" bIns="0" rtlCol="0">
            <a:spAutoFit/>
          </a:bodyPr>
          <a:lstStyle/>
          <a:p>
            <a:r>
              <a:rPr lang="en-US" sz="1600" b="1" dirty="0">
                <a:solidFill>
                  <a:srgbClr val="FFC000"/>
                </a:solidFill>
                <a:latin typeface="Georgia Pro" panose="020B0604020202020204" pitchFamily="18" charset="0"/>
                <a:ea typeface="Cambria Math" panose="02040503050406030204" pitchFamily="18" charset="0"/>
                <a:cs typeface="David" panose="020B0604020202020204" pitchFamily="34" charset="-79"/>
              </a:rPr>
              <a:t>Director Elizabeth Dunayski</a:t>
            </a:r>
          </a:p>
        </p:txBody>
      </p:sp>
      <p:sp>
        <p:nvSpPr>
          <p:cNvPr id="9" name="TextBox 8">
            <a:extLst>
              <a:ext uri="{FF2B5EF4-FFF2-40B4-BE49-F238E27FC236}">
                <a16:creationId xmlns:a16="http://schemas.microsoft.com/office/drawing/2014/main" id="{8800E8F0-36DD-473B-90AE-DEE40295FB68}"/>
              </a:ext>
            </a:extLst>
          </p:cNvPr>
          <p:cNvSpPr txBox="1"/>
          <p:nvPr userDrawn="1"/>
        </p:nvSpPr>
        <p:spPr>
          <a:xfrm>
            <a:off x="810951" y="6561931"/>
            <a:ext cx="3213100" cy="246221"/>
          </a:xfrm>
          <a:prstGeom prst="rect">
            <a:avLst/>
          </a:prstGeom>
          <a:solidFill>
            <a:srgbClr val="1A2F5A"/>
          </a:solidFill>
        </p:spPr>
        <p:txBody>
          <a:bodyPr wrap="square" lIns="0" tIns="0" rIns="0" bIns="0" rtlCol="0">
            <a:spAutoFit/>
          </a:bodyPr>
          <a:lstStyle/>
          <a:p>
            <a:r>
              <a:rPr lang="en-US" sz="1600" b="1" dirty="0">
                <a:solidFill>
                  <a:srgbClr val="FFC000"/>
                </a:solidFill>
                <a:latin typeface="Georgia Pro" panose="020B0604020202020204" pitchFamily="18" charset="0"/>
                <a:ea typeface="Cambria Math" panose="02040503050406030204" pitchFamily="18" charset="0"/>
                <a:cs typeface="David" panose="020B0604020202020204" pitchFamily="34" charset="-79"/>
              </a:rPr>
              <a:t>Department of Public Safety</a:t>
            </a:r>
          </a:p>
        </p:txBody>
      </p:sp>
    </p:spTree>
    <p:extLst>
      <p:ext uri="{BB962C8B-B14F-4D97-AF65-F5344CB8AC3E}">
        <p14:creationId xmlns:p14="http://schemas.microsoft.com/office/powerpoint/2010/main" val="265967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3/16/2021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CDC89-10FD-48E0-B2AB-EA87EEE30AF1}" type="slidenum">
              <a:rPr lang="en-US" smtClean="0"/>
              <a:t>‹#›</a:t>
            </a:fld>
            <a:endParaRPr lang="en-US"/>
          </a:p>
        </p:txBody>
      </p:sp>
      <p:sp>
        <p:nvSpPr>
          <p:cNvPr id="8" name="TextBox 7">
            <a:extLst>
              <a:ext uri="{FF2B5EF4-FFF2-40B4-BE49-F238E27FC236}">
                <a16:creationId xmlns:a16="http://schemas.microsoft.com/office/drawing/2014/main" id="{D216DAD3-6501-4CDA-AC97-5A4CC2418CFA}"/>
              </a:ext>
            </a:extLst>
          </p:cNvPr>
          <p:cNvSpPr txBox="1"/>
          <p:nvPr userDrawn="1"/>
        </p:nvSpPr>
        <p:spPr>
          <a:xfrm>
            <a:off x="5816600" y="6561931"/>
            <a:ext cx="3213100" cy="246221"/>
          </a:xfrm>
          <a:prstGeom prst="rect">
            <a:avLst/>
          </a:prstGeom>
          <a:solidFill>
            <a:srgbClr val="1A2F5A"/>
          </a:solidFill>
        </p:spPr>
        <p:txBody>
          <a:bodyPr wrap="square" lIns="0" tIns="0" rIns="0" bIns="0" rtlCol="0">
            <a:spAutoFit/>
          </a:bodyPr>
          <a:lstStyle/>
          <a:p>
            <a:r>
              <a:rPr lang="en-US" sz="1600" b="1" dirty="0">
                <a:solidFill>
                  <a:srgbClr val="FFC000"/>
                </a:solidFill>
                <a:latin typeface="Georgia Pro" panose="020B0604020202020204" pitchFamily="18" charset="0"/>
                <a:ea typeface="Cambria Math" panose="02040503050406030204" pitchFamily="18" charset="0"/>
                <a:cs typeface="David" panose="020B0604020202020204" pitchFamily="34" charset="-79"/>
              </a:rPr>
              <a:t>Director Elizabeth Dunayski</a:t>
            </a:r>
          </a:p>
        </p:txBody>
      </p:sp>
      <p:sp>
        <p:nvSpPr>
          <p:cNvPr id="9" name="TextBox 8">
            <a:extLst>
              <a:ext uri="{FF2B5EF4-FFF2-40B4-BE49-F238E27FC236}">
                <a16:creationId xmlns:a16="http://schemas.microsoft.com/office/drawing/2014/main" id="{2D9FE85D-72ED-4772-9C23-0C1F21FDDE83}"/>
              </a:ext>
            </a:extLst>
          </p:cNvPr>
          <p:cNvSpPr txBox="1"/>
          <p:nvPr userDrawn="1"/>
        </p:nvSpPr>
        <p:spPr>
          <a:xfrm>
            <a:off x="810951" y="6561931"/>
            <a:ext cx="3213100" cy="246221"/>
          </a:xfrm>
          <a:prstGeom prst="rect">
            <a:avLst/>
          </a:prstGeom>
          <a:solidFill>
            <a:srgbClr val="1A2F5A"/>
          </a:solidFill>
        </p:spPr>
        <p:txBody>
          <a:bodyPr wrap="square" lIns="0" tIns="0" rIns="0" bIns="0" rtlCol="0">
            <a:spAutoFit/>
          </a:bodyPr>
          <a:lstStyle/>
          <a:p>
            <a:r>
              <a:rPr lang="en-US" sz="1600" b="1" dirty="0">
                <a:solidFill>
                  <a:srgbClr val="FFC000"/>
                </a:solidFill>
                <a:latin typeface="Georgia Pro" panose="020B0604020202020204" pitchFamily="18" charset="0"/>
                <a:ea typeface="Cambria Math" panose="02040503050406030204" pitchFamily="18" charset="0"/>
                <a:cs typeface="David" panose="020B0604020202020204" pitchFamily="34" charset="-79"/>
              </a:rPr>
              <a:t>Department of Public Safety</a:t>
            </a:r>
          </a:p>
        </p:txBody>
      </p:sp>
    </p:spTree>
    <p:extLst>
      <p:ext uri="{BB962C8B-B14F-4D97-AF65-F5344CB8AC3E}">
        <p14:creationId xmlns:p14="http://schemas.microsoft.com/office/powerpoint/2010/main" val="125325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9F9FFA9B-6E2C-4BE1-8FFD-D2C9C0111B0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595193"/>
            <a:ext cx="7886700" cy="10954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3986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1501" y="11503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3/16/2021</a:t>
            </a:r>
          </a:p>
        </p:txBody>
      </p:sp>
      <p:sp>
        <p:nvSpPr>
          <p:cNvPr id="5" name="Footer Placeholder 4"/>
          <p:cNvSpPr>
            <a:spLocks noGrp="1"/>
          </p:cNvSpPr>
          <p:nvPr>
            <p:ph type="ftr" sz="quarter" idx="3"/>
          </p:nvPr>
        </p:nvSpPr>
        <p:spPr>
          <a:xfrm>
            <a:off x="6686550" y="11503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862494" y="6152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CDC89-10FD-48E0-B2AB-EA87EEE30AF1}" type="slidenum">
              <a:rPr lang="en-US" smtClean="0"/>
              <a:t>‹#›</a:t>
            </a:fld>
            <a:endParaRPr lang="en-US"/>
          </a:p>
        </p:txBody>
      </p:sp>
    </p:spTree>
    <p:extLst>
      <p:ext uri="{BB962C8B-B14F-4D97-AF65-F5344CB8AC3E}">
        <p14:creationId xmlns:p14="http://schemas.microsoft.com/office/powerpoint/2010/main" val="1112315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elizabeth.dunayski@alaska.gov" TargetMode="External"/><Relationship Id="rId2" Type="http://schemas.openxmlformats.org/officeDocument/2006/relationships/hyperlink" Target="mailto:kelly.howell@alaska.gov" TargetMode="Externa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mailto:randi.breager@alask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D313E-B2E1-419F-AC85-30611080337D}"/>
              </a:ext>
            </a:extLst>
          </p:cNvPr>
          <p:cNvSpPr>
            <a:spLocks noGrp="1"/>
          </p:cNvSpPr>
          <p:nvPr>
            <p:ph type="ctrTitle"/>
          </p:nvPr>
        </p:nvSpPr>
        <p:spPr/>
        <p:txBody>
          <a:bodyPr>
            <a:normAutofit/>
          </a:bodyPr>
          <a:lstStyle/>
          <a:p>
            <a:r>
              <a:rPr lang="en-US" sz="3600" b="1" dirty="0">
                <a:solidFill>
                  <a:prstClr val="black"/>
                </a:solidFill>
                <a:effectLst>
                  <a:outerShdw blurRad="38100" dist="38100" dir="2700000" algn="tl">
                    <a:srgbClr val="000000">
                      <a:alpha val="43137"/>
                    </a:srgbClr>
                  </a:outerShdw>
                </a:effectLst>
                <a:latin typeface="Candara" panose="020E0502030303020204" pitchFamily="34" charset="0"/>
              </a:rPr>
              <a:t>Department of Public Safety</a:t>
            </a:r>
            <a:br>
              <a:rPr lang="en-US" sz="3600" b="1" dirty="0">
                <a:solidFill>
                  <a:prstClr val="black"/>
                </a:solidFill>
                <a:effectLst>
                  <a:outerShdw blurRad="38100" dist="38100" dir="2700000" algn="tl">
                    <a:srgbClr val="000000">
                      <a:alpha val="43137"/>
                    </a:srgbClr>
                  </a:outerShdw>
                </a:effectLst>
                <a:latin typeface="Candara" panose="020E0502030303020204" pitchFamily="34" charset="0"/>
              </a:rPr>
            </a:br>
            <a:r>
              <a:rPr lang="en-US" sz="3600" b="1" dirty="0">
                <a:solidFill>
                  <a:prstClr val="black"/>
                </a:solidFill>
                <a:effectLst>
                  <a:outerShdw blurRad="38100" dist="38100" dir="2700000" algn="tl">
                    <a:srgbClr val="000000">
                      <a:alpha val="43137"/>
                    </a:srgbClr>
                  </a:outerShdw>
                </a:effectLst>
                <a:latin typeface="Candara" panose="020E0502030303020204" pitchFamily="34" charset="0"/>
              </a:rPr>
              <a:t>FY2022 Operating Budget – FLS, VPSO, VCCB &amp; SWS Program Appropriations</a:t>
            </a:r>
            <a:endParaRPr lang="en-US" sz="3600" dirty="0"/>
          </a:p>
        </p:txBody>
      </p:sp>
      <p:sp>
        <p:nvSpPr>
          <p:cNvPr id="3" name="Subtitle 2">
            <a:extLst>
              <a:ext uri="{FF2B5EF4-FFF2-40B4-BE49-F238E27FC236}">
                <a16:creationId xmlns:a16="http://schemas.microsoft.com/office/drawing/2014/main" id="{D7760AD8-B923-48F6-A9FC-481EE76ED032}"/>
              </a:ext>
            </a:extLst>
          </p:cNvPr>
          <p:cNvSpPr>
            <a:spLocks noGrp="1"/>
          </p:cNvSpPr>
          <p:nvPr>
            <p:ph type="subTitle" idx="1"/>
          </p:nvPr>
        </p:nvSpPr>
        <p:spPr/>
        <p:txBody>
          <a:bodyPr>
            <a:normAutofit/>
          </a:bodyPr>
          <a:lstStyle/>
          <a:p>
            <a:pPr lvl="0"/>
            <a:r>
              <a:rPr lang="en-US" b="1" i="1" dirty="0">
                <a:solidFill>
                  <a:prstClr val="black"/>
                </a:solidFill>
                <a:latin typeface="Candara" panose="020E0502030303020204" pitchFamily="34" charset="0"/>
              </a:rPr>
              <a:t>House Finance Subcommitt</a:t>
            </a:r>
            <a:r>
              <a:rPr lang="en-US" b="1" dirty="0">
                <a:solidFill>
                  <a:prstClr val="black"/>
                </a:solidFill>
                <a:latin typeface="Candara" panose="020E0502030303020204" pitchFamily="34" charset="0"/>
              </a:rPr>
              <a:t>ee</a:t>
            </a:r>
          </a:p>
          <a:p>
            <a:pPr lvl="0"/>
            <a:r>
              <a:rPr lang="en-US" sz="1350" b="1" dirty="0">
                <a:solidFill>
                  <a:prstClr val="black"/>
                </a:solidFill>
                <a:latin typeface="Candara" panose="020E0502030303020204" pitchFamily="34" charset="0"/>
              </a:rPr>
              <a:t>Presentation by</a:t>
            </a:r>
          </a:p>
          <a:p>
            <a:pPr lvl="0"/>
            <a:r>
              <a:rPr lang="en-US" sz="2000" b="1" dirty="0">
                <a:solidFill>
                  <a:prstClr val="black"/>
                </a:solidFill>
                <a:latin typeface="Candara" panose="020E0502030303020204" pitchFamily="34" charset="0"/>
              </a:rPr>
              <a:t>ASD Elizabeth Dunayski</a:t>
            </a:r>
          </a:p>
          <a:p>
            <a:pPr lvl="0"/>
            <a:r>
              <a:rPr lang="en-US" sz="1600" b="1" dirty="0">
                <a:solidFill>
                  <a:prstClr val="black"/>
                </a:solidFill>
                <a:latin typeface="Candara" panose="020E0502030303020204" pitchFamily="34" charset="0"/>
              </a:rPr>
              <a:t>March 16, 2021</a:t>
            </a:r>
          </a:p>
          <a:p>
            <a:endParaRPr lang="en-US" dirty="0"/>
          </a:p>
        </p:txBody>
      </p:sp>
      <p:sp>
        <p:nvSpPr>
          <p:cNvPr id="8" name="Slide Number Placeholder 7">
            <a:extLst>
              <a:ext uri="{FF2B5EF4-FFF2-40B4-BE49-F238E27FC236}">
                <a16:creationId xmlns:a16="http://schemas.microsoft.com/office/drawing/2014/main" id="{7DB284D1-E06C-4019-8C62-FCF68AA99468}"/>
              </a:ext>
            </a:extLst>
          </p:cNvPr>
          <p:cNvSpPr>
            <a:spLocks noGrp="1"/>
          </p:cNvSpPr>
          <p:nvPr>
            <p:ph type="sldNum" sz="quarter" idx="12"/>
          </p:nvPr>
        </p:nvSpPr>
        <p:spPr/>
        <p:txBody>
          <a:bodyPr/>
          <a:lstStyle/>
          <a:p>
            <a:fld id="{AC809DF2-87E7-4B6E-971B-D54C1B3344DE}" type="slidenum">
              <a:rPr lang="en-US" smtClean="0"/>
              <a:t>1</a:t>
            </a:fld>
            <a:endParaRPr lang="en-US"/>
          </a:p>
        </p:txBody>
      </p:sp>
      <p:sp>
        <p:nvSpPr>
          <p:cNvPr id="10" name="Date Placeholder 9">
            <a:extLst>
              <a:ext uri="{FF2B5EF4-FFF2-40B4-BE49-F238E27FC236}">
                <a16:creationId xmlns:a16="http://schemas.microsoft.com/office/drawing/2014/main" id="{62B93931-8B65-45E6-80BE-0614C464ECA3}"/>
              </a:ext>
            </a:extLst>
          </p:cNvPr>
          <p:cNvSpPr>
            <a:spLocks noGrp="1"/>
          </p:cNvSpPr>
          <p:nvPr>
            <p:ph type="dt" sz="half" idx="10"/>
          </p:nvPr>
        </p:nvSpPr>
        <p:spPr/>
        <p:txBody>
          <a:bodyPr/>
          <a:lstStyle/>
          <a:p>
            <a:r>
              <a:rPr lang="en-US"/>
              <a:t>3/16/2021</a:t>
            </a:r>
            <a:endParaRPr lang="en-US" dirty="0"/>
          </a:p>
        </p:txBody>
      </p:sp>
    </p:spTree>
    <p:extLst>
      <p:ext uri="{BB962C8B-B14F-4D97-AF65-F5344CB8AC3E}">
        <p14:creationId xmlns:p14="http://schemas.microsoft.com/office/powerpoint/2010/main" val="523219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0A535-49B1-47E4-9015-AFCEB82C9492}"/>
              </a:ext>
            </a:extLst>
          </p:cNvPr>
          <p:cNvSpPr>
            <a:spLocks noGrp="1"/>
          </p:cNvSpPr>
          <p:nvPr>
            <p:ph type="title"/>
          </p:nvPr>
        </p:nvSpPr>
        <p:spPr/>
        <p:txBody>
          <a:bodyPr>
            <a:normAutofit fontScale="90000"/>
          </a:bodyPr>
          <a:lstStyle/>
          <a:p>
            <a:r>
              <a:rPr lang="en-US" b="1" dirty="0"/>
              <a:t>Violent Crimes Compensation Board</a:t>
            </a:r>
          </a:p>
        </p:txBody>
      </p:sp>
      <p:sp>
        <p:nvSpPr>
          <p:cNvPr id="3" name="Content Placeholder 2">
            <a:extLst>
              <a:ext uri="{FF2B5EF4-FFF2-40B4-BE49-F238E27FC236}">
                <a16:creationId xmlns:a16="http://schemas.microsoft.com/office/drawing/2014/main" id="{F44BA159-C480-4B67-9DC5-C4C9C82FB3F1}"/>
              </a:ext>
            </a:extLst>
          </p:cNvPr>
          <p:cNvSpPr>
            <a:spLocks noGrp="1"/>
          </p:cNvSpPr>
          <p:nvPr>
            <p:ph idx="1"/>
          </p:nvPr>
        </p:nvSpPr>
        <p:spPr>
          <a:xfrm>
            <a:off x="628650" y="1825624"/>
            <a:ext cx="7886700" cy="4225219"/>
          </a:xfrm>
        </p:spPr>
        <p:txBody>
          <a:bodyPr/>
          <a:lstStyle/>
          <a:p>
            <a:pPr marL="0" indent="0">
              <a:buNone/>
            </a:pPr>
            <a:r>
              <a:rPr lang="en-US" dirty="0"/>
              <a:t>Reduce Authority to Align with Anticipated Revenues</a:t>
            </a:r>
          </a:p>
          <a:p>
            <a:r>
              <a:rPr lang="en-US" dirty="0"/>
              <a:t> Reduction of $513.4 Crime Victims Compensation Fund </a:t>
            </a:r>
          </a:p>
          <a:p>
            <a:endParaRPr lang="en-US" dirty="0">
              <a:highlight>
                <a:srgbClr val="FFFF00"/>
              </a:highlight>
            </a:endParaRPr>
          </a:p>
          <a:p>
            <a:endParaRPr lang="en-US" dirty="0">
              <a:highlight>
                <a:srgbClr val="FFFF00"/>
              </a:highlight>
            </a:endParaRPr>
          </a:p>
          <a:p>
            <a:pPr lvl="1"/>
            <a:endParaRPr lang="en-US" dirty="0"/>
          </a:p>
          <a:p>
            <a:pPr lvl="1"/>
            <a:r>
              <a:rPr lang="en-US" dirty="0"/>
              <a:t>Reduce Restorative Justice Fund (also known as Permanent Fund Dividend Criminal Funds) authority based on projected revenue.</a:t>
            </a:r>
          </a:p>
          <a:p>
            <a:pPr marL="0" indent="0">
              <a:buNone/>
            </a:pPr>
            <a:endParaRPr lang="en-US" dirty="0"/>
          </a:p>
        </p:txBody>
      </p:sp>
      <p:sp>
        <p:nvSpPr>
          <p:cNvPr id="4" name="Date Placeholder 3">
            <a:extLst>
              <a:ext uri="{FF2B5EF4-FFF2-40B4-BE49-F238E27FC236}">
                <a16:creationId xmlns:a16="http://schemas.microsoft.com/office/drawing/2014/main" id="{DE1043FF-77CF-4179-BD56-E4F73E2543EB}"/>
              </a:ext>
            </a:extLst>
          </p:cNvPr>
          <p:cNvSpPr>
            <a:spLocks noGrp="1"/>
          </p:cNvSpPr>
          <p:nvPr>
            <p:ph type="dt" sz="half" idx="10"/>
          </p:nvPr>
        </p:nvSpPr>
        <p:spPr/>
        <p:txBody>
          <a:bodyPr/>
          <a:lstStyle/>
          <a:p>
            <a:r>
              <a:rPr lang="en-US"/>
              <a:t>3/16/2021</a:t>
            </a:r>
          </a:p>
        </p:txBody>
      </p:sp>
      <p:sp>
        <p:nvSpPr>
          <p:cNvPr id="5" name="Slide Number Placeholder 4">
            <a:extLst>
              <a:ext uri="{FF2B5EF4-FFF2-40B4-BE49-F238E27FC236}">
                <a16:creationId xmlns:a16="http://schemas.microsoft.com/office/drawing/2014/main" id="{AF87514C-CA6E-4C1F-B1DF-924A64F7B097}"/>
              </a:ext>
            </a:extLst>
          </p:cNvPr>
          <p:cNvSpPr>
            <a:spLocks noGrp="1"/>
          </p:cNvSpPr>
          <p:nvPr>
            <p:ph type="sldNum" sz="quarter" idx="12"/>
          </p:nvPr>
        </p:nvSpPr>
        <p:spPr/>
        <p:txBody>
          <a:bodyPr/>
          <a:lstStyle/>
          <a:p>
            <a:fld id="{658CDC89-10FD-48E0-B2AB-EA87EEE30AF1}" type="slidenum">
              <a:rPr lang="en-US" smtClean="0"/>
              <a:t>10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083853872"/>
              </p:ext>
            </p:extLst>
          </p:nvPr>
        </p:nvGraphicFramePr>
        <p:xfrm>
          <a:off x="1524000" y="3283760"/>
          <a:ext cx="6096000" cy="10109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840778778"/>
                    </a:ext>
                  </a:extLst>
                </a:gridCol>
                <a:gridCol w="1524000">
                  <a:extLst>
                    <a:ext uri="{9D8B030D-6E8A-4147-A177-3AD203B41FA5}">
                      <a16:colId xmlns:a16="http://schemas.microsoft.com/office/drawing/2014/main" val="4060193568"/>
                    </a:ext>
                  </a:extLst>
                </a:gridCol>
                <a:gridCol w="1524000">
                  <a:extLst>
                    <a:ext uri="{9D8B030D-6E8A-4147-A177-3AD203B41FA5}">
                      <a16:colId xmlns:a16="http://schemas.microsoft.com/office/drawing/2014/main" val="1167352916"/>
                    </a:ext>
                  </a:extLst>
                </a:gridCol>
                <a:gridCol w="1524000">
                  <a:extLst>
                    <a:ext uri="{9D8B030D-6E8A-4147-A177-3AD203B41FA5}">
                      <a16:colId xmlns:a16="http://schemas.microsoft.com/office/drawing/2014/main" val="2208904610"/>
                    </a:ext>
                  </a:extLst>
                </a:gridCol>
              </a:tblGrid>
              <a:tr h="370840">
                <a:tc>
                  <a:txBody>
                    <a:bodyPr/>
                    <a:lstStyle/>
                    <a:p>
                      <a:pPr algn="ctr"/>
                      <a:r>
                        <a:rPr lang="en-US" dirty="0"/>
                        <a:t>RDU</a:t>
                      </a:r>
                    </a:p>
                  </a:txBody>
                  <a:tcPr anchor="b"/>
                </a:tc>
                <a:tc>
                  <a:txBody>
                    <a:bodyPr/>
                    <a:lstStyle/>
                    <a:p>
                      <a:pPr algn="ctr"/>
                      <a:r>
                        <a:rPr lang="en-US" dirty="0"/>
                        <a:t>FY22 </a:t>
                      </a:r>
                      <a:r>
                        <a:rPr lang="en-US" dirty="0" err="1"/>
                        <a:t>Gov</a:t>
                      </a:r>
                      <a:endParaRPr lang="en-US" dirty="0"/>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Requested Decrement</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Decrease</a:t>
                      </a:r>
                    </a:p>
                  </a:txBody>
                  <a:tcPr anchor="b"/>
                </a:tc>
                <a:extLst>
                  <a:ext uri="{0D108BD9-81ED-4DB2-BD59-A6C34878D82A}">
                    <a16:rowId xmlns:a16="http://schemas.microsoft.com/office/drawing/2014/main" val="1743563023"/>
                  </a:ext>
                </a:extLst>
              </a:tr>
              <a:tr h="370840">
                <a:tc>
                  <a:txBody>
                    <a:bodyPr/>
                    <a:lstStyle/>
                    <a:p>
                      <a:r>
                        <a:rPr lang="en-US" dirty="0"/>
                        <a:t>VCCB</a:t>
                      </a:r>
                    </a:p>
                  </a:txBody>
                  <a:tcPr/>
                </a:tc>
                <a:tc>
                  <a:txBody>
                    <a:bodyPr/>
                    <a:lstStyle/>
                    <a:p>
                      <a:pPr algn="r"/>
                      <a:r>
                        <a:rPr lang="en-US" dirty="0"/>
                        <a:t>$2,005.2</a:t>
                      </a:r>
                    </a:p>
                  </a:txBody>
                  <a:tcPr/>
                </a:tc>
                <a:tc>
                  <a:txBody>
                    <a:bodyPr/>
                    <a:lstStyle/>
                    <a:p>
                      <a:pPr algn="r"/>
                      <a:r>
                        <a:rPr lang="en-US" dirty="0"/>
                        <a:t>$513.4</a:t>
                      </a:r>
                    </a:p>
                  </a:txBody>
                  <a:tcPr/>
                </a:tc>
                <a:tc>
                  <a:txBody>
                    <a:bodyPr/>
                    <a:lstStyle/>
                    <a:p>
                      <a:pPr algn="r"/>
                      <a:r>
                        <a:rPr lang="en-US" dirty="0"/>
                        <a:t>20.38%</a:t>
                      </a:r>
                    </a:p>
                  </a:txBody>
                  <a:tcPr/>
                </a:tc>
                <a:extLst>
                  <a:ext uri="{0D108BD9-81ED-4DB2-BD59-A6C34878D82A}">
                    <a16:rowId xmlns:a16="http://schemas.microsoft.com/office/drawing/2014/main" val="890754659"/>
                  </a:ext>
                </a:extLst>
              </a:tr>
            </a:tbl>
          </a:graphicData>
        </a:graphic>
      </p:graphicFrame>
    </p:spTree>
    <p:extLst>
      <p:ext uri="{BB962C8B-B14F-4D97-AF65-F5344CB8AC3E}">
        <p14:creationId xmlns:p14="http://schemas.microsoft.com/office/powerpoint/2010/main" val="3126991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903D-E710-43AC-82CF-04DEAFDF2E42}"/>
              </a:ext>
            </a:extLst>
          </p:cNvPr>
          <p:cNvSpPr>
            <a:spLocks noGrp="1"/>
          </p:cNvSpPr>
          <p:nvPr>
            <p:ph type="title"/>
          </p:nvPr>
        </p:nvSpPr>
        <p:spPr/>
        <p:txBody>
          <a:bodyPr>
            <a:normAutofit fontScale="90000"/>
          </a:bodyPr>
          <a:lstStyle/>
          <a:p>
            <a:r>
              <a:rPr lang="en-US" b="1" dirty="0"/>
              <a:t>Violent Crimes Compensation Board</a:t>
            </a:r>
            <a:endParaRPr lang="en-US" dirty="0"/>
          </a:p>
        </p:txBody>
      </p:sp>
      <p:sp>
        <p:nvSpPr>
          <p:cNvPr id="3" name="Content Placeholder 2">
            <a:extLst>
              <a:ext uri="{FF2B5EF4-FFF2-40B4-BE49-F238E27FC236}">
                <a16:creationId xmlns:a16="http://schemas.microsoft.com/office/drawing/2014/main" id="{CC240EDF-E92C-4012-8C5B-A5A51EB36DBB}"/>
              </a:ext>
            </a:extLst>
          </p:cNvPr>
          <p:cNvSpPr>
            <a:spLocks noGrp="1"/>
          </p:cNvSpPr>
          <p:nvPr>
            <p:ph idx="1"/>
          </p:nvPr>
        </p:nvSpPr>
        <p:spPr/>
        <p:txBody>
          <a:bodyPr/>
          <a:lstStyle/>
          <a:p>
            <a:r>
              <a:rPr lang="en-US" dirty="0"/>
              <a:t>Budgetary authority transferred from DOA to DPS in FY21</a:t>
            </a:r>
          </a:p>
          <a:p>
            <a:r>
              <a:rPr lang="en-US" dirty="0"/>
              <a:t>Statutory authority was not transferred due to the abbreviated legislative session caused by COVID</a:t>
            </a:r>
          </a:p>
          <a:p>
            <a:r>
              <a:rPr lang="en-US" dirty="0"/>
              <a:t>Statutory change addressed in EO 120</a:t>
            </a:r>
          </a:p>
        </p:txBody>
      </p:sp>
      <p:sp>
        <p:nvSpPr>
          <p:cNvPr id="4" name="Date Placeholder 3">
            <a:extLst>
              <a:ext uri="{FF2B5EF4-FFF2-40B4-BE49-F238E27FC236}">
                <a16:creationId xmlns:a16="http://schemas.microsoft.com/office/drawing/2014/main" id="{DF8406E4-9B41-4EB7-BD69-B7D7C3162450}"/>
              </a:ext>
            </a:extLst>
          </p:cNvPr>
          <p:cNvSpPr>
            <a:spLocks noGrp="1"/>
          </p:cNvSpPr>
          <p:nvPr>
            <p:ph type="dt" sz="half" idx="10"/>
          </p:nvPr>
        </p:nvSpPr>
        <p:spPr/>
        <p:txBody>
          <a:bodyPr/>
          <a:lstStyle/>
          <a:p>
            <a:r>
              <a:rPr lang="en-US"/>
              <a:t>3/16/2021</a:t>
            </a:r>
          </a:p>
        </p:txBody>
      </p:sp>
      <p:sp>
        <p:nvSpPr>
          <p:cNvPr id="5" name="Slide Number Placeholder 4">
            <a:extLst>
              <a:ext uri="{FF2B5EF4-FFF2-40B4-BE49-F238E27FC236}">
                <a16:creationId xmlns:a16="http://schemas.microsoft.com/office/drawing/2014/main" id="{BCD7C78B-2E19-43D9-BB44-4237BB8466F1}"/>
              </a:ext>
            </a:extLst>
          </p:cNvPr>
          <p:cNvSpPr>
            <a:spLocks noGrp="1"/>
          </p:cNvSpPr>
          <p:nvPr>
            <p:ph type="sldNum" sz="quarter" idx="12"/>
          </p:nvPr>
        </p:nvSpPr>
        <p:spPr/>
        <p:txBody>
          <a:bodyPr/>
          <a:lstStyle/>
          <a:p>
            <a:fld id="{658CDC89-10FD-48E0-B2AB-EA87EEE30AF1}" type="slidenum">
              <a:rPr lang="en-US" smtClean="0"/>
              <a:t>11</a:t>
            </a:fld>
            <a:endParaRPr lang="en-US"/>
          </a:p>
        </p:txBody>
      </p:sp>
    </p:spTree>
    <p:extLst>
      <p:ext uri="{BB962C8B-B14F-4D97-AF65-F5344CB8AC3E}">
        <p14:creationId xmlns:p14="http://schemas.microsoft.com/office/powerpoint/2010/main" val="2857868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95193"/>
            <a:ext cx="7886700" cy="999431"/>
          </a:xfrm>
        </p:spPr>
        <p:txBody>
          <a:bodyPr>
            <a:normAutofit/>
          </a:bodyPr>
          <a:lstStyle/>
          <a:p>
            <a:r>
              <a:rPr lang="en-US" sz="3000" dirty="0"/>
              <a:t>Statewide Support FY2022 Significant Operating Budget Changes</a:t>
            </a:r>
          </a:p>
        </p:txBody>
      </p:sp>
      <p:sp>
        <p:nvSpPr>
          <p:cNvPr id="3" name="Content Placeholder 2"/>
          <p:cNvSpPr>
            <a:spLocks noGrp="1"/>
          </p:cNvSpPr>
          <p:nvPr>
            <p:ph idx="1"/>
          </p:nvPr>
        </p:nvSpPr>
        <p:spPr>
          <a:xfrm>
            <a:off x="628650" y="1594624"/>
            <a:ext cx="7886700" cy="4217213"/>
          </a:xfrm>
        </p:spPr>
        <p:txBody>
          <a:bodyPr/>
          <a:lstStyle/>
          <a:p>
            <a:pPr marL="0" indent="0">
              <a:buNone/>
            </a:pPr>
            <a:r>
              <a:rPr lang="en-US" dirty="0"/>
              <a:t>Implement Operating Reductions</a:t>
            </a:r>
          </a:p>
          <a:p>
            <a:pPr lvl="1">
              <a:buFont typeface="Wingdings" panose="05000000000000000000" pitchFamily="2" charset="2"/>
              <a:buChar char="§"/>
            </a:pPr>
            <a:r>
              <a:rPr lang="en-US" dirty="0"/>
              <a:t>Statewide Support: Reduction $577.8 UGF</a:t>
            </a:r>
          </a:p>
        </p:txBody>
      </p:sp>
      <p:sp>
        <p:nvSpPr>
          <p:cNvPr id="4" name="Date Placeholder 3"/>
          <p:cNvSpPr>
            <a:spLocks noGrp="1"/>
          </p:cNvSpPr>
          <p:nvPr>
            <p:ph type="dt" sz="half" idx="10"/>
          </p:nvPr>
        </p:nvSpPr>
        <p:spPr/>
        <p:txBody>
          <a:bodyPr/>
          <a:lstStyle/>
          <a:p>
            <a:r>
              <a:rPr lang="en-US"/>
              <a:t>3/16/2021</a:t>
            </a:r>
          </a:p>
        </p:txBody>
      </p:sp>
      <p:sp>
        <p:nvSpPr>
          <p:cNvPr id="5" name="Slide Number Placeholder 4"/>
          <p:cNvSpPr>
            <a:spLocks noGrp="1"/>
          </p:cNvSpPr>
          <p:nvPr>
            <p:ph type="sldNum" sz="quarter" idx="12"/>
          </p:nvPr>
        </p:nvSpPr>
        <p:spPr/>
        <p:txBody>
          <a:bodyPr/>
          <a:lstStyle/>
          <a:p>
            <a:fld id="{658CDC89-10FD-48E0-B2AB-EA87EEE30AF1}" type="slidenum">
              <a:rPr lang="en-US" smtClean="0"/>
              <a:t>12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531100072"/>
              </p:ext>
            </p:extLst>
          </p:nvPr>
        </p:nvGraphicFramePr>
        <p:xfrm>
          <a:off x="830764" y="2465604"/>
          <a:ext cx="7482472" cy="3505200"/>
        </p:xfrm>
        <a:graphic>
          <a:graphicData uri="http://schemas.openxmlformats.org/drawingml/2006/table">
            <a:tbl>
              <a:tblPr firstRow="1" bandRow="1">
                <a:tableStyleId>{5C22544A-7EE6-4342-B048-85BDC9FD1C3A}</a:tableStyleId>
              </a:tblPr>
              <a:tblGrid>
                <a:gridCol w="2509026">
                  <a:extLst>
                    <a:ext uri="{9D8B030D-6E8A-4147-A177-3AD203B41FA5}">
                      <a16:colId xmlns:a16="http://schemas.microsoft.com/office/drawing/2014/main" val="3565278609"/>
                    </a:ext>
                  </a:extLst>
                </a:gridCol>
                <a:gridCol w="1232210">
                  <a:extLst>
                    <a:ext uri="{9D8B030D-6E8A-4147-A177-3AD203B41FA5}">
                      <a16:colId xmlns:a16="http://schemas.microsoft.com/office/drawing/2014/main" val="3299977722"/>
                    </a:ext>
                  </a:extLst>
                </a:gridCol>
                <a:gridCol w="1870618">
                  <a:extLst>
                    <a:ext uri="{9D8B030D-6E8A-4147-A177-3AD203B41FA5}">
                      <a16:colId xmlns:a16="http://schemas.microsoft.com/office/drawing/2014/main" val="3126739559"/>
                    </a:ext>
                  </a:extLst>
                </a:gridCol>
                <a:gridCol w="1870618">
                  <a:extLst>
                    <a:ext uri="{9D8B030D-6E8A-4147-A177-3AD203B41FA5}">
                      <a16:colId xmlns:a16="http://schemas.microsoft.com/office/drawing/2014/main" val="1496051251"/>
                    </a:ext>
                  </a:extLst>
                </a:gridCol>
              </a:tblGrid>
              <a:tr h="370840">
                <a:tc>
                  <a:txBody>
                    <a:bodyPr/>
                    <a:lstStyle/>
                    <a:p>
                      <a:pPr algn="ctr"/>
                      <a:r>
                        <a:rPr lang="en-US" dirty="0"/>
                        <a:t>Allocations</a:t>
                      </a:r>
                    </a:p>
                  </a:txBody>
                  <a:tcPr anchor="b"/>
                </a:tc>
                <a:tc>
                  <a:txBody>
                    <a:bodyPr/>
                    <a:lstStyle/>
                    <a:p>
                      <a:pPr algn="ctr"/>
                      <a:r>
                        <a:rPr lang="en-US" dirty="0"/>
                        <a:t>FY22 </a:t>
                      </a:r>
                      <a:r>
                        <a:rPr lang="en-US" dirty="0" err="1"/>
                        <a:t>Gov</a:t>
                      </a:r>
                      <a:endParaRPr lang="en-US" dirty="0"/>
                    </a:p>
                  </a:txBody>
                  <a:tcPr anchor="b"/>
                </a:tc>
                <a:tc>
                  <a:txBody>
                    <a:bodyPr/>
                    <a:lstStyle/>
                    <a:p>
                      <a:pPr algn="ctr"/>
                      <a:r>
                        <a:rPr lang="en-US" dirty="0"/>
                        <a:t>Requested Decrement</a:t>
                      </a:r>
                    </a:p>
                  </a:txBody>
                  <a:tcPr anchor="b"/>
                </a:tc>
                <a:tc>
                  <a:txBody>
                    <a:bodyPr/>
                    <a:lstStyle/>
                    <a:p>
                      <a:pPr algn="ctr"/>
                      <a:r>
                        <a:rPr lang="en-US" dirty="0"/>
                        <a:t>% Decrease</a:t>
                      </a:r>
                    </a:p>
                  </a:txBody>
                  <a:tcPr anchor="b"/>
                </a:tc>
                <a:extLst>
                  <a:ext uri="{0D108BD9-81ED-4DB2-BD59-A6C34878D82A}">
                    <a16:rowId xmlns:a16="http://schemas.microsoft.com/office/drawing/2014/main" val="2825421065"/>
                  </a:ext>
                </a:extLst>
              </a:tr>
              <a:tr h="370840">
                <a:tc>
                  <a:txBody>
                    <a:bodyPr/>
                    <a:lstStyle/>
                    <a:p>
                      <a:r>
                        <a:rPr lang="en-US" dirty="0"/>
                        <a:t>Commissioner’s Office</a:t>
                      </a:r>
                    </a:p>
                  </a:txBody>
                  <a:tcPr/>
                </a:tc>
                <a:tc>
                  <a:txBody>
                    <a:bodyPr/>
                    <a:lstStyle/>
                    <a:p>
                      <a:pPr algn="r"/>
                      <a:r>
                        <a:rPr lang="en-US" dirty="0"/>
                        <a:t>$1,567.5</a:t>
                      </a:r>
                    </a:p>
                  </a:txBody>
                  <a:tcPr anchor="b"/>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$10.3</a:t>
                      </a:r>
                    </a:p>
                  </a:txBody>
                  <a:tcPr anchor="b"/>
                </a:tc>
                <a:tc>
                  <a:txBody>
                    <a:bodyPr/>
                    <a:lstStyle/>
                    <a:p>
                      <a:pPr algn="r"/>
                      <a:r>
                        <a:rPr lang="en-US" dirty="0"/>
                        <a:t>0.66%</a:t>
                      </a:r>
                    </a:p>
                  </a:txBody>
                  <a:tcPr anchor="b"/>
                </a:tc>
                <a:extLst>
                  <a:ext uri="{0D108BD9-81ED-4DB2-BD59-A6C34878D82A}">
                    <a16:rowId xmlns:a16="http://schemas.microsoft.com/office/drawing/2014/main" val="3169476915"/>
                  </a:ext>
                </a:extLst>
              </a:tr>
              <a:tr h="370840">
                <a:tc>
                  <a:txBody>
                    <a:bodyPr/>
                    <a:lstStyle/>
                    <a:p>
                      <a:r>
                        <a:rPr lang="en-US" dirty="0"/>
                        <a:t>Administrative</a:t>
                      </a:r>
                      <a:r>
                        <a:rPr lang="en-US" baseline="0" dirty="0"/>
                        <a:t> Services</a:t>
                      </a:r>
                      <a:endParaRPr lang="en-US" dirty="0"/>
                    </a:p>
                  </a:txBody>
                  <a:tcPr/>
                </a:tc>
                <a:tc>
                  <a:txBody>
                    <a:bodyPr/>
                    <a:lstStyle/>
                    <a:p>
                      <a:pPr algn="r"/>
                      <a:r>
                        <a:rPr lang="en-US" dirty="0"/>
                        <a:t>$3,491.7</a:t>
                      </a:r>
                    </a:p>
                  </a:txBody>
                  <a:tcPr anchor="b"/>
                </a:tc>
                <a:tc>
                  <a:txBody>
                    <a:bodyPr/>
                    <a:lstStyle/>
                    <a:p>
                      <a:pPr algn="r"/>
                      <a:r>
                        <a:rPr lang="en-US" dirty="0"/>
                        <a:t>$140.2</a:t>
                      </a:r>
                    </a:p>
                  </a:txBody>
                  <a:tcPr anchor="b"/>
                </a:tc>
                <a:tc>
                  <a:txBody>
                    <a:bodyPr/>
                    <a:lstStyle/>
                    <a:p>
                      <a:pPr algn="r"/>
                      <a:r>
                        <a:rPr lang="en-US" dirty="0"/>
                        <a:t>4.18%</a:t>
                      </a:r>
                    </a:p>
                  </a:txBody>
                  <a:tcPr anchor="b"/>
                </a:tc>
                <a:extLst>
                  <a:ext uri="{0D108BD9-81ED-4DB2-BD59-A6C34878D82A}">
                    <a16:rowId xmlns:a16="http://schemas.microsoft.com/office/drawing/2014/main" val="3655907407"/>
                  </a:ext>
                </a:extLst>
              </a:tr>
              <a:tr h="370840">
                <a:tc>
                  <a:txBody>
                    <a:bodyPr/>
                    <a:lstStyle/>
                    <a:p>
                      <a:r>
                        <a:rPr lang="en-US" dirty="0"/>
                        <a:t>Information Systems</a:t>
                      </a:r>
                    </a:p>
                  </a:txBody>
                  <a:tcPr/>
                </a:tc>
                <a:tc>
                  <a:txBody>
                    <a:bodyPr/>
                    <a:lstStyle/>
                    <a:p>
                      <a:pPr algn="r"/>
                      <a:r>
                        <a:rPr lang="en-US" dirty="0"/>
                        <a:t>$2,826.6</a:t>
                      </a:r>
                    </a:p>
                  </a:txBody>
                  <a:tcPr anchor="b"/>
                </a:tc>
                <a:tc>
                  <a:txBody>
                    <a:bodyPr/>
                    <a:lstStyle/>
                    <a:p>
                      <a:pPr algn="r"/>
                      <a:r>
                        <a:rPr lang="en-US" dirty="0"/>
                        <a:t>$107.9</a:t>
                      </a:r>
                    </a:p>
                  </a:txBody>
                  <a:tcPr anchor="b"/>
                </a:tc>
                <a:tc>
                  <a:txBody>
                    <a:bodyPr/>
                    <a:lstStyle/>
                    <a:p>
                      <a:pPr algn="r"/>
                      <a:r>
                        <a:rPr lang="en-US" dirty="0"/>
                        <a:t>3.97%</a:t>
                      </a:r>
                    </a:p>
                  </a:txBody>
                  <a:tcPr anchor="b"/>
                </a:tc>
                <a:extLst>
                  <a:ext uri="{0D108BD9-81ED-4DB2-BD59-A6C34878D82A}">
                    <a16:rowId xmlns:a16="http://schemas.microsoft.com/office/drawing/2014/main" val="3301725031"/>
                  </a:ext>
                </a:extLst>
              </a:tr>
              <a:tr h="370840">
                <a:tc>
                  <a:txBody>
                    <a:bodyPr/>
                    <a:lstStyle/>
                    <a:p>
                      <a:r>
                        <a:rPr lang="en-US" dirty="0"/>
                        <a:t>Criminal Justice Information Systems</a:t>
                      </a:r>
                    </a:p>
                  </a:txBody>
                  <a:tcPr/>
                </a:tc>
                <a:tc>
                  <a:txBody>
                    <a:bodyPr/>
                    <a:lstStyle/>
                    <a:p>
                      <a:pPr algn="r"/>
                      <a:r>
                        <a:rPr lang="en-US" dirty="0"/>
                        <a:t>$8,040.1</a:t>
                      </a:r>
                    </a:p>
                  </a:txBody>
                  <a:tcPr anchor="b"/>
                </a:tc>
                <a:tc>
                  <a:txBody>
                    <a:bodyPr/>
                    <a:lstStyle/>
                    <a:p>
                      <a:pPr algn="r"/>
                      <a:r>
                        <a:rPr lang="en-US" dirty="0"/>
                        <a:t>$71.0</a:t>
                      </a:r>
                    </a:p>
                  </a:txBody>
                  <a:tcPr anchor="b"/>
                </a:tc>
                <a:tc>
                  <a:txBody>
                    <a:bodyPr/>
                    <a:lstStyle/>
                    <a:p>
                      <a:pPr algn="r"/>
                      <a:r>
                        <a:rPr lang="en-US" dirty="0"/>
                        <a:t>0.89%</a:t>
                      </a:r>
                    </a:p>
                  </a:txBody>
                  <a:tcPr anchor="b"/>
                </a:tc>
                <a:extLst>
                  <a:ext uri="{0D108BD9-81ED-4DB2-BD59-A6C34878D82A}">
                    <a16:rowId xmlns:a16="http://schemas.microsoft.com/office/drawing/2014/main" val="3870291288"/>
                  </a:ext>
                </a:extLst>
              </a:tr>
              <a:tr h="370840">
                <a:tc>
                  <a:txBody>
                    <a:bodyPr/>
                    <a:lstStyle/>
                    <a:p>
                      <a:r>
                        <a:rPr lang="en-US" dirty="0"/>
                        <a:t>Laboratory Services</a:t>
                      </a:r>
                    </a:p>
                  </a:txBody>
                  <a:tcPr/>
                </a:tc>
                <a:tc>
                  <a:txBody>
                    <a:bodyPr/>
                    <a:lstStyle/>
                    <a:p>
                      <a:pPr algn="r"/>
                      <a:r>
                        <a:rPr lang="en-US" dirty="0"/>
                        <a:t>$6,816.6</a:t>
                      </a:r>
                    </a:p>
                  </a:txBody>
                  <a:tcPr anchor="b"/>
                </a:tc>
                <a:tc>
                  <a:txBody>
                    <a:bodyPr/>
                    <a:lstStyle/>
                    <a:p>
                      <a:pPr algn="r"/>
                      <a:r>
                        <a:rPr lang="en-US" dirty="0"/>
                        <a:t>$248.4</a:t>
                      </a:r>
                    </a:p>
                  </a:txBody>
                  <a:tcPr anchor="b"/>
                </a:tc>
                <a:tc>
                  <a:txBody>
                    <a:bodyPr/>
                    <a:lstStyle/>
                    <a:p>
                      <a:pPr algn="r"/>
                      <a:r>
                        <a:rPr lang="en-US" dirty="0"/>
                        <a:t>3.78%</a:t>
                      </a:r>
                    </a:p>
                  </a:txBody>
                  <a:tcPr anchor="b"/>
                </a:tc>
                <a:extLst>
                  <a:ext uri="{0D108BD9-81ED-4DB2-BD59-A6C34878D82A}">
                    <a16:rowId xmlns:a16="http://schemas.microsoft.com/office/drawing/2014/main" val="510683766"/>
                  </a:ext>
                </a:extLst>
              </a:tr>
              <a:tr h="370840">
                <a:tc>
                  <a:txBody>
                    <a:bodyPr/>
                    <a:lstStyle/>
                    <a:p>
                      <a:r>
                        <a:rPr lang="en-US" dirty="0"/>
                        <a:t>Other Statewide Support</a:t>
                      </a:r>
                    </a:p>
                  </a:txBody>
                  <a:tcPr/>
                </a:tc>
                <a:tc>
                  <a:txBody>
                    <a:bodyPr/>
                    <a:lstStyle/>
                    <a:p>
                      <a:pPr algn="r"/>
                      <a:r>
                        <a:rPr lang="en-US" dirty="0"/>
                        <a:t>$4,578.7</a:t>
                      </a:r>
                    </a:p>
                  </a:txBody>
                  <a:tcPr anchor="b"/>
                </a:tc>
                <a:tc>
                  <a:txBody>
                    <a:bodyPr/>
                    <a:lstStyle/>
                    <a:p>
                      <a:pPr algn="r"/>
                      <a:r>
                        <a:rPr lang="en-US" dirty="0"/>
                        <a:t>$0</a:t>
                      </a:r>
                    </a:p>
                  </a:txBody>
                  <a:tcPr anchor="b"/>
                </a:tc>
                <a:tc>
                  <a:txBody>
                    <a:bodyPr/>
                    <a:lstStyle/>
                    <a:p>
                      <a:pPr algn="r"/>
                      <a:r>
                        <a:rPr lang="en-US" dirty="0"/>
                        <a:t>0%</a:t>
                      </a:r>
                    </a:p>
                  </a:txBody>
                  <a:tcPr anchor="b"/>
                </a:tc>
                <a:extLst>
                  <a:ext uri="{0D108BD9-81ED-4DB2-BD59-A6C34878D82A}">
                    <a16:rowId xmlns:a16="http://schemas.microsoft.com/office/drawing/2014/main" val="814020982"/>
                  </a:ext>
                </a:extLst>
              </a:tr>
              <a:tr h="370840">
                <a:tc>
                  <a:txBody>
                    <a:bodyPr/>
                    <a:lstStyle/>
                    <a:p>
                      <a:r>
                        <a:rPr lang="en-US" dirty="0"/>
                        <a:t>Total</a:t>
                      </a:r>
                    </a:p>
                  </a:txBody>
                  <a:tcPr/>
                </a:tc>
                <a:tc>
                  <a:txBody>
                    <a:bodyPr/>
                    <a:lstStyle/>
                    <a:p>
                      <a:pPr algn="r"/>
                      <a:r>
                        <a:rPr lang="en-US" dirty="0"/>
                        <a:t>$27,321.2</a:t>
                      </a:r>
                    </a:p>
                  </a:txBody>
                  <a:tcPr anchor="b"/>
                </a:tc>
                <a:tc>
                  <a:txBody>
                    <a:bodyPr/>
                    <a:lstStyle/>
                    <a:p>
                      <a:pPr algn="r"/>
                      <a:r>
                        <a:rPr lang="en-US" dirty="0"/>
                        <a:t>$577.8</a:t>
                      </a:r>
                    </a:p>
                  </a:txBody>
                  <a:tcPr anchor="b"/>
                </a:tc>
                <a:tc>
                  <a:txBody>
                    <a:bodyPr/>
                    <a:lstStyle/>
                    <a:p>
                      <a:pPr algn="r"/>
                      <a:r>
                        <a:rPr lang="en-US" dirty="0"/>
                        <a:t>2.16%</a:t>
                      </a:r>
                    </a:p>
                  </a:txBody>
                  <a:tcPr anchor="b"/>
                </a:tc>
                <a:extLst>
                  <a:ext uri="{0D108BD9-81ED-4DB2-BD59-A6C34878D82A}">
                    <a16:rowId xmlns:a16="http://schemas.microsoft.com/office/drawing/2014/main" val="2967155257"/>
                  </a:ext>
                </a:extLst>
              </a:tr>
            </a:tbl>
          </a:graphicData>
        </a:graphic>
      </p:graphicFrame>
    </p:spTree>
    <p:extLst>
      <p:ext uri="{BB962C8B-B14F-4D97-AF65-F5344CB8AC3E}">
        <p14:creationId xmlns:p14="http://schemas.microsoft.com/office/powerpoint/2010/main" val="1033634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00149-C1B6-4C0F-9F9E-7E745509FD20}"/>
              </a:ext>
            </a:extLst>
          </p:cNvPr>
          <p:cNvSpPr>
            <a:spLocks noGrp="1"/>
          </p:cNvSpPr>
          <p:nvPr>
            <p:ph type="title"/>
          </p:nvPr>
        </p:nvSpPr>
        <p:spPr>
          <a:xfrm>
            <a:off x="628650" y="828448"/>
            <a:ext cx="7886700" cy="1095496"/>
          </a:xfrm>
        </p:spPr>
        <p:txBody>
          <a:bodyPr>
            <a:normAutofit fontScale="90000"/>
          </a:bodyPr>
          <a:lstStyle/>
          <a:p>
            <a:r>
              <a:rPr lang="en-US" b="1" dirty="0"/>
              <a:t>Criminal Justice Information Systems Program</a:t>
            </a:r>
            <a:br>
              <a:rPr lang="en-US" dirty="0"/>
            </a:br>
            <a:endParaRPr lang="en-US" dirty="0"/>
          </a:p>
        </p:txBody>
      </p:sp>
      <p:sp>
        <p:nvSpPr>
          <p:cNvPr id="3" name="Content Placeholder 2">
            <a:extLst>
              <a:ext uri="{FF2B5EF4-FFF2-40B4-BE49-F238E27FC236}">
                <a16:creationId xmlns:a16="http://schemas.microsoft.com/office/drawing/2014/main" id="{3D5C6ABB-8842-4684-9317-0989B4D99F0D}"/>
              </a:ext>
            </a:extLst>
          </p:cNvPr>
          <p:cNvSpPr>
            <a:spLocks noGrp="1"/>
          </p:cNvSpPr>
          <p:nvPr>
            <p:ph idx="1"/>
          </p:nvPr>
        </p:nvSpPr>
        <p:spPr>
          <a:xfrm>
            <a:off x="628650" y="2043340"/>
            <a:ext cx="7886700" cy="3986212"/>
          </a:xfrm>
        </p:spPr>
        <p:txBody>
          <a:bodyPr/>
          <a:lstStyle/>
          <a:p>
            <a:pPr marL="0" indent="0">
              <a:buNone/>
            </a:pPr>
            <a:r>
              <a:rPr lang="en-US" dirty="0"/>
              <a:t>Extend Temporary Funding for Four National Incident-Based Reporting System (NIBRS) Positions (FY22-FY24)</a:t>
            </a:r>
          </a:p>
          <a:p>
            <a:pPr lvl="1"/>
            <a:r>
              <a:rPr lang="en-US" dirty="0"/>
              <a:t>$396.7 UGF &amp; 4 PFT Positions </a:t>
            </a:r>
            <a:r>
              <a:rPr lang="en-US" dirty="0" err="1"/>
              <a:t>IncT</a:t>
            </a:r>
            <a:endParaRPr lang="en-US" dirty="0"/>
          </a:p>
          <a:p>
            <a:pPr lvl="1"/>
            <a:endParaRPr lang="en-US" dirty="0"/>
          </a:p>
          <a:p>
            <a:endParaRPr lang="en-US" dirty="0"/>
          </a:p>
        </p:txBody>
      </p:sp>
      <p:sp>
        <p:nvSpPr>
          <p:cNvPr id="6" name="Date Placeholder 5">
            <a:extLst>
              <a:ext uri="{FF2B5EF4-FFF2-40B4-BE49-F238E27FC236}">
                <a16:creationId xmlns:a16="http://schemas.microsoft.com/office/drawing/2014/main" id="{F5F1412B-6195-4F36-9469-50DF7DD322CC}"/>
              </a:ext>
            </a:extLst>
          </p:cNvPr>
          <p:cNvSpPr>
            <a:spLocks noGrp="1"/>
          </p:cNvSpPr>
          <p:nvPr>
            <p:ph type="dt" sz="half" idx="10"/>
          </p:nvPr>
        </p:nvSpPr>
        <p:spPr/>
        <p:txBody>
          <a:bodyPr/>
          <a:lstStyle/>
          <a:p>
            <a:r>
              <a:rPr lang="en-US"/>
              <a:t>3/16/2021</a:t>
            </a:r>
          </a:p>
        </p:txBody>
      </p:sp>
      <p:sp>
        <p:nvSpPr>
          <p:cNvPr id="7" name="Slide Number Placeholder 6">
            <a:extLst>
              <a:ext uri="{FF2B5EF4-FFF2-40B4-BE49-F238E27FC236}">
                <a16:creationId xmlns:a16="http://schemas.microsoft.com/office/drawing/2014/main" id="{676459BD-AE65-4698-840C-8EDD73A88628}"/>
              </a:ext>
            </a:extLst>
          </p:cNvPr>
          <p:cNvSpPr>
            <a:spLocks noGrp="1"/>
          </p:cNvSpPr>
          <p:nvPr>
            <p:ph type="sldNum" sz="quarter" idx="12"/>
          </p:nvPr>
        </p:nvSpPr>
        <p:spPr/>
        <p:txBody>
          <a:bodyPr/>
          <a:lstStyle/>
          <a:p>
            <a:fld id="{658CDC89-10FD-48E0-B2AB-EA87EEE30AF1}" type="slidenum">
              <a:rPr lang="en-US" smtClean="0"/>
              <a:t>13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827721621"/>
              </p:ext>
            </p:extLst>
          </p:nvPr>
        </p:nvGraphicFramePr>
        <p:xfrm>
          <a:off x="814040" y="3872571"/>
          <a:ext cx="7582828" cy="1280160"/>
        </p:xfrm>
        <a:graphic>
          <a:graphicData uri="http://schemas.openxmlformats.org/drawingml/2006/table">
            <a:tbl>
              <a:tblPr firstRow="1" bandRow="1">
                <a:tableStyleId>{5C22544A-7EE6-4342-B048-85BDC9FD1C3A}</a:tableStyleId>
              </a:tblPr>
              <a:tblGrid>
                <a:gridCol w="2665140">
                  <a:extLst>
                    <a:ext uri="{9D8B030D-6E8A-4147-A177-3AD203B41FA5}">
                      <a16:colId xmlns:a16="http://schemas.microsoft.com/office/drawing/2014/main" val="1415121189"/>
                    </a:ext>
                  </a:extLst>
                </a:gridCol>
                <a:gridCol w="1806498">
                  <a:extLst>
                    <a:ext uri="{9D8B030D-6E8A-4147-A177-3AD203B41FA5}">
                      <a16:colId xmlns:a16="http://schemas.microsoft.com/office/drawing/2014/main" val="448038083"/>
                    </a:ext>
                  </a:extLst>
                </a:gridCol>
                <a:gridCol w="1527717">
                  <a:extLst>
                    <a:ext uri="{9D8B030D-6E8A-4147-A177-3AD203B41FA5}">
                      <a16:colId xmlns:a16="http://schemas.microsoft.com/office/drawing/2014/main" val="2727307420"/>
                    </a:ext>
                  </a:extLst>
                </a:gridCol>
                <a:gridCol w="1583473">
                  <a:extLst>
                    <a:ext uri="{9D8B030D-6E8A-4147-A177-3AD203B41FA5}">
                      <a16:colId xmlns:a16="http://schemas.microsoft.com/office/drawing/2014/main" val="1175217960"/>
                    </a:ext>
                  </a:extLst>
                </a:gridCol>
              </a:tblGrid>
              <a:tr h="370840">
                <a:tc>
                  <a:txBody>
                    <a:bodyPr/>
                    <a:lstStyle/>
                    <a:p>
                      <a:pPr algn="ctr"/>
                      <a:r>
                        <a:rPr lang="en-US" dirty="0"/>
                        <a:t>Allocation</a:t>
                      </a:r>
                    </a:p>
                  </a:txBody>
                  <a:tcPr anchor="b"/>
                </a:tc>
                <a:tc>
                  <a:txBody>
                    <a:bodyPr/>
                    <a:lstStyle/>
                    <a:p>
                      <a:pPr algn="ctr"/>
                      <a:r>
                        <a:rPr lang="en-US" dirty="0"/>
                        <a:t>FY22 </a:t>
                      </a:r>
                      <a:r>
                        <a:rPr lang="en-US" dirty="0" err="1"/>
                        <a:t>Gov</a:t>
                      </a:r>
                      <a:endParaRPr lang="en-US" dirty="0"/>
                    </a:p>
                  </a:txBody>
                  <a:tcPr anchor="b"/>
                </a:tc>
                <a:tc>
                  <a:txBody>
                    <a:bodyPr/>
                    <a:lstStyle/>
                    <a:p>
                      <a:pPr algn="ctr"/>
                      <a:r>
                        <a:rPr lang="en-US" dirty="0"/>
                        <a:t>Requested</a:t>
                      </a:r>
                      <a:r>
                        <a:rPr lang="en-US" baseline="0" dirty="0"/>
                        <a:t> Increment</a:t>
                      </a:r>
                      <a:endParaRPr lang="en-US" dirty="0"/>
                    </a:p>
                  </a:txBody>
                  <a:tcPr anchor="b"/>
                </a:tc>
                <a:tc>
                  <a:txBody>
                    <a:bodyPr/>
                    <a:lstStyle/>
                    <a:p>
                      <a:pPr algn="ctr"/>
                      <a:r>
                        <a:rPr lang="en-US" dirty="0"/>
                        <a:t>% Increase</a:t>
                      </a:r>
                    </a:p>
                  </a:txBody>
                  <a:tcPr anchor="b"/>
                </a:tc>
                <a:extLst>
                  <a:ext uri="{0D108BD9-81ED-4DB2-BD59-A6C34878D82A}">
                    <a16:rowId xmlns:a16="http://schemas.microsoft.com/office/drawing/2014/main" val="177219897"/>
                  </a:ext>
                </a:extLst>
              </a:tr>
              <a:tr h="370840">
                <a:tc>
                  <a:txBody>
                    <a:bodyPr/>
                    <a:lstStyle/>
                    <a:p>
                      <a:r>
                        <a:rPr lang="en-US" dirty="0"/>
                        <a:t>Criminal Justice Information</a:t>
                      </a:r>
                      <a:r>
                        <a:rPr lang="en-US" baseline="0" dirty="0"/>
                        <a:t> Systems</a:t>
                      </a:r>
                      <a:endParaRPr lang="en-US" dirty="0"/>
                    </a:p>
                  </a:txBody>
                  <a:tcPr/>
                </a:tc>
                <a:tc>
                  <a:txBody>
                    <a:bodyPr/>
                    <a:lstStyle/>
                    <a:p>
                      <a:pPr algn="r"/>
                      <a:r>
                        <a:rPr lang="en-US" dirty="0"/>
                        <a:t>$8,040.1</a:t>
                      </a:r>
                    </a:p>
                  </a:txBody>
                  <a:tcPr anchor="b"/>
                </a:tc>
                <a:tc>
                  <a:txBody>
                    <a:bodyPr/>
                    <a:lstStyle/>
                    <a:p>
                      <a:pPr algn="r"/>
                      <a:r>
                        <a:rPr lang="en-US" dirty="0"/>
                        <a:t>$396.7</a:t>
                      </a:r>
                    </a:p>
                  </a:txBody>
                  <a:tcPr anchor="b"/>
                </a:tc>
                <a:tc>
                  <a:txBody>
                    <a:bodyPr/>
                    <a:lstStyle/>
                    <a:p>
                      <a:pPr algn="r"/>
                      <a:r>
                        <a:rPr lang="en-US" dirty="0"/>
                        <a:t>5.19%</a:t>
                      </a:r>
                    </a:p>
                  </a:txBody>
                  <a:tcPr anchor="b"/>
                </a:tc>
                <a:extLst>
                  <a:ext uri="{0D108BD9-81ED-4DB2-BD59-A6C34878D82A}">
                    <a16:rowId xmlns:a16="http://schemas.microsoft.com/office/drawing/2014/main" val="241337630"/>
                  </a:ext>
                </a:extLst>
              </a:tr>
            </a:tbl>
          </a:graphicData>
        </a:graphic>
      </p:graphicFrame>
    </p:spTree>
    <p:extLst>
      <p:ext uri="{BB962C8B-B14F-4D97-AF65-F5344CB8AC3E}">
        <p14:creationId xmlns:p14="http://schemas.microsoft.com/office/powerpoint/2010/main" val="1159368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5EE4-94FB-474A-A02C-D089BAEA53F7}"/>
              </a:ext>
            </a:extLst>
          </p:cNvPr>
          <p:cNvSpPr>
            <a:spLocks noGrp="1"/>
          </p:cNvSpPr>
          <p:nvPr>
            <p:ph type="title"/>
          </p:nvPr>
        </p:nvSpPr>
        <p:spPr/>
        <p:txBody>
          <a:bodyPr>
            <a:normAutofit fontScale="90000"/>
          </a:bodyPr>
          <a:lstStyle/>
          <a:p>
            <a:r>
              <a:rPr lang="en-US" b="1" dirty="0"/>
              <a:t>Criminal Justice Information Systems Program</a:t>
            </a:r>
            <a:endParaRPr lang="en-US" dirty="0"/>
          </a:p>
        </p:txBody>
      </p:sp>
      <p:sp>
        <p:nvSpPr>
          <p:cNvPr id="3" name="Content Placeholder 2">
            <a:extLst>
              <a:ext uri="{FF2B5EF4-FFF2-40B4-BE49-F238E27FC236}">
                <a16:creationId xmlns:a16="http://schemas.microsoft.com/office/drawing/2014/main" id="{5E9ED316-C7CB-41F2-B5E8-C974A6783E0F}"/>
              </a:ext>
            </a:extLst>
          </p:cNvPr>
          <p:cNvSpPr>
            <a:spLocks noGrp="1"/>
          </p:cNvSpPr>
          <p:nvPr>
            <p:ph idx="1"/>
          </p:nvPr>
        </p:nvSpPr>
        <p:spPr/>
        <p:txBody>
          <a:bodyPr/>
          <a:lstStyle/>
          <a:p>
            <a:r>
              <a:rPr lang="en-US" dirty="0"/>
              <a:t>Uniform Crime Reporting (UCR) is mandatory under AS12.62.130</a:t>
            </a:r>
          </a:p>
          <a:p>
            <a:r>
              <a:rPr lang="en-US" dirty="0"/>
              <a:t>FBI now only accepts National Incident Based Reporting System (NIBRS) data to fulfill the UCR requirements as of January 1, 2021</a:t>
            </a:r>
          </a:p>
          <a:p>
            <a:r>
              <a:rPr lang="en-US" dirty="0"/>
              <a:t>Must switch to NIBRS data to be eligible for certain federal grants</a:t>
            </a:r>
          </a:p>
        </p:txBody>
      </p:sp>
      <p:sp>
        <p:nvSpPr>
          <p:cNvPr id="4" name="Date Placeholder 3">
            <a:extLst>
              <a:ext uri="{FF2B5EF4-FFF2-40B4-BE49-F238E27FC236}">
                <a16:creationId xmlns:a16="http://schemas.microsoft.com/office/drawing/2014/main" id="{7157388B-2C2F-42BB-A3BE-598742002336}"/>
              </a:ext>
            </a:extLst>
          </p:cNvPr>
          <p:cNvSpPr>
            <a:spLocks noGrp="1"/>
          </p:cNvSpPr>
          <p:nvPr>
            <p:ph type="dt" sz="half" idx="10"/>
          </p:nvPr>
        </p:nvSpPr>
        <p:spPr/>
        <p:txBody>
          <a:bodyPr/>
          <a:lstStyle/>
          <a:p>
            <a:r>
              <a:rPr lang="en-US"/>
              <a:t>3/16/2021</a:t>
            </a:r>
          </a:p>
        </p:txBody>
      </p:sp>
      <p:sp>
        <p:nvSpPr>
          <p:cNvPr id="5" name="Slide Number Placeholder 4">
            <a:extLst>
              <a:ext uri="{FF2B5EF4-FFF2-40B4-BE49-F238E27FC236}">
                <a16:creationId xmlns:a16="http://schemas.microsoft.com/office/drawing/2014/main" id="{2FBCA507-FCFA-4CFA-A305-597C1E778EF3}"/>
              </a:ext>
            </a:extLst>
          </p:cNvPr>
          <p:cNvSpPr>
            <a:spLocks noGrp="1"/>
          </p:cNvSpPr>
          <p:nvPr>
            <p:ph type="sldNum" sz="quarter" idx="12"/>
          </p:nvPr>
        </p:nvSpPr>
        <p:spPr/>
        <p:txBody>
          <a:bodyPr/>
          <a:lstStyle/>
          <a:p>
            <a:fld id="{658CDC89-10FD-48E0-B2AB-EA87EEE30AF1}" type="slidenum">
              <a:rPr lang="en-US" smtClean="0"/>
              <a:t>14</a:t>
            </a:fld>
            <a:endParaRPr lang="en-US"/>
          </a:p>
        </p:txBody>
      </p:sp>
    </p:spTree>
    <p:extLst>
      <p:ext uri="{BB962C8B-B14F-4D97-AF65-F5344CB8AC3E}">
        <p14:creationId xmlns:p14="http://schemas.microsoft.com/office/powerpoint/2010/main" val="553585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1AB8-52B4-49AA-89CE-D7BBBAE8E87A}"/>
              </a:ext>
            </a:extLst>
          </p:cNvPr>
          <p:cNvSpPr>
            <a:spLocks noGrp="1"/>
          </p:cNvSpPr>
          <p:nvPr>
            <p:ph type="title"/>
          </p:nvPr>
        </p:nvSpPr>
        <p:spPr/>
        <p:txBody>
          <a:bodyPr>
            <a:normAutofit fontScale="90000"/>
          </a:bodyPr>
          <a:lstStyle/>
          <a:p>
            <a:r>
              <a:rPr lang="en-US" b="1" dirty="0"/>
              <a:t>Criminal Justice Information Systems Program</a:t>
            </a:r>
            <a:endParaRPr lang="en-US" dirty="0"/>
          </a:p>
        </p:txBody>
      </p:sp>
      <p:sp>
        <p:nvSpPr>
          <p:cNvPr id="3" name="Content Placeholder 2">
            <a:extLst>
              <a:ext uri="{FF2B5EF4-FFF2-40B4-BE49-F238E27FC236}">
                <a16:creationId xmlns:a16="http://schemas.microsoft.com/office/drawing/2014/main" id="{D539A958-869C-4345-9949-7604D26DF8C1}"/>
              </a:ext>
            </a:extLst>
          </p:cNvPr>
          <p:cNvSpPr>
            <a:spLocks noGrp="1"/>
          </p:cNvSpPr>
          <p:nvPr>
            <p:ph idx="1"/>
          </p:nvPr>
        </p:nvSpPr>
        <p:spPr/>
        <p:txBody>
          <a:bodyPr>
            <a:normAutofit/>
          </a:bodyPr>
          <a:lstStyle/>
          <a:p>
            <a:r>
              <a:rPr lang="en-US" dirty="0"/>
              <a:t>UCR/NIBRS staff pull work off administrative work of troopers</a:t>
            </a:r>
          </a:p>
          <a:p>
            <a:r>
              <a:rPr lang="en-US" dirty="0"/>
              <a:t>Leads to more consistent crime data </a:t>
            </a:r>
          </a:p>
          <a:p>
            <a:r>
              <a:rPr lang="en-US" dirty="0"/>
              <a:t>Estimated 21,000 NIBRS incidents to be entered a year</a:t>
            </a:r>
          </a:p>
          <a:p>
            <a:r>
              <a:rPr lang="en-US" dirty="0"/>
              <a:t>Average processing time is 30 minutes/incident</a:t>
            </a:r>
          </a:p>
          <a:p>
            <a:pPr lvl="1"/>
            <a:r>
              <a:rPr lang="en-US" dirty="0"/>
              <a:t>10,500 hours/year</a:t>
            </a:r>
          </a:p>
          <a:p>
            <a:pPr lvl="1"/>
            <a:r>
              <a:rPr lang="en-US" dirty="0"/>
              <a:t>Equates to 6 FTEs to complete classification and reporting in a timely manner</a:t>
            </a:r>
          </a:p>
          <a:p>
            <a:endParaRPr lang="en-US" dirty="0"/>
          </a:p>
        </p:txBody>
      </p:sp>
      <p:sp>
        <p:nvSpPr>
          <p:cNvPr id="4" name="Date Placeholder 3">
            <a:extLst>
              <a:ext uri="{FF2B5EF4-FFF2-40B4-BE49-F238E27FC236}">
                <a16:creationId xmlns:a16="http://schemas.microsoft.com/office/drawing/2014/main" id="{5B20F0CA-DE1A-416F-A738-384DD379792C}"/>
              </a:ext>
            </a:extLst>
          </p:cNvPr>
          <p:cNvSpPr>
            <a:spLocks noGrp="1"/>
          </p:cNvSpPr>
          <p:nvPr>
            <p:ph type="dt" sz="half" idx="10"/>
          </p:nvPr>
        </p:nvSpPr>
        <p:spPr/>
        <p:txBody>
          <a:bodyPr/>
          <a:lstStyle/>
          <a:p>
            <a:r>
              <a:rPr lang="en-US"/>
              <a:t>3/16/2021</a:t>
            </a:r>
          </a:p>
        </p:txBody>
      </p:sp>
      <p:sp>
        <p:nvSpPr>
          <p:cNvPr id="5" name="Slide Number Placeholder 4">
            <a:extLst>
              <a:ext uri="{FF2B5EF4-FFF2-40B4-BE49-F238E27FC236}">
                <a16:creationId xmlns:a16="http://schemas.microsoft.com/office/drawing/2014/main" id="{CC711900-E8D3-4BB4-AAD3-EA83C6D36FCA}"/>
              </a:ext>
            </a:extLst>
          </p:cNvPr>
          <p:cNvSpPr>
            <a:spLocks noGrp="1"/>
          </p:cNvSpPr>
          <p:nvPr>
            <p:ph type="sldNum" sz="quarter" idx="12"/>
          </p:nvPr>
        </p:nvSpPr>
        <p:spPr/>
        <p:txBody>
          <a:bodyPr/>
          <a:lstStyle/>
          <a:p>
            <a:fld id="{658CDC89-10FD-48E0-B2AB-EA87EEE30AF1}" type="slidenum">
              <a:rPr lang="en-US" smtClean="0"/>
              <a:t>15</a:t>
            </a:fld>
            <a:endParaRPr lang="en-US"/>
          </a:p>
        </p:txBody>
      </p:sp>
    </p:spTree>
    <p:extLst>
      <p:ext uri="{BB962C8B-B14F-4D97-AF65-F5344CB8AC3E}">
        <p14:creationId xmlns:p14="http://schemas.microsoft.com/office/powerpoint/2010/main" val="2619536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Thank You</a:t>
            </a:r>
          </a:p>
        </p:txBody>
      </p:sp>
      <p:sp>
        <p:nvSpPr>
          <p:cNvPr id="3" name="Content Placeholder 2"/>
          <p:cNvSpPr>
            <a:spLocks noGrp="1"/>
          </p:cNvSpPr>
          <p:nvPr>
            <p:ph sz="half" idx="1"/>
          </p:nvPr>
        </p:nvSpPr>
        <p:spPr>
          <a:xfrm>
            <a:off x="202623" y="1112448"/>
            <a:ext cx="3886200" cy="5020151"/>
          </a:xfrm>
        </p:spPr>
        <p:txBody>
          <a:bodyPr>
            <a:normAutofit fontScale="47500" lnSpcReduction="20000"/>
          </a:bodyPr>
          <a:lstStyle/>
          <a:p>
            <a:pPr marL="0" lvl="0" indent="0" algn="ctr">
              <a:lnSpc>
                <a:spcPct val="120000"/>
              </a:lnSpc>
              <a:spcBef>
                <a:spcPts val="0"/>
              </a:spcBef>
              <a:buNone/>
            </a:pPr>
            <a:r>
              <a:rPr lang="en-US" sz="5100" b="1" dirty="0">
                <a:solidFill>
                  <a:prstClr val="black"/>
                </a:solidFill>
                <a:effectLst>
                  <a:outerShdw blurRad="38100" dist="38100" dir="2700000" algn="tl">
                    <a:srgbClr val="000000">
                      <a:alpha val="43137"/>
                    </a:srgbClr>
                  </a:outerShdw>
                </a:effectLst>
              </a:rPr>
              <a:t>Contacts:</a:t>
            </a:r>
          </a:p>
          <a:p>
            <a:pPr marL="0" lvl="0" indent="0" algn="ctr">
              <a:lnSpc>
                <a:spcPct val="120000"/>
              </a:lnSpc>
              <a:spcBef>
                <a:spcPts val="600"/>
              </a:spcBef>
              <a:buNone/>
            </a:pPr>
            <a:endParaRPr lang="en-US" sz="200" b="1" dirty="0">
              <a:solidFill>
                <a:prstClr val="black"/>
              </a:solidFill>
            </a:endParaRPr>
          </a:p>
          <a:p>
            <a:pPr marL="0" lvl="0" indent="0" algn="ctr">
              <a:lnSpc>
                <a:spcPct val="120000"/>
              </a:lnSpc>
              <a:spcBef>
                <a:spcPts val="600"/>
              </a:spcBef>
              <a:buNone/>
            </a:pPr>
            <a:r>
              <a:rPr lang="en-US" sz="3600" b="1" dirty="0">
                <a:solidFill>
                  <a:prstClr val="black"/>
                </a:solidFill>
              </a:rPr>
              <a:t>Kelly Howell</a:t>
            </a:r>
          </a:p>
          <a:p>
            <a:pPr marL="0" lvl="0" indent="0" algn="ctr">
              <a:lnSpc>
                <a:spcPct val="120000"/>
              </a:lnSpc>
              <a:spcBef>
                <a:spcPts val="600"/>
              </a:spcBef>
              <a:buNone/>
            </a:pPr>
            <a:r>
              <a:rPr lang="en-US" sz="3600" dirty="0">
                <a:solidFill>
                  <a:prstClr val="black"/>
                </a:solidFill>
              </a:rPr>
              <a:t>Interim Commissioner</a:t>
            </a:r>
          </a:p>
          <a:p>
            <a:pPr marL="0" lvl="0" indent="0" algn="ctr">
              <a:lnSpc>
                <a:spcPct val="120000"/>
              </a:lnSpc>
              <a:spcBef>
                <a:spcPts val="600"/>
              </a:spcBef>
              <a:buNone/>
            </a:pPr>
            <a:r>
              <a:rPr lang="en-US" sz="3600" dirty="0">
                <a:solidFill>
                  <a:prstClr val="black"/>
                </a:solidFill>
                <a:hlinkClick r:id="rId2"/>
              </a:rPr>
              <a:t>kelly.howell@alaska.gov</a:t>
            </a:r>
            <a:endParaRPr lang="en-US" sz="3600" dirty="0">
              <a:solidFill>
                <a:prstClr val="black"/>
              </a:solidFill>
            </a:endParaRPr>
          </a:p>
          <a:p>
            <a:pPr marL="0" lvl="0" indent="0" algn="ctr">
              <a:lnSpc>
                <a:spcPct val="120000"/>
              </a:lnSpc>
              <a:spcBef>
                <a:spcPts val="600"/>
              </a:spcBef>
              <a:buNone/>
            </a:pPr>
            <a:r>
              <a:rPr lang="en-US" sz="3600" dirty="0">
                <a:solidFill>
                  <a:prstClr val="black"/>
                </a:solidFill>
              </a:rPr>
              <a:t>269-4542</a:t>
            </a:r>
          </a:p>
          <a:p>
            <a:pPr marL="0" lvl="0" indent="0" algn="ctr">
              <a:lnSpc>
                <a:spcPct val="120000"/>
              </a:lnSpc>
              <a:spcBef>
                <a:spcPts val="600"/>
              </a:spcBef>
              <a:buNone/>
            </a:pPr>
            <a:endParaRPr lang="en-US" sz="3600" dirty="0">
              <a:solidFill>
                <a:prstClr val="black"/>
              </a:solidFill>
            </a:endParaRPr>
          </a:p>
          <a:p>
            <a:pPr marL="0" lvl="0" indent="0" algn="ctr">
              <a:lnSpc>
                <a:spcPct val="120000"/>
              </a:lnSpc>
              <a:spcBef>
                <a:spcPts val="600"/>
              </a:spcBef>
              <a:buNone/>
            </a:pPr>
            <a:r>
              <a:rPr lang="en-US" sz="3600" b="1" dirty="0">
                <a:solidFill>
                  <a:prstClr val="black"/>
                </a:solidFill>
              </a:rPr>
              <a:t>Elizabeth Dunayski</a:t>
            </a:r>
          </a:p>
          <a:p>
            <a:pPr marL="0" lvl="0" indent="0" algn="ctr">
              <a:lnSpc>
                <a:spcPct val="120000"/>
              </a:lnSpc>
              <a:spcBef>
                <a:spcPts val="0"/>
              </a:spcBef>
              <a:buNone/>
            </a:pPr>
            <a:r>
              <a:rPr lang="en-US" sz="3300" dirty="0">
                <a:solidFill>
                  <a:prstClr val="black"/>
                </a:solidFill>
              </a:rPr>
              <a:t>Administrative Services Director</a:t>
            </a:r>
          </a:p>
          <a:p>
            <a:pPr marL="0" lvl="0" indent="0" algn="ctr">
              <a:lnSpc>
                <a:spcPct val="120000"/>
              </a:lnSpc>
              <a:spcBef>
                <a:spcPts val="0"/>
              </a:spcBef>
              <a:buNone/>
            </a:pPr>
            <a:r>
              <a:rPr lang="en-US" sz="3300" dirty="0">
                <a:solidFill>
                  <a:prstClr val="black"/>
                </a:solidFill>
                <a:hlinkClick r:id="rId3"/>
              </a:rPr>
              <a:t>elizabeth.dunayski@alaska.gov</a:t>
            </a:r>
            <a:endParaRPr lang="en-US" sz="3300" dirty="0">
              <a:solidFill>
                <a:prstClr val="black"/>
              </a:solidFill>
            </a:endParaRPr>
          </a:p>
          <a:p>
            <a:pPr marL="0" lvl="0" indent="0" algn="ctr">
              <a:lnSpc>
                <a:spcPct val="120000"/>
              </a:lnSpc>
              <a:spcBef>
                <a:spcPts val="0"/>
              </a:spcBef>
              <a:buNone/>
            </a:pPr>
            <a:r>
              <a:rPr lang="en-US" sz="3300" dirty="0">
                <a:solidFill>
                  <a:prstClr val="black"/>
                </a:solidFill>
              </a:rPr>
              <a:t>465-5501</a:t>
            </a:r>
          </a:p>
          <a:p>
            <a:pPr marL="0" lvl="0" indent="0" algn="ctr">
              <a:lnSpc>
                <a:spcPct val="120000"/>
              </a:lnSpc>
              <a:spcBef>
                <a:spcPts val="0"/>
              </a:spcBef>
              <a:buNone/>
            </a:pPr>
            <a:endParaRPr lang="en-US" sz="3300" dirty="0">
              <a:solidFill>
                <a:prstClr val="black"/>
              </a:solidFill>
            </a:endParaRPr>
          </a:p>
          <a:p>
            <a:pPr marL="0" lvl="0" indent="0" algn="ctr">
              <a:lnSpc>
                <a:spcPct val="120000"/>
              </a:lnSpc>
              <a:spcBef>
                <a:spcPts val="0"/>
              </a:spcBef>
              <a:buNone/>
            </a:pPr>
            <a:r>
              <a:rPr lang="en-US" sz="3600" b="1" dirty="0">
                <a:solidFill>
                  <a:prstClr val="black"/>
                </a:solidFill>
              </a:rPr>
              <a:t>Randi Breager</a:t>
            </a:r>
          </a:p>
          <a:p>
            <a:pPr marL="0" lvl="0" indent="0" algn="ctr">
              <a:lnSpc>
                <a:spcPct val="120000"/>
              </a:lnSpc>
              <a:spcBef>
                <a:spcPts val="0"/>
              </a:spcBef>
              <a:buNone/>
            </a:pPr>
            <a:r>
              <a:rPr lang="en-US" sz="3300" dirty="0">
                <a:solidFill>
                  <a:prstClr val="black"/>
                </a:solidFill>
              </a:rPr>
              <a:t>Special Assistant </a:t>
            </a:r>
          </a:p>
          <a:p>
            <a:pPr marL="0" lvl="0" indent="0" algn="ctr">
              <a:lnSpc>
                <a:spcPct val="120000"/>
              </a:lnSpc>
              <a:spcBef>
                <a:spcPts val="0"/>
              </a:spcBef>
              <a:buNone/>
            </a:pPr>
            <a:r>
              <a:rPr lang="en-US" sz="3300" dirty="0">
                <a:solidFill>
                  <a:prstClr val="black"/>
                </a:solidFill>
                <a:hlinkClick r:id="rId4"/>
              </a:rPr>
              <a:t>randi.breager@alaska.gov</a:t>
            </a:r>
            <a:r>
              <a:rPr lang="en-US" sz="3300" dirty="0">
                <a:solidFill>
                  <a:prstClr val="black"/>
                </a:solidFill>
              </a:rPr>
              <a:t> </a:t>
            </a:r>
          </a:p>
          <a:p>
            <a:pPr marL="0" lvl="0" indent="0" algn="ctr">
              <a:lnSpc>
                <a:spcPct val="120000"/>
              </a:lnSpc>
              <a:spcBef>
                <a:spcPts val="0"/>
              </a:spcBef>
              <a:buNone/>
            </a:pPr>
            <a:r>
              <a:rPr lang="en-US" sz="3300" dirty="0">
                <a:solidFill>
                  <a:prstClr val="black"/>
                </a:solidFill>
              </a:rPr>
              <a:t>269-5618</a:t>
            </a:r>
          </a:p>
        </p:txBody>
      </p:sp>
      <p:pic>
        <p:nvPicPr>
          <p:cNvPr id="5" name="Content Placeholder 11"/>
          <p:cNvPicPr>
            <a:picLocks noGrp="1" noChangeAspect="1"/>
          </p:cNvPicPr>
          <p:nvPr>
            <p:ph sz="half" idx="2"/>
          </p:nvPr>
        </p:nvPicPr>
        <p:blipFill>
          <a:blip r:embed="rId5" cstate="print">
            <a:extLst>
              <a:ext uri="{BEBA8EAE-BF5A-486C-A8C5-ECC9F3942E4B}">
                <a14:imgProps xmlns:a14="http://schemas.microsoft.com/office/drawing/2010/main">
                  <a14:imgLayer r:embed="rId6">
                    <a14:imgEffect>
                      <a14:backgroundRemoval t="0" b="99813" l="0" r="99661"/>
                    </a14:imgEffect>
                  </a14:imgLayer>
                </a14:imgProps>
              </a:ext>
              <a:ext uri="{28A0092B-C50C-407E-A947-70E740481C1C}">
                <a14:useLocalDpi xmlns:a14="http://schemas.microsoft.com/office/drawing/2010/main" val="0"/>
              </a:ext>
            </a:extLst>
          </a:blip>
          <a:stretch>
            <a:fillRect/>
          </a:stretch>
        </p:blipFill>
        <p:spPr>
          <a:xfrm>
            <a:off x="5022612" y="2027082"/>
            <a:ext cx="3121580" cy="3770004"/>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78593C7F-99E6-4BC7-8994-BCC65D829EC4}"/>
              </a:ext>
            </a:extLst>
          </p:cNvPr>
          <p:cNvSpPr>
            <a:spLocks noGrp="1"/>
          </p:cNvSpPr>
          <p:nvPr>
            <p:ph type="sldNum" sz="quarter" idx="12"/>
          </p:nvPr>
        </p:nvSpPr>
        <p:spPr/>
        <p:txBody>
          <a:bodyPr/>
          <a:lstStyle/>
          <a:p>
            <a:fld id="{658CDC89-10FD-48E0-B2AB-EA87EEE30AF1}" type="slidenum">
              <a:rPr lang="en-US" sz="1400" b="1" smtClean="0">
                <a:solidFill>
                  <a:schemeClr val="tx1"/>
                </a:solidFill>
              </a:rPr>
              <a:t>16</a:t>
            </a:fld>
            <a:endParaRPr lang="en-US" sz="1400" b="1" dirty="0">
              <a:solidFill>
                <a:schemeClr val="tx1"/>
              </a:solidFill>
            </a:endParaRPr>
          </a:p>
        </p:txBody>
      </p:sp>
      <p:sp>
        <p:nvSpPr>
          <p:cNvPr id="6" name="Date Placeholder 5">
            <a:extLst>
              <a:ext uri="{FF2B5EF4-FFF2-40B4-BE49-F238E27FC236}">
                <a16:creationId xmlns:a16="http://schemas.microsoft.com/office/drawing/2014/main" id="{05F974A1-F51D-41AB-8D38-57926E81E048}"/>
              </a:ext>
            </a:extLst>
          </p:cNvPr>
          <p:cNvSpPr>
            <a:spLocks noGrp="1"/>
          </p:cNvSpPr>
          <p:nvPr>
            <p:ph type="dt" sz="half" idx="10"/>
          </p:nvPr>
        </p:nvSpPr>
        <p:spPr/>
        <p:txBody>
          <a:bodyPr/>
          <a:lstStyle/>
          <a:p>
            <a:r>
              <a:rPr lang="en-US"/>
              <a:t>3/16/2021</a:t>
            </a:r>
          </a:p>
        </p:txBody>
      </p:sp>
    </p:spTree>
    <p:extLst>
      <p:ext uri="{BB962C8B-B14F-4D97-AF65-F5344CB8AC3E}">
        <p14:creationId xmlns:p14="http://schemas.microsoft.com/office/powerpoint/2010/main" val="135380415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&amp; Life Safety – Plan Review</a:t>
            </a:r>
          </a:p>
        </p:txBody>
      </p:sp>
      <p:sp>
        <p:nvSpPr>
          <p:cNvPr id="3" name="Content Placeholder 2"/>
          <p:cNvSpPr>
            <a:spLocks noGrp="1"/>
          </p:cNvSpPr>
          <p:nvPr>
            <p:ph idx="1"/>
          </p:nvPr>
        </p:nvSpPr>
        <p:spPr/>
        <p:txBody>
          <a:bodyPr>
            <a:normAutofit lnSpcReduction="10000"/>
          </a:bodyPr>
          <a:lstStyle/>
          <a:p>
            <a:r>
              <a:rPr lang="en-US" dirty="0"/>
              <a:t>FY19- Plan Review process was evaluated for efficiency and effectiveness</a:t>
            </a:r>
          </a:p>
          <a:p>
            <a:pPr lvl="1"/>
            <a:r>
              <a:rPr lang="en-US" dirty="0"/>
              <a:t>Staff reduction in 2017 created delays  </a:t>
            </a:r>
          </a:p>
          <a:p>
            <a:pPr lvl="1"/>
            <a:r>
              <a:rPr lang="en-US" dirty="0"/>
              <a:t>No public portal, no ability to accept credit card</a:t>
            </a:r>
          </a:p>
          <a:p>
            <a:pPr lvl="1"/>
            <a:r>
              <a:rPr lang="en-US" dirty="0"/>
              <a:t>No digitalization of plans and inspections</a:t>
            </a:r>
          </a:p>
          <a:p>
            <a:r>
              <a:rPr lang="en-US" dirty="0"/>
              <a:t>FY20- increased staffing using existing funding</a:t>
            </a:r>
          </a:p>
          <a:p>
            <a:r>
              <a:rPr lang="en-US" dirty="0"/>
              <a:t>FY21- budget, requested additional funding for additional positions </a:t>
            </a:r>
          </a:p>
          <a:p>
            <a:r>
              <a:rPr lang="en-US" dirty="0"/>
              <a:t>FY21- utilized COVID-19 funding to purchase a digital plan review and inspection software</a:t>
            </a:r>
          </a:p>
          <a:p>
            <a:endParaRPr lang="en-US" dirty="0"/>
          </a:p>
        </p:txBody>
      </p:sp>
      <p:sp>
        <p:nvSpPr>
          <p:cNvPr id="4" name="Date Placeholder 3"/>
          <p:cNvSpPr>
            <a:spLocks noGrp="1"/>
          </p:cNvSpPr>
          <p:nvPr>
            <p:ph type="dt" sz="half" idx="10"/>
          </p:nvPr>
        </p:nvSpPr>
        <p:spPr/>
        <p:txBody>
          <a:bodyPr/>
          <a:lstStyle/>
          <a:p>
            <a:r>
              <a:rPr lang="en-US"/>
              <a:t>3/16/2021</a:t>
            </a:r>
          </a:p>
        </p:txBody>
      </p:sp>
      <p:sp>
        <p:nvSpPr>
          <p:cNvPr id="5" name="Slide Number Placeholder 4"/>
          <p:cNvSpPr>
            <a:spLocks noGrp="1"/>
          </p:cNvSpPr>
          <p:nvPr>
            <p:ph type="sldNum" sz="quarter" idx="12"/>
          </p:nvPr>
        </p:nvSpPr>
        <p:spPr/>
        <p:txBody>
          <a:bodyPr/>
          <a:lstStyle/>
          <a:p>
            <a:fld id="{658CDC89-10FD-48E0-B2AB-EA87EEE30AF1}" type="slidenum">
              <a:rPr lang="en-US" smtClean="0"/>
              <a:t>2</a:t>
            </a:fld>
            <a:endParaRPr lang="en-US"/>
          </a:p>
        </p:txBody>
      </p:sp>
    </p:spTree>
    <p:extLst>
      <p:ext uri="{BB962C8B-B14F-4D97-AF65-F5344CB8AC3E}">
        <p14:creationId xmlns:p14="http://schemas.microsoft.com/office/powerpoint/2010/main" val="90158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Fire &amp; Life Safety – Plan Review</a:t>
            </a:r>
            <a:endParaRPr lang="en-US" dirty="0"/>
          </a:p>
        </p:txBody>
      </p:sp>
      <p:sp>
        <p:nvSpPr>
          <p:cNvPr id="4" name="Date Placeholder 3"/>
          <p:cNvSpPr>
            <a:spLocks noGrp="1"/>
          </p:cNvSpPr>
          <p:nvPr>
            <p:ph type="dt" sz="half" idx="10"/>
          </p:nvPr>
        </p:nvSpPr>
        <p:spPr/>
        <p:txBody>
          <a:bodyPr/>
          <a:lstStyle/>
          <a:p>
            <a:r>
              <a:rPr lang="en-US"/>
              <a:t>3/16/2021</a:t>
            </a:r>
          </a:p>
        </p:txBody>
      </p:sp>
      <p:sp>
        <p:nvSpPr>
          <p:cNvPr id="5" name="Slide Number Placeholder 4"/>
          <p:cNvSpPr>
            <a:spLocks noGrp="1"/>
          </p:cNvSpPr>
          <p:nvPr>
            <p:ph type="sldNum" sz="quarter" idx="12"/>
          </p:nvPr>
        </p:nvSpPr>
        <p:spPr/>
        <p:txBody>
          <a:bodyPr/>
          <a:lstStyle/>
          <a:p>
            <a:fld id="{658CDC89-10FD-48E0-B2AB-EA87EEE30AF1}" type="slidenum">
              <a:rPr lang="en-US" smtClean="0"/>
              <a:t>3</a:t>
            </a:fld>
            <a:endParaRPr lang="en-US"/>
          </a:p>
        </p:txBody>
      </p:sp>
      <p:graphicFrame>
        <p:nvGraphicFramePr>
          <p:cNvPr id="10" name="Content Placeholder 9">
            <a:extLst>
              <a:ext uri="{FF2B5EF4-FFF2-40B4-BE49-F238E27FC236}">
                <a16:creationId xmlns:a16="http://schemas.microsoft.com/office/drawing/2014/main" id="{F28B71D5-E939-4890-A1D6-09312A22FB16}"/>
              </a:ext>
            </a:extLst>
          </p:cNvPr>
          <p:cNvGraphicFramePr>
            <a:graphicFrameLocks noGrp="1"/>
          </p:cNvGraphicFramePr>
          <p:nvPr>
            <p:ph idx="1"/>
            <p:extLst>
              <p:ext uri="{D42A27DB-BD31-4B8C-83A1-F6EECF244321}">
                <p14:modId xmlns:p14="http://schemas.microsoft.com/office/powerpoint/2010/main" val="400623024"/>
              </p:ext>
            </p:extLst>
          </p:nvPr>
        </p:nvGraphicFramePr>
        <p:xfrm>
          <a:off x="628650" y="1690689"/>
          <a:ext cx="7886701" cy="4034862"/>
        </p:xfrm>
        <a:graphic>
          <a:graphicData uri="http://schemas.openxmlformats.org/drawingml/2006/table">
            <a:tbl>
              <a:tblPr>
                <a:tableStyleId>{5C22544A-7EE6-4342-B048-85BDC9FD1C3A}</a:tableStyleId>
              </a:tblPr>
              <a:tblGrid>
                <a:gridCol w="1424977">
                  <a:extLst>
                    <a:ext uri="{9D8B030D-6E8A-4147-A177-3AD203B41FA5}">
                      <a16:colId xmlns:a16="http://schemas.microsoft.com/office/drawing/2014/main" val="3488616060"/>
                    </a:ext>
                  </a:extLst>
                </a:gridCol>
                <a:gridCol w="1356469">
                  <a:extLst>
                    <a:ext uri="{9D8B030D-6E8A-4147-A177-3AD203B41FA5}">
                      <a16:colId xmlns:a16="http://schemas.microsoft.com/office/drawing/2014/main" val="4010235957"/>
                    </a:ext>
                  </a:extLst>
                </a:gridCol>
                <a:gridCol w="1874393">
                  <a:extLst>
                    <a:ext uri="{9D8B030D-6E8A-4147-A177-3AD203B41FA5}">
                      <a16:colId xmlns:a16="http://schemas.microsoft.com/office/drawing/2014/main" val="2752098632"/>
                    </a:ext>
                  </a:extLst>
                </a:gridCol>
                <a:gridCol w="1356469">
                  <a:extLst>
                    <a:ext uri="{9D8B030D-6E8A-4147-A177-3AD203B41FA5}">
                      <a16:colId xmlns:a16="http://schemas.microsoft.com/office/drawing/2014/main" val="3502910720"/>
                    </a:ext>
                  </a:extLst>
                </a:gridCol>
                <a:gridCol w="1874393">
                  <a:extLst>
                    <a:ext uri="{9D8B030D-6E8A-4147-A177-3AD203B41FA5}">
                      <a16:colId xmlns:a16="http://schemas.microsoft.com/office/drawing/2014/main" val="2261868435"/>
                    </a:ext>
                  </a:extLst>
                </a:gridCol>
              </a:tblGrid>
              <a:tr h="672477">
                <a:tc>
                  <a:txBody>
                    <a:bodyPr/>
                    <a:lstStyle/>
                    <a:p>
                      <a:pPr algn="l" fontAlgn="b"/>
                      <a:endParaRPr lang="en-US" sz="2000" b="1" i="0" u="none" strike="noStrike" dirty="0">
                        <a:solidFill>
                          <a:srgbClr val="000000"/>
                        </a:solidFill>
                        <a:effectLst/>
                        <a:latin typeface="Calibri" panose="020F0502020204030204" pitchFamily="34" charset="0"/>
                      </a:endParaRPr>
                    </a:p>
                  </a:txBody>
                  <a:tcPr marL="8215" marR="8215" marT="8215" marB="0" anchor="b">
                    <a:lnB w="12700" cap="flat" cmpd="sng" algn="ctr">
                      <a:noFill/>
                      <a:prstDash val="solid"/>
                      <a:round/>
                      <a:headEnd type="none" w="med" len="med"/>
                      <a:tailEnd type="none" w="med" len="med"/>
                    </a:lnB>
                    <a:solidFill>
                      <a:schemeClr val="bg1"/>
                    </a:solidFill>
                  </a:tcPr>
                </a:tc>
                <a:tc gridSpan="2">
                  <a:txBody>
                    <a:bodyPr/>
                    <a:lstStyle/>
                    <a:p>
                      <a:pPr algn="ctr" fontAlgn="b"/>
                      <a:r>
                        <a:rPr lang="en-US" sz="2000" b="1" u="none" strike="noStrike" dirty="0">
                          <a:solidFill>
                            <a:schemeClr val="bg1"/>
                          </a:solidFill>
                          <a:effectLst/>
                        </a:rPr>
                        <a:t>FY20</a:t>
                      </a:r>
                      <a:endParaRPr lang="en-US" sz="2000" b="1" i="0" u="none" strike="noStrike" dirty="0">
                        <a:solidFill>
                          <a:schemeClr val="bg1"/>
                        </a:solidFill>
                        <a:effectLst/>
                        <a:latin typeface="Calibri" panose="020F0502020204030204" pitchFamily="34" charset="0"/>
                      </a:endParaRPr>
                    </a:p>
                  </a:txBody>
                  <a:tcPr marL="8215" marR="8215" marT="8215" marB="0" anchor="ctr">
                    <a:solidFill>
                      <a:schemeClr val="accent1"/>
                    </a:solidFill>
                  </a:tcPr>
                </a:tc>
                <a:tc hMerge="1">
                  <a:txBody>
                    <a:bodyPr/>
                    <a:lstStyle/>
                    <a:p>
                      <a:endParaRPr lang="en-US"/>
                    </a:p>
                  </a:txBody>
                  <a:tcPr/>
                </a:tc>
                <a:tc gridSpan="2">
                  <a:txBody>
                    <a:bodyPr/>
                    <a:lstStyle/>
                    <a:p>
                      <a:pPr algn="ctr" fontAlgn="b"/>
                      <a:r>
                        <a:rPr lang="en-US" sz="2000" b="1" u="none" strike="noStrike" dirty="0">
                          <a:solidFill>
                            <a:schemeClr val="bg1"/>
                          </a:solidFill>
                          <a:effectLst/>
                        </a:rPr>
                        <a:t>FY21</a:t>
                      </a:r>
                      <a:endParaRPr lang="en-US" sz="2000" b="1" i="0" u="none" strike="noStrike" dirty="0">
                        <a:solidFill>
                          <a:schemeClr val="bg1"/>
                        </a:solidFill>
                        <a:effectLst/>
                        <a:latin typeface="Calibri" panose="020F0502020204030204" pitchFamily="34" charset="0"/>
                      </a:endParaRPr>
                    </a:p>
                  </a:txBody>
                  <a:tcPr marL="8215" marR="8215" marT="8215" marB="0" anchor="ctr">
                    <a:solidFill>
                      <a:schemeClr val="accent1"/>
                    </a:solidFill>
                  </a:tcPr>
                </a:tc>
                <a:tc hMerge="1">
                  <a:txBody>
                    <a:bodyPr/>
                    <a:lstStyle/>
                    <a:p>
                      <a:endParaRPr lang="en-US"/>
                    </a:p>
                  </a:txBody>
                  <a:tcPr/>
                </a:tc>
                <a:extLst>
                  <a:ext uri="{0D108BD9-81ED-4DB2-BD59-A6C34878D82A}">
                    <a16:rowId xmlns:a16="http://schemas.microsoft.com/office/drawing/2014/main" val="2843864783"/>
                  </a:ext>
                </a:extLst>
              </a:tr>
              <a:tr h="672477">
                <a:tc>
                  <a:txBody>
                    <a:bodyPr/>
                    <a:lstStyle/>
                    <a:p>
                      <a:pPr algn="l" fontAlgn="b"/>
                      <a:endParaRPr lang="en-US" sz="2000" b="1" i="0" u="none" strike="noStrike" dirty="0">
                        <a:solidFill>
                          <a:srgbClr val="000000"/>
                        </a:solidFill>
                        <a:effectLst/>
                        <a:latin typeface="Calibri" panose="020F0502020204030204" pitchFamily="34" charset="0"/>
                      </a:endParaRPr>
                    </a:p>
                  </a:txBody>
                  <a:tcPr marL="8215" marR="8215" marT="8215" marB="0" anchor="b">
                    <a:lnT w="12700" cap="flat" cmpd="sng" algn="ctr">
                      <a:noFill/>
                      <a:prstDash val="solid"/>
                      <a:round/>
                      <a:headEnd type="none" w="med" len="med"/>
                      <a:tailEnd type="none" w="med" len="med"/>
                    </a:lnT>
                    <a:solidFill>
                      <a:schemeClr val="bg1"/>
                    </a:solidFill>
                  </a:tcPr>
                </a:tc>
                <a:tc>
                  <a:txBody>
                    <a:bodyPr/>
                    <a:lstStyle/>
                    <a:p>
                      <a:pPr algn="ctr" fontAlgn="b"/>
                      <a:r>
                        <a:rPr lang="en-US" sz="2000" u="none" strike="noStrike" dirty="0">
                          <a:effectLst/>
                        </a:rPr>
                        <a:t>Wait Time Weeks</a:t>
                      </a:r>
                      <a:endParaRPr lang="en-US" sz="2000" b="1" i="0" u="none" strike="noStrike" dirty="0">
                        <a:solidFill>
                          <a:srgbClr val="000000"/>
                        </a:solidFill>
                        <a:effectLst/>
                        <a:latin typeface="Calibri" panose="020F0502020204030204" pitchFamily="34" charset="0"/>
                      </a:endParaRPr>
                    </a:p>
                  </a:txBody>
                  <a:tcPr marL="8215" marR="8215" marT="8215" marB="0" anchor="b">
                    <a:solidFill>
                      <a:schemeClr val="accent1">
                        <a:lumMod val="20000"/>
                        <a:lumOff val="80000"/>
                      </a:schemeClr>
                    </a:solidFill>
                  </a:tcPr>
                </a:tc>
                <a:tc>
                  <a:txBody>
                    <a:bodyPr/>
                    <a:lstStyle/>
                    <a:p>
                      <a:pPr algn="ctr" fontAlgn="b"/>
                      <a:r>
                        <a:rPr lang="en-US" sz="2000" u="none" strike="noStrike" dirty="0">
                          <a:effectLst/>
                        </a:rPr>
                        <a:t>Number of Plan Reviews</a:t>
                      </a:r>
                      <a:endParaRPr lang="en-US" sz="2000" b="1" i="0" u="none" strike="noStrike" dirty="0">
                        <a:solidFill>
                          <a:srgbClr val="000000"/>
                        </a:solidFill>
                        <a:effectLst/>
                        <a:latin typeface="Calibri" panose="020F0502020204030204" pitchFamily="34" charset="0"/>
                      </a:endParaRPr>
                    </a:p>
                  </a:txBody>
                  <a:tcPr marL="8215" marR="8215" marT="8215" marB="0" anchor="b">
                    <a:solidFill>
                      <a:schemeClr val="accent1">
                        <a:lumMod val="20000"/>
                        <a:lumOff val="80000"/>
                      </a:schemeClr>
                    </a:solidFill>
                  </a:tcPr>
                </a:tc>
                <a:tc>
                  <a:txBody>
                    <a:bodyPr/>
                    <a:lstStyle/>
                    <a:p>
                      <a:pPr algn="ctr" fontAlgn="b"/>
                      <a:r>
                        <a:rPr lang="en-US" sz="2000" u="none" strike="noStrike" dirty="0">
                          <a:effectLst/>
                        </a:rPr>
                        <a:t>Wait Time Weeks</a:t>
                      </a:r>
                      <a:endParaRPr lang="en-US" sz="2000" b="1" i="0" u="none" strike="noStrike" dirty="0">
                        <a:solidFill>
                          <a:srgbClr val="000000"/>
                        </a:solidFill>
                        <a:effectLst/>
                        <a:latin typeface="Calibri" panose="020F0502020204030204" pitchFamily="34" charset="0"/>
                      </a:endParaRPr>
                    </a:p>
                  </a:txBody>
                  <a:tcPr marL="8215" marR="8215" marT="8215" marB="0" anchor="b">
                    <a:solidFill>
                      <a:schemeClr val="accent1">
                        <a:lumMod val="20000"/>
                        <a:lumOff val="80000"/>
                      </a:schemeClr>
                    </a:solidFill>
                  </a:tcPr>
                </a:tc>
                <a:tc>
                  <a:txBody>
                    <a:bodyPr/>
                    <a:lstStyle/>
                    <a:p>
                      <a:pPr algn="ctr" fontAlgn="b"/>
                      <a:r>
                        <a:rPr lang="en-US" sz="2000" u="none" strike="noStrike" dirty="0">
                          <a:effectLst/>
                        </a:rPr>
                        <a:t>Number of Plan Reviews</a:t>
                      </a:r>
                      <a:endParaRPr lang="en-US" sz="2000" b="1" i="0" u="none" strike="noStrike" dirty="0">
                        <a:solidFill>
                          <a:srgbClr val="000000"/>
                        </a:solidFill>
                        <a:effectLst/>
                        <a:latin typeface="Calibri" panose="020F0502020204030204" pitchFamily="34" charset="0"/>
                      </a:endParaRPr>
                    </a:p>
                  </a:txBody>
                  <a:tcPr marL="8215" marR="8215" marT="8215" marB="0" anchor="b">
                    <a:solidFill>
                      <a:schemeClr val="accent1">
                        <a:lumMod val="20000"/>
                        <a:lumOff val="80000"/>
                      </a:schemeClr>
                    </a:solidFill>
                  </a:tcPr>
                </a:tc>
                <a:extLst>
                  <a:ext uri="{0D108BD9-81ED-4DB2-BD59-A6C34878D82A}">
                    <a16:rowId xmlns:a16="http://schemas.microsoft.com/office/drawing/2014/main" val="1562186856"/>
                  </a:ext>
                </a:extLst>
              </a:tr>
              <a:tr h="672477">
                <a:tc>
                  <a:txBody>
                    <a:bodyPr/>
                    <a:lstStyle/>
                    <a:p>
                      <a:pPr algn="ctr" fontAlgn="b"/>
                      <a:r>
                        <a:rPr lang="en-US" sz="2000" b="1" u="none" strike="noStrike" dirty="0">
                          <a:solidFill>
                            <a:schemeClr val="bg1"/>
                          </a:solidFill>
                          <a:effectLst/>
                        </a:rPr>
                        <a:t>1st Quarter</a:t>
                      </a:r>
                      <a:endParaRPr lang="en-US" sz="2000" b="1" i="0" u="none" strike="noStrike" dirty="0">
                        <a:solidFill>
                          <a:schemeClr val="bg1"/>
                        </a:solidFill>
                        <a:effectLst/>
                        <a:latin typeface="Calibri" panose="020F0502020204030204" pitchFamily="34" charset="0"/>
                      </a:endParaRPr>
                    </a:p>
                  </a:txBody>
                  <a:tcPr marL="8215" marR="8215" marT="8215" marB="0" anchor="b">
                    <a:solidFill>
                      <a:schemeClr val="accent1"/>
                    </a:solidFill>
                  </a:tcPr>
                </a:tc>
                <a:tc>
                  <a:txBody>
                    <a:bodyPr/>
                    <a:lstStyle/>
                    <a:p>
                      <a:pPr algn="ctr" fontAlgn="b"/>
                      <a:r>
                        <a:rPr lang="en-US" sz="2000" u="none" strike="noStrike">
                          <a:effectLst/>
                        </a:rPr>
                        <a:t>12</a:t>
                      </a:r>
                      <a:endParaRPr lang="en-US" sz="2000" b="1" i="0" u="none" strike="noStrike">
                        <a:solidFill>
                          <a:srgbClr val="000000"/>
                        </a:solidFill>
                        <a:effectLst/>
                        <a:latin typeface="Calibri" panose="020F0502020204030204" pitchFamily="34" charset="0"/>
                      </a:endParaRPr>
                    </a:p>
                  </a:txBody>
                  <a:tcPr marL="8215" marR="8215" marT="8215" marB="0" anchor="b">
                    <a:solidFill>
                      <a:schemeClr val="accent1">
                        <a:lumMod val="20000"/>
                        <a:lumOff val="80000"/>
                      </a:schemeClr>
                    </a:solidFill>
                  </a:tcPr>
                </a:tc>
                <a:tc>
                  <a:txBody>
                    <a:bodyPr/>
                    <a:lstStyle/>
                    <a:p>
                      <a:pPr algn="ctr" fontAlgn="b"/>
                      <a:r>
                        <a:rPr lang="en-US" sz="2000" u="none" strike="noStrike" dirty="0">
                          <a:effectLst/>
                        </a:rPr>
                        <a:t>160</a:t>
                      </a:r>
                      <a:endParaRPr lang="en-US" sz="2000" b="1" i="0" u="none" strike="noStrike" dirty="0">
                        <a:solidFill>
                          <a:srgbClr val="000000"/>
                        </a:solidFill>
                        <a:effectLst/>
                        <a:latin typeface="Calibri" panose="020F0502020204030204" pitchFamily="34" charset="0"/>
                      </a:endParaRPr>
                    </a:p>
                  </a:txBody>
                  <a:tcPr marL="8215" marR="8215" marT="8215" marB="0" anchor="b">
                    <a:solidFill>
                      <a:schemeClr val="accent1">
                        <a:lumMod val="20000"/>
                        <a:lumOff val="80000"/>
                      </a:schemeClr>
                    </a:solidFill>
                  </a:tcPr>
                </a:tc>
                <a:tc>
                  <a:txBody>
                    <a:bodyPr/>
                    <a:lstStyle/>
                    <a:p>
                      <a:pPr algn="ctr" fontAlgn="b"/>
                      <a:r>
                        <a:rPr lang="en-US" sz="2000" u="none" strike="noStrike" dirty="0">
                          <a:effectLst/>
                        </a:rPr>
                        <a:t>4.5</a:t>
                      </a:r>
                      <a:endParaRPr lang="en-US" sz="2000" b="1" i="0" u="none" strike="noStrike" dirty="0">
                        <a:solidFill>
                          <a:srgbClr val="000000"/>
                        </a:solidFill>
                        <a:effectLst/>
                        <a:latin typeface="Calibri" panose="020F0502020204030204" pitchFamily="34" charset="0"/>
                      </a:endParaRPr>
                    </a:p>
                  </a:txBody>
                  <a:tcPr marL="8215" marR="8215" marT="8215" marB="0" anchor="b">
                    <a:solidFill>
                      <a:schemeClr val="accent1">
                        <a:lumMod val="20000"/>
                        <a:lumOff val="80000"/>
                      </a:schemeClr>
                    </a:solidFill>
                  </a:tcPr>
                </a:tc>
                <a:tc>
                  <a:txBody>
                    <a:bodyPr/>
                    <a:lstStyle/>
                    <a:p>
                      <a:pPr algn="ctr" fontAlgn="b"/>
                      <a:r>
                        <a:rPr lang="en-US" sz="2000" u="none" strike="noStrike" dirty="0">
                          <a:effectLst/>
                        </a:rPr>
                        <a:t>179</a:t>
                      </a:r>
                      <a:endParaRPr lang="en-US" sz="2000" b="1" i="0" u="none" strike="noStrike" dirty="0">
                        <a:solidFill>
                          <a:srgbClr val="000000"/>
                        </a:solidFill>
                        <a:effectLst/>
                        <a:latin typeface="Calibri" panose="020F0502020204030204" pitchFamily="34" charset="0"/>
                      </a:endParaRPr>
                    </a:p>
                  </a:txBody>
                  <a:tcPr marL="8215" marR="8215" marT="8215" marB="0" anchor="b">
                    <a:solidFill>
                      <a:schemeClr val="accent1">
                        <a:lumMod val="20000"/>
                        <a:lumOff val="80000"/>
                      </a:schemeClr>
                    </a:solidFill>
                  </a:tcPr>
                </a:tc>
                <a:extLst>
                  <a:ext uri="{0D108BD9-81ED-4DB2-BD59-A6C34878D82A}">
                    <a16:rowId xmlns:a16="http://schemas.microsoft.com/office/drawing/2014/main" val="3699273674"/>
                  </a:ext>
                </a:extLst>
              </a:tr>
              <a:tr h="672477">
                <a:tc>
                  <a:txBody>
                    <a:bodyPr/>
                    <a:lstStyle/>
                    <a:p>
                      <a:pPr algn="ctr" fontAlgn="b"/>
                      <a:r>
                        <a:rPr lang="en-US" sz="2000" b="1" u="none" strike="noStrike" dirty="0">
                          <a:solidFill>
                            <a:schemeClr val="bg1"/>
                          </a:solidFill>
                          <a:effectLst/>
                        </a:rPr>
                        <a:t>2nd Quarter </a:t>
                      </a:r>
                      <a:endParaRPr lang="en-US" sz="2000" b="1" i="0" u="none" strike="noStrike" dirty="0">
                        <a:solidFill>
                          <a:schemeClr val="bg1"/>
                        </a:solidFill>
                        <a:effectLst/>
                        <a:latin typeface="Calibri" panose="020F0502020204030204" pitchFamily="34" charset="0"/>
                      </a:endParaRPr>
                    </a:p>
                  </a:txBody>
                  <a:tcPr marL="8215" marR="8215" marT="8215" marB="0" anchor="b">
                    <a:solidFill>
                      <a:schemeClr val="accent1"/>
                    </a:solidFill>
                  </a:tcPr>
                </a:tc>
                <a:tc>
                  <a:txBody>
                    <a:bodyPr/>
                    <a:lstStyle/>
                    <a:p>
                      <a:pPr algn="ctr" fontAlgn="b"/>
                      <a:r>
                        <a:rPr lang="en-US" sz="2000" u="none" strike="noStrike">
                          <a:effectLst/>
                        </a:rPr>
                        <a:t>8.5</a:t>
                      </a:r>
                      <a:endParaRPr lang="en-US" sz="2000" b="1" i="0" u="none" strike="noStrike">
                        <a:solidFill>
                          <a:srgbClr val="000000"/>
                        </a:solidFill>
                        <a:effectLst/>
                        <a:latin typeface="Calibri" panose="020F0502020204030204" pitchFamily="34" charset="0"/>
                      </a:endParaRPr>
                    </a:p>
                  </a:txBody>
                  <a:tcPr marL="8215" marR="8215" marT="8215" marB="0" anchor="b">
                    <a:solidFill>
                      <a:schemeClr val="accent1">
                        <a:lumMod val="20000"/>
                        <a:lumOff val="80000"/>
                      </a:schemeClr>
                    </a:solidFill>
                  </a:tcPr>
                </a:tc>
                <a:tc>
                  <a:txBody>
                    <a:bodyPr/>
                    <a:lstStyle/>
                    <a:p>
                      <a:pPr algn="ctr" fontAlgn="b"/>
                      <a:r>
                        <a:rPr lang="en-US" sz="2000" u="none" strike="noStrike">
                          <a:effectLst/>
                        </a:rPr>
                        <a:t>199</a:t>
                      </a:r>
                      <a:endParaRPr lang="en-US" sz="2000" b="1" i="0" u="none" strike="noStrike">
                        <a:solidFill>
                          <a:srgbClr val="000000"/>
                        </a:solidFill>
                        <a:effectLst/>
                        <a:latin typeface="Calibri" panose="020F0502020204030204" pitchFamily="34" charset="0"/>
                      </a:endParaRPr>
                    </a:p>
                  </a:txBody>
                  <a:tcPr marL="8215" marR="8215" marT="8215" marB="0" anchor="b">
                    <a:solidFill>
                      <a:schemeClr val="accent1">
                        <a:lumMod val="20000"/>
                        <a:lumOff val="80000"/>
                      </a:schemeClr>
                    </a:solidFill>
                  </a:tcPr>
                </a:tc>
                <a:tc>
                  <a:txBody>
                    <a:bodyPr/>
                    <a:lstStyle/>
                    <a:p>
                      <a:pPr algn="ctr" fontAlgn="b"/>
                      <a:r>
                        <a:rPr lang="en-US" sz="2000" u="none" strike="noStrike" dirty="0">
                          <a:effectLst/>
                        </a:rPr>
                        <a:t>3</a:t>
                      </a:r>
                      <a:endParaRPr lang="en-US" sz="2000" b="1" i="0" u="none" strike="noStrike" dirty="0">
                        <a:solidFill>
                          <a:srgbClr val="000000"/>
                        </a:solidFill>
                        <a:effectLst/>
                        <a:latin typeface="Calibri" panose="020F0502020204030204" pitchFamily="34" charset="0"/>
                      </a:endParaRPr>
                    </a:p>
                  </a:txBody>
                  <a:tcPr marL="8215" marR="8215" marT="8215" marB="0" anchor="b">
                    <a:solidFill>
                      <a:schemeClr val="accent1">
                        <a:lumMod val="20000"/>
                        <a:lumOff val="80000"/>
                      </a:schemeClr>
                    </a:solidFill>
                  </a:tcPr>
                </a:tc>
                <a:tc>
                  <a:txBody>
                    <a:bodyPr/>
                    <a:lstStyle/>
                    <a:p>
                      <a:pPr algn="ctr" fontAlgn="b"/>
                      <a:r>
                        <a:rPr lang="en-US" sz="2000" u="none" strike="noStrike" dirty="0">
                          <a:effectLst/>
                        </a:rPr>
                        <a:t>180</a:t>
                      </a:r>
                      <a:endParaRPr lang="en-US" sz="2000" b="1" i="0" u="none" strike="noStrike" dirty="0">
                        <a:solidFill>
                          <a:srgbClr val="000000"/>
                        </a:solidFill>
                        <a:effectLst/>
                        <a:latin typeface="Calibri" panose="020F0502020204030204" pitchFamily="34" charset="0"/>
                      </a:endParaRPr>
                    </a:p>
                  </a:txBody>
                  <a:tcPr marL="8215" marR="8215" marT="8215" marB="0" anchor="b">
                    <a:solidFill>
                      <a:schemeClr val="accent1">
                        <a:lumMod val="20000"/>
                        <a:lumOff val="80000"/>
                      </a:schemeClr>
                    </a:solidFill>
                  </a:tcPr>
                </a:tc>
                <a:extLst>
                  <a:ext uri="{0D108BD9-81ED-4DB2-BD59-A6C34878D82A}">
                    <a16:rowId xmlns:a16="http://schemas.microsoft.com/office/drawing/2014/main" val="2475809211"/>
                  </a:ext>
                </a:extLst>
              </a:tr>
              <a:tr h="672477">
                <a:tc>
                  <a:txBody>
                    <a:bodyPr/>
                    <a:lstStyle/>
                    <a:p>
                      <a:pPr algn="ctr" fontAlgn="b"/>
                      <a:r>
                        <a:rPr lang="en-US" sz="2000" b="1" u="none" strike="noStrike" dirty="0">
                          <a:solidFill>
                            <a:schemeClr val="bg1"/>
                          </a:solidFill>
                          <a:effectLst/>
                        </a:rPr>
                        <a:t>3rd Quarter </a:t>
                      </a:r>
                      <a:endParaRPr lang="en-US" sz="2000" b="1" i="0" u="none" strike="noStrike" dirty="0">
                        <a:solidFill>
                          <a:schemeClr val="bg1"/>
                        </a:solidFill>
                        <a:effectLst/>
                        <a:latin typeface="Calibri" panose="020F0502020204030204" pitchFamily="34" charset="0"/>
                      </a:endParaRPr>
                    </a:p>
                  </a:txBody>
                  <a:tcPr marL="8215" marR="8215" marT="8215" marB="0" anchor="b">
                    <a:solidFill>
                      <a:schemeClr val="accent1"/>
                    </a:solidFill>
                  </a:tcPr>
                </a:tc>
                <a:tc>
                  <a:txBody>
                    <a:bodyPr/>
                    <a:lstStyle/>
                    <a:p>
                      <a:pPr algn="ctr" fontAlgn="b"/>
                      <a:r>
                        <a:rPr lang="en-US" sz="2000" u="none" strike="noStrike">
                          <a:effectLst/>
                        </a:rPr>
                        <a:t>9</a:t>
                      </a:r>
                      <a:endParaRPr lang="en-US" sz="2000" b="1" i="0" u="none" strike="noStrike">
                        <a:solidFill>
                          <a:srgbClr val="000000"/>
                        </a:solidFill>
                        <a:effectLst/>
                        <a:latin typeface="Calibri" panose="020F0502020204030204" pitchFamily="34" charset="0"/>
                      </a:endParaRPr>
                    </a:p>
                  </a:txBody>
                  <a:tcPr marL="8215" marR="8215" marT="8215" marB="0" anchor="b">
                    <a:solidFill>
                      <a:schemeClr val="accent1">
                        <a:lumMod val="20000"/>
                        <a:lumOff val="80000"/>
                      </a:schemeClr>
                    </a:solidFill>
                  </a:tcPr>
                </a:tc>
                <a:tc>
                  <a:txBody>
                    <a:bodyPr/>
                    <a:lstStyle/>
                    <a:p>
                      <a:pPr algn="ctr" fontAlgn="b"/>
                      <a:r>
                        <a:rPr lang="en-US" sz="2000" u="none" strike="noStrike">
                          <a:effectLst/>
                        </a:rPr>
                        <a:t>118</a:t>
                      </a:r>
                      <a:endParaRPr lang="en-US" sz="2000" b="1" i="0" u="none" strike="noStrike">
                        <a:solidFill>
                          <a:srgbClr val="000000"/>
                        </a:solidFill>
                        <a:effectLst/>
                        <a:latin typeface="Calibri" panose="020F0502020204030204" pitchFamily="34" charset="0"/>
                      </a:endParaRPr>
                    </a:p>
                  </a:txBody>
                  <a:tcPr marL="8215" marR="8215" marT="8215" marB="0" anchor="b">
                    <a:solidFill>
                      <a:schemeClr val="accent1">
                        <a:lumMod val="20000"/>
                        <a:lumOff val="80000"/>
                      </a:schemeClr>
                    </a:solidFill>
                  </a:tcPr>
                </a:tc>
                <a:tc>
                  <a:txBody>
                    <a:bodyPr/>
                    <a:lstStyle/>
                    <a:p>
                      <a:pPr algn="ctr" fontAlgn="b"/>
                      <a:r>
                        <a:rPr lang="en-US" sz="2000" u="none" strike="noStrike" dirty="0">
                          <a:effectLst/>
                        </a:rPr>
                        <a:t>2</a:t>
                      </a:r>
                      <a:endParaRPr lang="en-US" sz="2000" b="1" i="0" u="none" strike="noStrike" dirty="0">
                        <a:solidFill>
                          <a:srgbClr val="000000"/>
                        </a:solidFill>
                        <a:effectLst/>
                        <a:latin typeface="Calibri" panose="020F0502020204030204" pitchFamily="34" charset="0"/>
                      </a:endParaRPr>
                    </a:p>
                  </a:txBody>
                  <a:tcPr marL="8215" marR="8215" marT="8215" marB="0" anchor="b">
                    <a:solidFill>
                      <a:schemeClr val="accent1">
                        <a:lumMod val="20000"/>
                        <a:lumOff val="80000"/>
                      </a:schemeClr>
                    </a:solidFill>
                  </a:tcPr>
                </a:tc>
                <a:tc>
                  <a:txBody>
                    <a:bodyPr/>
                    <a:lstStyle/>
                    <a:p>
                      <a:pPr algn="ctr" fontAlgn="b"/>
                      <a:r>
                        <a:rPr lang="en-US" sz="2000" u="none" strike="noStrike" dirty="0">
                          <a:effectLst/>
                        </a:rPr>
                        <a:t>99</a:t>
                      </a:r>
                      <a:endParaRPr lang="en-US" sz="2000" b="1" i="0" u="none" strike="noStrike" dirty="0">
                        <a:solidFill>
                          <a:srgbClr val="000000"/>
                        </a:solidFill>
                        <a:effectLst/>
                        <a:latin typeface="Calibri" panose="020F0502020204030204" pitchFamily="34" charset="0"/>
                      </a:endParaRPr>
                    </a:p>
                  </a:txBody>
                  <a:tcPr marL="8215" marR="8215" marT="8215" marB="0" anchor="b">
                    <a:solidFill>
                      <a:schemeClr val="accent1">
                        <a:lumMod val="20000"/>
                        <a:lumOff val="80000"/>
                      </a:schemeClr>
                    </a:solidFill>
                  </a:tcPr>
                </a:tc>
                <a:extLst>
                  <a:ext uri="{0D108BD9-81ED-4DB2-BD59-A6C34878D82A}">
                    <a16:rowId xmlns:a16="http://schemas.microsoft.com/office/drawing/2014/main" val="981959367"/>
                  </a:ext>
                </a:extLst>
              </a:tr>
              <a:tr h="672477">
                <a:tc>
                  <a:txBody>
                    <a:bodyPr/>
                    <a:lstStyle/>
                    <a:p>
                      <a:pPr algn="ctr" fontAlgn="b"/>
                      <a:r>
                        <a:rPr lang="en-US" sz="2000" b="1" u="none" strike="noStrike" dirty="0">
                          <a:solidFill>
                            <a:schemeClr val="bg1"/>
                          </a:solidFill>
                          <a:effectLst/>
                        </a:rPr>
                        <a:t>4th Quarter </a:t>
                      </a:r>
                      <a:endParaRPr lang="en-US" sz="2000" b="1" i="0" u="none" strike="noStrike" dirty="0">
                        <a:solidFill>
                          <a:schemeClr val="bg1"/>
                        </a:solidFill>
                        <a:effectLst/>
                        <a:latin typeface="Calibri" panose="020F0502020204030204" pitchFamily="34" charset="0"/>
                      </a:endParaRPr>
                    </a:p>
                  </a:txBody>
                  <a:tcPr marL="8215" marR="8215" marT="8215" marB="0" anchor="b">
                    <a:solidFill>
                      <a:schemeClr val="accent1"/>
                    </a:solidFill>
                  </a:tcPr>
                </a:tc>
                <a:tc>
                  <a:txBody>
                    <a:bodyPr/>
                    <a:lstStyle/>
                    <a:p>
                      <a:pPr algn="ctr" fontAlgn="b"/>
                      <a:r>
                        <a:rPr lang="en-US" sz="2000" u="none" strike="noStrike">
                          <a:effectLst/>
                        </a:rPr>
                        <a:t>4.5</a:t>
                      </a:r>
                      <a:endParaRPr lang="en-US" sz="2000" b="1" i="0" u="none" strike="noStrike">
                        <a:solidFill>
                          <a:srgbClr val="000000"/>
                        </a:solidFill>
                        <a:effectLst/>
                        <a:latin typeface="Calibri" panose="020F0502020204030204" pitchFamily="34" charset="0"/>
                      </a:endParaRPr>
                    </a:p>
                  </a:txBody>
                  <a:tcPr marL="8215" marR="8215" marT="8215" marB="0" anchor="b">
                    <a:solidFill>
                      <a:schemeClr val="accent1">
                        <a:lumMod val="20000"/>
                        <a:lumOff val="80000"/>
                      </a:schemeClr>
                    </a:solidFill>
                  </a:tcPr>
                </a:tc>
                <a:tc>
                  <a:txBody>
                    <a:bodyPr/>
                    <a:lstStyle/>
                    <a:p>
                      <a:pPr algn="ctr" fontAlgn="b"/>
                      <a:r>
                        <a:rPr lang="en-US" sz="2000" u="none" strike="noStrike">
                          <a:effectLst/>
                        </a:rPr>
                        <a:t>201</a:t>
                      </a:r>
                      <a:endParaRPr lang="en-US" sz="2000" b="1" i="0" u="none" strike="noStrike">
                        <a:solidFill>
                          <a:srgbClr val="000000"/>
                        </a:solidFill>
                        <a:effectLst/>
                        <a:latin typeface="Calibri" panose="020F0502020204030204" pitchFamily="34" charset="0"/>
                      </a:endParaRPr>
                    </a:p>
                  </a:txBody>
                  <a:tcPr marL="8215" marR="8215" marT="8215" marB="0" anchor="b">
                    <a:solidFill>
                      <a:schemeClr val="accent1">
                        <a:lumMod val="20000"/>
                        <a:lumOff val="8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a:t>
                      </a:r>
                    </a:p>
                  </a:txBody>
                  <a:tcPr marL="8215" marR="8215" marT="8215" marB="0" anchor="b">
                    <a:solidFill>
                      <a:schemeClr val="accent1">
                        <a:lumMod val="20000"/>
                        <a:lumOff val="8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a:t>
                      </a:r>
                    </a:p>
                  </a:txBody>
                  <a:tcPr marL="8215" marR="8215" marT="8215" marB="0" anchor="b">
                    <a:solidFill>
                      <a:schemeClr val="accent1">
                        <a:lumMod val="20000"/>
                        <a:lumOff val="80000"/>
                      </a:schemeClr>
                    </a:solidFill>
                  </a:tcPr>
                </a:tc>
                <a:extLst>
                  <a:ext uri="{0D108BD9-81ED-4DB2-BD59-A6C34878D82A}">
                    <a16:rowId xmlns:a16="http://schemas.microsoft.com/office/drawing/2014/main" val="3624220841"/>
                  </a:ext>
                </a:extLst>
              </a:tr>
            </a:tbl>
          </a:graphicData>
        </a:graphic>
      </p:graphicFrame>
    </p:spTree>
    <p:extLst>
      <p:ext uri="{BB962C8B-B14F-4D97-AF65-F5344CB8AC3E}">
        <p14:creationId xmlns:p14="http://schemas.microsoft.com/office/powerpoint/2010/main" val="4268630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7B95-B0AB-47EE-8370-2B62D35EE35A}"/>
              </a:ext>
            </a:extLst>
          </p:cNvPr>
          <p:cNvSpPr>
            <a:spLocks noGrp="1"/>
          </p:cNvSpPr>
          <p:nvPr>
            <p:ph type="title"/>
          </p:nvPr>
        </p:nvSpPr>
        <p:spPr/>
        <p:txBody>
          <a:bodyPr>
            <a:normAutofit fontScale="90000"/>
          </a:bodyPr>
          <a:lstStyle/>
          <a:p>
            <a:r>
              <a:rPr lang="en-US" b="1" dirty="0"/>
              <a:t>FY22 Significant VPSO Program Budgetary Changes</a:t>
            </a:r>
          </a:p>
        </p:txBody>
      </p:sp>
      <p:sp>
        <p:nvSpPr>
          <p:cNvPr id="3" name="Content Placeholder 2">
            <a:extLst>
              <a:ext uri="{FF2B5EF4-FFF2-40B4-BE49-F238E27FC236}">
                <a16:creationId xmlns:a16="http://schemas.microsoft.com/office/drawing/2014/main" id="{AF477D63-D776-40CF-AA6E-031511861B6F}"/>
              </a:ext>
            </a:extLst>
          </p:cNvPr>
          <p:cNvSpPr>
            <a:spLocks noGrp="1"/>
          </p:cNvSpPr>
          <p:nvPr>
            <p:ph idx="1"/>
          </p:nvPr>
        </p:nvSpPr>
        <p:spPr>
          <a:xfrm>
            <a:off x="651510" y="2166144"/>
            <a:ext cx="7863840" cy="3986212"/>
          </a:xfrm>
        </p:spPr>
        <p:txBody>
          <a:bodyPr/>
          <a:lstStyle/>
          <a:p>
            <a:r>
              <a:rPr lang="en-US" dirty="0"/>
              <a:t>Implement Operating Reductions to Maintain Department's Core Activities: $340.8 Decrease UGF</a:t>
            </a:r>
          </a:p>
          <a:p>
            <a:endParaRPr lang="en-US" dirty="0"/>
          </a:p>
          <a:p>
            <a:pPr marL="0" indent="0">
              <a:buNone/>
            </a:pPr>
            <a:endParaRPr lang="en-US" dirty="0"/>
          </a:p>
          <a:p>
            <a:pPr marL="0" indent="0">
              <a:buNone/>
            </a:pPr>
            <a:endParaRPr lang="en-US" dirty="0"/>
          </a:p>
          <a:p>
            <a:pPr lvl="1"/>
            <a:r>
              <a:rPr lang="en-US" dirty="0"/>
              <a:t>Travel reduction of $67.1 for less in-person meetings.</a:t>
            </a:r>
          </a:p>
          <a:p>
            <a:pPr lvl="1"/>
            <a:r>
              <a:rPr lang="en-US" dirty="0"/>
              <a:t>Contractual services reduction of $186.4 and commodities of $87.3 to realized operating efficiencies and reduced internal cost allocations. </a:t>
            </a:r>
          </a:p>
        </p:txBody>
      </p:sp>
      <p:sp>
        <p:nvSpPr>
          <p:cNvPr id="4" name="Slide Number Placeholder 3">
            <a:extLst>
              <a:ext uri="{FF2B5EF4-FFF2-40B4-BE49-F238E27FC236}">
                <a16:creationId xmlns:a16="http://schemas.microsoft.com/office/drawing/2014/main" id="{0F81D80E-6299-4B82-8CB7-2E71A5E65F6B}"/>
              </a:ext>
            </a:extLst>
          </p:cNvPr>
          <p:cNvSpPr>
            <a:spLocks noGrp="1"/>
          </p:cNvSpPr>
          <p:nvPr>
            <p:ph type="sldNum" sz="quarter" idx="12"/>
          </p:nvPr>
        </p:nvSpPr>
        <p:spPr/>
        <p:txBody>
          <a:bodyPr/>
          <a:lstStyle/>
          <a:p>
            <a:fld id="{658CDC89-10FD-48E0-B2AB-EA87EEE30AF1}" type="slidenum">
              <a:rPr lang="en-US" smtClean="0"/>
              <a:t>4</a:t>
            </a:fld>
            <a:endParaRPr lang="en-US"/>
          </a:p>
        </p:txBody>
      </p:sp>
      <p:sp>
        <p:nvSpPr>
          <p:cNvPr id="5" name="Date Placeholder 4">
            <a:extLst>
              <a:ext uri="{FF2B5EF4-FFF2-40B4-BE49-F238E27FC236}">
                <a16:creationId xmlns:a16="http://schemas.microsoft.com/office/drawing/2014/main" id="{098E8F43-71C2-490F-B50D-DB2D0462DC0D}"/>
              </a:ext>
            </a:extLst>
          </p:cNvPr>
          <p:cNvSpPr>
            <a:spLocks noGrp="1"/>
          </p:cNvSpPr>
          <p:nvPr>
            <p:ph type="dt" sz="half" idx="10"/>
          </p:nvPr>
        </p:nvSpPr>
        <p:spPr/>
        <p:txBody>
          <a:bodyPr/>
          <a:lstStyle/>
          <a:p>
            <a:r>
              <a:rPr lang="en-US"/>
              <a:t>3/16/2021</a:t>
            </a:r>
          </a:p>
        </p:txBody>
      </p:sp>
      <p:graphicFrame>
        <p:nvGraphicFramePr>
          <p:cNvPr id="6" name="Table 5">
            <a:extLst>
              <a:ext uri="{FF2B5EF4-FFF2-40B4-BE49-F238E27FC236}">
                <a16:creationId xmlns:a16="http://schemas.microsoft.com/office/drawing/2014/main" id="{D38C6075-3320-4373-AF96-2F2E7ADF3BB9}"/>
              </a:ext>
            </a:extLst>
          </p:cNvPr>
          <p:cNvGraphicFramePr>
            <a:graphicFrameLocks noGrp="1"/>
          </p:cNvGraphicFramePr>
          <p:nvPr>
            <p:extLst>
              <p:ext uri="{D42A27DB-BD31-4B8C-83A1-F6EECF244321}">
                <p14:modId xmlns:p14="http://schemas.microsoft.com/office/powerpoint/2010/main" val="1092511540"/>
              </p:ext>
            </p:extLst>
          </p:nvPr>
        </p:nvGraphicFramePr>
        <p:xfrm>
          <a:off x="1417146" y="3046346"/>
          <a:ext cx="6309708" cy="1112904"/>
        </p:xfrm>
        <a:graphic>
          <a:graphicData uri="http://schemas.openxmlformats.org/drawingml/2006/table">
            <a:tbl>
              <a:tblPr firstRow="1" bandRow="1">
                <a:tableStyleId>{5C22544A-7EE6-4342-B048-85BDC9FD1C3A}</a:tableStyleId>
              </a:tblPr>
              <a:tblGrid>
                <a:gridCol w="1577427">
                  <a:extLst>
                    <a:ext uri="{9D8B030D-6E8A-4147-A177-3AD203B41FA5}">
                      <a16:colId xmlns:a16="http://schemas.microsoft.com/office/drawing/2014/main" val="1062063193"/>
                    </a:ext>
                  </a:extLst>
                </a:gridCol>
                <a:gridCol w="1577427">
                  <a:extLst>
                    <a:ext uri="{9D8B030D-6E8A-4147-A177-3AD203B41FA5}">
                      <a16:colId xmlns:a16="http://schemas.microsoft.com/office/drawing/2014/main" val="347263447"/>
                    </a:ext>
                  </a:extLst>
                </a:gridCol>
                <a:gridCol w="1577427">
                  <a:extLst>
                    <a:ext uri="{9D8B030D-6E8A-4147-A177-3AD203B41FA5}">
                      <a16:colId xmlns:a16="http://schemas.microsoft.com/office/drawing/2014/main" val="1829904762"/>
                    </a:ext>
                  </a:extLst>
                </a:gridCol>
                <a:gridCol w="1577427">
                  <a:extLst>
                    <a:ext uri="{9D8B030D-6E8A-4147-A177-3AD203B41FA5}">
                      <a16:colId xmlns:a16="http://schemas.microsoft.com/office/drawing/2014/main" val="1875304121"/>
                    </a:ext>
                  </a:extLst>
                </a:gridCol>
              </a:tblGrid>
              <a:tr h="704653">
                <a:tc>
                  <a:txBody>
                    <a:bodyPr/>
                    <a:lstStyle/>
                    <a:p>
                      <a:pPr algn="ctr"/>
                      <a:r>
                        <a:rPr lang="en-US" dirty="0"/>
                        <a:t>RDU</a:t>
                      </a:r>
                    </a:p>
                  </a:txBody>
                  <a:tcPr anchor="b"/>
                </a:tc>
                <a:tc>
                  <a:txBody>
                    <a:bodyPr/>
                    <a:lstStyle/>
                    <a:p>
                      <a:pPr algn="ctr"/>
                      <a:r>
                        <a:rPr lang="en-US" dirty="0"/>
                        <a:t>FY22 </a:t>
                      </a:r>
                      <a:r>
                        <a:rPr lang="en-US" dirty="0" err="1"/>
                        <a:t>Gov</a:t>
                      </a:r>
                      <a:endParaRPr lang="en-US" dirty="0"/>
                    </a:p>
                  </a:txBody>
                  <a:tcPr anchor="b"/>
                </a:tc>
                <a:tc>
                  <a:txBody>
                    <a:bodyPr/>
                    <a:lstStyle/>
                    <a:p>
                      <a:pPr algn="ctr"/>
                      <a:r>
                        <a:rPr lang="en-US" dirty="0"/>
                        <a:t>Requested Decrement</a:t>
                      </a:r>
                    </a:p>
                  </a:txBody>
                  <a:tcPr anchor="b"/>
                </a:tc>
                <a:tc>
                  <a:txBody>
                    <a:bodyPr/>
                    <a:lstStyle/>
                    <a:p>
                      <a:pPr algn="ctr"/>
                      <a:r>
                        <a:rPr lang="en-US" dirty="0"/>
                        <a:t>% Decrease</a:t>
                      </a:r>
                    </a:p>
                  </a:txBody>
                  <a:tcPr anchor="b"/>
                </a:tc>
                <a:extLst>
                  <a:ext uri="{0D108BD9-81ED-4DB2-BD59-A6C34878D82A}">
                    <a16:rowId xmlns:a16="http://schemas.microsoft.com/office/drawing/2014/main" val="2646904128"/>
                  </a:ext>
                </a:extLst>
              </a:tr>
              <a:tr h="408251">
                <a:tc>
                  <a:txBody>
                    <a:bodyPr/>
                    <a:lstStyle/>
                    <a:p>
                      <a:r>
                        <a:rPr lang="en-US" dirty="0"/>
                        <a:t>VPSO</a:t>
                      </a:r>
                    </a:p>
                  </a:txBody>
                  <a:tcPr/>
                </a:tc>
                <a:tc>
                  <a:txBody>
                    <a:bodyPr/>
                    <a:lstStyle/>
                    <a:p>
                      <a:pPr algn="r"/>
                      <a:r>
                        <a:rPr lang="en-US" dirty="0"/>
                        <a:t>$13,717.9</a:t>
                      </a:r>
                    </a:p>
                  </a:txBody>
                  <a:tcPr/>
                </a:tc>
                <a:tc>
                  <a:txBody>
                    <a:bodyPr/>
                    <a:lstStyle/>
                    <a:p>
                      <a:pPr algn="r"/>
                      <a:r>
                        <a:rPr lang="en-US" dirty="0"/>
                        <a:t>$340.8</a:t>
                      </a:r>
                    </a:p>
                  </a:txBody>
                  <a:tcPr/>
                </a:tc>
                <a:tc>
                  <a:txBody>
                    <a:bodyPr/>
                    <a:lstStyle/>
                    <a:p>
                      <a:pPr algn="r"/>
                      <a:r>
                        <a:rPr lang="en-US" dirty="0"/>
                        <a:t>0.24%</a:t>
                      </a:r>
                    </a:p>
                  </a:txBody>
                  <a:tcPr/>
                </a:tc>
                <a:extLst>
                  <a:ext uri="{0D108BD9-81ED-4DB2-BD59-A6C34878D82A}">
                    <a16:rowId xmlns:a16="http://schemas.microsoft.com/office/drawing/2014/main" val="4110491757"/>
                  </a:ext>
                </a:extLst>
              </a:tr>
            </a:tbl>
          </a:graphicData>
        </a:graphic>
      </p:graphicFrame>
    </p:spTree>
    <p:extLst>
      <p:ext uri="{BB962C8B-B14F-4D97-AF65-F5344CB8AC3E}">
        <p14:creationId xmlns:p14="http://schemas.microsoft.com/office/powerpoint/2010/main" val="173456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C3728-E6FB-408F-BC71-EC04F8671F71}"/>
              </a:ext>
            </a:extLst>
          </p:cNvPr>
          <p:cNvSpPr>
            <a:spLocks noGrp="1"/>
          </p:cNvSpPr>
          <p:nvPr>
            <p:ph type="title"/>
          </p:nvPr>
        </p:nvSpPr>
        <p:spPr>
          <a:xfrm>
            <a:off x="723716" y="335102"/>
            <a:ext cx="7886700" cy="994172"/>
          </a:xfrm>
        </p:spPr>
        <p:txBody>
          <a:bodyPr>
            <a:normAutofit/>
          </a:bodyPr>
          <a:lstStyle/>
          <a:p>
            <a:pPr algn="ctr"/>
            <a:r>
              <a:rPr lang="en-US" sz="4000" b="1" dirty="0"/>
              <a:t>FY20 &amp; FY21 Grant Comparison</a:t>
            </a:r>
          </a:p>
        </p:txBody>
      </p:sp>
      <p:graphicFrame>
        <p:nvGraphicFramePr>
          <p:cNvPr id="7" name="Content Placeholder 6">
            <a:extLst>
              <a:ext uri="{FF2B5EF4-FFF2-40B4-BE49-F238E27FC236}">
                <a16:creationId xmlns:a16="http://schemas.microsoft.com/office/drawing/2014/main" id="{C82E9024-E898-4E22-A5F2-6B3F677535D6}"/>
              </a:ext>
            </a:extLst>
          </p:cNvPr>
          <p:cNvGraphicFramePr>
            <a:graphicFrameLocks noGrp="1"/>
          </p:cNvGraphicFramePr>
          <p:nvPr>
            <p:ph idx="1"/>
            <p:extLst>
              <p:ext uri="{D42A27DB-BD31-4B8C-83A1-F6EECF244321}">
                <p14:modId xmlns:p14="http://schemas.microsoft.com/office/powerpoint/2010/main" val="4234589808"/>
              </p:ext>
            </p:extLst>
          </p:nvPr>
        </p:nvGraphicFramePr>
        <p:xfrm>
          <a:off x="628649" y="1140594"/>
          <a:ext cx="7886702" cy="3708515"/>
        </p:xfrm>
        <a:graphic>
          <a:graphicData uri="http://schemas.openxmlformats.org/drawingml/2006/table">
            <a:tbl>
              <a:tblPr firstRow="1" firstCol="1" bandRow="1">
                <a:tableStyleId>{D03447BB-5D67-496B-8E87-E561075AD55C}</a:tableStyleId>
              </a:tblPr>
              <a:tblGrid>
                <a:gridCol w="1276350">
                  <a:extLst>
                    <a:ext uri="{9D8B030D-6E8A-4147-A177-3AD203B41FA5}">
                      <a16:colId xmlns:a16="http://schemas.microsoft.com/office/drawing/2014/main" val="45471715"/>
                    </a:ext>
                  </a:extLst>
                </a:gridCol>
                <a:gridCol w="1652588">
                  <a:extLst>
                    <a:ext uri="{9D8B030D-6E8A-4147-A177-3AD203B41FA5}">
                      <a16:colId xmlns:a16="http://schemas.microsoft.com/office/drawing/2014/main" val="92862751"/>
                    </a:ext>
                  </a:extLst>
                </a:gridCol>
                <a:gridCol w="1652588">
                  <a:extLst>
                    <a:ext uri="{9D8B030D-6E8A-4147-A177-3AD203B41FA5}">
                      <a16:colId xmlns:a16="http://schemas.microsoft.com/office/drawing/2014/main" val="2828196497"/>
                    </a:ext>
                  </a:extLst>
                </a:gridCol>
                <a:gridCol w="1584325">
                  <a:extLst>
                    <a:ext uri="{9D8B030D-6E8A-4147-A177-3AD203B41FA5}">
                      <a16:colId xmlns:a16="http://schemas.microsoft.com/office/drawing/2014/main" val="1960232669"/>
                    </a:ext>
                  </a:extLst>
                </a:gridCol>
                <a:gridCol w="1720851">
                  <a:extLst>
                    <a:ext uri="{9D8B030D-6E8A-4147-A177-3AD203B41FA5}">
                      <a16:colId xmlns:a16="http://schemas.microsoft.com/office/drawing/2014/main" val="2609011531"/>
                    </a:ext>
                  </a:extLst>
                </a:gridCol>
              </a:tblGrid>
              <a:tr h="325235">
                <a:tc>
                  <a:txBody>
                    <a:bodyPr/>
                    <a:lstStyle/>
                    <a:p>
                      <a:pPr marL="228600" marR="0" algn="ctr">
                        <a:lnSpc>
                          <a:spcPct val="107000"/>
                        </a:lnSpc>
                        <a:spcBef>
                          <a:spcPts val="0"/>
                        </a:spcBef>
                        <a:spcAft>
                          <a:spcPts val="0"/>
                        </a:spcAft>
                      </a:pPr>
                      <a:r>
                        <a:rPr lang="en-US" sz="1400" u="sng" dirty="0">
                          <a:effectLst/>
                        </a:rPr>
                        <a:t>Grantee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228600" marR="0" algn="l" defTabSz="914400" rtl="0" eaLnBrk="1" latinLnBrk="0" hangingPunct="1">
                        <a:lnSpc>
                          <a:spcPct val="107000"/>
                        </a:lnSpc>
                        <a:spcBef>
                          <a:spcPts val="0"/>
                        </a:spcBef>
                        <a:spcAft>
                          <a:spcPts val="0"/>
                        </a:spcAft>
                      </a:pPr>
                      <a:r>
                        <a:rPr lang="en-US" sz="1400" b="1" u="none" kern="1200" dirty="0">
                          <a:solidFill>
                            <a:schemeClr val="lt1"/>
                          </a:solidFill>
                          <a:effectLst/>
                          <a:latin typeface="+mn-lt"/>
                          <a:ea typeface="+mn-ea"/>
                          <a:cs typeface="+mn-cs"/>
                        </a:rPr>
                        <a:t>   </a:t>
                      </a:r>
                      <a:r>
                        <a:rPr lang="en-US" sz="1400" b="1" u="sng" kern="1200" dirty="0">
                          <a:solidFill>
                            <a:schemeClr val="lt1"/>
                          </a:solidFill>
                          <a:effectLst/>
                          <a:latin typeface="+mn-lt"/>
                          <a:ea typeface="+mn-ea"/>
                          <a:cs typeface="+mn-cs"/>
                        </a:rPr>
                        <a:t>FY20 Grant</a:t>
                      </a:r>
                    </a:p>
                  </a:txBody>
                  <a:tcPr marL="45720" marR="45720" anchor="ctr"/>
                </a:tc>
                <a:tc>
                  <a:txBody>
                    <a:bodyPr/>
                    <a:lstStyle/>
                    <a:p>
                      <a:pPr marL="228600" marR="0" algn="l" defTabSz="914400" rtl="0" eaLnBrk="1" latinLnBrk="0" hangingPunct="1">
                        <a:lnSpc>
                          <a:spcPct val="107000"/>
                        </a:lnSpc>
                        <a:spcBef>
                          <a:spcPts val="0"/>
                        </a:spcBef>
                        <a:spcAft>
                          <a:spcPts val="0"/>
                        </a:spcAft>
                      </a:pPr>
                      <a:r>
                        <a:rPr lang="en-US" sz="1400" b="1" u="sng" kern="1200" dirty="0">
                          <a:solidFill>
                            <a:schemeClr val="lt1"/>
                          </a:solidFill>
                          <a:effectLst/>
                          <a:latin typeface="+mn-lt"/>
                          <a:ea typeface="+mn-ea"/>
                          <a:cs typeface="+mn-cs"/>
                        </a:rPr>
                        <a:t>FY20 Funds Lapse</a:t>
                      </a:r>
                    </a:p>
                  </a:txBody>
                  <a:tcPr marL="45720" marR="45720" anchor="ctr"/>
                </a:tc>
                <a:tc>
                  <a:txBody>
                    <a:bodyPr/>
                    <a:lstStyle/>
                    <a:p>
                      <a:pPr marL="228600" marR="0" algn="ctr">
                        <a:lnSpc>
                          <a:spcPct val="107000"/>
                        </a:lnSpc>
                        <a:spcBef>
                          <a:spcPts val="0"/>
                        </a:spcBef>
                        <a:spcAft>
                          <a:spcPts val="0"/>
                        </a:spcAft>
                      </a:pPr>
                      <a:r>
                        <a:rPr lang="en-US" sz="1400" u="sng" dirty="0">
                          <a:effectLst/>
                        </a:rPr>
                        <a:t>FY21 Grant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228600" marR="0" algn="l">
                        <a:lnSpc>
                          <a:spcPct val="107000"/>
                        </a:lnSpc>
                        <a:spcBef>
                          <a:spcPts val="0"/>
                        </a:spcBef>
                        <a:spcAft>
                          <a:spcPts val="0"/>
                        </a:spcAft>
                      </a:pPr>
                      <a:r>
                        <a:rPr lang="en-US" sz="1300" u="sng" dirty="0">
                          <a:effectLst/>
                        </a:rPr>
                        <a:t>FY21 Projected Lapse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02258845"/>
                  </a:ext>
                </a:extLst>
              </a:tr>
              <a:tr h="296831">
                <a:tc>
                  <a:txBody>
                    <a:bodyPr/>
                    <a:lstStyle/>
                    <a:p>
                      <a:pPr marL="228600" marR="0" algn="l">
                        <a:lnSpc>
                          <a:spcPct val="107000"/>
                        </a:lnSpc>
                        <a:spcBef>
                          <a:spcPts val="0"/>
                        </a:spcBef>
                        <a:spcAft>
                          <a:spcPts val="0"/>
                        </a:spcAft>
                      </a:pPr>
                      <a:r>
                        <a:rPr lang="en-US" sz="1400" dirty="0">
                          <a:effectLst/>
                        </a:rPr>
                        <a:t>APIA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1,226,759 </a:t>
                      </a:r>
                    </a:p>
                  </a:txBody>
                  <a:tcPr marL="27432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20,445</a:t>
                      </a:r>
                    </a:p>
                  </a:txBody>
                  <a:tcPr marL="274320" marT="0" marB="0" anchor="ctr"/>
                </a:tc>
                <a:tc>
                  <a:txBody>
                    <a:bodyPr/>
                    <a:lstStyle/>
                    <a:p>
                      <a:pPr algn="r" fontAlgn="b"/>
                      <a:r>
                        <a:rPr lang="en-US" sz="1400" b="1" i="0" u="none" strike="noStrike" dirty="0">
                          <a:solidFill>
                            <a:schemeClr val="bg1"/>
                          </a:solidFill>
                          <a:effectLst/>
                          <a:latin typeface="Calibri" panose="020F0502020204030204" pitchFamily="34" charset="0"/>
                        </a:rPr>
                        <a:t>1,317,225 </a:t>
                      </a:r>
                    </a:p>
                  </a:txBody>
                  <a:tcPr marL="27432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 40,000 </a:t>
                      </a:r>
                    </a:p>
                  </a:txBody>
                  <a:tcPr marL="274320" anchor="ctr"/>
                </a:tc>
                <a:extLst>
                  <a:ext uri="{0D108BD9-81ED-4DB2-BD59-A6C34878D82A}">
                    <a16:rowId xmlns:a16="http://schemas.microsoft.com/office/drawing/2014/main" val="3518871127"/>
                  </a:ext>
                </a:extLst>
              </a:tr>
              <a:tr h="296831">
                <a:tc>
                  <a:txBody>
                    <a:bodyPr/>
                    <a:lstStyle/>
                    <a:p>
                      <a:pPr marL="228600" marR="0" algn="l">
                        <a:lnSpc>
                          <a:spcPct val="107000"/>
                        </a:lnSpc>
                        <a:spcBef>
                          <a:spcPts val="0"/>
                        </a:spcBef>
                        <a:spcAft>
                          <a:spcPts val="0"/>
                        </a:spcAft>
                      </a:pPr>
                      <a:r>
                        <a:rPr lang="en-US" sz="1400" dirty="0">
                          <a:effectLst/>
                        </a:rPr>
                        <a:t>AVCP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1,721,807 </a:t>
                      </a:r>
                    </a:p>
                  </a:txBody>
                  <a:tcPr marL="27432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785,936</a:t>
                      </a:r>
                    </a:p>
                  </a:txBody>
                  <a:tcPr marL="274320" marT="0" marB="0" anchor="ctr"/>
                </a:tc>
                <a:tc>
                  <a:txBody>
                    <a:bodyPr/>
                    <a:lstStyle/>
                    <a:p>
                      <a:pPr algn="r" fontAlgn="b"/>
                      <a:r>
                        <a:rPr lang="en-US" sz="1400" b="1" i="0" u="none" strike="noStrike" dirty="0">
                          <a:solidFill>
                            <a:schemeClr val="bg1"/>
                          </a:solidFill>
                          <a:effectLst/>
                          <a:latin typeface="Calibri" panose="020F0502020204030204" pitchFamily="34" charset="0"/>
                        </a:rPr>
                        <a:t>1,713,333 </a:t>
                      </a:r>
                    </a:p>
                  </a:txBody>
                  <a:tcPr marL="27432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120,000 </a:t>
                      </a:r>
                    </a:p>
                  </a:txBody>
                  <a:tcPr marL="274320" anchor="ctr"/>
                </a:tc>
                <a:extLst>
                  <a:ext uri="{0D108BD9-81ED-4DB2-BD59-A6C34878D82A}">
                    <a16:rowId xmlns:a16="http://schemas.microsoft.com/office/drawing/2014/main" val="3564355974"/>
                  </a:ext>
                </a:extLst>
              </a:tr>
              <a:tr h="296831">
                <a:tc>
                  <a:txBody>
                    <a:bodyPr/>
                    <a:lstStyle/>
                    <a:p>
                      <a:pPr marL="228600" marR="0" algn="l">
                        <a:lnSpc>
                          <a:spcPct val="107000"/>
                        </a:lnSpc>
                        <a:spcBef>
                          <a:spcPts val="0"/>
                        </a:spcBef>
                        <a:spcAft>
                          <a:spcPts val="0"/>
                        </a:spcAft>
                      </a:pPr>
                      <a:r>
                        <a:rPr lang="en-US" sz="1400" dirty="0">
                          <a:effectLst/>
                        </a:rPr>
                        <a:t>BBNA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716,806 </a:t>
                      </a:r>
                    </a:p>
                  </a:txBody>
                  <a:tcPr marL="27432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85,683</a:t>
                      </a:r>
                    </a:p>
                  </a:txBody>
                  <a:tcPr marL="274320" marT="0" marB="0" anchor="ctr"/>
                </a:tc>
                <a:tc>
                  <a:txBody>
                    <a:bodyPr/>
                    <a:lstStyle/>
                    <a:p>
                      <a:pPr algn="r" fontAlgn="b"/>
                      <a:r>
                        <a:rPr lang="en-US" sz="1400" b="1" i="0" u="none" strike="noStrike" dirty="0">
                          <a:solidFill>
                            <a:schemeClr val="bg1"/>
                          </a:solidFill>
                          <a:effectLst/>
                          <a:latin typeface="Calibri" panose="020F0502020204030204" pitchFamily="34" charset="0"/>
                        </a:rPr>
                        <a:t> 795,344 </a:t>
                      </a:r>
                    </a:p>
                  </a:txBody>
                  <a:tcPr marL="27432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100,000 </a:t>
                      </a:r>
                    </a:p>
                  </a:txBody>
                  <a:tcPr marL="274320" anchor="ctr"/>
                </a:tc>
                <a:extLst>
                  <a:ext uri="{0D108BD9-81ED-4DB2-BD59-A6C34878D82A}">
                    <a16:rowId xmlns:a16="http://schemas.microsoft.com/office/drawing/2014/main" val="3399686989"/>
                  </a:ext>
                </a:extLst>
              </a:tr>
              <a:tr h="296831">
                <a:tc>
                  <a:txBody>
                    <a:bodyPr/>
                    <a:lstStyle/>
                    <a:p>
                      <a:pPr marL="228600" marR="0" algn="l">
                        <a:lnSpc>
                          <a:spcPct val="107000"/>
                        </a:lnSpc>
                        <a:spcBef>
                          <a:spcPts val="0"/>
                        </a:spcBef>
                        <a:spcAft>
                          <a:spcPts val="0"/>
                        </a:spcAft>
                      </a:pPr>
                      <a:r>
                        <a:rPr lang="en-US" sz="1400" dirty="0">
                          <a:effectLst/>
                        </a:rPr>
                        <a:t>CCTHITA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873,947</a:t>
                      </a:r>
                    </a:p>
                  </a:txBody>
                  <a:tcPr marL="27432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43,124</a:t>
                      </a:r>
                    </a:p>
                  </a:txBody>
                  <a:tcPr marL="274320" marT="0" marB="0" anchor="ctr"/>
                </a:tc>
                <a:tc>
                  <a:txBody>
                    <a:bodyPr/>
                    <a:lstStyle/>
                    <a:p>
                      <a:pPr algn="r" fontAlgn="b"/>
                      <a:r>
                        <a:rPr lang="en-US" sz="1400" b="1" i="0" u="none" strike="noStrike" dirty="0">
                          <a:solidFill>
                            <a:schemeClr val="bg1"/>
                          </a:solidFill>
                          <a:effectLst/>
                          <a:latin typeface="Calibri" panose="020F0502020204030204" pitchFamily="34" charset="0"/>
                        </a:rPr>
                        <a:t> 990,676 </a:t>
                      </a:r>
                    </a:p>
                  </a:txBody>
                  <a:tcPr marL="27432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-0- </a:t>
                      </a:r>
                    </a:p>
                  </a:txBody>
                  <a:tcPr marL="274320" anchor="ctr"/>
                </a:tc>
                <a:extLst>
                  <a:ext uri="{0D108BD9-81ED-4DB2-BD59-A6C34878D82A}">
                    <a16:rowId xmlns:a16="http://schemas.microsoft.com/office/drawing/2014/main" val="3652028817"/>
                  </a:ext>
                </a:extLst>
              </a:tr>
              <a:tr h="296831">
                <a:tc>
                  <a:txBody>
                    <a:bodyPr/>
                    <a:lstStyle/>
                    <a:p>
                      <a:pPr marL="228600" marR="0" algn="l">
                        <a:lnSpc>
                          <a:spcPct val="107000"/>
                        </a:lnSpc>
                        <a:spcBef>
                          <a:spcPts val="0"/>
                        </a:spcBef>
                        <a:spcAft>
                          <a:spcPts val="0"/>
                        </a:spcAft>
                      </a:pPr>
                      <a:r>
                        <a:rPr lang="en-US" sz="1400" dirty="0">
                          <a:effectLst/>
                        </a:rPr>
                        <a:t>Chugachmiut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350,719 </a:t>
                      </a:r>
                    </a:p>
                  </a:txBody>
                  <a:tcPr marL="27432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124</a:t>
                      </a:r>
                    </a:p>
                  </a:txBody>
                  <a:tcPr marL="274320" marT="0" marB="0" anchor="ctr"/>
                </a:tc>
                <a:tc>
                  <a:txBody>
                    <a:bodyPr/>
                    <a:lstStyle/>
                    <a:p>
                      <a:pPr algn="r" fontAlgn="b"/>
                      <a:r>
                        <a:rPr lang="en-US" sz="1400" b="1" i="0" u="none" strike="noStrike" dirty="0">
                          <a:solidFill>
                            <a:schemeClr val="bg1"/>
                          </a:solidFill>
                          <a:effectLst/>
                          <a:latin typeface="Calibri" panose="020F0502020204030204" pitchFamily="34" charset="0"/>
                        </a:rPr>
                        <a:t>477,415 </a:t>
                      </a:r>
                    </a:p>
                  </a:txBody>
                  <a:tcPr marL="27432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50,000 </a:t>
                      </a:r>
                    </a:p>
                  </a:txBody>
                  <a:tcPr marL="274320" anchor="ctr"/>
                </a:tc>
                <a:extLst>
                  <a:ext uri="{0D108BD9-81ED-4DB2-BD59-A6C34878D82A}">
                    <a16:rowId xmlns:a16="http://schemas.microsoft.com/office/drawing/2014/main" val="1490109928"/>
                  </a:ext>
                </a:extLst>
              </a:tr>
              <a:tr h="296831">
                <a:tc>
                  <a:txBody>
                    <a:bodyPr/>
                    <a:lstStyle/>
                    <a:p>
                      <a:pPr marL="228600" marR="0" algn="l">
                        <a:lnSpc>
                          <a:spcPct val="107000"/>
                        </a:lnSpc>
                        <a:spcBef>
                          <a:spcPts val="0"/>
                        </a:spcBef>
                        <a:spcAft>
                          <a:spcPts val="0"/>
                        </a:spcAft>
                      </a:pPr>
                      <a:r>
                        <a:rPr lang="en-US" sz="1400" dirty="0">
                          <a:effectLst/>
                        </a:rPr>
                        <a:t>CRNA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725,063</a:t>
                      </a:r>
                    </a:p>
                  </a:txBody>
                  <a:tcPr marL="27432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-0-</a:t>
                      </a:r>
                    </a:p>
                  </a:txBody>
                  <a:tcPr marL="274320" marT="0" marB="0" anchor="ctr"/>
                </a:tc>
                <a:tc>
                  <a:txBody>
                    <a:bodyPr/>
                    <a:lstStyle/>
                    <a:p>
                      <a:pPr algn="r" fontAlgn="b"/>
                      <a:r>
                        <a:rPr lang="en-US" sz="1400" b="1" i="0" u="none" strike="noStrike" dirty="0">
                          <a:solidFill>
                            <a:schemeClr val="bg1"/>
                          </a:solidFill>
                          <a:effectLst/>
                          <a:latin typeface="Calibri" panose="020F0502020204030204" pitchFamily="34" charset="0"/>
                        </a:rPr>
                        <a:t>1,070,213 </a:t>
                      </a:r>
                    </a:p>
                  </a:txBody>
                  <a:tcPr marL="27432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-0- </a:t>
                      </a:r>
                    </a:p>
                  </a:txBody>
                  <a:tcPr marL="274320" anchor="ctr"/>
                </a:tc>
                <a:extLst>
                  <a:ext uri="{0D108BD9-81ED-4DB2-BD59-A6C34878D82A}">
                    <a16:rowId xmlns:a16="http://schemas.microsoft.com/office/drawing/2014/main" val="110765518"/>
                  </a:ext>
                </a:extLst>
              </a:tr>
              <a:tr h="296831">
                <a:tc>
                  <a:txBody>
                    <a:bodyPr/>
                    <a:lstStyle/>
                    <a:p>
                      <a:pPr marL="228600" marR="0" algn="l">
                        <a:lnSpc>
                          <a:spcPct val="107000"/>
                        </a:lnSpc>
                        <a:spcBef>
                          <a:spcPts val="0"/>
                        </a:spcBef>
                        <a:spcAft>
                          <a:spcPts val="0"/>
                        </a:spcAft>
                      </a:pPr>
                      <a:r>
                        <a:rPr lang="en-US" sz="1400" dirty="0">
                          <a:effectLst/>
                        </a:rPr>
                        <a:t>KANA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680,359</a:t>
                      </a:r>
                    </a:p>
                  </a:txBody>
                  <a:tcPr marL="27432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58,973</a:t>
                      </a:r>
                    </a:p>
                  </a:txBody>
                  <a:tcPr marL="274320" marT="0" marB="0" anchor="ctr"/>
                </a:tc>
                <a:tc>
                  <a:txBody>
                    <a:bodyPr/>
                    <a:lstStyle/>
                    <a:p>
                      <a:pPr algn="r" fontAlgn="b"/>
                      <a:r>
                        <a:rPr lang="en-US" sz="1400" b="1" i="0" u="none" strike="noStrike" dirty="0">
                          <a:solidFill>
                            <a:schemeClr val="bg1"/>
                          </a:solidFill>
                          <a:effectLst/>
                          <a:latin typeface="Calibri" panose="020F0502020204030204" pitchFamily="34" charset="0"/>
                        </a:rPr>
                        <a:t> 811,954 </a:t>
                      </a:r>
                    </a:p>
                  </a:txBody>
                  <a:tcPr marL="27432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-0- </a:t>
                      </a:r>
                    </a:p>
                  </a:txBody>
                  <a:tcPr marL="274320" anchor="ctr"/>
                </a:tc>
                <a:extLst>
                  <a:ext uri="{0D108BD9-81ED-4DB2-BD59-A6C34878D82A}">
                    <a16:rowId xmlns:a16="http://schemas.microsoft.com/office/drawing/2014/main" val="3558300"/>
                  </a:ext>
                </a:extLst>
              </a:tr>
              <a:tr h="296831">
                <a:tc>
                  <a:txBody>
                    <a:bodyPr/>
                    <a:lstStyle/>
                    <a:p>
                      <a:pPr marL="228600" marR="0" algn="l">
                        <a:lnSpc>
                          <a:spcPct val="107000"/>
                        </a:lnSpc>
                        <a:spcBef>
                          <a:spcPts val="0"/>
                        </a:spcBef>
                        <a:spcAft>
                          <a:spcPts val="0"/>
                        </a:spcAft>
                      </a:pPr>
                      <a:r>
                        <a:rPr lang="en-US" sz="1400" dirty="0">
                          <a:effectLst/>
                        </a:rPr>
                        <a:t>Kawerak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1,266,159</a:t>
                      </a:r>
                    </a:p>
                  </a:txBody>
                  <a:tcPr marL="27432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67,901</a:t>
                      </a:r>
                    </a:p>
                  </a:txBody>
                  <a:tcPr marL="274320" marT="0" marB="0" anchor="ctr"/>
                </a:tc>
                <a:tc>
                  <a:txBody>
                    <a:bodyPr/>
                    <a:lstStyle/>
                    <a:p>
                      <a:pPr algn="r" fontAlgn="b"/>
                      <a:r>
                        <a:rPr lang="en-US" sz="1400" b="1" i="0" u="none" strike="noStrike" dirty="0">
                          <a:solidFill>
                            <a:schemeClr val="bg1"/>
                          </a:solidFill>
                          <a:effectLst/>
                          <a:latin typeface="Calibri" panose="020F0502020204030204" pitchFamily="34" charset="0"/>
                        </a:rPr>
                        <a:t>1,662,594 </a:t>
                      </a:r>
                    </a:p>
                  </a:txBody>
                  <a:tcPr marL="27432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-0- </a:t>
                      </a:r>
                    </a:p>
                  </a:txBody>
                  <a:tcPr marL="274320" anchor="ctr"/>
                </a:tc>
                <a:extLst>
                  <a:ext uri="{0D108BD9-81ED-4DB2-BD59-A6C34878D82A}">
                    <a16:rowId xmlns:a16="http://schemas.microsoft.com/office/drawing/2014/main" val="2064304443"/>
                  </a:ext>
                </a:extLst>
              </a:tr>
              <a:tr h="296831">
                <a:tc>
                  <a:txBody>
                    <a:bodyPr/>
                    <a:lstStyle/>
                    <a:p>
                      <a:pPr marL="228600" marR="0" algn="l">
                        <a:lnSpc>
                          <a:spcPct val="107000"/>
                        </a:lnSpc>
                        <a:spcBef>
                          <a:spcPts val="0"/>
                        </a:spcBef>
                        <a:spcAft>
                          <a:spcPts val="0"/>
                        </a:spcAft>
                      </a:pPr>
                      <a:r>
                        <a:rPr lang="en-US" sz="1400" dirty="0">
                          <a:effectLst/>
                        </a:rPr>
                        <a:t>NAB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353,377</a:t>
                      </a:r>
                    </a:p>
                  </a:txBody>
                  <a:tcPr marL="27432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148,839</a:t>
                      </a:r>
                    </a:p>
                  </a:txBody>
                  <a:tcPr marL="274320" marT="0" marB="0" anchor="ctr"/>
                </a:tc>
                <a:tc>
                  <a:txBody>
                    <a:bodyPr/>
                    <a:lstStyle/>
                    <a:p>
                      <a:pPr algn="r" fontAlgn="b"/>
                      <a:r>
                        <a:rPr lang="en-US" sz="1400" b="1" i="0" u="none" strike="noStrike" dirty="0">
                          <a:solidFill>
                            <a:schemeClr val="bg1"/>
                          </a:solidFill>
                          <a:effectLst/>
                          <a:latin typeface="Calibri" panose="020F0502020204030204" pitchFamily="34" charset="0"/>
                        </a:rPr>
                        <a:t>1,197,188 </a:t>
                      </a:r>
                    </a:p>
                  </a:txBody>
                  <a:tcPr marL="27432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-0- </a:t>
                      </a:r>
                    </a:p>
                  </a:txBody>
                  <a:tcPr marL="274320" anchor="ctr"/>
                </a:tc>
                <a:extLst>
                  <a:ext uri="{0D108BD9-81ED-4DB2-BD59-A6C34878D82A}">
                    <a16:rowId xmlns:a16="http://schemas.microsoft.com/office/drawing/2014/main" val="3276109646"/>
                  </a:ext>
                </a:extLst>
              </a:tr>
              <a:tr h="296831">
                <a:tc>
                  <a:txBody>
                    <a:bodyPr/>
                    <a:lstStyle/>
                    <a:p>
                      <a:pPr marL="228600" marR="0" algn="l">
                        <a:lnSpc>
                          <a:spcPct val="107000"/>
                        </a:lnSpc>
                        <a:spcBef>
                          <a:spcPts val="0"/>
                        </a:spcBef>
                        <a:spcAft>
                          <a:spcPts val="0"/>
                        </a:spcAft>
                      </a:pPr>
                      <a:r>
                        <a:rPr lang="en-US" sz="1400" dirty="0">
                          <a:effectLst/>
                        </a:rPr>
                        <a:t>TCC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1,187,674</a:t>
                      </a:r>
                    </a:p>
                  </a:txBody>
                  <a:tcPr marL="27432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13,236</a:t>
                      </a:r>
                    </a:p>
                  </a:txBody>
                  <a:tcPr marL="274320" marT="0" marB="0" anchor="ctr"/>
                </a:tc>
                <a:tc>
                  <a:txBody>
                    <a:bodyPr/>
                    <a:lstStyle/>
                    <a:p>
                      <a:pPr algn="r" fontAlgn="b"/>
                      <a:r>
                        <a:rPr lang="en-US" sz="1400" b="1" i="0" u="none" strike="noStrike" dirty="0">
                          <a:solidFill>
                            <a:schemeClr val="bg1"/>
                          </a:solidFill>
                          <a:effectLst/>
                          <a:latin typeface="Calibri" panose="020F0502020204030204" pitchFamily="34" charset="0"/>
                        </a:rPr>
                        <a:t>1,869,076 </a:t>
                      </a:r>
                    </a:p>
                  </a:txBody>
                  <a:tcPr marL="274320" anchor="ctr"/>
                </a:tc>
                <a:tc>
                  <a:txBody>
                    <a:bodyPr/>
                    <a:lstStyle/>
                    <a:p>
                      <a:pPr marL="0" algn="r" defTabSz="914400" rtl="0" eaLnBrk="1" fontAlgn="b" latinLnBrk="0" hangingPunct="1"/>
                      <a:r>
                        <a:rPr lang="en-US" sz="1400" b="1" i="0" u="none" strike="noStrike" kern="1200" dirty="0">
                          <a:solidFill>
                            <a:schemeClr val="bg1"/>
                          </a:solidFill>
                          <a:effectLst/>
                          <a:latin typeface="Calibri" panose="020F0502020204030204" pitchFamily="34" charset="0"/>
                          <a:ea typeface="+mn-ea"/>
                          <a:cs typeface="+mn-cs"/>
                        </a:rPr>
                        <a:t>-0- </a:t>
                      </a:r>
                    </a:p>
                  </a:txBody>
                  <a:tcPr marL="274320" anchor="ctr"/>
                </a:tc>
                <a:extLst>
                  <a:ext uri="{0D108BD9-81ED-4DB2-BD59-A6C34878D82A}">
                    <a16:rowId xmlns:a16="http://schemas.microsoft.com/office/drawing/2014/main" val="3866551488"/>
                  </a:ext>
                </a:extLst>
              </a:tr>
              <a:tr h="316125">
                <a:tc>
                  <a:txBody>
                    <a:bodyPr/>
                    <a:lstStyle/>
                    <a:p>
                      <a:pPr marL="228600" marR="0" algn="l">
                        <a:lnSpc>
                          <a:spcPct val="107000"/>
                        </a:lnSpc>
                        <a:spcBef>
                          <a:spcPts val="0"/>
                        </a:spcBef>
                        <a:spcAft>
                          <a:spcPts val="0"/>
                        </a:spcAft>
                      </a:pPr>
                      <a:r>
                        <a:rPr lang="en-US" sz="1800" dirty="0">
                          <a:solidFill>
                            <a:srgbClr val="FFC000"/>
                          </a:solidFill>
                          <a:effectLst/>
                        </a:rPr>
                        <a:t>Total </a:t>
                      </a:r>
                      <a:endPar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algn="r" defTabSz="914400" rtl="0" eaLnBrk="1" fontAlgn="b" latinLnBrk="0" hangingPunct="1"/>
                      <a:r>
                        <a:rPr lang="en-US" sz="1600" b="1" i="0" u="none" strike="noStrike" kern="1200" dirty="0">
                          <a:solidFill>
                            <a:srgbClr val="FFC000"/>
                          </a:solidFill>
                          <a:effectLst/>
                          <a:latin typeface="Calibri" panose="020F0502020204030204" pitchFamily="34" charset="0"/>
                          <a:ea typeface="+mn-ea"/>
                          <a:cs typeface="+mn-cs"/>
                        </a:rPr>
                        <a:t>9,102,670</a:t>
                      </a:r>
                    </a:p>
                  </a:txBody>
                  <a:tcPr marL="274320" anchor="ctr"/>
                </a:tc>
                <a:tc>
                  <a:txBody>
                    <a:bodyPr/>
                    <a:lstStyle/>
                    <a:p>
                      <a:pPr marL="0" algn="r" defTabSz="914400" rtl="0" eaLnBrk="1" fontAlgn="b" latinLnBrk="0" hangingPunct="1"/>
                      <a:r>
                        <a:rPr lang="en-US" sz="1600" b="1" i="0" u="none" strike="noStrike" kern="1200" dirty="0">
                          <a:solidFill>
                            <a:srgbClr val="FFC000"/>
                          </a:solidFill>
                          <a:effectLst/>
                          <a:latin typeface="Calibri" panose="020F0502020204030204" pitchFamily="34" charset="0"/>
                          <a:ea typeface="+mn-ea"/>
                          <a:cs typeface="+mn-cs"/>
                        </a:rPr>
                        <a:t>1,224,261</a:t>
                      </a:r>
                    </a:p>
                  </a:txBody>
                  <a:tcPr marL="274320" marT="0" marB="0" anchor="ctr"/>
                </a:tc>
                <a:tc>
                  <a:txBody>
                    <a:bodyPr/>
                    <a:lstStyle/>
                    <a:p>
                      <a:pPr marL="0" algn="r" defTabSz="914400" rtl="0" eaLnBrk="1" fontAlgn="b" latinLnBrk="0" hangingPunct="1"/>
                      <a:r>
                        <a:rPr lang="en-US" sz="1600" b="1" i="0" u="none" strike="noStrike" kern="1200" dirty="0">
                          <a:solidFill>
                            <a:srgbClr val="FFC000"/>
                          </a:solidFill>
                          <a:effectLst/>
                          <a:latin typeface="Calibri" panose="020F0502020204030204" pitchFamily="34" charset="0"/>
                          <a:ea typeface="+mn-ea"/>
                          <a:cs typeface="+mn-cs"/>
                        </a:rPr>
                        <a:t>11,905,018</a:t>
                      </a:r>
                    </a:p>
                  </a:txBody>
                  <a:tcPr marL="274320" anchor="ctr"/>
                </a:tc>
                <a:tc>
                  <a:txBody>
                    <a:bodyPr/>
                    <a:lstStyle/>
                    <a:p>
                      <a:pPr marL="0" algn="r" defTabSz="914400" rtl="0" eaLnBrk="1" fontAlgn="b" latinLnBrk="0" hangingPunct="1"/>
                      <a:r>
                        <a:rPr lang="en-US" sz="1600" b="1" i="0" u="none" strike="noStrike" kern="1200" dirty="0">
                          <a:solidFill>
                            <a:srgbClr val="FFC000"/>
                          </a:solidFill>
                          <a:effectLst/>
                          <a:latin typeface="Calibri" panose="020F0502020204030204" pitchFamily="34" charset="0"/>
                          <a:ea typeface="+mn-ea"/>
                          <a:cs typeface="+mn-cs"/>
                        </a:rPr>
                        <a:t> $       310,000 </a:t>
                      </a:r>
                    </a:p>
                  </a:txBody>
                  <a:tcPr marL="274320" anchor="ctr"/>
                </a:tc>
                <a:extLst>
                  <a:ext uri="{0D108BD9-81ED-4DB2-BD59-A6C34878D82A}">
                    <a16:rowId xmlns:a16="http://schemas.microsoft.com/office/drawing/2014/main" val="3442217473"/>
                  </a:ext>
                </a:extLst>
              </a:tr>
            </a:tbl>
          </a:graphicData>
        </a:graphic>
      </p:graphicFrame>
      <p:sp>
        <p:nvSpPr>
          <p:cNvPr id="6" name="Slide Number Placeholder 5">
            <a:extLst>
              <a:ext uri="{FF2B5EF4-FFF2-40B4-BE49-F238E27FC236}">
                <a16:creationId xmlns:a16="http://schemas.microsoft.com/office/drawing/2014/main" id="{A332111E-232C-4142-BDC0-15393713D680}"/>
              </a:ext>
            </a:extLst>
          </p:cNvPr>
          <p:cNvSpPr>
            <a:spLocks noGrp="1"/>
          </p:cNvSpPr>
          <p:nvPr>
            <p:ph type="sldNum" sz="quarter" idx="12"/>
          </p:nvPr>
        </p:nvSpPr>
        <p:spPr/>
        <p:txBody>
          <a:bodyPr/>
          <a:lstStyle/>
          <a:p>
            <a:fld id="{AC809DF2-87E7-4B6E-971B-D54C1B3344DE}" type="slidenum">
              <a:rPr lang="en-US" smtClean="0"/>
              <a:t>5</a:t>
            </a:fld>
            <a:endParaRPr lang="en-US"/>
          </a:p>
        </p:txBody>
      </p:sp>
      <p:sp>
        <p:nvSpPr>
          <p:cNvPr id="3" name="Date Placeholder 2">
            <a:extLst>
              <a:ext uri="{FF2B5EF4-FFF2-40B4-BE49-F238E27FC236}">
                <a16:creationId xmlns:a16="http://schemas.microsoft.com/office/drawing/2014/main" id="{89B43446-5C36-4633-9217-178C7E6E0613}"/>
              </a:ext>
            </a:extLst>
          </p:cNvPr>
          <p:cNvSpPr>
            <a:spLocks noGrp="1"/>
          </p:cNvSpPr>
          <p:nvPr>
            <p:ph type="dt" sz="half" idx="10"/>
          </p:nvPr>
        </p:nvSpPr>
        <p:spPr/>
        <p:txBody>
          <a:bodyPr/>
          <a:lstStyle/>
          <a:p>
            <a:r>
              <a:rPr lang="en-US"/>
              <a:t>3/16/2021</a:t>
            </a:r>
          </a:p>
        </p:txBody>
      </p:sp>
      <p:sp>
        <p:nvSpPr>
          <p:cNvPr id="4" name="TextBox 3">
            <a:extLst>
              <a:ext uri="{FF2B5EF4-FFF2-40B4-BE49-F238E27FC236}">
                <a16:creationId xmlns:a16="http://schemas.microsoft.com/office/drawing/2014/main" id="{81E3D771-F651-4613-8B1C-3C3EC0954CDD}"/>
              </a:ext>
            </a:extLst>
          </p:cNvPr>
          <p:cNvSpPr txBox="1"/>
          <p:nvPr/>
        </p:nvSpPr>
        <p:spPr>
          <a:xfrm>
            <a:off x="341218" y="4882016"/>
            <a:ext cx="8515351" cy="923330"/>
          </a:xfrm>
          <a:prstGeom prst="rect">
            <a:avLst/>
          </a:prstGeom>
          <a:noFill/>
        </p:spPr>
        <p:txBody>
          <a:bodyPr wrap="square" rtlCol="0">
            <a:spAutoFit/>
          </a:bodyPr>
          <a:lstStyle/>
          <a:p>
            <a:pPr algn="just"/>
            <a:r>
              <a:rPr lang="en-US" dirty="0"/>
              <a:t>Grantees are working together this year on statewide spending plans to reduce lapse funding from vacant positions. Included in this spending plan are new Tasers, uniforms and fire personal protection supplies. These projects are expected to cost $344,525</a:t>
            </a:r>
          </a:p>
        </p:txBody>
      </p:sp>
    </p:spTree>
    <p:extLst>
      <p:ext uri="{BB962C8B-B14F-4D97-AF65-F5344CB8AC3E}">
        <p14:creationId xmlns:p14="http://schemas.microsoft.com/office/powerpoint/2010/main" val="147914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550E1F-A2CF-4C39-8413-407A00C94DDE}"/>
              </a:ext>
            </a:extLst>
          </p:cNvPr>
          <p:cNvSpPr>
            <a:spLocks noGrp="1"/>
          </p:cNvSpPr>
          <p:nvPr>
            <p:ph idx="1"/>
          </p:nvPr>
        </p:nvSpPr>
        <p:spPr>
          <a:xfrm>
            <a:off x="594360" y="1828800"/>
            <a:ext cx="7955280" cy="3933173"/>
          </a:xfrm>
        </p:spPr>
        <p:txBody>
          <a:bodyPr tIns="0" bIns="0">
            <a:noAutofit/>
          </a:bodyPr>
          <a:lstStyle/>
          <a:p>
            <a:pPr marL="0" indent="0">
              <a:buNone/>
            </a:pPr>
            <a:r>
              <a:rPr lang="en-US" dirty="0"/>
              <a:t>As of February 16, 2021:</a:t>
            </a:r>
          </a:p>
          <a:p>
            <a:r>
              <a:rPr lang="en-US" dirty="0"/>
              <a:t>54 VPSO positions filled; 14 vacant</a:t>
            </a:r>
          </a:p>
          <a:p>
            <a:r>
              <a:rPr lang="en-US" dirty="0"/>
              <a:t>49 Villages served (5 communities have 2 VPSOs)</a:t>
            </a:r>
          </a:p>
          <a:p>
            <a:r>
              <a:rPr lang="en-US" dirty="0"/>
              <a:t>30 serving VPSOs are certified</a:t>
            </a:r>
          </a:p>
          <a:p>
            <a:r>
              <a:rPr lang="en-US" dirty="0"/>
              <a:t>12 VPSOs to attend ALET training end of February</a:t>
            </a:r>
          </a:p>
          <a:p>
            <a:r>
              <a:rPr lang="en-US" dirty="0"/>
              <a:t>8 VPSOs have completed training, but are under 1 year of service</a:t>
            </a:r>
          </a:p>
          <a:p>
            <a:r>
              <a:rPr lang="en-US" dirty="0"/>
              <a:t>22 serving VPSOs have under 1 year of service</a:t>
            </a:r>
          </a:p>
        </p:txBody>
      </p:sp>
      <p:sp>
        <p:nvSpPr>
          <p:cNvPr id="5" name="Slide Number Placeholder 4">
            <a:extLst>
              <a:ext uri="{FF2B5EF4-FFF2-40B4-BE49-F238E27FC236}">
                <a16:creationId xmlns:a16="http://schemas.microsoft.com/office/drawing/2014/main" id="{7D684F0D-ECBC-4F9A-B344-E0B70CB3DB1D}"/>
              </a:ext>
            </a:extLst>
          </p:cNvPr>
          <p:cNvSpPr>
            <a:spLocks noGrp="1"/>
          </p:cNvSpPr>
          <p:nvPr>
            <p:ph type="sldNum" sz="quarter" idx="12"/>
          </p:nvPr>
        </p:nvSpPr>
        <p:spPr/>
        <p:txBody>
          <a:bodyPr/>
          <a:lstStyle/>
          <a:p>
            <a:fld id="{AC809DF2-87E7-4B6E-971B-D54C1B3344DE}" type="slidenum">
              <a:rPr lang="en-US" smtClean="0"/>
              <a:t>6</a:t>
            </a:fld>
            <a:endParaRPr lang="en-US"/>
          </a:p>
        </p:txBody>
      </p:sp>
      <p:sp>
        <p:nvSpPr>
          <p:cNvPr id="10" name="Date Placeholder 9">
            <a:extLst>
              <a:ext uri="{FF2B5EF4-FFF2-40B4-BE49-F238E27FC236}">
                <a16:creationId xmlns:a16="http://schemas.microsoft.com/office/drawing/2014/main" id="{9CDF141B-0B3B-4404-93DB-18265A5F26D7}"/>
              </a:ext>
            </a:extLst>
          </p:cNvPr>
          <p:cNvSpPr>
            <a:spLocks noGrp="1"/>
          </p:cNvSpPr>
          <p:nvPr>
            <p:ph type="dt" sz="half" idx="10"/>
          </p:nvPr>
        </p:nvSpPr>
        <p:spPr/>
        <p:txBody>
          <a:bodyPr/>
          <a:lstStyle/>
          <a:p>
            <a:r>
              <a:rPr lang="en-US"/>
              <a:t>3/16/2021</a:t>
            </a:r>
          </a:p>
        </p:txBody>
      </p:sp>
      <p:sp>
        <p:nvSpPr>
          <p:cNvPr id="11" name="Title 1">
            <a:extLst>
              <a:ext uri="{FF2B5EF4-FFF2-40B4-BE49-F238E27FC236}">
                <a16:creationId xmlns:a16="http://schemas.microsoft.com/office/drawing/2014/main" id="{BD8FD049-3880-4B3D-AE17-28A637622D5C}"/>
              </a:ext>
            </a:extLst>
          </p:cNvPr>
          <p:cNvSpPr>
            <a:spLocks noGrp="1"/>
          </p:cNvSpPr>
          <p:nvPr>
            <p:ph type="title"/>
          </p:nvPr>
        </p:nvSpPr>
        <p:spPr>
          <a:xfrm>
            <a:off x="628650" y="914400"/>
            <a:ext cx="7801672" cy="779570"/>
          </a:xfrm>
        </p:spPr>
        <p:txBody>
          <a:bodyPr tIns="0" bIns="0">
            <a:noAutofit/>
          </a:bodyPr>
          <a:lstStyle/>
          <a:p>
            <a:pPr algn="ctr"/>
            <a:r>
              <a:rPr lang="en-US" b="1" dirty="0">
                <a:latin typeface="+mn-lt"/>
                <a:ea typeface="+mn-ea"/>
                <a:cs typeface="+mn-cs"/>
              </a:rPr>
              <a:t>VPSO Program Update</a:t>
            </a:r>
          </a:p>
        </p:txBody>
      </p:sp>
    </p:spTree>
    <p:extLst>
      <p:ext uri="{BB962C8B-B14F-4D97-AF65-F5344CB8AC3E}">
        <p14:creationId xmlns:p14="http://schemas.microsoft.com/office/powerpoint/2010/main" val="272285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5201721-BF35-4E27-BE81-7647083B4A3C}" type="slidenum">
              <a:rPr lang="en-US" smtClean="0">
                <a:solidFill>
                  <a:prstClr val="black">
                    <a:tint val="75000"/>
                  </a:prstClr>
                </a:solidFill>
              </a:rPr>
              <a:pPr/>
              <a:t>7</a:t>
            </a:fld>
            <a:endParaRPr lang="en-US" dirty="0">
              <a:solidFill>
                <a:prstClr val="black">
                  <a:tint val="75000"/>
                </a:prstClr>
              </a:solidFill>
            </a:endParaRPr>
          </a:p>
        </p:txBody>
      </p:sp>
      <p:sp>
        <p:nvSpPr>
          <p:cNvPr id="6" name="Date Placeholder 5">
            <a:extLst>
              <a:ext uri="{FF2B5EF4-FFF2-40B4-BE49-F238E27FC236}">
                <a16:creationId xmlns:a16="http://schemas.microsoft.com/office/drawing/2014/main" id="{39ACDE7B-6D40-49F9-ABEF-CC1A8ADC9E3E}"/>
              </a:ext>
            </a:extLst>
          </p:cNvPr>
          <p:cNvSpPr>
            <a:spLocks noGrp="1"/>
          </p:cNvSpPr>
          <p:nvPr>
            <p:ph type="dt" sz="half" idx="10"/>
          </p:nvPr>
        </p:nvSpPr>
        <p:spPr/>
        <p:txBody>
          <a:bodyPr/>
          <a:lstStyle/>
          <a:p>
            <a:r>
              <a:rPr lang="en-US"/>
              <a:t>3/16/2021</a:t>
            </a:r>
          </a:p>
        </p:txBody>
      </p:sp>
      <p:pic>
        <p:nvPicPr>
          <p:cNvPr id="15" name="Picture 14">
            <a:extLst>
              <a:ext uri="{FF2B5EF4-FFF2-40B4-BE49-F238E27FC236}">
                <a16:creationId xmlns:a16="http://schemas.microsoft.com/office/drawing/2014/main" id="{88B8DE03-F378-4CF9-AD23-BAC04A53BB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0384" y="771525"/>
            <a:ext cx="7444020" cy="4859767"/>
          </a:xfrm>
          <a:prstGeom prst="rect">
            <a:avLst/>
          </a:prstGeom>
        </p:spPr>
      </p:pic>
      <p:sp>
        <p:nvSpPr>
          <p:cNvPr id="2" name="Rectangle 1">
            <a:extLst>
              <a:ext uri="{FF2B5EF4-FFF2-40B4-BE49-F238E27FC236}">
                <a16:creationId xmlns:a16="http://schemas.microsoft.com/office/drawing/2014/main" id="{BA0113E9-5DC0-4FD8-B6E2-26D94A350978}"/>
              </a:ext>
            </a:extLst>
          </p:cNvPr>
          <p:cNvSpPr/>
          <p:nvPr/>
        </p:nvSpPr>
        <p:spPr>
          <a:xfrm>
            <a:off x="6029325" y="771525"/>
            <a:ext cx="781050" cy="454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2E62F26D-AA3E-4C1B-86C2-25DF3BF1E305}"/>
              </a:ext>
            </a:extLst>
          </p:cNvPr>
          <p:cNvSpPr txBox="1">
            <a:spLocks/>
          </p:cNvSpPr>
          <p:nvPr/>
        </p:nvSpPr>
        <p:spPr>
          <a:xfrm>
            <a:off x="5105400" y="122120"/>
            <a:ext cx="3907099" cy="99417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VPSOs by Grantee</a:t>
            </a:r>
          </a:p>
        </p:txBody>
      </p:sp>
      <p:graphicFrame>
        <p:nvGraphicFramePr>
          <p:cNvPr id="4" name="Table 4">
            <a:extLst>
              <a:ext uri="{FF2B5EF4-FFF2-40B4-BE49-F238E27FC236}">
                <a16:creationId xmlns:a16="http://schemas.microsoft.com/office/drawing/2014/main" id="{D2EF61AD-7E84-4781-A91D-6143E53ADD95}"/>
              </a:ext>
            </a:extLst>
          </p:cNvPr>
          <p:cNvGraphicFramePr>
            <a:graphicFrameLocks noGrp="1"/>
          </p:cNvGraphicFramePr>
          <p:nvPr>
            <p:extLst>
              <p:ext uri="{D42A27DB-BD31-4B8C-83A1-F6EECF244321}">
                <p14:modId xmlns:p14="http://schemas.microsoft.com/office/powerpoint/2010/main" val="1263265514"/>
              </p:ext>
            </p:extLst>
          </p:nvPr>
        </p:nvGraphicFramePr>
        <p:xfrm>
          <a:off x="5341434" y="880946"/>
          <a:ext cx="3802565" cy="2631690"/>
        </p:xfrm>
        <a:graphic>
          <a:graphicData uri="http://schemas.openxmlformats.org/drawingml/2006/table">
            <a:tbl>
              <a:tblPr firstRow="1" bandRow="1">
                <a:tableStyleId>{5940675A-B579-460E-94D1-54222C63F5DA}</a:tableStyleId>
              </a:tblPr>
              <a:tblGrid>
                <a:gridCol w="361445">
                  <a:extLst>
                    <a:ext uri="{9D8B030D-6E8A-4147-A177-3AD203B41FA5}">
                      <a16:colId xmlns:a16="http://schemas.microsoft.com/office/drawing/2014/main" val="1009078458"/>
                    </a:ext>
                  </a:extLst>
                </a:gridCol>
                <a:gridCol w="3441120">
                  <a:extLst>
                    <a:ext uri="{9D8B030D-6E8A-4147-A177-3AD203B41FA5}">
                      <a16:colId xmlns:a16="http://schemas.microsoft.com/office/drawing/2014/main" val="1968675638"/>
                    </a:ext>
                  </a:extLst>
                </a:gridCol>
              </a:tblGrid>
              <a:tr h="263169">
                <a:tc>
                  <a:txBody>
                    <a:bodyPr/>
                    <a:lstStyle/>
                    <a:p>
                      <a:pPr algn="ctr"/>
                      <a:r>
                        <a:rPr lang="en-US" sz="1400" dirty="0"/>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dirty="0"/>
                        <a:t>Aleutian Pribilof Islands Association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7707515"/>
                  </a:ext>
                </a:extLst>
              </a:tr>
              <a:tr h="263169">
                <a:tc>
                  <a:txBody>
                    <a:bodyPr/>
                    <a:lstStyle/>
                    <a:p>
                      <a:pPr algn="ctr"/>
                      <a:r>
                        <a:rPr lang="en-US" sz="1400" dirty="0"/>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dirty="0"/>
                        <a:t>Association of Village Council Presidents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73553871"/>
                  </a:ext>
                </a:extLst>
              </a:tr>
              <a:tr h="263169">
                <a:tc>
                  <a:txBody>
                    <a:bodyPr/>
                    <a:lstStyle/>
                    <a:p>
                      <a:pPr algn="ctr"/>
                      <a:r>
                        <a:rPr lang="en-US" sz="1400" dirty="0"/>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dirty="0"/>
                        <a:t>Bristol Bay Native Association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61909017"/>
                  </a:ext>
                </a:extLst>
              </a:tr>
              <a:tr h="263169">
                <a:tc>
                  <a:txBody>
                    <a:bodyPr/>
                    <a:lstStyle/>
                    <a:p>
                      <a:pPr algn="ctr"/>
                      <a:r>
                        <a:rPr lang="en-US" sz="1400" dirty="0"/>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dirty="0"/>
                        <a:t>Central Council of Tlingit &amp; Haida Indian Tribes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13087316"/>
                  </a:ext>
                </a:extLst>
              </a:tr>
              <a:tr h="263169">
                <a:tc>
                  <a:txBody>
                    <a:bodyPr/>
                    <a:lstStyle/>
                    <a:p>
                      <a:pPr algn="ctr"/>
                      <a:r>
                        <a:rPr lang="en-US" sz="1400" dirty="0"/>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dirty="0"/>
                        <a:t>Chugachmiut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31084790"/>
                  </a:ext>
                </a:extLst>
              </a:tr>
              <a:tr h="263169">
                <a:tc>
                  <a:txBody>
                    <a:bodyPr/>
                    <a:lstStyle/>
                    <a:p>
                      <a:pPr algn="ctr"/>
                      <a:r>
                        <a:rPr lang="en-US" sz="1400" dirty="0"/>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dirty="0"/>
                        <a:t>Copper River Native Association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19931242"/>
                  </a:ext>
                </a:extLst>
              </a:tr>
              <a:tr h="263169">
                <a:tc>
                  <a:txBody>
                    <a:bodyPr/>
                    <a:lstStyle/>
                    <a:p>
                      <a:pPr algn="ctr"/>
                      <a:r>
                        <a:rPr lang="en-US" sz="1400" dirty="0"/>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dirty="0"/>
                        <a:t>Kawerak, Inc.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504658"/>
                  </a:ext>
                </a:extLst>
              </a:tr>
              <a:tr h="263169">
                <a:tc>
                  <a:txBody>
                    <a:bodyPr/>
                    <a:lstStyle/>
                    <a:p>
                      <a:pPr algn="ctr"/>
                      <a:r>
                        <a:rPr lang="en-US" sz="1400" dirty="0"/>
                        <a:t>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dirty="0"/>
                        <a:t>Kodiak Area Native Association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0894156"/>
                  </a:ext>
                </a:extLst>
              </a:tr>
              <a:tr h="263169">
                <a:tc>
                  <a:txBody>
                    <a:bodyPr/>
                    <a:lstStyle/>
                    <a:p>
                      <a:pPr algn="ctr"/>
                      <a:r>
                        <a:rPr lang="en-US" sz="1400" dirty="0"/>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dirty="0"/>
                        <a:t>Northwest Arctic Borough</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08148201"/>
                  </a:ext>
                </a:extLst>
              </a:tr>
              <a:tr h="263169">
                <a:tc>
                  <a:txBody>
                    <a:bodyPr/>
                    <a:lstStyle/>
                    <a:p>
                      <a:pPr algn="ctr"/>
                      <a:r>
                        <a:rPr lang="en-US" sz="1400" dirty="0"/>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dirty="0"/>
                        <a:t>Tanana Chiefs Conference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5830593"/>
                  </a:ext>
                </a:extLst>
              </a:tr>
            </a:tbl>
          </a:graphicData>
        </a:graphic>
      </p:graphicFrame>
    </p:spTree>
    <p:extLst>
      <p:ext uri="{BB962C8B-B14F-4D97-AF65-F5344CB8AC3E}">
        <p14:creationId xmlns:p14="http://schemas.microsoft.com/office/powerpoint/2010/main" val="393078364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922C445-E2CA-460D-888E-F3CDF57A5ECD}"/>
              </a:ext>
            </a:extLst>
          </p:cNvPr>
          <p:cNvSpPr>
            <a:spLocks noGrp="1"/>
          </p:cNvSpPr>
          <p:nvPr>
            <p:ph type="dt" sz="half" idx="10"/>
          </p:nvPr>
        </p:nvSpPr>
        <p:spPr/>
        <p:txBody>
          <a:bodyPr/>
          <a:lstStyle/>
          <a:p>
            <a:r>
              <a:rPr lang="en-US"/>
              <a:t>3/16/2021</a:t>
            </a:r>
          </a:p>
        </p:txBody>
      </p:sp>
      <p:sp>
        <p:nvSpPr>
          <p:cNvPr id="5" name="Slide Number Placeholder 4">
            <a:extLst>
              <a:ext uri="{FF2B5EF4-FFF2-40B4-BE49-F238E27FC236}">
                <a16:creationId xmlns:a16="http://schemas.microsoft.com/office/drawing/2014/main" id="{83755EDF-C5E2-454E-B3A9-4B83ED75BB89}"/>
              </a:ext>
            </a:extLst>
          </p:cNvPr>
          <p:cNvSpPr>
            <a:spLocks noGrp="1"/>
          </p:cNvSpPr>
          <p:nvPr>
            <p:ph type="sldNum" sz="quarter" idx="12"/>
          </p:nvPr>
        </p:nvSpPr>
        <p:spPr/>
        <p:txBody>
          <a:bodyPr/>
          <a:lstStyle/>
          <a:p>
            <a:fld id="{658CDC89-10FD-48E0-B2AB-EA87EEE30AF1}" type="slidenum">
              <a:rPr lang="en-US" smtClean="0"/>
              <a:t>8</a:t>
            </a:fld>
            <a:endParaRPr lang="en-US"/>
          </a:p>
        </p:txBody>
      </p:sp>
      <p:graphicFrame>
        <p:nvGraphicFramePr>
          <p:cNvPr id="8" name="Chart 7">
            <a:extLst>
              <a:ext uri="{FF2B5EF4-FFF2-40B4-BE49-F238E27FC236}">
                <a16:creationId xmlns:a16="http://schemas.microsoft.com/office/drawing/2014/main" id="{FE9E29FA-FB65-4932-89A6-66FA19F68724}"/>
              </a:ext>
            </a:extLst>
          </p:cNvPr>
          <p:cNvGraphicFramePr>
            <a:graphicFrameLocks/>
          </p:cNvGraphicFramePr>
          <p:nvPr>
            <p:extLst>
              <p:ext uri="{D42A27DB-BD31-4B8C-83A1-F6EECF244321}">
                <p14:modId xmlns:p14="http://schemas.microsoft.com/office/powerpoint/2010/main" val="3038491468"/>
              </p:ext>
            </p:extLst>
          </p:nvPr>
        </p:nvGraphicFramePr>
        <p:xfrm>
          <a:off x="235323" y="712694"/>
          <a:ext cx="8673354" cy="50292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086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A40F7-1791-45B2-A651-6F4AEAE05C0E}"/>
              </a:ext>
            </a:extLst>
          </p:cNvPr>
          <p:cNvSpPr>
            <a:spLocks noGrp="1"/>
          </p:cNvSpPr>
          <p:nvPr>
            <p:ph type="title"/>
          </p:nvPr>
        </p:nvSpPr>
        <p:spPr>
          <a:xfrm>
            <a:off x="628650" y="696467"/>
            <a:ext cx="7886700" cy="994172"/>
          </a:xfrm>
        </p:spPr>
        <p:txBody>
          <a:bodyPr/>
          <a:lstStyle/>
          <a:p>
            <a:r>
              <a:rPr lang="en-US" dirty="0"/>
              <a:t>Recruitment and Retention Efforts </a:t>
            </a:r>
          </a:p>
        </p:txBody>
      </p:sp>
      <p:sp>
        <p:nvSpPr>
          <p:cNvPr id="3" name="Content Placeholder 2">
            <a:extLst>
              <a:ext uri="{FF2B5EF4-FFF2-40B4-BE49-F238E27FC236}">
                <a16:creationId xmlns:a16="http://schemas.microsoft.com/office/drawing/2014/main" id="{1D8CF7B2-0F43-4B9C-91AC-9EC8C8621B20}"/>
              </a:ext>
            </a:extLst>
          </p:cNvPr>
          <p:cNvSpPr>
            <a:spLocks noGrp="1"/>
          </p:cNvSpPr>
          <p:nvPr>
            <p:ph idx="1"/>
          </p:nvPr>
        </p:nvSpPr>
        <p:spPr>
          <a:xfrm>
            <a:off x="774123" y="1591862"/>
            <a:ext cx="7886700" cy="3934879"/>
          </a:xfrm>
        </p:spPr>
        <p:txBody>
          <a:bodyPr>
            <a:normAutofit fontScale="92500"/>
          </a:bodyPr>
          <a:lstStyle/>
          <a:p>
            <a:r>
              <a:rPr lang="en-US" dirty="0"/>
              <a:t>100% of requested recruitment activities were funded in FY20, $125,753</a:t>
            </a:r>
          </a:p>
          <a:p>
            <a:r>
              <a:rPr lang="en-US" dirty="0"/>
              <a:t>Background investigations now completed by employer</a:t>
            </a:r>
          </a:p>
          <a:p>
            <a:r>
              <a:rPr lang="en-US" dirty="0"/>
              <a:t>Return to full ALET academy to support the spirit of the VPSO Working Group recommendations as demonstrated in proposed 2020 legislation</a:t>
            </a:r>
          </a:p>
          <a:p>
            <a:r>
              <a:rPr lang="en-US" dirty="0"/>
              <a:t>Salary increase proposal, vital to improve VPSO morale, enhance recruitment &amp; retention and be more competitive in the Alaska public safety career fields </a:t>
            </a:r>
          </a:p>
        </p:txBody>
      </p:sp>
      <p:sp>
        <p:nvSpPr>
          <p:cNvPr id="5" name="Slide Number Placeholder 4">
            <a:extLst>
              <a:ext uri="{FF2B5EF4-FFF2-40B4-BE49-F238E27FC236}">
                <a16:creationId xmlns:a16="http://schemas.microsoft.com/office/drawing/2014/main" id="{5F833B70-5690-4577-B860-B46FC706491C}"/>
              </a:ext>
            </a:extLst>
          </p:cNvPr>
          <p:cNvSpPr>
            <a:spLocks noGrp="1"/>
          </p:cNvSpPr>
          <p:nvPr>
            <p:ph type="sldNum" sz="quarter" idx="12"/>
          </p:nvPr>
        </p:nvSpPr>
        <p:spPr/>
        <p:txBody>
          <a:bodyPr/>
          <a:lstStyle/>
          <a:p>
            <a:fld id="{AC809DF2-87E7-4B6E-971B-D54C1B3344DE}" type="slidenum">
              <a:rPr lang="en-US" smtClean="0"/>
              <a:t>9</a:t>
            </a:fld>
            <a:endParaRPr lang="en-US"/>
          </a:p>
        </p:txBody>
      </p:sp>
      <p:sp>
        <p:nvSpPr>
          <p:cNvPr id="10" name="Date Placeholder 9">
            <a:extLst>
              <a:ext uri="{FF2B5EF4-FFF2-40B4-BE49-F238E27FC236}">
                <a16:creationId xmlns:a16="http://schemas.microsoft.com/office/drawing/2014/main" id="{376C94F8-964C-4C5C-8962-4552B0E77819}"/>
              </a:ext>
            </a:extLst>
          </p:cNvPr>
          <p:cNvSpPr>
            <a:spLocks noGrp="1"/>
          </p:cNvSpPr>
          <p:nvPr>
            <p:ph type="dt" sz="half" idx="10"/>
          </p:nvPr>
        </p:nvSpPr>
        <p:spPr/>
        <p:txBody>
          <a:bodyPr/>
          <a:lstStyle/>
          <a:p>
            <a:r>
              <a:rPr lang="en-US"/>
              <a:t>3/16/2021</a:t>
            </a:r>
          </a:p>
        </p:txBody>
      </p:sp>
    </p:spTree>
    <p:extLst>
      <p:ext uri="{BB962C8B-B14F-4D97-AF65-F5344CB8AC3E}">
        <p14:creationId xmlns:p14="http://schemas.microsoft.com/office/powerpoint/2010/main" val="153587297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87E3A9342A284FA6251CA2796EE336" ma:contentTypeVersion="10" ma:contentTypeDescription="Create a new document." ma:contentTypeScope="" ma:versionID="0808bf5f5bf6cc0f368a9a09bec5bf3a">
  <xsd:schema xmlns:xsd="http://www.w3.org/2001/XMLSchema" xmlns:xs="http://www.w3.org/2001/XMLSchema" xmlns:p="http://schemas.microsoft.com/office/2006/metadata/properties" xmlns:ns3="3bb7889c-ebb2-4481-89bf-63832ee4b4fb" xmlns:ns4="bf05aee7-81f8-40b8-8f8d-cd601fe090fd" targetNamespace="http://schemas.microsoft.com/office/2006/metadata/properties" ma:root="true" ma:fieldsID="98bae55700035e03534c9b053dfc05cd" ns3:_="" ns4:_="">
    <xsd:import namespace="3bb7889c-ebb2-4481-89bf-63832ee4b4fb"/>
    <xsd:import namespace="bf05aee7-81f8-40b8-8f8d-cd601fe090f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7889c-ebb2-4481-89bf-63832ee4b4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05aee7-81f8-40b8-8f8d-cd601fe090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E39412-FE96-415C-8CDD-A7C6F4AF7F0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bf05aee7-81f8-40b8-8f8d-cd601fe090fd"/>
    <ds:schemaRef ds:uri="3bb7889c-ebb2-4481-89bf-63832ee4b4fb"/>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C018918-D0E9-4D10-8119-351083955D5A}">
  <ds:schemaRefs>
    <ds:schemaRef ds:uri="http://schemas.microsoft.com/sharepoint/v3/contenttype/forms"/>
  </ds:schemaRefs>
</ds:datastoreItem>
</file>

<file path=customXml/itemProps3.xml><?xml version="1.0" encoding="utf-8"?>
<ds:datastoreItem xmlns:ds="http://schemas.openxmlformats.org/officeDocument/2006/customXml" ds:itemID="{7C113C22-8692-4110-8F04-E0FF265CD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7889c-ebb2-4481-89bf-63832ee4b4fb"/>
    <ds:schemaRef ds:uri="bf05aee7-81f8-40b8-8f8d-cd601fe090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4747</TotalTime>
  <Words>1517</Words>
  <Application>Microsoft Office PowerPoint</Application>
  <PresentationFormat>On-screen Show (4:3)</PresentationFormat>
  <Paragraphs>320</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Candara</vt:lpstr>
      <vt:lpstr>Georgia Pro</vt:lpstr>
      <vt:lpstr>Symbol</vt:lpstr>
      <vt:lpstr>Wingdings</vt:lpstr>
      <vt:lpstr>Office Theme</vt:lpstr>
      <vt:lpstr>Department of Public Safety FY2022 Operating Budget – FLS, VPSO, VCCB &amp; SWS Program Appropriations</vt:lpstr>
      <vt:lpstr>Fire &amp; Life Safety – Plan Review</vt:lpstr>
      <vt:lpstr>Fire &amp; Life Safety – Plan Review</vt:lpstr>
      <vt:lpstr>FY22 Significant VPSO Program Budgetary Changes</vt:lpstr>
      <vt:lpstr>FY20 &amp; FY21 Grant Comparison</vt:lpstr>
      <vt:lpstr>VPSO Program Update</vt:lpstr>
      <vt:lpstr>PowerPoint Presentation</vt:lpstr>
      <vt:lpstr>PowerPoint Presentation</vt:lpstr>
      <vt:lpstr>Recruitment and Retention Efforts </vt:lpstr>
      <vt:lpstr>Violent Crimes Compensation Board</vt:lpstr>
      <vt:lpstr>Violent Crimes Compensation Board</vt:lpstr>
      <vt:lpstr>Statewide Support FY2022 Significant Operating Budget Changes</vt:lpstr>
      <vt:lpstr>Criminal Justice Information Systems Program </vt:lpstr>
      <vt:lpstr>Criminal Justice Information Systems Program</vt:lpstr>
      <vt:lpstr>Criminal Justice Information Systems Program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Dianna L. Thornton</dc:creator>
  <cp:lastModifiedBy>Breager, Randi C (DPS)</cp:lastModifiedBy>
  <cp:revision>199</cp:revision>
  <dcterms:created xsi:type="dcterms:W3CDTF">2021-01-14T05:01:04Z</dcterms:created>
  <dcterms:modified xsi:type="dcterms:W3CDTF">2021-03-16T16:14:08Z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0x0101008887E3A9342A284FA6251CA2796EE336</vt:lpwstr>
  </property>
</Properties>
</file>