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18"/>
  </p:notesMasterIdLst>
  <p:handoutMasterIdLst>
    <p:handoutMasterId r:id="rId19"/>
  </p:handoutMasterIdLst>
  <p:sldIdLst>
    <p:sldId id="256" r:id="rId3"/>
    <p:sldId id="278" r:id="rId4"/>
    <p:sldId id="262" r:id="rId5"/>
    <p:sldId id="282" r:id="rId6"/>
    <p:sldId id="265" r:id="rId7"/>
    <p:sldId id="281" r:id="rId8"/>
    <p:sldId id="272" r:id="rId9"/>
    <p:sldId id="283" r:id="rId10"/>
    <p:sldId id="266" r:id="rId11"/>
    <p:sldId id="259" r:id="rId12"/>
    <p:sldId id="267" r:id="rId13"/>
    <p:sldId id="271" r:id="rId14"/>
    <p:sldId id="270" r:id="rId15"/>
    <p:sldId id="269" r:id="rId16"/>
    <p:sldId id="273" r:id="rId17"/>
  </p:sldIdLst>
  <p:sldSz cx="9144000" cy="73152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clrMru>
    <a:srgbClr val="336699"/>
    <a:srgbClr val="003399"/>
    <a:srgbClr val="330033"/>
    <a:srgbClr val="3399CC"/>
    <a:srgbClr val="FF0000"/>
    <a:srgbClr val="800000"/>
    <a:srgbClr val="685186"/>
    <a:srgbClr val="0055A4"/>
    <a:srgbClr val="0A72FF"/>
    <a:srgbClr val="8C85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072" autoAdjust="0"/>
    <p:restoredTop sz="68600" autoAdjust="0"/>
  </p:normalViewPr>
  <p:slideViewPr>
    <p:cSldViewPr snapToGrid="0" snapToObjects="1">
      <p:cViewPr>
        <p:scale>
          <a:sx n="70" d="100"/>
          <a:sy n="70" d="100"/>
        </p:scale>
        <p:origin x="-1014" y="-72"/>
      </p:cViewPr>
      <p:guideLst>
        <p:guide orient="horz" pos="2304"/>
        <p:guide pos="2880"/>
      </p:guideLst>
    </p:cSldViewPr>
  </p:slideViewPr>
  <p:notesTextViewPr>
    <p:cViewPr>
      <p:scale>
        <a:sx n="100" d="100"/>
        <a:sy n="100" d="100"/>
      </p:scale>
      <p:origin x="0" y="0"/>
    </p:cViewPr>
  </p:notesTextViewPr>
  <p:sorterViewPr>
    <p:cViewPr>
      <p:scale>
        <a:sx n="150" d="100"/>
        <a:sy n="150" d="100"/>
      </p:scale>
      <p:origin x="0" y="372"/>
    </p:cViewPr>
  </p:sorterViewPr>
  <p:notesViewPr>
    <p:cSldViewPr snapToGrid="0" snapToObjects="1">
      <p:cViewPr>
        <p:scale>
          <a:sx n="60" d="100"/>
          <a:sy n="60" d="100"/>
        </p:scale>
        <p:origin x="-258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b="1" i="0" dirty="0">
                <a:solidFill>
                  <a:srgbClr val="0055A4"/>
                </a:solidFill>
                <a:latin typeface="Helvetica"/>
                <a:cs typeface="Helvetica"/>
              </a:rPr>
              <a:t>For Placement Only</a:t>
            </a:r>
          </a:p>
        </c:rich>
      </c:tx>
      <c:layout>
        <c:manualLayout>
          <c:xMode val="edge"/>
          <c:yMode val="edge"/>
          <c:x val="0.208179348469684"/>
          <c:y val="0"/>
        </c:manualLayout>
      </c:layout>
      <c:overlay val="0"/>
    </c:title>
    <c:autoTitleDeleted val="0"/>
    <c:plotArea>
      <c:layout/>
      <c:ofPieChart>
        <c:ofPieType val="bar"/>
        <c:varyColors val="1"/>
        <c:dLbls>
          <c:showLegendKey val="0"/>
          <c:showVal val="0"/>
          <c:showCatName val="0"/>
          <c:showSerName val="0"/>
          <c:showPercent val="0"/>
          <c:showBubbleSize val="0"/>
          <c:showLeaderLines val="1"/>
        </c:dLbls>
        <c:gapWidth val="100"/>
        <c:secondPieSize val="75"/>
        <c:serLines/>
      </c:ofPieChart>
    </c:plotArea>
    <c:legend>
      <c:legendPos val="r"/>
      <c:layout/>
      <c:overlay val="0"/>
      <c:txPr>
        <a:bodyPr/>
        <a:lstStyle/>
        <a:p>
          <a:pPr>
            <a:defRPr sz="1500"/>
          </a:pPr>
          <a:endParaRPr lang="en-US"/>
        </a:p>
      </c:txPr>
    </c:legend>
    <c:plotVisOnly val="1"/>
    <c:dispBlanksAs val="zero"/>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b="1" i="0" dirty="0">
                <a:solidFill>
                  <a:srgbClr val="0055A4"/>
                </a:solidFill>
                <a:latin typeface="Helvetica"/>
                <a:cs typeface="Helvetica"/>
              </a:rPr>
              <a:t>For Placement Only</a:t>
            </a:r>
          </a:p>
        </c:rich>
      </c:tx>
      <c:layout>
        <c:manualLayout>
          <c:xMode val="edge"/>
          <c:yMode val="edge"/>
          <c:x val="0.208179348469684"/>
          <c:y val="0"/>
        </c:manualLayout>
      </c:layout>
      <c:overlay val="0"/>
    </c:title>
    <c:autoTitleDeleted val="0"/>
    <c:plotArea>
      <c:layout/>
      <c:ofPieChart>
        <c:ofPieType val="bar"/>
        <c:varyColors val="1"/>
        <c:dLbls>
          <c:showLegendKey val="0"/>
          <c:showVal val="0"/>
          <c:showCatName val="0"/>
          <c:showSerName val="0"/>
          <c:showPercent val="0"/>
          <c:showBubbleSize val="0"/>
          <c:showLeaderLines val="1"/>
        </c:dLbls>
        <c:gapWidth val="100"/>
        <c:secondPieSize val="75"/>
        <c:serLines/>
      </c:ofPieChart>
    </c:plotArea>
    <c:legend>
      <c:legendPos val="r"/>
      <c:layout/>
      <c:overlay val="0"/>
      <c:txPr>
        <a:bodyPr/>
        <a:lstStyle/>
        <a:p>
          <a:pPr>
            <a:defRPr sz="1500"/>
          </a:pPr>
          <a:endParaRPr lang="en-US"/>
        </a:p>
      </c:txPr>
    </c:legend>
    <c:plotVisOnly val="1"/>
    <c:dispBlanksAs val="zero"/>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b="1" i="0" dirty="0">
                <a:solidFill>
                  <a:srgbClr val="0055A4"/>
                </a:solidFill>
                <a:latin typeface="Helvetica"/>
                <a:cs typeface="Helvetica"/>
              </a:rPr>
              <a:t>For Placement Only</a:t>
            </a:r>
          </a:p>
        </c:rich>
      </c:tx>
      <c:layout>
        <c:manualLayout>
          <c:xMode val="edge"/>
          <c:yMode val="edge"/>
          <c:x val="0.208179348469684"/>
          <c:y val="0"/>
        </c:manualLayout>
      </c:layout>
      <c:overlay val="0"/>
    </c:title>
    <c:autoTitleDeleted val="0"/>
    <c:plotArea>
      <c:layout/>
      <c:ofPieChart>
        <c:ofPieType val="bar"/>
        <c:varyColors val="1"/>
        <c:dLbls>
          <c:showLegendKey val="0"/>
          <c:showVal val="0"/>
          <c:showCatName val="0"/>
          <c:showSerName val="0"/>
          <c:showPercent val="0"/>
          <c:showBubbleSize val="0"/>
          <c:showLeaderLines val="1"/>
        </c:dLbls>
        <c:gapWidth val="100"/>
        <c:secondPieSize val="75"/>
        <c:serLines/>
      </c:ofPieChart>
    </c:plotArea>
    <c:legend>
      <c:legendPos val="r"/>
      <c:layout/>
      <c:overlay val="0"/>
      <c:txPr>
        <a:bodyPr/>
        <a:lstStyle/>
        <a:p>
          <a:pPr>
            <a:defRPr sz="1500"/>
          </a:pPr>
          <a:endParaRPr lang="en-US"/>
        </a:p>
      </c:txPr>
    </c:legend>
    <c:plotVisOnly val="1"/>
    <c:dispBlanksAs val="zero"/>
    <c:showDLblsOverMax val="0"/>
  </c:chart>
  <c:txPr>
    <a:bodyPr/>
    <a:lstStyle/>
    <a:p>
      <a:pPr>
        <a:defRPr sz="1800"/>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6.emf"/></Relationships>
</file>

<file path=ppt/drawings/_rels/drawing2.xml.rels><?xml version="1.0" encoding="UTF-8" standalone="yes"?>
<Relationships xmlns="http://schemas.openxmlformats.org/package/2006/relationships"><Relationship Id="rId1" Type="http://schemas.openxmlformats.org/officeDocument/2006/relationships/image" Target="../media/image7.png"/></Relationships>
</file>

<file path=ppt/drawings/_rels/drawing3.x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4" name="Content Placeholder 3"/>
        <cdr:cNvPicPr>
          <a:picLocks xmlns:a="http://schemas.openxmlformats.org/drawingml/2006/main" noGrp="1"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0" y="0"/>
          <a:ext cx="8210550" cy="512445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7463491" cy="4991100"/>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0.94019</cdr:x>
      <cdr:y>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7017104" cy="499110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7840" cy="464820"/>
          </a:xfrm>
          <a:prstGeom prst="rect">
            <a:avLst/>
          </a:prstGeom>
        </p:spPr>
        <p:txBody>
          <a:bodyPr vert="horz" lIns="93472" tIns="46736" rIns="93472" bIns="46736" rtlCol="0"/>
          <a:lstStyle>
            <a:lvl1pPr algn="l">
              <a:defRPr sz="1200"/>
            </a:lvl1pPr>
          </a:lstStyle>
          <a:p>
            <a:endParaRPr lang="en-US" dirty="0"/>
          </a:p>
        </p:txBody>
      </p:sp>
      <p:sp>
        <p:nvSpPr>
          <p:cNvPr id="3" name="Date Placeholder 2"/>
          <p:cNvSpPr>
            <a:spLocks noGrp="1"/>
          </p:cNvSpPr>
          <p:nvPr>
            <p:ph type="dt" sz="quarter" idx="1"/>
          </p:nvPr>
        </p:nvSpPr>
        <p:spPr>
          <a:xfrm>
            <a:off x="3970938" y="2"/>
            <a:ext cx="3037840" cy="464820"/>
          </a:xfrm>
          <a:prstGeom prst="rect">
            <a:avLst/>
          </a:prstGeom>
        </p:spPr>
        <p:txBody>
          <a:bodyPr vert="horz" lIns="93472" tIns="46736" rIns="93472" bIns="46736" rtlCol="0"/>
          <a:lstStyle>
            <a:lvl1pPr algn="r">
              <a:defRPr sz="1200"/>
            </a:lvl1pPr>
          </a:lstStyle>
          <a:p>
            <a:fld id="{0F4534AE-41B5-0A4F-BCE8-622DA819DBFD}" type="datetime1">
              <a:rPr lang="en-US" smtClean="0"/>
              <a:pPr/>
              <a:t>1/31/2013</a:t>
            </a:fld>
            <a:endParaRPr lang="en-US" dirty="0"/>
          </a:p>
        </p:txBody>
      </p:sp>
      <p:sp>
        <p:nvSpPr>
          <p:cNvPr id="4" name="Footer Placeholder 3"/>
          <p:cNvSpPr>
            <a:spLocks noGrp="1"/>
          </p:cNvSpPr>
          <p:nvPr>
            <p:ph type="ftr" sz="quarter" idx="2"/>
          </p:nvPr>
        </p:nvSpPr>
        <p:spPr>
          <a:xfrm>
            <a:off x="2" y="8829968"/>
            <a:ext cx="3037840" cy="464820"/>
          </a:xfrm>
          <a:prstGeom prst="rect">
            <a:avLst/>
          </a:prstGeom>
        </p:spPr>
        <p:txBody>
          <a:bodyPr vert="horz" lIns="93472" tIns="46736" rIns="93472" bIns="4673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472" tIns="46736" rIns="93472" bIns="46736" rtlCol="0" anchor="b"/>
          <a:lstStyle>
            <a:lvl1pPr algn="r">
              <a:defRPr sz="1200"/>
            </a:lvl1pPr>
          </a:lstStyle>
          <a:p>
            <a:fld id="{05E73989-143A-1142-A2A7-7881EA8F2CAA}" type="slidenum">
              <a:rPr lang="en-US" smtClean="0"/>
              <a:pPr/>
              <a:t>‹#›</a:t>
            </a:fld>
            <a:endParaRPr lang="en-US" dirty="0"/>
          </a:p>
        </p:txBody>
      </p:sp>
    </p:spTree>
    <p:extLst>
      <p:ext uri="{BB962C8B-B14F-4D97-AF65-F5344CB8AC3E}">
        <p14:creationId xmlns:p14="http://schemas.microsoft.com/office/powerpoint/2010/main" val="6944920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7840" cy="464820"/>
          </a:xfrm>
          <a:prstGeom prst="rect">
            <a:avLst/>
          </a:prstGeom>
        </p:spPr>
        <p:txBody>
          <a:bodyPr vert="horz" lIns="93472" tIns="46736" rIns="93472" bIns="46736" rtlCol="0"/>
          <a:lstStyle>
            <a:lvl1pPr algn="l">
              <a:defRPr sz="1200"/>
            </a:lvl1pPr>
          </a:lstStyle>
          <a:p>
            <a:endParaRPr lang="en-US" dirty="0"/>
          </a:p>
        </p:txBody>
      </p:sp>
      <p:sp>
        <p:nvSpPr>
          <p:cNvPr id="3" name="Date Placeholder 2"/>
          <p:cNvSpPr>
            <a:spLocks noGrp="1"/>
          </p:cNvSpPr>
          <p:nvPr>
            <p:ph type="dt" idx="1"/>
          </p:nvPr>
        </p:nvSpPr>
        <p:spPr>
          <a:xfrm>
            <a:off x="3970938" y="2"/>
            <a:ext cx="3037840" cy="464820"/>
          </a:xfrm>
          <a:prstGeom prst="rect">
            <a:avLst/>
          </a:prstGeom>
        </p:spPr>
        <p:txBody>
          <a:bodyPr vert="horz" lIns="93472" tIns="46736" rIns="93472" bIns="46736" rtlCol="0"/>
          <a:lstStyle>
            <a:lvl1pPr algn="r">
              <a:defRPr sz="1200"/>
            </a:lvl1pPr>
          </a:lstStyle>
          <a:p>
            <a:fld id="{7D322597-9F8C-0C4A-A35F-1CFF9357C39D}" type="datetime1">
              <a:rPr lang="en-US" smtClean="0"/>
              <a:pPr/>
              <a:t>1/31/2013</a:t>
            </a:fld>
            <a:endParaRPr lang="en-US" dirty="0"/>
          </a:p>
        </p:txBody>
      </p:sp>
      <p:sp>
        <p:nvSpPr>
          <p:cNvPr id="4" name="Slide Image Placeholder 3"/>
          <p:cNvSpPr>
            <a:spLocks noGrp="1" noRot="1" noChangeAspect="1"/>
          </p:cNvSpPr>
          <p:nvPr>
            <p:ph type="sldImg" idx="2"/>
          </p:nvPr>
        </p:nvSpPr>
        <p:spPr>
          <a:xfrm>
            <a:off x="1325563" y="696913"/>
            <a:ext cx="4359275" cy="3487737"/>
          </a:xfrm>
          <a:prstGeom prst="rect">
            <a:avLst/>
          </a:prstGeom>
          <a:noFill/>
          <a:ln w="12700">
            <a:solidFill>
              <a:prstClr val="black"/>
            </a:solidFill>
          </a:ln>
        </p:spPr>
        <p:txBody>
          <a:bodyPr vert="horz" lIns="93472" tIns="46736" rIns="93472" bIns="46736" rtlCol="0" anchor="ctr"/>
          <a:lstStyle/>
          <a:p>
            <a:endParaRPr lang="en-US" dirty="0"/>
          </a:p>
        </p:txBody>
      </p:sp>
      <p:sp>
        <p:nvSpPr>
          <p:cNvPr id="5" name="Notes Placeholder 4"/>
          <p:cNvSpPr>
            <a:spLocks noGrp="1"/>
          </p:cNvSpPr>
          <p:nvPr>
            <p:ph type="body" sz="quarter" idx="3"/>
          </p:nvPr>
        </p:nvSpPr>
        <p:spPr>
          <a:xfrm>
            <a:off x="701041" y="4415792"/>
            <a:ext cx="5608320" cy="4183380"/>
          </a:xfrm>
          <a:prstGeom prst="rect">
            <a:avLst/>
          </a:prstGeom>
        </p:spPr>
        <p:txBody>
          <a:bodyPr vert="horz" lIns="93472" tIns="46736" rIns="93472" bIns="4673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8"/>
            <a:ext cx="3037840" cy="464820"/>
          </a:xfrm>
          <a:prstGeom prst="rect">
            <a:avLst/>
          </a:prstGeom>
        </p:spPr>
        <p:txBody>
          <a:bodyPr vert="horz" lIns="93472" tIns="46736" rIns="93472" bIns="4673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472" tIns="46736" rIns="93472" bIns="46736" rtlCol="0" anchor="b"/>
          <a:lstStyle>
            <a:lvl1pPr algn="r">
              <a:defRPr sz="1200"/>
            </a:lvl1pPr>
          </a:lstStyle>
          <a:p>
            <a:fld id="{06990067-52C0-4A4F-9F73-3C6124EBECC9}" type="slidenum">
              <a:rPr lang="en-US" smtClean="0"/>
              <a:pPr/>
              <a:t>‹#›</a:t>
            </a:fld>
            <a:endParaRPr lang="en-US" dirty="0"/>
          </a:p>
        </p:txBody>
      </p:sp>
    </p:spTree>
    <p:extLst>
      <p:ext uri="{BB962C8B-B14F-4D97-AF65-F5344CB8AC3E}">
        <p14:creationId xmlns:p14="http://schemas.microsoft.com/office/powerpoint/2010/main" val="7849762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7737"/>
          </a:xfrm>
        </p:spPr>
      </p:sp>
      <p:sp>
        <p:nvSpPr>
          <p:cNvPr id="3" name="Notes Placeholder 2"/>
          <p:cNvSpPr>
            <a:spLocks noGrp="1"/>
          </p:cNvSpPr>
          <p:nvPr>
            <p:ph type="body" idx="1"/>
          </p:nvPr>
        </p:nvSpPr>
        <p:spPr/>
        <p:txBody>
          <a:bodyPr>
            <a:normAutofit/>
          </a:bodyPr>
          <a:lstStyle/>
          <a:p>
            <a:r>
              <a:rPr lang="en-US" sz="1800" dirty="0" smtClean="0"/>
              <a:t>Thank you for inviting us here to today</a:t>
            </a:r>
            <a:r>
              <a:rPr lang="en-US" sz="1800" baseline="0" dirty="0" smtClean="0"/>
              <a:t> to provide on update on our project and what we have accomplished over the last 2 and a half years .   We welcome</a:t>
            </a:r>
            <a:r>
              <a:rPr lang="en-US" sz="1800" dirty="0" smtClean="0"/>
              <a:t> this chance to share with you some very good news about changes we have made to the project that can provide long term natural gas to Alaskan consumers and businesses energy needs but also provide for economic opportunities.</a:t>
            </a:r>
            <a:endParaRPr lang="en-US" sz="1800" baseline="0" dirty="0" smtClean="0"/>
          </a:p>
          <a:p>
            <a:endParaRPr lang="en-US" sz="1800" baseline="0" dirty="0" smtClean="0"/>
          </a:p>
          <a:p>
            <a:r>
              <a:rPr lang="en-US" sz="1800" dirty="0" smtClean="0"/>
              <a:t>We appreciate the support voiced by the Governor in his State of the State address.  We have advanced the project a long ways in a short time and are ready to continue towards a completed project with help from the Administration and the Legislature</a:t>
            </a:r>
            <a:endParaRPr lang="en-US" sz="1800" baseline="0" dirty="0" smtClean="0"/>
          </a:p>
        </p:txBody>
      </p:sp>
      <p:sp>
        <p:nvSpPr>
          <p:cNvPr id="4" name="Slide Number Placeholder 3"/>
          <p:cNvSpPr>
            <a:spLocks noGrp="1"/>
          </p:cNvSpPr>
          <p:nvPr>
            <p:ph type="sldNum" sz="quarter" idx="10"/>
          </p:nvPr>
        </p:nvSpPr>
        <p:spPr/>
        <p:txBody>
          <a:bodyPr/>
          <a:lstStyle/>
          <a:p>
            <a:fld id="{06990067-52C0-4A4F-9F73-3C6124EBECC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7737"/>
          </a:xfrm>
        </p:spPr>
      </p:sp>
      <p:sp>
        <p:nvSpPr>
          <p:cNvPr id="3" name="Notes Placeholder 2"/>
          <p:cNvSpPr>
            <a:spLocks noGrp="1"/>
          </p:cNvSpPr>
          <p:nvPr>
            <p:ph type="body" idx="1"/>
          </p:nvPr>
        </p:nvSpPr>
        <p:spPr/>
        <p:txBody>
          <a:bodyPr/>
          <a:lstStyle/>
          <a:p>
            <a:r>
              <a:rPr lang="en-US" sz="2000" dirty="0" smtClean="0"/>
              <a:t>I provide this chart as comparison for all of the projects – APP, Denali, our 2011 base case and our new design case.</a:t>
            </a:r>
          </a:p>
          <a:p>
            <a:endParaRPr lang="en-US" sz="2000" dirty="0"/>
          </a:p>
          <a:p>
            <a:r>
              <a:rPr lang="en-US" sz="2000" dirty="0" smtClean="0"/>
              <a:t>Note that the far right column is the tariff assumptions for the lean</a:t>
            </a:r>
            <a:r>
              <a:rPr lang="en-US" sz="2000" baseline="0" dirty="0" smtClean="0"/>
              <a:t> gas case.</a:t>
            </a:r>
            <a:endParaRPr lang="en-US" sz="2000" dirty="0"/>
          </a:p>
        </p:txBody>
      </p:sp>
      <p:sp>
        <p:nvSpPr>
          <p:cNvPr id="4" name="Slide Number Placeholder 3"/>
          <p:cNvSpPr>
            <a:spLocks noGrp="1"/>
          </p:cNvSpPr>
          <p:nvPr>
            <p:ph type="sldNum" sz="quarter" idx="10"/>
          </p:nvPr>
        </p:nvSpPr>
        <p:spPr/>
        <p:txBody>
          <a:bodyPr/>
          <a:lstStyle/>
          <a:p>
            <a:fld id="{06990067-52C0-4A4F-9F73-3C6124EBECC9}" type="slidenum">
              <a:rPr lang="en-US" smtClean="0"/>
              <a:pPr/>
              <a:t>10</a:t>
            </a:fld>
            <a:endParaRPr lang="en-US" dirty="0"/>
          </a:p>
        </p:txBody>
      </p:sp>
    </p:spTree>
    <p:extLst>
      <p:ext uri="{BB962C8B-B14F-4D97-AF65-F5344CB8AC3E}">
        <p14:creationId xmlns:p14="http://schemas.microsoft.com/office/powerpoint/2010/main" val="576554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7737"/>
          </a:xfrm>
        </p:spPr>
      </p:sp>
      <p:sp>
        <p:nvSpPr>
          <p:cNvPr id="3" name="Notes Placeholder 2"/>
          <p:cNvSpPr>
            <a:spLocks noGrp="1"/>
          </p:cNvSpPr>
          <p:nvPr>
            <p:ph type="body" idx="1"/>
          </p:nvPr>
        </p:nvSpPr>
        <p:spPr/>
        <p:txBody>
          <a:bodyPr>
            <a:normAutofit/>
          </a:bodyPr>
          <a:lstStyle/>
          <a:p>
            <a:r>
              <a:rPr lang="en-US" sz="1600" dirty="0" smtClean="0"/>
              <a:t>Remember the tariffs are the cost of the pipe construction and operation.</a:t>
            </a:r>
          </a:p>
          <a:p>
            <a:r>
              <a:rPr lang="en-US" sz="1600" dirty="0" smtClean="0"/>
              <a:t>This is the cost we would charge to shippers to use the pipeline.</a:t>
            </a:r>
          </a:p>
          <a:p>
            <a:endParaRPr lang="en-US" sz="1600" dirty="0" smtClean="0"/>
          </a:p>
          <a:p>
            <a:endParaRPr lang="en-US" sz="1600" dirty="0" smtClean="0"/>
          </a:p>
          <a:p>
            <a:r>
              <a:rPr lang="en-US" sz="1600" dirty="0" smtClean="0"/>
              <a:t>There are many ways that the tariff can be influenced.</a:t>
            </a:r>
            <a:r>
              <a:rPr lang="en-US" sz="1600" baseline="0" dirty="0" smtClean="0"/>
              <a:t>  </a:t>
            </a:r>
          </a:p>
          <a:p>
            <a:r>
              <a:rPr lang="en-US" sz="1600" baseline="0" dirty="0" smtClean="0"/>
              <a:t>Cost to construct</a:t>
            </a:r>
          </a:p>
          <a:p>
            <a:r>
              <a:rPr lang="en-US" sz="1600" baseline="0" dirty="0" smtClean="0"/>
              <a:t>Equity contribution by the State</a:t>
            </a:r>
          </a:p>
          <a:p>
            <a:r>
              <a:rPr lang="en-US" sz="1600" baseline="0" dirty="0" smtClean="0"/>
              <a:t>ROE</a:t>
            </a:r>
          </a:p>
          <a:p>
            <a:r>
              <a:rPr lang="en-US" sz="1600" baseline="0" dirty="0" smtClean="0"/>
              <a:t>Term of the bond</a:t>
            </a:r>
          </a:p>
          <a:p>
            <a:r>
              <a:rPr lang="en-US" sz="1600" baseline="0" dirty="0" smtClean="0"/>
              <a:t>And delays to the schedule</a:t>
            </a:r>
          </a:p>
          <a:p>
            <a:endParaRPr lang="en-US" sz="1600" dirty="0" smtClean="0"/>
          </a:p>
          <a:p>
            <a:r>
              <a:rPr lang="en-US" sz="1600" dirty="0" smtClean="0"/>
              <a:t>The annual cost of</a:t>
            </a:r>
            <a:r>
              <a:rPr lang="en-US" sz="1600" baseline="0" dirty="0" smtClean="0"/>
              <a:t> delay equates to over $200M/year</a:t>
            </a:r>
            <a:endParaRPr lang="en-US" sz="1600" dirty="0"/>
          </a:p>
        </p:txBody>
      </p:sp>
      <p:sp>
        <p:nvSpPr>
          <p:cNvPr id="4" name="Slide Number Placeholder 3"/>
          <p:cNvSpPr>
            <a:spLocks noGrp="1"/>
          </p:cNvSpPr>
          <p:nvPr>
            <p:ph type="sldNum" sz="quarter" idx="10"/>
          </p:nvPr>
        </p:nvSpPr>
        <p:spPr/>
        <p:txBody>
          <a:bodyPr/>
          <a:lstStyle/>
          <a:p>
            <a:fld id="{06990067-52C0-4A4F-9F73-3C6124EBECC9}" type="slidenum">
              <a:rPr lang="en-US" smtClean="0"/>
              <a:pPr/>
              <a:t>11</a:t>
            </a:fld>
            <a:endParaRPr lang="en-US" dirty="0"/>
          </a:p>
        </p:txBody>
      </p:sp>
    </p:spTree>
    <p:extLst>
      <p:ext uri="{BB962C8B-B14F-4D97-AF65-F5344CB8AC3E}">
        <p14:creationId xmlns:p14="http://schemas.microsoft.com/office/powerpoint/2010/main" val="1426272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7737"/>
          </a:xfrm>
        </p:spPr>
      </p:sp>
      <p:sp>
        <p:nvSpPr>
          <p:cNvPr id="3" name="Notes Placeholder 2"/>
          <p:cNvSpPr>
            <a:spLocks noGrp="1"/>
          </p:cNvSpPr>
          <p:nvPr>
            <p:ph type="body" idx="1"/>
          </p:nvPr>
        </p:nvSpPr>
        <p:spPr/>
        <p:txBody>
          <a:bodyPr>
            <a:normAutofit lnSpcReduction="10000"/>
          </a:bodyPr>
          <a:lstStyle/>
          <a:p>
            <a:r>
              <a:rPr lang="en-US" sz="1400" dirty="0" smtClean="0"/>
              <a:t>Our</a:t>
            </a:r>
            <a:r>
              <a:rPr lang="en-US" sz="1400" baseline="0" dirty="0" smtClean="0"/>
              <a:t> project plan has been to advance the project through an open season to let shippers and buyers of gas determine if we have a viable project.  To do this we need $400M in total to get through the open season to project sanction.</a:t>
            </a:r>
          </a:p>
          <a:p>
            <a:endParaRPr lang="en-US" sz="1400" baseline="0" dirty="0" smtClean="0"/>
          </a:p>
          <a:p>
            <a:r>
              <a:rPr lang="en-US" sz="1400" baseline="0" dirty="0" smtClean="0"/>
              <a:t>As we have said, the new cost estimate is $7.7B in 2012 dollars +/- 30%.   We give this range because we have only performed preliminary engineering at this point.  </a:t>
            </a:r>
          </a:p>
          <a:p>
            <a:endParaRPr lang="en-US" sz="1400" baseline="0" dirty="0" smtClean="0"/>
          </a:p>
          <a:p>
            <a:r>
              <a:rPr lang="en-US" sz="1400" baseline="0" dirty="0" smtClean="0"/>
              <a:t>Based on the tariff numbers we presently earlier the cost to consumers are lower for Fairbanks than we originally presented in our project plan last year:  A range from $8 -$10/Mmbtu as compared to the $10.45 – the main difference due to elimination of the $210M straddle plant</a:t>
            </a:r>
          </a:p>
          <a:p>
            <a:endParaRPr lang="en-US" sz="1400" baseline="0" dirty="0" smtClean="0"/>
          </a:p>
          <a:p>
            <a:r>
              <a:rPr lang="en-US" sz="1400" baseline="0" dirty="0" smtClean="0"/>
              <a:t>Our projected rates for Anchorage ranges from $9-$11 compared to $9.63 last year</a:t>
            </a:r>
          </a:p>
          <a:p>
            <a:endParaRPr lang="en-US" sz="1400" baseline="0" dirty="0" smtClean="0"/>
          </a:p>
          <a:p>
            <a:r>
              <a:rPr lang="en-US" sz="1400" baseline="0" dirty="0" smtClean="0"/>
              <a:t>IT is important to note that every year of delay equates to over $210M based on the Philadelphia Fed Reserve Bank published rate of inflation of 2.5%.</a:t>
            </a:r>
          </a:p>
          <a:p>
            <a:endParaRPr lang="en-US" dirty="0"/>
          </a:p>
        </p:txBody>
      </p:sp>
      <p:sp>
        <p:nvSpPr>
          <p:cNvPr id="4" name="Slide Number Placeholder 3"/>
          <p:cNvSpPr>
            <a:spLocks noGrp="1"/>
          </p:cNvSpPr>
          <p:nvPr>
            <p:ph type="sldNum" sz="quarter" idx="10"/>
          </p:nvPr>
        </p:nvSpPr>
        <p:spPr/>
        <p:txBody>
          <a:bodyPr/>
          <a:lstStyle/>
          <a:p>
            <a:fld id="{06990067-52C0-4A4F-9F73-3C6124EBECC9}" type="slidenum">
              <a:rPr lang="en-US" smtClean="0"/>
              <a:pPr/>
              <a:t>12</a:t>
            </a:fld>
            <a:endParaRPr lang="en-US" dirty="0"/>
          </a:p>
        </p:txBody>
      </p:sp>
    </p:spTree>
    <p:extLst>
      <p:ext uri="{BB962C8B-B14F-4D97-AF65-F5344CB8AC3E}">
        <p14:creationId xmlns:p14="http://schemas.microsoft.com/office/powerpoint/2010/main" val="2190012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7737"/>
          </a:xfrm>
        </p:spPr>
      </p:sp>
      <p:sp>
        <p:nvSpPr>
          <p:cNvPr id="3" name="Notes Placeholder 2"/>
          <p:cNvSpPr>
            <a:spLocks noGrp="1"/>
          </p:cNvSpPr>
          <p:nvPr>
            <p:ph type="body" idx="1"/>
          </p:nvPr>
        </p:nvSpPr>
        <p:spPr/>
        <p:txBody>
          <a:bodyPr>
            <a:normAutofit lnSpcReduction="10000"/>
          </a:bodyPr>
          <a:lstStyle/>
          <a:p>
            <a:r>
              <a:rPr lang="en-US" sz="1800" dirty="0"/>
              <a:t>How we proceed forward is entirely contingent on the level of funding we </a:t>
            </a:r>
            <a:r>
              <a:rPr lang="en-US" sz="1800" dirty="0" smtClean="0"/>
              <a:t>receive.</a:t>
            </a:r>
          </a:p>
          <a:p>
            <a:endParaRPr lang="en-US" sz="1800" dirty="0" smtClean="0"/>
          </a:p>
          <a:p>
            <a:r>
              <a:rPr lang="en-US" sz="1800" dirty="0" smtClean="0"/>
              <a:t>To advance the project on</a:t>
            </a:r>
            <a:r>
              <a:rPr lang="en-US" sz="1800" baseline="0" dirty="0" smtClean="0"/>
              <a:t> an expedited fashion we must advance the engineering on both the pipeline and the gas treatment plant. This will require sufficient funding to engage contractors on multi-year basis and not small annual increments.</a:t>
            </a:r>
          </a:p>
          <a:p>
            <a:endParaRPr lang="en-US" sz="1800" baseline="0" dirty="0" smtClean="0"/>
          </a:p>
          <a:p>
            <a:r>
              <a:rPr lang="en-US" sz="1800" baseline="0" dirty="0" smtClean="0"/>
              <a:t>Field work is necessary to prepare better estimates on the cost of construction.  We need to define where we will have bridges crossing major rivers or drill underneath them as a considerable saving. We need to advance the facilities design so we can estimate the processing equipment necessary to condition the gas. </a:t>
            </a:r>
            <a:endParaRPr lang="en-US" sz="1800" dirty="0"/>
          </a:p>
        </p:txBody>
      </p:sp>
      <p:sp>
        <p:nvSpPr>
          <p:cNvPr id="4" name="Slide Number Placeholder 3"/>
          <p:cNvSpPr>
            <a:spLocks noGrp="1"/>
          </p:cNvSpPr>
          <p:nvPr>
            <p:ph type="sldNum" sz="quarter" idx="10"/>
          </p:nvPr>
        </p:nvSpPr>
        <p:spPr/>
        <p:txBody>
          <a:bodyPr/>
          <a:lstStyle/>
          <a:p>
            <a:fld id="{06990067-52C0-4A4F-9F73-3C6124EBECC9}" type="slidenum">
              <a:rPr lang="en-US" smtClean="0"/>
              <a:pPr/>
              <a:t>13</a:t>
            </a:fld>
            <a:endParaRPr lang="en-US" dirty="0"/>
          </a:p>
        </p:txBody>
      </p:sp>
    </p:spTree>
    <p:extLst>
      <p:ext uri="{BB962C8B-B14F-4D97-AF65-F5344CB8AC3E}">
        <p14:creationId xmlns:p14="http://schemas.microsoft.com/office/powerpoint/2010/main" val="4174602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7737"/>
          </a:xfrm>
        </p:spPr>
      </p:sp>
      <p:sp>
        <p:nvSpPr>
          <p:cNvPr id="3" name="Notes Placeholder 2"/>
          <p:cNvSpPr>
            <a:spLocks noGrp="1"/>
          </p:cNvSpPr>
          <p:nvPr>
            <p:ph type="body" idx="1"/>
          </p:nvPr>
        </p:nvSpPr>
        <p:spPr/>
        <p:txBody>
          <a:bodyPr>
            <a:normAutofit fontScale="92500" lnSpcReduction="20000"/>
          </a:bodyPr>
          <a:lstStyle/>
          <a:p>
            <a:endParaRPr lang="en-US" sz="1800" dirty="0" smtClean="0"/>
          </a:p>
          <a:p>
            <a:r>
              <a:rPr lang="en-US" sz="1800" dirty="0" smtClean="0">
                <a:latin typeface="Helvetica"/>
                <a:cs typeface="Helvetica"/>
              </a:rPr>
              <a:t>Enabling legislation is needed:</a:t>
            </a:r>
            <a:r>
              <a:rPr lang="en-US" sz="1800" baseline="0" dirty="0" smtClean="0">
                <a:latin typeface="Helvetica"/>
                <a:cs typeface="Helvetica"/>
              </a:rPr>
              <a:t> Speaker Chenault and Rep. Hawker have filed HB4 this year to provide AGDC with meaningful direction.</a:t>
            </a:r>
            <a:r>
              <a:rPr lang="en-US" sz="1800" dirty="0" smtClean="0">
                <a:latin typeface="Helvetica"/>
                <a:cs typeface="Helvetica"/>
              </a:rPr>
              <a:t>  As the Governor said, he supports boosting AGDC ability to build a pipeline.  To do that we will need:</a:t>
            </a:r>
            <a:endParaRPr lang="en-US" sz="1800" baseline="0" dirty="0" smtClean="0">
              <a:latin typeface="Helvetica"/>
              <a:cs typeface="Helvetica"/>
            </a:endParaRPr>
          </a:p>
          <a:p>
            <a:endParaRPr lang="en-US" sz="1800" baseline="0" dirty="0" smtClean="0">
              <a:latin typeface="Helvetica"/>
              <a:cs typeface="Helvetica"/>
            </a:endParaRPr>
          </a:p>
          <a:p>
            <a:r>
              <a:rPr lang="en-US" sz="1800" baseline="0" dirty="0" smtClean="0">
                <a:latin typeface="Helvetica"/>
                <a:cs typeface="Helvetica"/>
              </a:rPr>
              <a:t>Confidential agreements are critical. This would all</a:t>
            </a:r>
            <a:r>
              <a:rPr lang="en-US" sz="1800" dirty="0" smtClean="0">
                <a:latin typeface="Helvetica"/>
                <a:cs typeface="Helvetica"/>
              </a:rPr>
              <a:t>ow for meaningful commercial and proprietary discussion.</a:t>
            </a:r>
            <a:r>
              <a:rPr lang="en-US" sz="1800" baseline="0" dirty="0" smtClean="0">
                <a:latin typeface="Helvetica"/>
                <a:cs typeface="Helvetica"/>
              </a:rPr>
              <a:t> Confidential agreements are industry standard </a:t>
            </a:r>
            <a:endParaRPr lang="en-US" sz="1800" dirty="0" smtClean="0"/>
          </a:p>
          <a:p>
            <a:endParaRPr lang="en-US" sz="1800" dirty="0"/>
          </a:p>
          <a:p>
            <a:pPr marL="285750" indent="-285750">
              <a:buFont typeface="Arial" pitchFamily="34" charset="0"/>
              <a:buChar char="•"/>
            </a:pPr>
            <a:r>
              <a:rPr lang="en-US" sz="1800" dirty="0" smtClean="0"/>
              <a:t>Confidentiality </a:t>
            </a:r>
            <a:r>
              <a:rPr lang="en-US" sz="1800" dirty="0"/>
              <a:t>needed to have open meaningful dialogue with the shippers and buyers of the natural gas</a:t>
            </a:r>
          </a:p>
          <a:p>
            <a:pPr marL="285750" indent="-285750">
              <a:buFont typeface="Arial" pitchFamily="34" charset="0"/>
              <a:buChar char="•"/>
            </a:pPr>
            <a:r>
              <a:rPr lang="en-US" sz="1800" dirty="0" smtClean="0"/>
              <a:t>And </a:t>
            </a:r>
            <a:r>
              <a:rPr lang="en-US" sz="1800" dirty="0"/>
              <a:t>define that the pipeline is for contract carrier </a:t>
            </a:r>
            <a:r>
              <a:rPr lang="en-US" sz="1800" dirty="0" smtClean="0"/>
              <a:t>pipeline</a:t>
            </a:r>
          </a:p>
          <a:p>
            <a:pPr marL="285750" indent="-285750">
              <a:buFont typeface="Arial" pitchFamily="34" charset="0"/>
              <a:buChar char="•"/>
            </a:pPr>
            <a:r>
              <a:rPr lang="en-US" sz="1800" dirty="0" smtClean="0"/>
              <a:t>Determine </a:t>
            </a:r>
            <a:r>
              <a:rPr lang="en-US" sz="1800" dirty="0"/>
              <a:t>ownership – whether or not the state will retain any ownership or pass this project on to a commercial </a:t>
            </a:r>
            <a:r>
              <a:rPr lang="en-US" sz="1800" dirty="0" smtClean="0"/>
              <a:t>operator</a:t>
            </a:r>
          </a:p>
          <a:p>
            <a:pPr marL="285750" indent="-285750">
              <a:buFont typeface="Arial" pitchFamily="34" charset="0"/>
              <a:buChar char="•"/>
            </a:pPr>
            <a:r>
              <a:rPr lang="en-US" sz="1800" dirty="0"/>
              <a:t>Provide access to the $200 million set aside for this </a:t>
            </a:r>
            <a:r>
              <a:rPr lang="en-US" sz="1800" dirty="0" smtClean="0"/>
              <a:t>project </a:t>
            </a:r>
            <a:endParaRPr lang="en-US" sz="1800" dirty="0"/>
          </a:p>
          <a:p>
            <a:endParaRPr lang="en-US" dirty="0"/>
          </a:p>
        </p:txBody>
      </p:sp>
      <p:sp>
        <p:nvSpPr>
          <p:cNvPr id="4" name="Slide Number Placeholder 3"/>
          <p:cNvSpPr>
            <a:spLocks noGrp="1"/>
          </p:cNvSpPr>
          <p:nvPr>
            <p:ph type="sldNum" sz="quarter" idx="10"/>
          </p:nvPr>
        </p:nvSpPr>
        <p:spPr/>
        <p:txBody>
          <a:bodyPr/>
          <a:lstStyle/>
          <a:p>
            <a:fld id="{06990067-52C0-4A4F-9F73-3C6124EBECC9}" type="slidenum">
              <a:rPr lang="en-US" smtClean="0"/>
              <a:pPr/>
              <a:t>14</a:t>
            </a:fld>
            <a:endParaRPr lang="en-US" dirty="0"/>
          </a:p>
        </p:txBody>
      </p:sp>
    </p:spTree>
    <p:extLst>
      <p:ext uri="{BB962C8B-B14F-4D97-AF65-F5344CB8AC3E}">
        <p14:creationId xmlns:p14="http://schemas.microsoft.com/office/powerpoint/2010/main" val="3833331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990067-52C0-4A4F-9F73-3C6124EBECC9}" type="slidenum">
              <a:rPr lang="en-US" smtClean="0"/>
              <a:pPr/>
              <a:t>15</a:t>
            </a:fld>
            <a:endParaRPr lang="en-US" dirty="0"/>
          </a:p>
        </p:txBody>
      </p:sp>
    </p:spTree>
    <p:extLst>
      <p:ext uri="{BB962C8B-B14F-4D97-AF65-F5344CB8AC3E}">
        <p14:creationId xmlns:p14="http://schemas.microsoft.com/office/powerpoint/2010/main" val="148000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7737"/>
          </a:xfrm>
        </p:spPr>
      </p:sp>
      <p:sp>
        <p:nvSpPr>
          <p:cNvPr id="3" name="Notes Placeholder 2"/>
          <p:cNvSpPr>
            <a:spLocks noGrp="1"/>
          </p:cNvSpPr>
          <p:nvPr>
            <p:ph type="body" idx="1"/>
          </p:nvPr>
        </p:nvSpPr>
        <p:spPr/>
        <p:txBody>
          <a:bodyPr>
            <a:normAutofit fontScale="92500" lnSpcReduction="10000"/>
          </a:bodyPr>
          <a:lstStyle/>
          <a:p>
            <a:r>
              <a:rPr lang="en-US" sz="1600" dirty="0" smtClean="0"/>
              <a:t>I’ll start off by clarifying what </a:t>
            </a:r>
            <a:r>
              <a:rPr lang="en-US" sz="1600" dirty="0"/>
              <a:t>AGDC is and what ASAP is.</a:t>
            </a:r>
          </a:p>
          <a:p>
            <a:endParaRPr lang="en-US" sz="1600" dirty="0"/>
          </a:p>
          <a:p>
            <a:r>
              <a:rPr lang="en-US" sz="1600" b="1" dirty="0"/>
              <a:t>AGDC </a:t>
            </a:r>
            <a:r>
              <a:rPr lang="en-US" sz="1600" dirty="0"/>
              <a:t>is the Alaska Gasline Development </a:t>
            </a:r>
            <a:r>
              <a:rPr lang="en-US" sz="1600" dirty="0" smtClean="0"/>
              <a:t>Corporation, which was</a:t>
            </a:r>
            <a:r>
              <a:rPr lang="en-US" sz="1600" baseline="0" dirty="0" smtClean="0"/>
              <a:t> created by legislation in 2010 to facilitate (or ‘advance’) an in-state gasline </a:t>
            </a:r>
            <a:r>
              <a:rPr lang="en-US" sz="1600" b="1" baseline="0" dirty="0" smtClean="0"/>
              <a:t>project </a:t>
            </a:r>
            <a:r>
              <a:rPr lang="en-US" sz="1600" baseline="0" dirty="0" smtClean="0"/>
              <a:t>for Alaskans</a:t>
            </a:r>
            <a:r>
              <a:rPr lang="en-US" sz="1600" baseline="0" dirty="0" smtClean="0">
                <a:solidFill>
                  <a:srgbClr val="FF0000"/>
                </a:solidFill>
              </a:rPr>
              <a:t>.  AGDC was set up as a </a:t>
            </a:r>
            <a:r>
              <a:rPr lang="en-US" sz="1600" dirty="0" smtClean="0">
                <a:solidFill>
                  <a:srgbClr val="FF0000"/>
                </a:solidFill>
              </a:rPr>
              <a:t>subsidiary of the Alaska Housing Finance Corporation, </a:t>
            </a:r>
            <a:r>
              <a:rPr lang="en-US" sz="1600" b="1" dirty="0" smtClean="0">
                <a:solidFill>
                  <a:srgbClr val="FF0000"/>
                </a:solidFill>
              </a:rPr>
              <a:t>specifically </a:t>
            </a:r>
            <a:r>
              <a:rPr lang="en-US" sz="1600" dirty="0" smtClean="0">
                <a:solidFill>
                  <a:srgbClr val="FF0000"/>
                </a:solidFill>
              </a:rPr>
              <a:t>to develop and execute</a:t>
            </a:r>
            <a:r>
              <a:rPr lang="en-US" sz="1600" baseline="0" dirty="0" smtClean="0">
                <a:solidFill>
                  <a:srgbClr val="FF0000"/>
                </a:solidFill>
              </a:rPr>
              <a:t> a in-state natural gas pipeline project</a:t>
            </a:r>
            <a:r>
              <a:rPr lang="en-US" sz="1600" dirty="0" smtClean="0">
                <a:solidFill>
                  <a:srgbClr val="FF0000"/>
                </a:solidFill>
              </a:rPr>
              <a:t>.</a:t>
            </a:r>
            <a:r>
              <a:rPr lang="en-US" sz="1600" baseline="0" dirty="0" smtClean="0">
                <a:solidFill>
                  <a:srgbClr val="FF0000"/>
                </a:solidFill>
              </a:rPr>
              <a:t> </a:t>
            </a:r>
            <a:r>
              <a:rPr lang="en-US" sz="1600" dirty="0" smtClean="0">
                <a:solidFill>
                  <a:srgbClr val="FF0000"/>
                </a:solidFill>
              </a:rPr>
              <a:t> </a:t>
            </a:r>
          </a:p>
          <a:p>
            <a:endParaRPr lang="en-US" sz="1600" dirty="0" smtClean="0"/>
          </a:p>
          <a:p>
            <a:r>
              <a:rPr lang="en-US" sz="1600" dirty="0" smtClean="0"/>
              <a:t>That</a:t>
            </a:r>
            <a:r>
              <a:rPr lang="en-US" sz="1600" baseline="0" dirty="0" smtClean="0"/>
              <a:t> “</a:t>
            </a:r>
            <a:r>
              <a:rPr lang="en-US" sz="1600" b="1" baseline="0" dirty="0" smtClean="0"/>
              <a:t>project” </a:t>
            </a:r>
            <a:r>
              <a:rPr lang="en-US" sz="1600" baseline="0" dirty="0" smtClean="0"/>
              <a:t>is </a:t>
            </a:r>
            <a:r>
              <a:rPr lang="en-US" sz="1600" b="1" baseline="0" dirty="0" smtClean="0"/>
              <a:t>ASAP </a:t>
            </a:r>
            <a:r>
              <a:rPr lang="en-US" sz="1600" dirty="0" smtClean="0"/>
              <a:t>– the Alaska Stand-alone Pipeline</a:t>
            </a:r>
            <a:r>
              <a:rPr lang="en-US" sz="1600" baseline="0" dirty="0" smtClean="0"/>
              <a:t>.  </a:t>
            </a:r>
            <a:endParaRPr lang="en-US" sz="1600" dirty="0" smtClean="0"/>
          </a:p>
          <a:p>
            <a:endParaRPr lang="en-US" sz="1600" dirty="0" smtClean="0"/>
          </a:p>
          <a:p>
            <a:pPr lvl="0"/>
            <a:r>
              <a:rPr lang="en-US" sz="1600" dirty="0" smtClean="0"/>
              <a:t>Our</a:t>
            </a:r>
            <a:r>
              <a:rPr lang="en-US" sz="1600" baseline="0" dirty="0" smtClean="0"/>
              <a:t> objective is to advance and sanction a pipeline that will deliver </a:t>
            </a:r>
            <a:r>
              <a:rPr lang="en-US" sz="1600" dirty="0" smtClean="0">
                <a:solidFill>
                  <a:srgbClr val="000000"/>
                </a:solidFill>
                <a:latin typeface="Helvetica Light"/>
              </a:rPr>
              <a:t>natural gas from Fairbanks and Cook Inlet areas at the </a:t>
            </a:r>
            <a:r>
              <a:rPr lang="en-US" sz="1600" b="1" dirty="0" smtClean="0">
                <a:solidFill>
                  <a:srgbClr val="000000"/>
                </a:solidFill>
                <a:latin typeface="Helvetica Light"/>
              </a:rPr>
              <a:t>earliest possible date with the lowest possible cost</a:t>
            </a:r>
            <a:r>
              <a:rPr lang="en-US" sz="1600" dirty="0" smtClean="0">
                <a:solidFill>
                  <a:srgbClr val="000000"/>
                </a:solidFill>
                <a:latin typeface="Helvetica Light"/>
              </a:rPr>
              <a:t> to consumers</a:t>
            </a:r>
            <a:endParaRPr lang="en-US" sz="1600" dirty="0" smtClean="0"/>
          </a:p>
          <a:p>
            <a:endParaRPr lang="en-US" sz="1600" baseline="0" dirty="0" smtClean="0"/>
          </a:p>
          <a:p>
            <a:endParaRPr lang="en-US" sz="1600" baseline="0" dirty="0" smtClean="0"/>
          </a:p>
          <a:p>
            <a:r>
              <a:rPr lang="en-US" sz="1600" dirty="0" smtClean="0"/>
              <a:t>----advancing </a:t>
            </a:r>
            <a:r>
              <a:rPr lang="en-US" sz="1600" dirty="0"/>
              <a:t>an in-state natural gas pipeline from Prudhoe Bay to Cook Inlet allowing for distribution of natural gas for residential and commercial use along the pipeline route, </a:t>
            </a:r>
            <a:r>
              <a:rPr lang="en-US" sz="1600" b="1" dirty="0"/>
              <a:t>at the earliest possible date!</a:t>
            </a:r>
          </a:p>
          <a:p>
            <a:endParaRPr lang="en-US" dirty="0"/>
          </a:p>
        </p:txBody>
      </p:sp>
      <p:sp>
        <p:nvSpPr>
          <p:cNvPr id="4" name="Slide Number Placeholder 3"/>
          <p:cNvSpPr>
            <a:spLocks noGrp="1"/>
          </p:cNvSpPr>
          <p:nvPr>
            <p:ph type="sldNum" sz="quarter" idx="10"/>
          </p:nvPr>
        </p:nvSpPr>
        <p:spPr/>
        <p:txBody>
          <a:bodyPr/>
          <a:lstStyle/>
          <a:p>
            <a:fld id="{06990067-52C0-4A4F-9F73-3C6124EBECC9}" type="slidenum">
              <a:rPr lang="en-US" smtClean="0"/>
              <a:pPr/>
              <a:t>2</a:t>
            </a:fld>
            <a:endParaRPr lang="en-US" dirty="0"/>
          </a:p>
        </p:txBody>
      </p:sp>
    </p:spTree>
    <p:extLst>
      <p:ext uri="{BB962C8B-B14F-4D97-AF65-F5344CB8AC3E}">
        <p14:creationId xmlns:p14="http://schemas.microsoft.com/office/powerpoint/2010/main" val="3573242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7737"/>
          </a:xfrm>
        </p:spPr>
      </p:sp>
      <p:sp>
        <p:nvSpPr>
          <p:cNvPr id="3" name="Notes Placeholder 2"/>
          <p:cNvSpPr>
            <a:spLocks noGrp="1"/>
          </p:cNvSpPr>
          <p:nvPr>
            <p:ph type="body" idx="1"/>
          </p:nvPr>
        </p:nvSpPr>
        <p:spPr/>
        <p:txBody>
          <a:bodyPr>
            <a:normAutofit lnSpcReduction="10000"/>
          </a:bodyPr>
          <a:lstStyle/>
          <a:p>
            <a:r>
              <a:rPr lang="en-US" sz="1800" strike="noStrike" dirty="0" smtClean="0">
                <a:latin typeface="Helvetica Light"/>
              </a:rPr>
              <a:t>Major project assets acquired to-date includes</a:t>
            </a:r>
            <a:r>
              <a:rPr lang="en-US" sz="1800" strike="sngStrike" dirty="0" smtClean="0">
                <a:latin typeface="Helvetica Light"/>
              </a:rPr>
              <a:t>:  including</a:t>
            </a:r>
            <a:endParaRPr lang="en-US" sz="1800" strike="sngStrike" dirty="0"/>
          </a:p>
          <a:p>
            <a:endParaRPr lang="en-US" sz="1800" dirty="0" smtClean="0"/>
          </a:p>
          <a:p>
            <a:pPr marL="173181" indent="-173181">
              <a:buFont typeface="Arial" pitchFamily="34" charset="0"/>
              <a:buChar char="•"/>
            </a:pPr>
            <a:r>
              <a:rPr lang="en-US" sz="1800" dirty="0" smtClean="0"/>
              <a:t>604 </a:t>
            </a:r>
            <a:r>
              <a:rPr lang="en-US" sz="1800" dirty="0"/>
              <a:t>miles of state lands granted (without condition) as ROW</a:t>
            </a:r>
            <a:endParaRPr lang="en-US" sz="1800" dirty="0" smtClean="0"/>
          </a:p>
          <a:p>
            <a:pPr marL="173181" indent="-173181">
              <a:buFont typeface="Arial" pitchFamily="34" charset="0"/>
              <a:buChar char="•"/>
            </a:pPr>
            <a:r>
              <a:rPr lang="en-US" sz="1800" dirty="0" smtClean="0"/>
              <a:t>A </a:t>
            </a:r>
            <a:r>
              <a:rPr lang="en-US" sz="1800" dirty="0"/>
              <a:t>completed FINAL EIS and </a:t>
            </a:r>
            <a:r>
              <a:rPr lang="en-US" sz="1800" dirty="0" smtClean="0"/>
              <a:t>soon a Record Of Decision</a:t>
            </a:r>
            <a:endParaRPr lang="en-US" sz="1800" dirty="0"/>
          </a:p>
          <a:p>
            <a:pPr marL="173181" indent="-173181">
              <a:buFont typeface="Arial" pitchFamily="34" charset="0"/>
              <a:buChar char="•"/>
            </a:pPr>
            <a:r>
              <a:rPr lang="en-US" sz="1800" dirty="0"/>
              <a:t>We</a:t>
            </a:r>
            <a:r>
              <a:rPr lang="en-US" sz="1800" dirty="0" smtClean="0"/>
              <a:t> are also poised to receive another </a:t>
            </a:r>
            <a:r>
              <a:rPr lang="en-US" sz="1800" dirty="0"/>
              <a:t>100 miles of federal </a:t>
            </a:r>
            <a:r>
              <a:rPr lang="en-US" sz="1800" dirty="0" smtClean="0"/>
              <a:t>ROW.</a:t>
            </a:r>
          </a:p>
          <a:p>
            <a:pPr marL="173181" indent="-173181">
              <a:buFont typeface="Arial" pitchFamily="34" charset="0"/>
              <a:buChar char="•"/>
            </a:pPr>
            <a:r>
              <a:rPr lang="en-US" sz="1800" dirty="0" smtClean="0"/>
              <a:t>As the markets around the world have changed for NGL’s we  have optimized the project to deliver lean gas</a:t>
            </a:r>
          </a:p>
          <a:p>
            <a:pPr marL="173181" indent="-173181">
              <a:buFont typeface="Arial" pitchFamily="34" charset="0"/>
              <a:buChar char="•"/>
            </a:pPr>
            <a:r>
              <a:rPr lang="en-US" sz="1800" dirty="0" smtClean="0"/>
              <a:t>That will allow less costly access by more Alaskan consumers and business </a:t>
            </a:r>
          </a:p>
          <a:p>
            <a:pPr marL="173181" indent="-173181">
              <a:buFont typeface="Arial" pitchFamily="34" charset="0"/>
              <a:buChar char="•"/>
            </a:pPr>
            <a:endParaRPr lang="en-US" sz="1800" dirty="0" smtClean="0"/>
          </a:p>
          <a:p>
            <a:pPr marL="173181" indent="-173181">
              <a:buFont typeface="Arial" pitchFamily="34" charset="0"/>
              <a:buChar char="•"/>
            </a:pPr>
            <a:r>
              <a:rPr lang="en-US" sz="1800" dirty="0" smtClean="0"/>
              <a:t>Contracted with a facilities design firm for gas conditioning facility - $2.8B facility</a:t>
            </a:r>
          </a:p>
          <a:p>
            <a:pPr marL="173181" indent="-173181">
              <a:buFont typeface="Arial" pitchFamily="34" charset="0"/>
              <a:buChar char="•"/>
            </a:pPr>
            <a:endParaRPr lang="en-US" sz="1800" dirty="0" smtClean="0"/>
          </a:p>
          <a:p>
            <a:pPr marL="173181" indent="-173181">
              <a:buFont typeface="Arial" pitchFamily="34" charset="0"/>
              <a:buChar char="•"/>
            </a:pPr>
            <a:endParaRPr lang="en-US" sz="1800" dirty="0"/>
          </a:p>
        </p:txBody>
      </p:sp>
      <p:sp>
        <p:nvSpPr>
          <p:cNvPr id="4" name="Slide Number Placeholder 3"/>
          <p:cNvSpPr>
            <a:spLocks noGrp="1"/>
          </p:cNvSpPr>
          <p:nvPr>
            <p:ph type="sldNum" sz="quarter" idx="10"/>
          </p:nvPr>
        </p:nvSpPr>
        <p:spPr/>
        <p:txBody>
          <a:bodyPr/>
          <a:lstStyle/>
          <a:p>
            <a:fld id="{06990067-52C0-4A4F-9F73-3C6124EBECC9}" type="slidenum">
              <a:rPr lang="en-US" smtClean="0"/>
              <a:pPr/>
              <a:t>3</a:t>
            </a:fld>
            <a:endParaRPr lang="en-US" dirty="0"/>
          </a:p>
        </p:txBody>
      </p:sp>
    </p:spTree>
    <p:extLst>
      <p:ext uri="{BB962C8B-B14F-4D97-AF65-F5344CB8AC3E}">
        <p14:creationId xmlns:p14="http://schemas.microsoft.com/office/powerpoint/2010/main" val="2588920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6150"/>
          </a:xfrm>
        </p:spPr>
      </p:sp>
      <p:sp>
        <p:nvSpPr>
          <p:cNvPr id="3" name="Notes Placeholder 2"/>
          <p:cNvSpPr>
            <a:spLocks noGrp="1"/>
          </p:cNvSpPr>
          <p:nvPr>
            <p:ph type="body" idx="1"/>
          </p:nvPr>
        </p:nvSpPr>
        <p:spPr>
          <a:xfrm>
            <a:off x="778679" y="4646587"/>
            <a:ext cx="5608320" cy="4450115"/>
          </a:xfrm>
        </p:spPr>
        <p:txBody>
          <a:bodyPr>
            <a:normAutofit fontScale="25000" lnSpcReduction="20000"/>
          </a:bodyPr>
          <a:lstStyle/>
          <a:p>
            <a:pPr marL="342881" indent="-342881">
              <a:spcAft>
                <a:spcPts val="1200"/>
              </a:spcAft>
              <a:buFont typeface="Arial"/>
              <a:buChar char="•"/>
            </a:pPr>
            <a:r>
              <a:rPr lang="en-US" sz="4400" dirty="0" smtClean="0">
                <a:latin typeface="Helvetica Light"/>
              </a:rPr>
              <a:t>2011 Plan: This was the base case that we used for the FEIS</a:t>
            </a:r>
          </a:p>
          <a:p>
            <a:pPr marL="800081" lvl="1" indent="-342881">
              <a:spcAft>
                <a:spcPts val="1200"/>
              </a:spcAft>
              <a:buFont typeface="Arial"/>
              <a:buChar char="•"/>
            </a:pPr>
            <a:r>
              <a:rPr lang="en-US" sz="4400" dirty="0" smtClean="0">
                <a:latin typeface="Helvetica Light"/>
              </a:rPr>
              <a:t>737 mile, 24” dia. 2,500psi pipeline transporting natural gas entrained with Natural Gas Liquids with 35 mile 12” dia pipeline</a:t>
            </a:r>
          </a:p>
          <a:p>
            <a:pPr marL="800081" lvl="1" indent="-342881">
              <a:spcAft>
                <a:spcPts val="1200"/>
              </a:spcAft>
              <a:buFont typeface="Arial"/>
              <a:buChar char="•"/>
            </a:pPr>
            <a:r>
              <a:rPr lang="en-US" sz="4400" dirty="0" smtClean="0">
                <a:latin typeface="Helvetica Light"/>
              </a:rPr>
              <a:t>With North Slope Gas Conditioning facility, fractionation facility,</a:t>
            </a:r>
          </a:p>
          <a:p>
            <a:pPr marL="800081" lvl="1" indent="-342881">
              <a:spcAft>
                <a:spcPts val="1200"/>
              </a:spcAft>
              <a:buFont typeface="Arial"/>
              <a:buChar char="•"/>
            </a:pPr>
            <a:r>
              <a:rPr lang="en-US" sz="4400" dirty="0" smtClean="0">
                <a:latin typeface="Helvetica Light"/>
              </a:rPr>
              <a:t>Intermediate compressor stations and a straddle plant to extract the NGLs to allow delivery of utility grade gas to Fairbanks</a:t>
            </a:r>
          </a:p>
          <a:p>
            <a:pPr marL="800081" lvl="1" indent="-342881">
              <a:spcAft>
                <a:spcPts val="1200"/>
              </a:spcAft>
              <a:buFont typeface="Arial"/>
              <a:buChar char="•"/>
            </a:pPr>
            <a:r>
              <a:rPr lang="en-US" sz="4400" dirty="0" smtClean="0">
                <a:latin typeface="Helvetica Light"/>
              </a:rPr>
              <a:t>NGL Extraction facility at the terminus near Pt. Mackenzie</a:t>
            </a:r>
          </a:p>
          <a:p>
            <a:pPr marL="800081" lvl="1" indent="-342881">
              <a:spcAft>
                <a:spcPts val="1200"/>
              </a:spcAft>
              <a:buFont typeface="Arial"/>
              <a:buChar char="•"/>
            </a:pPr>
            <a:r>
              <a:rPr lang="en-US" sz="4400" dirty="0" smtClean="0">
                <a:latin typeface="Helvetica Light"/>
              </a:rPr>
              <a:t>Higher tariff for Fairbanks to cover cost of straddle plant</a:t>
            </a:r>
          </a:p>
          <a:p>
            <a:pPr marL="342881" indent="-342881">
              <a:spcAft>
                <a:spcPts val="1200"/>
              </a:spcAft>
              <a:buFont typeface="Arial"/>
              <a:buChar char="•"/>
            </a:pPr>
            <a:r>
              <a:rPr lang="en-US" sz="4400" dirty="0" smtClean="0">
                <a:latin typeface="Helvetica Light"/>
              </a:rPr>
              <a:t>World has changed for NGL’s so we elected to shift from Rich to Lean Gas decision.  This has allowed for fewer facilities, easier , less risk for design and construction.</a:t>
            </a:r>
          </a:p>
          <a:p>
            <a:pPr marL="342881" indent="-342881">
              <a:spcAft>
                <a:spcPts val="1200"/>
              </a:spcAft>
              <a:buFont typeface="Arial"/>
              <a:buChar char="•"/>
            </a:pPr>
            <a:endParaRPr lang="en-US" sz="4400" dirty="0">
              <a:latin typeface="Helvetica Light"/>
            </a:endParaRPr>
          </a:p>
          <a:p>
            <a:pPr marL="342881" indent="-342881">
              <a:spcAft>
                <a:spcPts val="1200"/>
              </a:spcAft>
              <a:buFont typeface="Arial"/>
              <a:buChar char="•"/>
            </a:pPr>
            <a:r>
              <a:rPr lang="en-US" sz="4400" dirty="0" smtClean="0">
                <a:latin typeface="Helvetica Light"/>
              </a:rPr>
              <a:t>Optimized case –</a:t>
            </a:r>
          </a:p>
          <a:p>
            <a:pPr marL="800081" lvl="1" indent="-342881">
              <a:spcAft>
                <a:spcPts val="1200"/>
              </a:spcAft>
              <a:buFont typeface="Arial"/>
              <a:buChar char="•"/>
            </a:pPr>
            <a:r>
              <a:rPr lang="en-US" sz="4400" dirty="0" smtClean="0">
                <a:latin typeface="Helvetica Light"/>
              </a:rPr>
              <a:t>36” dia 1,480 psi pipeline</a:t>
            </a:r>
          </a:p>
          <a:p>
            <a:pPr marL="800081" lvl="1" indent="-342881">
              <a:spcAft>
                <a:spcPts val="1200"/>
              </a:spcAft>
              <a:buFont typeface="Arial"/>
              <a:buChar char="•"/>
            </a:pPr>
            <a:r>
              <a:rPr lang="en-US" sz="4400" dirty="0" smtClean="0">
                <a:latin typeface="Helvetica Light"/>
              </a:rPr>
              <a:t>One compressor station and NO Fractionation, straddle plant of NGL extraction facilities needed</a:t>
            </a:r>
          </a:p>
          <a:p>
            <a:pPr marL="800081" lvl="1" indent="-342881">
              <a:spcAft>
                <a:spcPts val="1200"/>
              </a:spcAft>
              <a:buFont typeface="Arial"/>
              <a:buChar char="•"/>
            </a:pPr>
            <a:r>
              <a:rPr lang="en-US" sz="4400" dirty="0" smtClean="0">
                <a:latin typeface="Helvetica Light"/>
              </a:rPr>
              <a:t>Reducing capital expenditures, lowering O&amp;M costs  and reducing RISK</a:t>
            </a:r>
          </a:p>
          <a:p>
            <a:pPr marL="800081" lvl="1" indent="-342881">
              <a:spcAft>
                <a:spcPts val="1200"/>
              </a:spcAft>
              <a:buFont typeface="Arial"/>
              <a:buChar char="•"/>
            </a:pPr>
            <a:r>
              <a:rPr lang="en-US" sz="4400" dirty="0" smtClean="0">
                <a:latin typeface="Helvetica Light"/>
              </a:rPr>
              <a:t>Lower costs for Fairbanks</a:t>
            </a:r>
          </a:p>
          <a:p>
            <a:pPr marL="800081" lvl="1" indent="-342881">
              <a:spcAft>
                <a:spcPts val="1200"/>
              </a:spcAft>
              <a:buFont typeface="Arial"/>
              <a:buChar char="•"/>
            </a:pPr>
            <a:endParaRPr lang="en-US" sz="2400" dirty="0" smtClean="0">
              <a:latin typeface="Helvetica Light"/>
            </a:endParaRPr>
          </a:p>
        </p:txBody>
      </p:sp>
      <p:sp>
        <p:nvSpPr>
          <p:cNvPr id="4" name="Slide Number Placeholder 3"/>
          <p:cNvSpPr>
            <a:spLocks noGrp="1"/>
          </p:cNvSpPr>
          <p:nvPr>
            <p:ph type="sldNum" sz="quarter" idx="10"/>
          </p:nvPr>
        </p:nvSpPr>
        <p:spPr/>
        <p:txBody>
          <a:bodyPr/>
          <a:lstStyle/>
          <a:p>
            <a:fld id="{06990067-52C0-4A4F-9F73-3C6124EBECC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588920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7737"/>
          </a:xfrm>
        </p:spPr>
      </p:sp>
      <p:sp>
        <p:nvSpPr>
          <p:cNvPr id="3" name="Notes Placeholder 2"/>
          <p:cNvSpPr>
            <a:spLocks noGrp="1"/>
          </p:cNvSpPr>
          <p:nvPr>
            <p:ph type="body" idx="1"/>
          </p:nvPr>
        </p:nvSpPr>
        <p:spPr/>
        <p:txBody>
          <a:bodyPr>
            <a:normAutofit/>
          </a:bodyPr>
          <a:lstStyle/>
          <a:p>
            <a:r>
              <a:rPr lang="en-US" sz="1600" dirty="0" smtClean="0"/>
              <a:t>The new design is still limited to a maximum</a:t>
            </a:r>
            <a:r>
              <a:rPr lang="en-US" sz="1600" baseline="0" dirty="0" smtClean="0"/>
              <a:t> flow of 500 MMscf/day to comply with the AGIA limitation.</a:t>
            </a:r>
          </a:p>
          <a:p>
            <a:endParaRPr lang="en-US" sz="1600" baseline="0" dirty="0" smtClean="0"/>
          </a:p>
          <a:p>
            <a:r>
              <a:rPr lang="en-US" sz="1600" baseline="0" dirty="0" smtClean="0"/>
              <a:t>We eliminate costly facilities </a:t>
            </a:r>
          </a:p>
          <a:p>
            <a:endParaRPr lang="en-US" sz="1600" baseline="0" dirty="0" smtClean="0"/>
          </a:p>
          <a:p>
            <a:r>
              <a:rPr lang="en-US" sz="1600" baseline="0" dirty="0" smtClean="0"/>
              <a:t>Industry standard pipe and equipment</a:t>
            </a:r>
          </a:p>
          <a:p>
            <a:endParaRPr lang="en-US" sz="1600" baseline="0" dirty="0" smtClean="0"/>
          </a:p>
          <a:p>
            <a:r>
              <a:rPr lang="en-US" sz="1600" baseline="0" dirty="0" smtClean="0"/>
              <a:t>Less facilities means less cost</a:t>
            </a:r>
          </a:p>
          <a:p>
            <a:endParaRPr lang="en-US" sz="1600" baseline="0" dirty="0" smtClean="0"/>
          </a:p>
          <a:p>
            <a:r>
              <a:rPr lang="en-US" sz="1600" baseline="0" dirty="0" smtClean="0"/>
              <a:t>Lean gas stream can still allow for propane extraction to meet in state demand</a:t>
            </a:r>
          </a:p>
          <a:p>
            <a:endParaRPr lang="en-US" sz="1600" baseline="0" dirty="0" smtClean="0"/>
          </a:p>
          <a:p>
            <a:r>
              <a:rPr lang="en-US" sz="1600" baseline="0" dirty="0" smtClean="0"/>
              <a:t>Lean gas maximizes access for Alaskan communities -  no need for expensive straddle plants</a:t>
            </a:r>
          </a:p>
          <a:p>
            <a:endParaRPr lang="en-US" sz="1600" baseline="0" dirty="0" smtClean="0"/>
          </a:p>
          <a:p>
            <a:r>
              <a:rPr lang="en-US" sz="1600" baseline="0" dirty="0" smtClean="0"/>
              <a:t>Lower operating costs without in-line compressor stations</a:t>
            </a:r>
          </a:p>
        </p:txBody>
      </p:sp>
      <p:sp>
        <p:nvSpPr>
          <p:cNvPr id="4" name="Slide Number Placeholder 3"/>
          <p:cNvSpPr>
            <a:spLocks noGrp="1"/>
          </p:cNvSpPr>
          <p:nvPr>
            <p:ph type="sldNum" sz="quarter" idx="10"/>
          </p:nvPr>
        </p:nvSpPr>
        <p:spPr/>
        <p:txBody>
          <a:bodyPr/>
          <a:lstStyle/>
          <a:p>
            <a:fld id="{06990067-52C0-4A4F-9F73-3C6124EBECC9}" type="slidenum">
              <a:rPr lang="en-US" smtClean="0"/>
              <a:pPr/>
              <a:t>5</a:t>
            </a:fld>
            <a:endParaRPr lang="en-US" dirty="0"/>
          </a:p>
        </p:txBody>
      </p:sp>
    </p:spTree>
    <p:extLst>
      <p:ext uri="{BB962C8B-B14F-4D97-AF65-F5344CB8AC3E}">
        <p14:creationId xmlns:p14="http://schemas.microsoft.com/office/powerpoint/2010/main" val="4017274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7737"/>
          </a:xfrm>
        </p:spPr>
      </p:sp>
      <p:sp>
        <p:nvSpPr>
          <p:cNvPr id="3" name="Notes Placeholder 2"/>
          <p:cNvSpPr>
            <a:spLocks noGrp="1"/>
          </p:cNvSpPr>
          <p:nvPr>
            <p:ph type="body" idx="1"/>
          </p:nvPr>
        </p:nvSpPr>
        <p:spPr/>
        <p:txBody>
          <a:bodyPr>
            <a:normAutofit/>
          </a:bodyPr>
          <a:lstStyle/>
          <a:p>
            <a:r>
              <a:rPr lang="en-US" sz="1600" baseline="0" dirty="0" smtClean="0"/>
              <a:t>This illustration depicts the front end development state gate approach to project development.  As more information is obtained and more refinement of the project occurs, certain gates must be reached and passed through to go on to the next gate.</a:t>
            </a:r>
          </a:p>
          <a:p>
            <a:endParaRPr lang="en-US" sz="1600" baseline="0" dirty="0" smtClean="0"/>
          </a:p>
          <a:p>
            <a:r>
              <a:rPr lang="en-US" sz="1600" baseline="0" dirty="0" smtClean="0"/>
              <a:t>This project has passed through concept selection and FEL-1, business development and are poised to move on into FEL-2.  Last year, we presented to you a project plan that represented what we could accomplish in FEL-2.  Unfortunately we did not get the legislation and funding necessary to advance meaningfully far into FEL2 stage.   We are currently at the beginning of FEL-2 with both our pipeline and facilities work.</a:t>
            </a:r>
          </a:p>
        </p:txBody>
      </p:sp>
      <p:sp>
        <p:nvSpPr>
          <p:cNvPr id="4" name="Slide Number Placeholder 3"/>
          <p:cNvSpPr>
            <a:spLocks noGrp="1"/>
          </p:cNvSpPr>
          <p:nvPr>
            <p:ph type="sldNum" sz="quarter" idx="10"/>
          </p:nvPr>
        </p:nvSpPr>
        <p:spPr/>
        <p:txBody>
          <a:bodyPr/>
          <a:lstStyle/>
          <a:p>
            <a:fld id="{06990067-52C0-4A4F-9F73-3C6124EBECC9}" type="slidenum">
              <a:rPr lang="en-US" smtClean="0"/>
              <a:pPr/>
              <a:t>6</a:t>
            </a:fld>
            <a:endParaRPr lang="en-US" dirty="0"/>
          </a:p>
        </p:txBody>
      </p:sp>
    </p:spTree>
    <p:extLst>
      <p:ext uri="{BB962C8B-B14F-4D97-AF65-F5344CB8AC3E}">
        <p14:creationId xmlns:p14="http://schemas.microsoft.com/office/powerpoint/2010/main" val="3399213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7737"/>
          </a:xfrm>
        </p:spPr>
      </p:sp>
      <p:sp>
        <p:nvSpPr>
          <p:cNvPr id="3" name="Notes Placeholder 2"/>
          <p:cNvSpPr>
            <a:spLocks noGrp="1"/>
          </p:cNvSpPr>
          <p:nvPr>
            <p:ph type="body" idx="1"/>
          </p:nvPr>
        </p:nvSpPr>
        <p:spPr/>
        <p:txBody>
          <a:bodyPr>
            <a:normAutofit/>
          </a:bodyPr>
          <a:lstStyle/>
          <a:p>
            <a:r>
              <a:rPr lang="en-US" sz="1600" dirty="0" smtClean="0"/>
              <a:t>This chart depicts the accelerated schedule that was given to us by the legislature</a:t>
            </a:r>
            <a:r>
              <a:rPr lang="en-US" sz="1600" baseline="0" dirty="0" smtClean="0"/>
              <a:t> in 2010.  It was clearly an aggressive schedule that was not realistic for a mega-project.  And an $8B is a mega project.</a:t>
            </a:r>
          </a:p>
          <a:p>
            <a:endParaRPr lang="en-US" sz="1600" baseline="0" dirty="0" smtClean="0"/>
          </a:p>
          <a:p>
            <a:r>
              <a:rPr lang="en-US" sz="1600" baseline="0" dirty="0" smtClean="0"/>
              <a:t>The optimized schedule shown below is still an aggressive schedule that shows FEL-2 phase that is a year longer due to the delays of the last year.</a:t>
            </a:r>
          </a:p>
          <a:p>
            <a:endParaRPr lang="en-US" sz="1600" baseline="0" dirty="0" smtClean="0"/>
          </a:p>
          <a:p>
            <a:r>
              <a:rPr lang="en-US" sz="1600" baseline="0" dirty="0" smtClean="0"/>
              <a:t>We can advance this project along this timeline and get gas to Alaskans beginning in 2019/2020 if we are granted the legislation and funding to do the work.</a:t>
            </a:r>
            <a:endParaRPr lang="en-US" sz="1600" dirty="0"/>
          </a:p>
        </p:txBody>
      </p:sp>
      <p:sp>
        <p:nvSpPr>
          <p:cNvPr id="4" name="Slide Number Placeholder 3"/>
          <p:cNvSpPr>
            <a:spLocks noGrp="1"/>
          </p:cNvSpPr>
          <p:nvPr>
            <p:ph type="sldNum" sz="quarter" idx="10"/>
          </p:nvPr>
        </p:nvSpPr>
        <p:spPr/>
        <p:txBody>
          <a:bodyPr/>
          <a:lstStyle/>
          <a:p>
            <a:fld id="{06990067-52C0-4A4F-9F73-3C6124EBECC9}" type="slidenum">
              <a:rPr lang="en-US" smtClean="0"/>
              <a:pPr/>
              <a:t>7</a:t>
            </a:fld>
            <a:endParaRPr lang="en-US" dirty="0"/>
          </a:p>
        </p:txBody>
      </p:sp>
    </p:spTree>
    <p:extLst>
      <p:ext uri="{BB962C8B-B14F-4D97-AF65-F5344CB8AC3E}">
        <p14:creationId xmlns:p14="http://schemas.microsoft.com/office/powerpoint/2010/main" val="2607169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3975" y="696913"/>
            <a:ext cx="4362450" cy="3489325"/>
          </a:xfrm>
        </p:spPr>
      </p:sp>
      <p:sp>
        <p:nvSpPr>
          <p:cNvPr id="3" name="Notes Placeholder 2"/>
          <p:cNvSpPr>
            <a:spLocks noGrp="1"/>
          </p:cNvSpPr>
          <p:nvPr>
            <p:ph type="body" idx="1"/>
          </p:nvPr>
        </p:nvSpPr>
        <p:spPr/>
        <p:txBody>
          <a:bodyPr>
            <a:normAutofit/>
          </a:bodyPr>
          <a:lstStyle/>
          <a:p>
            <a:endParaRPr lang="en-US" sz="1600" dirty="0"/>
          </a:p>
          <a:p>
            <a:endParaRPr lang="en-US" sz="1600" dirty="0"/>
          </a:p>
        </p:txBody>
      </p:sp>
      <p:sp>
        <p:nvSpPr>
          <p:cNvPr id="4" name="Slide Number Placeholder 3"/>
          <p:cNvSpPr>
            <a:spLocks noGrp="1"/>
          </p:cNvSpPr>
          <p:nvPr>
            <p:ph type="sldNum" sz="quarter" idx="10"/>
          </p:nvPr>
        </p:nvSpPr>
        <p:spPr/>
        <p:txBody>
          <a:bodyPr/>
          <a:lstStyle/>
          <a:p>
            <a:fld id="{06990067-52C0-4A4F-9F73-3C6124EBECC9}" type="slidenum">
              <a:rPr lang="en-US" smtClean="0"/>
              <a:pPr/>
              <a:t>8</a:t>
            </a:fld>
            <a:endParaRPr lang="en-US" dirty="0"/>
          </a:p>
        </p:txBody>
      </p:sp>
    </p:spTree>
    <p:extLst>
      <p:ext uri="{BB962C8B-B14F-4D97-AF65-F5344CB8AC3E}">
        <p14:creationId xmlns:p14="http://schemas.microsoft.com/office/powerpoint/2010/main" val="3106214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7737"/>
          </a:xfrm>
        </p:spPr>
      </p:sp>
      <p:sp>
        <p:nvSpPr>
          <p:cNvPr id="3" name="Notes Placeholder 2"/>
          <p:cNvSpPr>
            <a:spLocks noGrp="1"/>
          </p:cNvSpPr>
          <p:nvPr>
            <p:ph type="body" idx="1"/>
          </p:nvPr>
        </p:nvSpPr>
        <p:spPr/>
        <p:txBody>
          <a:bodyPr>
            <a:normAutofit/>
          </a:bodyPr>
          <a:lstStyle/>
          <a:p>
            <a:r>
              <a:rPr lang="en-US" sz="1600" baseline="0" dirty="0" smtClean="0"/>
              <a:t>With a optimized design we also look at the impacts of the tariff.</a:t>
            </a:r>
            <a:r>
              <a:rPr lang="en-US" sz="1600" dirty="0" smtClean="0"/>
              <a:t>  A tariff is the cost that the pipeline would charge its customers to ship gas.  The tariff would cover the </a:t>
            </a:r>
            <a:r>
              <a:rPr lang="en-US" sz="1600" baseline="0" dirty="0" smtClean="0"/>
              <a:t>overall cost including</a:t>
            </a:r>
            <a:r>
              <a:rPr lang="en-US" sz="1600" dirty="0" smtClean="0"/>
              <a:t> paying off debt and covering the operations of the pipeline.</a:t>
            </a:r>
          </a:p>
          <a:p>
            <a:endParaRPr lang="en-US" sz="1600" baseline="0" dirty="0"/>
          </a:p>
          <a:p>
            <a:r>
              <a:rPr lang="en-US" sz="1600" dirty="0" smtClean="0"/>
              <a:t>Our commercial team optimized the tariff model including changes to the term, financing, ROE, and cost of capital.</a:t>
            </a:r>
          </a:p>
          <a:p>
            <a:r>
              <a:rPr lang="en-US" sz="1600" baseline="0" dirty="0" smtClean="0"/>
              <a:t>The net result was positive</a:t>
            </a:r>
            <a:r>
              <a:rPr lang="en-US" sz="1600" dirty="0" smtClean="0"/>
              <a:t> costs</a:t>
            </a:r>
            <a:endParaRPr lang="en-US" sz="1600" baseline="0" dirty="0" smtClean="0"/>
          </a:p>
          <a:p>
            <a:endParaRPr lang="en-US" sz="1600" baseline="0" dirty="0" smtClean="0"/>
          </a:p>
          <a:p>
            <a:endParaRPr lang="en-US" sz="1600" dirty="0"/>
          </a:p>
        </p:txBody>
      </p:sp>
      <p:sp>
        <p:nvSpPr>
          <p:cNvPr id="4" name="Slide Number Placeholder 3"/>
          <p:cNvSpPr>
            <a:spLocks noGrp="1"/>
          </p:cNvSpPr>
          <p:nvPr>
            <p:ph type="sldNum" sz="quarter" idx="10"/>
          </p:nvPr>
        </p:nvSpPr>
        <p:spPr/>
        <p:txBody>
          <a:bodyPr/>
          <a:lstStyle/>
          <a:p>
            <a:fld id="{06990067-52C0-4A4F-9F73-3C6124EBECC9}" type="slidenum">
              <a:rPr lang="en-US" smtClean="0"/>
              <a:pPr/>
              <a:t>9</a:t>
            </a:fld>
            <a:endParaRPr lang="en-US" dirty="0"/>
          </a:p>
        </p:txBody>
      </p:sp>
    </p:spTree>
    <p:extLst>
      <p:ext uri="{BB962C8B-B14F-4D97-AF65-F5344CB8AC3E}">
        <p14:creationId xmlns:p14="http://schemas.microsoft.com/office/powerpoint/2010/main" val="3106214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72456"/>
            <a:ext cx="777240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45280"/>
            <a:ext cx="6400800" cy="18694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99342B-0CFA-8C45-9EF1-64EB3C9EFD18}" type="datetime1">
              <a:rPr lang="en-US" smtClean="0"/>
              <a:pPr/>
              <a:t>1/31/2013</a:t>
            </a:fld>
            <a:endParaRPr lang="en-US" dirty="0"/>
          </a:p>
        </p:txBody>
      </p:sp>
      <p:sp>
        <p:nvSpPr>
          <p:cNvPr id="5" name="Footer Placeholder 4"/>
          <p:cNvSpPr>
            <a:spLocks noGrp="1"/>
          </p:cNvSpPr>
          <p:nvPr>
            <p:ph type="ftr" sz="quarter" idx="11"/>
          </p:nvPr>
        </p:nvSpPr>
        <p:spPr>
          <a:xfrm>
            <a:off x="3124200" y="6780109"/>
            <a:ext cx="2895600" cy="389467"/>
          </a:xfrm>
          <a:prstGeom prst="rect">
            <a:avLst/>
          </a:prstGeom>
        </p:spPr>
        <p:txBody>
          <a:bodyPr/>
          <a:lstStyle/>
          <a:p>
            <a:r>
              <a:rPr lang="en-US" dirty="0" smtClean="0"/>
              <a:t>In-State Pipeline</a:t>
            </a:r>
            <a:endParaRPr lang="en-US" dirty="0"/>
          </a:p>
        </p:txBody>
      </p:sp>
      <p:sp>
        <p:nvSpPr>
          <p:cNvPr id="6" name="Slide Number Placeholder 5"/>
          <p:cNvSpPr>
            <a:spLocks noGrp="1"/>
          </p:cNvSpPr>
          <p:nvPr>
            <p:ph type="sldNum" sz="quarter" idx="12"/>
          </p:nvPr>
        </p:nvSpPr>
        <p:spPr/>
        <p:txBody>
          <a:bodyPr/>
          <a:lstStyle/>
          <a:p>
            <a:fld id="{60D133CE-AC42-9742-B27A-4E4E64EFC03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87A522-0DAA-B547-8CE5-E60BF8777972}" type="datetime1">
              <a:rPr lang="en-US" smtClean="0"/>
              <a:pPr/>
              <a:t>1/31/2013</a:t>
            </a:fld>
            <a:endParaRPr lang="en-US" dirty="0"/>
          </a:p>
        </p:txBody>
      </p:sp>
      <p:sp>
        <p:nvSpPr>
          <p:cNvPr id="5" name="Footer Placeholder 4"/>
          <p:cNvSpPr>
            <a:spLocks noGrp="1"/>
          </p:cNvSpPr>
          <p:nvPr>
            <p:ph type="ftr" sz="quarter" idx="11"/>
          </p:nvPr>
        </p:nvSpPr>
        <p:spPr>
          <a:xfrm>
            <a:off x="3124200" y="6780109"/>
            <a:ext cx="2895600" cy="389467"/>
          </a:xfrm>
          <a:prstGeom prst="rect">
            <a:avLst/>
          </a:prstGeom>
        </p:spPr>
        <p:txBody>
          <a:bodyPr/>
          <a:lstStyle/>
          <a:p>
            <a:r>
              <a:rPr lang="en-US" dirty="0" smtClean="0"/>
              <a:t>In-State Pipeline</a:t>
            </a:r>
            <a:endParaRPr lang="en-US" dirty="0"/>
          </a:p>
        </p:txBody>
      </p:sp>
      <p:sp>
        <p:nvSpPr>
          <p:cNvPr id="6" name="Slide Number Placeholder 5"/>
          <p:cNvSpPr>
            <a:spLocks noGrp="1"/>
          </p:cNvSpPr>
          <p:nvPr>
            <p:ph type="sldNum" sz="quarter" idx="12"/>
          </p:nvPr>
        </p:nvSpPr>
        <p:spPr/>
        <p:txBody>
          <a:bodyPr/>
          <a:lstStyle/>
          <a:p>
            <a:fld id="{60D133CE-AC42-9742-B27A-4E4E64EFC03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950"/>
            <a:ext cx="205740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950"/>
            <a:ext cx="601980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10B61-E31F-AB4C-B322-0F9DB99AE2A3}" type="datetime1">
              <a:rPr lang="en-US" smtClean="0"/>
              <a:pPr/>
              <a:t>1/31/2013</a:t>
            </a:fld>
            <a:endParaRPr lang="en-US" dirty="0"/>
          </a:p>
        </p:txBody>
      </p:sp>
      <p:sp>
        <p:nvSpPr>
          <p:cNvPr id="5" name="Footer Placeholder 4"/>
          <p:cNvSpPr>
            <a:spLocks noGrp="1"/>
          </p:cNvSpPr>
          <p:nvPr>
            <p:ph type="ftr" sz="quarter" idx="11"/>
          </p:nvPr>
        </p:nvSpPr>
        <p:spPr>
          <a:xfrm>
            <a:off x="3124200" y="6780109"/>
            <a:ext cx="2895600" cy="389467"/>
          </a:xfrm>
          <a:prstGeom prst="rect">
            <a:avLst/>
          </a:prstGeom>
        </p:spPr>
        <p:txBody>
          <a:bodyPr/>
          <a:lstStyle/>
          <a:p>
            <a:r>
              <a:rPr lang="en-US" dirty="0" smtClean="0"/>
              <a:t>In-State Pipeline</a:t>
            </a:r>
            <a:endParaRPr lang="en-US" dirty="0"/>
          </a:p>
        </p:txBody>
      </p:sp>
      <p:sp>
        <p:nvSpPr>
          <p:cNvPr id="6" name="Slide Number Placeholder 5"/>
          <p:cNvSpPr>
            <a:spLocks noGrp="1"/>
          </p:cNvSpPr>
          <p:nvPr>
            <p:ph type="sldNum" sz="quarter" idx="12"/>
          </p:nvPr>
        </p:nvSpPr>
        <p:spPr/>
        <p:txBody>
          <a:bodyPr/>
          <a:lstStyle/>
          <a:p>
            <a:fld id="{60D133CE-AC42-9742-B27A-4E4E64EFC03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72454"/>
            <a:ext cx="777240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45280"/>
            <a:ext cx="6400800" cy="18694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D7F1B8-5158-1545-8941-BBFFAE4CFFC6}" type="datetimeFigureOut">
              <a:rPr lang="en-US" smtClean="0">
                <a:solidFill>
                  <a:prstClr val="black">
                    <a:tint val="75000"/>
                  </a:prstClr>
                </a:solidFill>
              </a:rPr>
              <a:pPr/>
              <a:t>1/31/2013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F8996F-BFF5-A942-8236-AAC4098937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6453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7F1B8-5158-1545-8941-BBFFAE4CFFC6}" type="datetimeFigureOut">
              <a:rPr lang="en-US" smtClean="0">
                <a:solidFill>
                  <a:prstClr val="black">
                    <a:tint val="75000"/>
                  </a:prstClr>
                </a:solidFill>
              </a:rPr>
              <a:pPr/>
              <a:t>1/31/2013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F8996F-BFF5-A942-8236-AAC4098937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3425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700694"/>
            <a:ext cx="7772400" cy="145288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100495"/>
            <a:ext cx="7772400" cy="16001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D7F1B8-5158-1545-8941-BBFFAE4CFFC6}" type="datetimeFigureOut">
              <a:rPr lang="en-US" smtClean="0">
                <a:solidFill>
                  <a:prstClr val="black">
                    <a:tint val="75000"/>
                  </a:prstClr>
                </a:solidFill>
              </a:rPr>
              <a:pPr/>
              <a:t>1/31/2013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F8996F-BFF5-A942-8236-AAC4098937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8942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6880"/>
            <a:ext cx="4038600" cy="482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6880"/>
            <a:ext cx="4038600" cy="482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D7F1B8-5158-1545-8941-BBFFAE4CFFC6}" type="datetimeFigureOut">
              <a:rPr lang="en-US" smtClean="0">
                <a:solidFill>
                  <a:prstClr val="black">
                    <a:tint val="75000"/>
                  </a:prstClr>
                </a:solidFill>
              </a:rPr>
              <a:pPr/>
              <a:t>1/31/2013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EF8996F-BFF5-A942-8236-AAC4098937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9086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37454"/>
            <a:ext cx="4040188" cy="682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19867"/>
            <a:ext cx="4040188" cy="4214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637454"/>
            <a:ext cx="4041775" cy="682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319867"/>
            <a:ext cx="4041775" cy="4214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D7F1B8-5158-1545-8941-BBFFAE4CFFC6}" type="datetimeFigureOut">
              <a:rPr lang="en-US" smtClean="0">
                <a:solidFill>
                  <a:prstClr val="black">
                    <a:tint val="75000"/>
                  </a:prstClr>
                </a:solidFill>
              </a:rPr>
              <a:pPr/>
              <a:t>1/31/2013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EF8996F-BFF5-A942-8236-AAC4098937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7960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D7F1B8-5158-1545-8941-BBFFAE4CFFC6}" type="datetimeFigureOut">
              <a:rPr lang="en-US" smtClean="0">
                <a:solidFill>
                  <a:prstClr val="black">
                    <a:tint val="75000"/>
                  </a:prstClr>
                </a:solidFill>
              </a:rPr>
              <a:pPr/>
              <a:t>1/31/2013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EF8996F-BFF5-A942-8236-AAC4098937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0784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7F1B8-5158-1545-8941-BBFFAE4CFFC6}" type="datetimeFigureOut">
              <a:rPr lang="en-US" smtClean="0">
                <a:solidFill>
                  <a:prstClr val="black">
                    <a:tint val="75000"/>
                  </a:prstClr>
                </a:solidFill>
              </a:rPr>
              <a:pPr/>
              <a:t>1/31/2013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EF8996F-BFF5-A942-8236-AAC4098937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5842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91253"/>
            <a:ext cx="3008313" cy="123952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91254"/>
            <a:ext cx="5111750" cy="62433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530774"/>
            <a:ext cx="3008313" cy="50038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7F1B8-5158-1545-8941-BBFFAE4CFFC6}" type="datetimeFigureOut">
              <a:rPr lang="en-US" smtClean="0">
                <a:solidFill>
                  <a:prstClr val="black">
                    <a:tint val="75000"/>
                  </a:prstClr>
                </a:solidFill>
              </a:rPr>
              <a:pPr/>
              <a:t>1/31/2013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EF8996F-BFF5-A942-8236-AAC4098937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8486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84E08A-7EE3-C643-A5F7-4026F3563930}" type="datetime1">
              <a:rPr lang="en-US" smtClean="0"/>
              <a:pPr/>
              <a:t>1/31/2013</a:t>
            </a:fld>
            <a:endParaRPr lang="en-US" dirty="0"/>
          </a:p>
        </p:txBody>
      </p:sp>
      <p:sp>
        <p:nvSpPr>
          <p:cNvPr id="5" name="Footer Placeholder 4"/>
          <p:cNvSpPr>
            <a:spLocks noGrp="1"/>
          </p:cNvSpPr>
          <p:nvPr>
            <p:ph type="ftr" sz="quarter" idx="11"/>
          </p:nvPr>
        </p:nvSpPr>
        <p:spPr>
          <a:xfrm>
            <a:off x="3124200" y="6780109"/>
            <a:ext cx="2895600" cy="389467"/>
          </a:xfrm>
          <a:prstGeom prst="rect">
            <a:avLst/>
          </a:prstGeom>
        </p:spPr>
        <p:txBody>
          <a:bodyPr/>
          <a:lstStyle/>
          <a:p>
            <a:r>
              <a:rPr lang="en-US" dirty="0" smtClean="0"/>
              <a:t>In-State Pipeline</a:t>
            </a:r>
            <a:endParaRPr lang="en-US" dirty="0"/>
          </a:p>
        </p:txBody>
      </p:sp>
      <p:sp>
        <p:nvSpPr>
          <p:cNvPr id="6" name="Slide Number Placeholder 5"/>
          <p:cNvSpPr>
            <a:spLocks noGrp="1"/>
          </p:cNvSpPr>
          <p:nvPr>
            <p:ph type="sldNum" sz="quarter" idx="12"/>
          </p:nvPr>
        </p:nvSpPr>
        <p:spPr/>
        <p:txBody>
          <a:bodyPr/>
          <a:lstStyle/>
          <a:p>
            <a:fld id="{60D133CE-AC42-9742-B27A-4E4E64EFC038}"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20640"/>
            <a:ext cx="5486400" cy="60452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53627"/>
            <a:ext cx="5486400" cy="43891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725161"/>
            <a:ext cx="5486400" cy="8585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7F1B8-5158-1545-8941-BBFFAE4CFFC6}" type="datetimeFigureOut">
              <a:rPr lang="en-US" smtClean="0">
                <a:solidFill>
                  <a:prstClr val="black">
                    <a:tint val="75000"/>
                  </a:prstClr>
                </a:solidFill>
              </a:rPr>
              <a:pPr/>
              <a:t>1/31/2013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EF8996F-BFF5-A942-8236-AAC4098937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0652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7F1B8-5158-1545-8941-BBFFAE4CFFC6}" type="datetimeFigureOut">
              <a:rPr lang="en-US" smtClean="0">
                <a:solidFill>
                  <a:prstClr val="black">
                    <a:tint val="75000"/>
                  </a:prstClr>
                </a:solidFill>
              </a:rPr>
              <a:pPr/>
              <a:t>1/31/2013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F8996F-BFF5-A942-8236-AAC4098937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7737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948"/>
            <a:ext cx="205740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948"/>
            <a:ext cx="601980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7F1B8-5158-1545-8941-BBFFAE4CFFC6}" type="datetimeFigureOut">
              <a:rPr lang="en-US" smtClean="0">
                <a:solidFill>
                  <a:prstClr val="black">
                    <a:tint val="75000"/>
                  </a:prstClr>
                </a:solidFill>
              </a:rPr>
              <a:pPr/>
              <a:t>1/31/2013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F8996F-BFF5-A942-8236-AAC4098937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7159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700696"/>
            <a:ext cx="7772400" cy="145288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100497"/>
            <a:ext cx="7772400" cy="16001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CB8CF4-DBFD-FC46-840E-133E09CA89AB}" type="datetime1">
              <a:rPr lang="en-US" smtClean="0"/>
              <a:pPr/>
              <a:t>1/31/2013</a:t>
            </a:fld>
            <a:endParaRPr lang="en-US" dirty="0"/>
          </a:p>
        </p:txBody>
      </p:sp>
      <p:sp>
        <p:nvSpPr>
          <p:cNvPr id="5" name="Footer Placeholder 4"/>
          <p:cNvSpPr>
            <a:spLocks noGrp="1"/>
          </p:cNvSpPr>
          <p:nvPr>
            <p:ph type="ftr" sz="quarter" idx="11"/>
          </p:nvPr>
        </p:nvSpPr>
        <p:spPr>
          <a:xfrm>
            <a:off x="3124200" y="6780109"/>
            <a:ext cx="2895600" cy="389467"/>
          </a:xfrm>
          <a:prstGeom prst="rect">
            <a:avLst/>
          </a:prstGeom>
        </p:spPr>
        <p:txBody>
          <a:bodyPr/>
          <a:lstStyle/>
          <a:p>
            <a:r>
              <a:rPr lang="en-US" dirty="0" smtClean="0"/>
              <a:t>In-State Pipeline</a:t>
            </a:r>
            <a:endParaRPr lang="en-US" dirty="0"/>
          </a:p>
        </p:txBody>
      </p:sp>
      <p:sp>
        <p:nvSpPr>
          <p:cNvPr id="6" name="Slide Number Placeholder 5"/>
          <p:cNvSpPr>
            <a:spLocks noGrp="1"/>
          </p:cNvSpPr>
          <p:nvPr>
            <p:ph type="sldNum" sz="quarter" idx="12"/>
          </p:nvPr>
        </p:nvSpPr>
        <p:spPr/>
        <p:txBody>
          <a:bodyPr/>
          <a:lstStyle/>
          <a:p>
            <a:fld id="{60D133CE-AC42-9742-B27A-4E4E64EFC03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6880"/>
            <a:ext cx="4038600" cy="482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6880"/>
            <a:ext cx="4038600" cy="482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9B9D76-82C4-2D4B-A337-860B7B19DF10}" type="datetime1">
              <a:rPr lang="en-US" smtClean="0"/>
              <a:pPr/>
              <a:t>1/31/2013</a:t>
            </a:fld>
            <a:endParaRPr lang="en-US" dirty="0"/>
          </a:p>
        </p:txBody>
      </p:sp>
      <p:sp>
        <p:nvSpPr>
          <p:cNvPr id="6" name="Footer Placeholder 5"/>
          <p:cNvSpPr>
            <a:spLocks noGrp="1"/>
          </p:cNvSpPr>
          <p:nvPr>
            <p:ph type="ftr" sz="quarter" idx="11"/>
          </p:nvPr>
        </p:nvSpPr>
        <p:spPr>
          <a:xfrm>
            <a:off x="3124200" y="6780109"/>
            <a:ext cx="2895600" cy="389467"/>
          </a:xfrm>
          <a:prstGeom prst="rect">
            <a:avLst/>
          </a:prstGeom>
        </p:spPr>
        <p:txBody>
          <a:bodyPr/>
          <a:lstStyle/>
          <a:p>
            <a:r>
              <a:rPr lang="en-US" dirty="0" smtClean="0"/>
              <a:t>In-State Pipeline</a:t>
            </a:r>
            <a:endParaRPr lang="en-US" dirty="0"/>
          </a:p>
        </p:txBody>
      </p:sp>
      <p:sp>
        <p:nvSpPr>
          <p:cNvPr id="7" name="Slide Number Placeholder 6"/>
          <p:cNvSpPr>
            <a:spLocks noGrp="1"/>
          </p:cNvSpPr>
          <p:nvPr>
            <p:ph type="sldNum" sz="quarter" idx="12"/>
          </p:nvPr>
        </p:nvSpPr>
        <p:spPr/>
        <p:txBody>
          <a:bodyPr/>
          <a:lstStyle/>
          <a:p>
            <a:fld id="{60D133CE-AC42-9742-B27A-4E4E64EFC03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37456"/>
            <a:ext cx="4040188" cy="682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19869"/>
            <a:ext cx="4040188" cy="4214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637456"/>
            <a:ext cx="4041775" cy="682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319869"/>
            <a:ext cx="4041775" cy="4214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049097-1BCD-5549-96A6-EF761B70DA3E}" type="datetime1">
              <a:rPr lang="en-US" smtClean="0"/>
              <a:pPr/>
              <a:t>1/31/2013</a:t>
            </a:fld>
            <a:endParaRPr lang="en-US" dirty="0"/>
          </a:p>
        </p:txBody>
      </p:sp>
      <p:sp>
        <p:nvSpPr>
          <p:cNvPr id="8" name="Footer Placeholder 7"/>
          <p:cNvSpPr>
            <a:spLocks noGrp="1"/>
          </p:cNvSpPr>
          <p:nvPr>
            <p:ph type="ftr" sz="quarter" idx="11"/>
          </p:nvPr>
        </p:nvSpPr>
        <p:spPr>
          <a:xfrm>
            <a:off x="3124200" y="6780109"/>
            <a:ext cx="2895600" cy="389467"/>
          </a:xfrm>
          <a:prstGeom prst="rect">
            <a:avLst/>
          </a:prstGeom>
        </p:spPr>
        <p:txBody>
          <a:bodyPr/>
          <a:lstStyle/>
          <a:p>
            <a:r>
              <a:rPr lang="en-US" dirty="0" smtClean="0"/>
              <a:t>In-State Pipeline</a:t>
            </a:r>
            <a:endParaRPr lang="en-US" dirty="0"/>
          </a:p>
        </p:txBody>
      </p:sp>
      <p:sp>
        <p:nvSpPr>
          <p:cNvPr id="9" name="Slide Number Placeholder 8"/>
          <p:cNvSpPr>
            <a:spLocks noGrp="1"/>
          </p:cNvSpPr>
          <p:nvPr>
            <p:ph type="sldNum" sz="quarter" idx="12"/>
          </p:nvPr>
        </p:nvSpPr>
        <p:spPr/>
        <p:txBody>
          <a:bodyPr/>
          <a:lstStyle/>
          <a:p>
            <a:fld id="{60D133CE-AC42-9742-B27A-4E4E64EFC03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159866D4-4E2E-2044-8317-30047733C27E}" type="datetime1">
              <a:rPr lang="en-US" smtClean="0"/>
              <a:pPr/>
              <a:t>1/31/2013</a:t>
            </a:fld>
            <a:endParaRPr lang="en-US" dirty="0"/>
          </a:p>
        </p:txBody>
      </p:sp>
      <p:sp>
        <p:nvSpPr>
          <p:cNvPr id="4" name="Footer Placeholder 3"/>
          <p:cNvSpPr>
            <a:spLocks noGrp="1"/>
          </p:cNvSpPr>
          <p:nvPr>
            <p:ph type="ftr" sz="quarter" idx="11"/>
          </p:nvPr>
        </p:nvSpPr>
        <p:spPr>
          <a:xfrm>
            <a:off x="3124200" y="6780109"/>
            <a:ext cx="2895600" cy="389467"/>
          </a:xfrm>
          <a:prstGeom prst="rect">
            <a:avLst/>
          </a:prstGeom>
        </p:spPr>
        <p:txBody>
          <a:bodyPr/>
          <a:lstStyle/>
          <a:p>
            <a:r>
              <a:rPr lang="en-US" dirty="0" smtClean="0"/>
              <a:t>In-State Pipeline</a:t>
            </a:r>
            <a:endParaRPr lang="en-US" dirty="0"/>
          </a:p>
        </p:txBody>
      </p:sp>
      <p:sp>
        <p:nvSpPr>
          <p:cNvPr id="5" name="Slide Number Placeholder 4"/>
          <p:cNvSpPr>
            <a:spLocks noGrp="1"/>
          </p:cNvSpPr>
          <p:nvPr>
            <p:ph type="sldNum" sz="quarter" idx="12"/>
          </p:nvPr>
        </p:nvSpPr>
        <p:spPr/>
        <p:txBody>
          <a:bodyPr/>
          <a:lstStyle/>
          <a:p>
            <a:fld id="{60D133CE-AC42-9742-B27A-4E4E64EFC03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8B0B1-3A0B-544B-9F75-E2AFB8CB8258}" type="datetime1">
              <a:rPr lang="en-US" smtClean="0"/>
              <a:pPr/>
              <a:t>1/31/2013</a:t>
            </a:fld>
            <a:endParaRPr lang="en-US" dirty="0"/>
          </a:p>
        </p:txBody>
      </p:sp>
      <p:sp>
        <p:nvSpPr>
          <p:cNvPr id="3" name="Footer Placeholder 2"/>
          <p:cNvSpPr>
            <a:spLocks noGrp="1"/>
          </p:cNvSpPr>
          <p:nvPr>
            <p:ph type="ftr" sz="quarter" idx="11"/>
          </p:nvPr>
        </p:nvSpPr>
        <p:spPr>
          <a:xfrm>
            <a:off x="3124200" y="6780109"/>
            <a:ext cx="2895600" cy="389467"/>
          </a:xfrm>
          <a:prstGeom prst="rect">
            <a:avLst/>
          </a:prstGeom>
        </p:spPr>
        <p:txBody>
          <a:bodyPr/>
          <a:lstStyle/>
          <a:p>
            <a:r>
              <a:rPr lang="en-US" dirty="0" smtClean="0"/>
              <a:t>In-State Pipeline</a:t>
            </a:r>
            <a:endParaRPr lang="en-US" dirty="0"/>
          </a:p>
        </p:txBody>
      </p:sp>
      <p:sp>
        <p:nvSpPr>
          <p:cNvPr id="4" name="Slide Number Placeholder 3"/>
          <p:cNvSpPr>
            <a:spLocks noGrp="1"/>
          </p:cNvSpPr>
          <p:nvPr>
            <p:ph type="sldNum" sz="quarter" idx="12"/>
          </p:nvPr>
        </p:nvSpPr>
        <p:spPr/>
        <p:txBody>
          <a:bodyPr/>
          <a:lstStyle/>
          <a:p>
            <a:fld id="{60D133CE-AC42-9742-B27A-4E4E64EFC03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91253"/>
            <a:ext cx="3008313" cy="123952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91256"/>
            <a:ext cx="5111750" cy="62433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530776"/>
            <a:ext cx="3008313" cy="50038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8BE56-1E0D-4A4D-B272-8BC57F347DC5}" type="datetime1">
              <a:rPr lang="en-US" smtClean="0"/>
              <a:pPr/>
              <a:t>1/31/2013</a:t>
            </a:fld>
            <a:endParaRPr lang="en-US" dirty="0"/>
          </a:p>
        </p:txBody>
      </p:sp>
      <p:sp>
        <p:nvSpPr>
          <p:cNvPr id="6" name="Footer Placeholder 5"/>
          <p:cNvSpPr>
            <a:spLocks noGrp="1"/>
          </p:cNvSpPr>
          <p:nvPr>
            <p:ph type="ftr" sz="quarter" idx="11"/>
          </p:nvPr>
        </p:nvSpPr>
        <p:spPr>
          <a:xfrm>
            <a:off x="3124200" y="6780109"/>
            <a:ext cx="2895600" cy="389467"/>
          </a:xfrm>
          <a:prstGeom prst="rect">
            <a:avLst/>
          </a:prstGeom>
        </p:spPr>
        <p:txBody>
          <a:bodyPr/>
          <a:lstStyle/>
          <a:p>
            <a:r>
              <a:rPr lang="en-US" dirty="0" smtClean="0"/>
              <a:t>In-State Pipeline</a:t>
            </a:r>
            <a:endParaRPr lang="en-US" dirty="0"/>
          </a:p>
        </p:txBody>
      </p:sp>
      <p:sp>
        <p:nvSpPr>
          <p:cNvPr id="7" name="Slide Number Placeholder 6"/>
          <p:cNvSpPr>
            <a:spLocks noGrp="1"/>
          </p:cNvSpPr>
          <p:nvPr>
            <p:ph type="sldNum" sz="quarter" idx="12"/>
          </p:nvPr>
        </p:nvSpPr>
        <p:spPr/>
        <p:txBody>
          <a:bodyPr/>
          <a:lstStyle/>
          <a:p>
            <a:fld id="{60D133CE-AC42-9742-B27A-4E4E64EFC03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20642"/>
            <a:ext cx="5486400" cy="60452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53627"/>
            <a:ext cx="5486400" cy="43891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725163"/>
            <a:ext cx="5486400" cy="8585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AE4E9C-F47F-8F4B-82BA-9270B8D16896}" type="datetime1">
              <a:rPr lang="en-US" smtClean="0"/>
              <a:pPr/>
              <a:t>1/31/2013</a:t>
            </a:fld>
            <a:endParaRPr lang="en-US" dirty="0"/>
          </a:p>
        </p:txBody>
      </p:sp>
      <p:sp>
        <p:nvSpPr>
          <p:cNvPr id="6" name="Footer Placeholder 5"/>
          <p:cNvSpPr>
            <a:spLocks noGrp="1"/>
          </p:cNvSpPr>
          <p:nvPr>
            <p:ph type="ftr" sz="quarter" idx="11"/>
          </p:nvPr>
        </p:nvSpPr>
        <p:spPr>
          <a:xfrm>
            <a:off x="3124200" y="6780109"/>
            <a:ext cx="2895600" cy="389467"/>
          </a:xfrm>
          <a:prstGeom prst="rect">
            <a:avLst/>
          </a:prstGeom>
        </p:spPr>
        <p:txBody>
          <a:bodyPr/>
          <a:lstStyle/>
          <a:p>
            <a:r>
              <a:rPr lang="en-US" dirty="0" smtClean="0"/>
              <a:t>In-State Pipeline</a:t>
            </a:r>
            <a:endParaRPr lang="en-US" dirty="0"/>
          </a:p>
        </p:txBody>
      </p:sp>
      <p:sp>
        <p:nvSpPr>
          <p:cNvPr id="7" name="Slide Number Placeholder 6"/>
          <p:cNvSpPr>
            <a:spLocks noGrp="1"/>
          </p:cNvSpPr>
          <p:nvPr>
            <p:ph type="sldNum" sz="quarter" idx="12"/>
          </p:nvPr>
        </p:nvSpPr>
        <p:spPr/>
        <p:txBody>
          <a:bodyPr/>
          <a:lstStyle/>
          <a:p>
            <a:fld id="{60D133CE-AC42-9742-B27A-4E4E64EFC03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92947"/>
            <a:ext cx="8229600" cy="1219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06880"/>
            <a:ext cx="8229600" cy="482769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780109"/>
            <a:ext cx="2133600" cy="389467"/>
          </a:xfrm>
          <a:prstGeom prst="rect">
            <a:avLst/>
          </a:prstGeom>
        </p:spPr>
        <p:txBody>
          <a:bodyPr vert="horz" lIns="91440" tIns="45720" rIns="91440" bIns="45720" rtlCol="0" anchor="ctr"/>
          <a:lstStyle>
            <a:lvl1pPr algn="l">
              <a:defRPr sz="1200">
                <a:solidFill>
                  <a:schemeClr val="tx1">
                    <a:tint val="75000"/>
                  </a:schemeClr>
                </a:solidFill>
              </a:defRPr>
            </a:lvl1pPr>
          </a:lstStyle>
          <a:p>
            <a:fld id="{206ED60A-0A20-6246-9427-D313D3834CFC}" type="datetime1">
              <a:rPr lang="en-US" smtClean="0"/>
              <a:pPr/>
              <a:t>1/31/2013</a:t>
            </a:fld>
            <a:endParaRPr lang="en-US" dirty="0"/>
          </a:p>
        </p:txBody>
      </p:sp>
      <p:sp>
        <p:nvSpPr>
          <p:cNvPr id="6" name="Slide Number Placeholder 5"/>
          <p:cNvSpPr>
            <a:spLocks noGrp="1"/>
          </p:cNvSpPr>
          <p:nvPr>
            <p:ph type="sldNum" sz="quarter" idx="4"/>
          </p:nvPr>
        </p:nvSpPr>
        <p:spPr>
          <a:xfrm>
            <a:off x="6553200" y="6780109"/>
            <a:ext cx="2133600" cy="389467"/>
          </a:xfrm>
          <a:prstGeom prst="rect">
            <a:avLst/>
          </a:prstGeom>
        </p:spPr>
        <p:txBody>
          <a:bodyPr vert="horz" lIns="91440" tIns="45720" rIns="91440" bIns="45720" rtlCol="0" anchor="ctr"/>
          <a:lstStyle>
            <a:lvl1pPr algn="r">
              <a:defRPr sz="1200">
                <a:solidFill>
                  <a:schemeClr val="tx1">
                    <a:tint val="75000"/>
                  </a:schemeClr>
                </a:solidFill>
              </a:defRPr>
            </a:lvl1pPr>
          </a:lstStyle>
          <a:p>
            <a:fld id="{60D133CE-AC42-9742-B27A-4E4E64EFC03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ü"/>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ü"/>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92947"/>
            <a:ext cx="8229600" cy="12192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06880"/>
            <a:ext cx="8229600" cy="482769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780107"/>
            <a:ext cx="2133600" cy="389467"/>
          </a:xfrm>
          <a:prstGeom prst="rect">
            <a:avLst/>
          </a:prstGeom>
        </p:spPr>
        <p:txBody>
          <a:bodyPr vert="horz" lIns="91440" tIns="45720" rIns="91440" bIns="45720" rtlCol="0" anchor="ctr"/>
          <a:lstStyle>
            <a:lvl1pPr algn="l">
              <a:defRPr sz="1200">
                <a:solidFill>
                  <a:schemeClr val="tx1">
                    <a:tint val="75000"/>
                  </a:schemeClr>
                </a:solidFill>
              </a:defRPr>
            </a:lvl1pPr>
          </a:lstStyle>
          <a:p>
            <a:fld id="{4DD7F1B8-5158-1545-8941-BBFFAE4CFFC6}" type="datetimeFigureOut">
              <a:rPr lang="en-US" smtClean="0">
                <a:solidFill>
                  <a:prstClr val="black">
                    <a:tint val="75000"/>
                  </a:prstClr>
                </a:solidFill>
              </a:rPr>
              <a:pPr/>
              <a:t>1/31/2013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780107"/>
            <a:ext cx="2895600" cy="38946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780107"/>
            <a:ext cx="2133600" cy="389467"/>
          </a:xfrm>
          <a:prstGeom prst="rect">
            <a:avLst/>
          </a:prstGeom>
        </p:spPr>
        <p:txBody>
          <a:bodyPr vert="horz" lIns="91440" tIns="45720" rIns="91440" bIns="45720" rtlCol="0" anchor="ctr"/>
          <a:lstStyle>
            <a:lvl1pPr algn="r">
              <a:defRPr sz="1200">
                <a:solidFill>
                  <a:schemeClr val="tx1">
                    <a:tint val="75000"/>
                  </a:schemeClr>
                </a:solidFill>
              </a:defRPr>
            </a:lvl1pPr>
          </a:lstStyle>
          <a:p>
            <a:fld id="{9EF8996F-BFF5-A942-8236-AAC4098937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8712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i ASAP ak map.eps"/>
          <p:cNvPicPr>
            <a:picLocks noChangeAspect="1"/>
          </p:cNvPicPr>
          <p:nvPr/>
        </p:nvPicPr>
        <p:blipFill>
          <a:blip r:embed="rId3"/>
          <a:stretch>
            <a:fillRect/>
          </a:stretch>
        </p:blipFill>
        <p:spPr>
          <a:xfrm>
            <a:off x="2694232" y="2825087"/>
            <a:ext cx="6491522" cy="4408574"/>
          </a:xfrm>
          <a:prstGeom prst="rect">
            <a:avLst/>
          </a:prstGeom>
        </p:spPr>
      </p:pic>
      <p:sp>
        <p:nvSpPr>
          <p:cNvPr id="3" name="Subtitle 2"/>
          <p:cNvSpPr>
            <a:spLocks noGrp="1"/>
          </p:cNvSpPr>
          <p:nvPr>
            <p:ph type="subTitle" idx="1"/>
          </p:nvPr>
        </p:nvSpPr>
        <p:spPr>
          <a:xfrm>
            <a:off x="928282" y="1625781"/>
            <a:ext cx="2710273" cy="381790"/>
          </a:xfrm>
        </p:spPr>
        <p:txBody>
          <a:bodyPr>
            <a:normAutofit/>
          </a:bodyPr>
          <a:lstStyle/>
          <a:p>
            <a:r>
              <a:rPr lang="en-US" sz="1300" dirty="0" smtClean="0">
                <a:solidFill>
                  <a:srgbClr val="0055A4"/>
                </a:solidFill>
                <a:latin typeface="Helvetica"/>
                <a:cs typeface="Helvetica"/>
              </a:rPr>
              <a:t>Alaska Stand Alone Gas Pipeline</a:t>
            </a:r>
            <a:endParaRPr lang="en-US" sz="1300" dirty="0">
              <a:solidFill>
                <a:srgbClr val="0055A4"/>
              </a:solidFill>
              <a:latin typeface="Helvetica"/>
              <a:cs typeface="Helvetica"/>
            </a:endParaRPr>
          </a:p>
        </p:txBody>
      </p:sp>
      <p:sp>
        <p:nvSpPr>
          <p:cNvPr id="6" name="Subtitle 2"/>
          <p:cNvSpPr txBox="1">
            <a:spLocks/>
          </p:cNvSpPr>
          <p:nvPr/>
        </p:nvSpPr>
        <p:spPr>
          <a:xfrm>
            <a:off x="-213244" y="3446511"/>
            <a:ext cx="4463213" cy="1447801"/>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2800" b="1" dirty="0" smtClean="0">
                <a:solidFill>
                  <a:srgbClr val="336699"/>
                </a:solidFill>
                <a:latin typeface="Helvetica"/>
                <a:cs typeface="Helvetica"/>
              </a:rPr>
              <a:t>ASAP Project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2800" b="1" dirty="0" smtClean="0">
                <a:solidFill>
                  <a:srgbClr val="336699"/>
                </a:solidFill>
                <a:latin typeface="Helvetica"/>
                <a:cs typeface="Helvetica"/>
              </a:rPr>
              <a:t>Update</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b="0" i="0" u="none" strike="noStrike" kern="1200" cap="none" spc="0" normalizeH="0" baseline="0" noProof="0" dirty="0" smtClean="0">
              <a:ln>
                <a:noFill/>
              </a:ln>
              <a:solidFill>
                <a:srgbClr val="336699"/>
              </a:solidFill>
              <a:effectLst/>
              <a:uLnTx/>
              <a:uFillTx/>
              <a:latin typeface="Helvetica"/>
              <a:ea typeface="+mn-ea"/>
              <a:cs typeface="Helvetica"/>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b="1" dirty="0" smtClean="0">
                <a:solidFill>
                  <a:srgbClr val="336699"/>
                </a:solidFill>
                <a:latin typeface="Helvetica"/>
                <a:cs typeface="Helvetica"/>
              </a:rPr>
              <a:t>February </a:t>
            </a:r>
            <a:r>
              <a:rPr lang="en-US" b="1" dirty="0">
                <a:solidFill>
                  <a:srgbClr val="336699"/>
                </a:solidFill>
                <a:latin typeface="Helvetica"/>
                <a:cs typeface="Helvetica"/>
              </a:rPr>
              <a:t>5</a:t>
            </a:r>
            <a:r>
              <a:rPr lang="en-US" b="1" dirty="0" smtClean="0">
                <a:solidFill>
                  <a:srgbClr val="336699"/>
                </a:solidFill>
                <a:latin typeface="Helvetica"/>
                <a:cs typeface="Helvetica"/>
              </a:rPr>
              <a:t>, </a:t>
            </a:r>
            <a:r>
              <a:rPr lang="en-US" b="1" dirty="0" smtClean="0">
                <a:solidFill>
                  <a:srgbClr val="336699"/>
                </a:solidFill>
                <a:latin typeface="Helvetica"/>
                <a:cs typeface="Helvetica"/>
              </a:rPr>
              <a:t>2013 </a:t>
            </a:r>
            <a:endParaRPr kumimoji="0" lang="en-US" b="1" i="0" u="none" strike="noStrike" kern="1200" cap="none" spc="0" normalizeH="0" baseline="0" noProof="0" dirty="0" smtClean="0">
              <a:ln>
                <a:noFill/>
              </a:ln>
              <a:solidFill>
                <a:srgbClr val="336699"/>
              </a:solidFill>
              <a:effectLst/>
              <a:uLnTx/>
              <a:uFillTx/>
              <a:latin typeface="Helvetica"/>
              <a:cs typeface="Helvetica"/>
            </a:endParaRPr>
          </a:p>
        </p:txBody>
      </p:sp>
      <p:cxnSp>
        <p:nvCxnSpPr>
          <p:cNvPr id="7" name="Straight Connector 6"/>
          <p:cNvCxnSpPr/>
          <p:nvPr/>
        </p:nvCxnSpPr>
        <p:spPr>
          <a:xfrm rot="10800000">
            <a:off x="1" y="1536700"/>
            <a:ext cx="4577512" cy="1588"/>
          </a:xfrm>
          <a:prstGeom prst="line">
            <a:avLst/>
          </a:prstGeom>
          <a:ln w="38100" cap="flat" cmpd="sng" algn="ctr">
            <a:solidFill>
              <a:srgbClr val="948A5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a:off x="1" y="1605143"/>
            <a:ext cx="4577512" cy="1588"/>
          </a:xfrm>
          <a:prstGeom prst="line">
            <a:avLst/>
          </a:prstGeom>
          <a:ln w="25400" cap="flat" cmpd="sng" algn="ctr">
            <a:solidFill>
              <a:srgbClr val="948A5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descr="ASAP-Pantone-293.jpg"/>
          <p:cNvPicPr>
            <a:picLocks noChangeAspect="1"/>
          </p:cNvPicPr>
          <p:nvPr/>
        </p:nvPicPr>
        <p:blipFill>
          <a:blip r:embed="rId4"/>
          <a:stretch>
            <a:fillRect/>
          </a:stretch>
        </p:blipFill>
        <p:spPr>
          <a:xfrm>
            <a:off x="928278" y="608811"/>
            <a:ext cx="2912004" cy="827078"/>
          </a:xfrm>
          <a:prstGeom prst="rect">
            <a:avLst/>
          </a:prstGeom>
        </p:spPr>
      </p:pic>
      <p:sp>
        <p:nvSpPr>
          <p:cNvPr id="2" name="TextBox 1"/>
          <p:cNvSpPr txBox="1"/>
          <p:nvPr/>
        </p:nvSpPr>
        <p:spPr>
          <a:xfrm>
            <a:off x="279281" y="2034866"/>
            <a:ext cx="4679486" cy="954107"/>
          </a:xfrm>
          <a:prstGeom prst="rect">
            <a:avLst/>
          </a:prstGeom>
          <a:noFill/>
        </p:spPr>
        <p:txBody>
          <a:bodyPr wrap="none" rtlCol="0">
            <a:spAutoFit/>
          </a:bodyPr>
          <a:lstStyle/>
          <a:p>
            <a:pPr algn="ctr"/>
            <a:r>
              <a:rPr lang="en-US" sz="2800" b="1" dirty="0" smtClean="0">
                <a:solidFill>
                  <a:srgbClr val="336699"/>
                </a:solidFill>
                <a:latin typeface="Helvetica" pitchFamily="34" charset="0"/>
                <a:cs typeface="Helvetica" pitchFamily="34" charset="0"/>
              </a:rPr>
              <a:t>Senate Special</a:t>
            </a:r>
            <a:r>
              <a:rPr lang="en-US" sz="2800" b="1" dirty="0">
                <a:solidFill>
                  <a:srgbClr val="336699"/>
                </a:solidFill>
                <a:latin typeface="Helvetica" pitchFamily="34" charset="0"/>
                <a:cs typeface="Helvetica" pitchFamily="34" charset="0"/>
              </a:rPr>
              <a:t> </a:t>
            </a:r>
            <a:r>
              <a:rPr lang="en-US" sz="2800" b="1" dirty="0" smtClean="0">
                <a:solidFill>
                  <a:srgbClr val="336699"/>
                </a:solidFill>
                <a:latin typeface="Helvetica" pitchFamily="34" charset="0"/>
                <a:cs typeface="Helvetica" pitchFamily="34" charset="0"/>
              </a:rPr>
              <a:t>Committee</a:t>
            </a:r>
          </a:p>
          <a:p>
            <a:pPr algn="ctr"/>
            <a:r>
              <a:rPr lang="en-US" sz="2800" b="1" dirty="0" smtClean="0">
                <a:solidFill>
                  <a:srgbClr val="336699"/>
                </a:solidFill>
                <a:latin typeface="Helvetica" pitchFamily="34" charset="0"/>
                <a:cs typeface="Helvetica" pitchFamily="34" charset="0"/>
              </a:rPr>
              <a:t> on In-state Energy</a:t>
            </a:r>
            <a:endParaRPr lang="en-US" sz="2800" b="1" dirty="0">
              <a:solidFill>
                <a:srgbClr val="336699"/>
              </a:solidFill>
              <a:latin typeface="Helvetica" pitchFamily="34" charset="0"/>
              <a:cs typeface="Helvetic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descr="mini ASAP ak map.eps"/>
          <p:cNvPicPr>
            <a:picLocks noChangeAspect="1"/>
          </p:cNvPicPr>
          <p:nvPr/>
        </p:nvPicPr>
        <p:blipFill>
          <a:blip r:embed="rId3"/>
          <a:stretch>
            <a:fillRect/>
          </a:stretch>
        </p:blipFill>
        <p:spPr>
          <a:xfrm>
            <a:off x="7767586" y="6515621"/>
            <a:ext cx="1470128" cy="998405"/>
          </a:xfrm>
          <a:prstGeom prst="rect">
            <a:avLst/>
          </a:prstGeom>
        </p:spPr>
      </p:pic>
      <p:pic>
        <p:nvPicPr>
          <p:cNvPr id="16" name="Picture 15" descr="ASAP-rev.png"/>
          <p:cNvPicPr>
            <a:picLocks noChangeAspect="1"/>
          </p:cNvPicPr>
          <p:nvPr/>
        </p:nvPicPr>
        <p:blipFill>
          <a:blip r:embed="rId4"/>
          <a:stretch>
            <a:fillRect/>
          </a:stretch>
        </p:blipFill>
        <p:spPr>
          <a:xfrm>
            <a:off x="174083" y="6780107"/>
            <a:ext cx="1336459" cy="379586"/>
          </a:xfrm>
          <a:prstGeom prst="rect">
            <a:avLst/>
          </a:prstGeom>
        </p:spPr>
      </p:pic>
      <p:graphicFrame>
        <p:nvGraphicFramePr>
          <p:cNvPr id="17" name="Content Placeholder 10"/>
          <p:cNvGraphicFramePr>
            <a:graphicFrameLocks noGrp="1"/>
          </p:cNvGraphicFramePr>
          <p:nvPr>
            <p:ph idx="1"/>
            <p:extLst>
              <p:ext uri="{D42A27DB-BD31-4B8C-83A1-F6EECF244321}">
                <p14:modId xmlns:p14="http://schemas.microsoft.com/office/powerpoint/2010/main" val="3220784687"/>
              </p:ext>
            </p:extLst>
          </p:nvPr>
        </p:nvGraphicFramePr>
        <p:xfrm>
          <a:off x="842312" y="1181100"/>
          <a:ext cx="7463491" cy="4991100"/>
        </p:xfrm>
        <a:graphic>
          <a:graphicData uri="http://schemas.openxmlformats.org/drawingml/2006/chart">
            <c:chart xmlns:c="http://schemas.openxmlformats.org/drawingml/2006/chart" xmlns:r="http://schemas.openxmlformats.org/officeDocument/2006/relationships" r:id="rId5"/>
          </a:graphicData>
        </a:graphic>
      </p:graphicFrame>
      <p:sp>
        <p:nvSpPr>
          <p:cNvPr id="19" name="Slide Number Placeholder 7"/>
          <p:cNvSpPr>
            <a:spLocks noGrp="1"/>
          </p:cNvSpPr>
          <p:nvPr>
            <p:ph type="sldNum" sz="quarter" idx="12"/>
          </p:nvPr>
        </p:nvSpPr>
        <p:spPr>
          <a:xfrm>
            <a:off x="6553200" y="6780109"/>
            <a:ext cx="2133600" cy="389467"/>
          </a:xfrm>
        </p:spPr>
        <p:txBody>
          <a:bodyPr/>
          <a:lstStyle/>
          <a:p>
            <a:fld id="{60D133CE-AC42-9742-B27A-4E4E64EFC038}" type="slidenum">
              <a:rPr lang="en-US" smtClean="0">
                <a:solidFill>
                  <a:schemeClr val="bg1"/>
                </a:solidFill>
              </a:rPr>
              <a:pPr/>
              <a:t>10</a:t>
            </a:fld>
            <a:endParaRPr lang="en-US" dirty="0">
              <a:solidFill>
                <a:schemeClr val="bg1"/>
              </a:solidFill>
            </a:endParaRPr>
          </a:p>
        </p:txBody>
      </p:sp>
      <p:cxnSp>
        <p:nvCxnSpPr>
          <p:cNvPr id="20" name="Straight Connector 19"/>
          <p:cNvCxnSpPr/>
          <p:nvPr/>
        </p:nvCxnSpPr>
        <p:spPr>
          <a:xfrm>
            <a:off x="0" y="912812"/>
            <a:ext cx="9144000" cy="1588"/>
          </a:xfrm>
          <a:prstGeom prst="line">
            <a:avLst/>
          </a:prstGeom>
          <a:ln w="381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0" y="798514"/>
            <a:ext cx="9144000" cy="1588"/>
          </a:xfrm>
          <a:prstGeom prst="line">
            <a:avLst/>
          </a:prstGeom>
          <a:ln w="254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5" name="Title 1"/>
          <p:cNvSpPr txBox="1">
            <a:spLocks/>
          </p:cNvSpPr>
          <p:nvPr/>
        </p:nvSpPr>
        <p:spPr>
          <a:xfrm>
            <a:off x="0" y="0"/>
            <a:ext cx="9144000" cy="914400"/>
          </a:xfrm>
          <a:prstGeom prst="rect">
            <a:avLst/>
          </a:prstGeom>
        </p:spPr>
        <p:txBody>
          <a:bodyPr vert="horz" lIns="91440" tIns="45720" rIns="91440" bIns="45720" rtlCol="0" anchor="ctr">
            <a:normAutofit/>
          </a:bodyPr>
          <a:lstStyle/>
          <a:p>
            <a:pPr lvl="0" algn="ctr">
              <a:spcBef>
                <a:spcPct val="0"/>
              </a:spcBef>
              <a:defRPr/>
            </a:pPr>
            <a:r>
              <a:rPr kumimoji="0" lang="en-US" sz="3200" b="1" i="0" u="none" strike="noStrike" kern="1200" cap="none" spc="0" normalizeH="0" baseline="0" noProof="0" dirty="0" smtClean="0">
                <a:ln>
                  <a:noFill/>
                </a:ln>
                <a:solidFill>
                  <a:srgbClr val="1F497D"/>
                </a:solidFill>
                <a:effectLst/>
                <a:uLnTx/>
                <a:uFillTx/>
                <a:latin typeface="Helvetica"/>
                <a:ea typeface="+mj-ea"/>
                <a:cs typeface="Helvetica"/>
              </a:rPr>
              <a:t>Tariff</a:t>
            </a:r>
            <a:r>
              <a:rPr kumimoji="0" lang="en-US" sz="3200" b="1" i="0" u="none" strike="noStrike" kern="1200" cap="none" spc="0" normalizeH="0" noProof="0" dirty="0" smtClean="0">
                <a:ln>
                  <a:noFill/>
                </a:ln>
                <a:solidFill>
                  <a:srgbClr val="1F497D"/>
                </a:solidFill>
                <a:effectLst/>
                <a:uLnTx/>
                <a:uFillTx/>
                <a:latin typeface="Helvetica"/>
                <a:ea typeface="+mj-ea"/>
                <a:cs typeface="Helvetica"/>
              </a:rPr>
              <a:t> Assumptions </a:t>
            </a:r>
            <a:r>
              <a:rPr lang="en-US" sz="3200" b="1" dirty="0" smtClean="0">
                <a:solidFill>
                  <a:srgbClr val="1F497D"/>
                </a:solidFill>
                <a:latin typeface="Helvetica"/>
                <a:cs typeface="Helvetica"/>
              </a:rPr>
              <a:t>Comparisons</a:t>
            </a:r>
            <a:endParaRPr kumimoji="0" lang="en-US" sz="3200" b="1" i="0" u="none" strike="noStrike" kern="1200" cap="none" spc="0" normalizeH="0" baseline="0" noProof="0" dirty="0">
              <a:ln>
                <a:noFill/>
              </a:ln>
              <a:solidFill>
                <a:srgbClr val="1F497D"/>
              </a:solidFill>
              <a:effectLst/>
              <a:uLnTx/>
              <a:uFillTx/>
              <a:latin typeface="Helvetica"/>
              <a:ea typeface="+mj-ea"/>
              <a:cs typeface="Helvetica"/>
            </a:endParaRPr>
          </a:p>
        </p:txBody>
      </p:sp>
      <p:cxnSp>
        <p:nvCxnSpPr>
          <p:cNvPr id="15" name="Straight Connector 14"/>
          <p:cNvCxnSpPr/>
          <p:nvPr/>
        </p:nvCxnSpPr>
        <p:spPr>
          <a:xfrm>
            <a:off x="0" y="6392048"/>
            <a:ext cx="9144000" cy="1588"/>
          </a:xfrm>
          <a:prstGeom prst="line">
            <a:avLst/>
          </a:prstGeom>
          <a:ln w="381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0" y="6513512"/>
            <a:ext cx="9144000" cy="1588"/>
          </a:xfrm>
          <a:prstGeom prst="line">
            <a:avLst/>
          </a:prstGeom>
          <a:ln w="254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ini ASAP ak map.eps"/>
          <p:cNvPicPr>
            <a:picLocks noChangeAspect="1"/>
          </p:cNvPicPr>
          <p:nvPr/>
        </p:nvPicPr>
        <p:blipFill>
          <a:blip r:embed="rId3"/>
          <a:stretch>
            <a:fillRect/>
          </a:stretch>
        </p:blipFill>
        <p:spPr>
          <a:xfrm>
            <a:off x="7767586" y="6515621"/>
            <a:ext cx="1470128" cy="998405"/>
          </a:xfrm>
          <a:prstGeom prst="rect">
            <a:avLst/>
          </a:prstGeom>
        </p:spPr>
      </p:pic>
      <p:pic>
        <p:nvPicPr>
          <p:cNvPr id="16" name="Picture 15" descr="ASAP-rev.png"/>
          <p:cNvPicPr>
            <a:picLocks noChangeAspect="1"/>
          </p:cNvPicPr>
          <p:nvPr/>
        </p:nvPicPr>
        <p:blipFill>
          <a:blip r:embed="rId4"/>
          <a:stretch>
            <a:fillRect/>
          </a:stretch>
        </p:blipFill>
        <p:spPr>
          <a:xfrm>
            <a:off x="174083" y="6780107"/>
            <a:ext cx="1336459" cy="379586"/>
          </a:xfrm>
          <a:prstGeom prst="rect">
            <a:avLst/>
          </a:prstGeom>
        </p:spPr>
      </p:pic>
      <p:graphicFrame>
        <p:nvGraphicFramePr>
          <p:cNvPr id="17" name="Content Placeholder 10"/>
          <p:cNvGraphicFramePr>
            <a:graphicFrameLocks noGrp="1"/>
          </p:cNvGraphicFramePr>
          <p:nvPr>
            <p:ph idx="1"/>
            <p:extLst>
              <p:ext uri="{D42A27DB-BD31-4B8C-83A1-F6EECF244321}">
                <p14:modId xmlns:p14="http://schemas.microsoft.com/office/powerpoint/2010/main" val="1977160553"/>
              </p:ext>
            </p:extLst>
          </p:nvPr>
        </p:nvGraphicFramePr>
        <p:xfrm>
          <a:off x="842312" y="1181100"/>
          <a:ext cx="7463491" cy="4991100"/>
        </p:xfrm>
        <a:graphic>
          <a:graphicData uri="http://schemas.openxmlformats.org/drawingml/2006/chart">
            <c:chart xmlns:c="http://schemas.openxmlformats.org/drawingml/2006/chart" xmlns:r="http://schemas.openxmlformats.org/officeDocument/2006/relationships" r:id="rId5"/>
          </a:graphicData>
        </a:graphic>
      </p:graphicFrame>
      <p:sp>
        <p:nvSpPr>
          <p:cNvPr id="19" name="Slide Number Placeholder 7"/>
          <p:cNvSpPr>
            <a:spLocks noGrp="1"/>
          </p:cNvSpPr>
          <p:nvPr>
            <p:ph type="sldNum" sz="quarter" idx="12"/>
          </p:nvPr>
        </p:nvSpPr>
        <p:spPr>
          <a:xfrm>
            <a:off x="6553200" y="6780109"/>
            <a:ext cx="2133600" cy="389467"/>
          </a:xfrm>
        </p:spPr>
        <p:txBody>
          <a:bodyPr/>
          <a:lstStyle/>
          <a:p>
            <a:fld id="{60D133CE-AC42-9742-B27A-4E4E64EFC038}" type="slidenum">
              <a:rPr lang="en-US" smtClean="0">
                <a:solidFill>
                  <a:schemeClr val="bg1"/>
                </a:solidFill>
              </a:rPr>
              <a:pPr/>
              <a:t>11</a:t>
            </a:fld>
            <a:endParaRPr lang="en-US" dirty="0">
              <a:solidFill>
                <a:schemeClr val="bg1"/>
              </a:solidFill>
            </a:endParaRPr>
          </a:p>
        </p:txBody>
      </p:sp>
      <p:cxnSp>
        <p:nvCxnSpPr>
          <p:cNvPr id="20" name="Straight Connector 19"/>
          <p:cNvCxnSpPr/>
          <p:nvPr/>
        </p:nvCxnSpPr>
        <p:spPr>
          <a:xfrm>
            <a:off x="0" y="912812"/>
            <a:ext cx="9144000" cy="1588"/>
          </a:xfrm>
          <a:prstGeom prst="line">
            <a:avLst/>
          </a:prstGeom>
          <a:ln w="381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0" y="796924"/>
            <a:ext cx="9144000" cy="1588"/>
          </a:xfrm>
          <a:prstGeom prst="line">
            <a:avLst/>
          </a:prstGeom>
          <a:ln w="254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5" name="Title 1"/>
          <p:cNvSpPr txBox="1">
            <a:spLocks/>
          </p:cNvSpPr>
          <p:nvPr/>
        </p:nvSpPr>
        <p:spPr>
          <a:xfrm>
            <a:off x="0" y="0"/>
            <a:ext cx="9144000" cy="9144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rgbClr val="0055A4"/>
              </a:solidFill>
              <a:effectLst/>
              <a:uLnTx/>
              <a:uFillTx/>
              <a:latin typeface="Helvetica"/>
              <a:ea typeface="+mj-ea"/>
              <a:cs typeface="Helvetica"/>
            </a:endParaRPr>
          </a:p>
        </p:txBody>
      </p:sp>
      <p:cxnSp>
        <p:nvCxnSpPr>
          <p:cNvPr id="15" name="Straight Connector 14"/>
          <p:cNvCxnSpPr/>
          <p:nvPr/>
        </p:nvCxnSpPr>
        <p:spPr>
          <a:xfrm>
            <a:off x="0" y="6392048"/>
            <a:ext cx="9144000" cy="1588"/>
          </a:xfrm>
          <a:prstGeom prst="line">
            <a:avLst/>
          </a:prstGeom>
          <a:ln w="381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0" y="6513512"/>
            <a:ext cx="9144000" cy="1588"/>
          </a:xfrm>
          <a:prstGeom prst="line">
            <a:avLst/>
          </a:prstGeom>
          <a:ln w="254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0" y="0"/>
            <a:ext cx="9144000" cy="914400"/>
          </a:xfrm>
          <a:prstGeom prst="rect">
            <a:avLst/>
          </a:prstGeom>
        </p:spPr>
        <p:txBody>
          <a:bodyPr vert="horz" lIns="91440" tIns="45720" rIns="91440" bIns="45720" rtlCol="0" anchor="ctr">
            <a:normAutofit/>
          </a:bodyPr>
          <a:lstStyle/>
          <a:p>
            <a:pPr lvl="0" algn="ctr">
              <a:spcBef>
                <a:spcPct val="0"/>
              </a:spcBef>
              <a:defRPr/>
            </a:pPr>
            <a:r>
              <a:rPr kumimoji="0" lang="en-US" sz="3200" b="1" i="0" u="none" strike="noStrike" kern="1200" cap="none" spc="0" normalizeH="0" baseline="0" noProof="0" dirty="0" smtClean="0">
                <a:ln>
                  <a:noFill/>
                </a:ln>
                <a:solidFill>
                  <a:srgbClr val="1F497D"/>
                </a:solidFill>
                <a:effectLst/>
                <a:uLnTx/>
                <a:uFillTx/>
                <a:latin typeface="Helvetica"/>
                <a:ea typeface="+mj-ea"/>
                <a:cs typeface="Helvetica"/>
              </a:rPr>
              <a:t>Tariff</a:t>
            </a:r>
            <a:r>
              <a:rPr kumimoji="0" lang="en-US" sz="3200" b="1" i="0" u="none" strike="noStrike" kern="1200" cap="none" spc="0" normalizeH="0" noProof="0" dirty="0" smtClean="0">
                <a:ln>
                  <a:noFill/>
                </a:ln>
                <a:solidFill>
                  <a:srgbClr val="1F497D"/>
                </a:solidFill>
                <a:effectLst/>
                <a:uLnTx/>
                <a:uFillTx/>
                <a:latin typeface="Helvetica"/>
                <a:ea typeface="+mj-ea"/>
                <a:cs typeface="Helvetica"/>
              </a:rPr>
              <a:t> </a:t>
            </a:r>
            <a:r>
              <a:rPr lang="en-US" sz="3200" b="1" dirty="0" smtClean="0">
                <a:solidFill>
                  <a:srgbClr val="1F497D"/>
                </a:solidFill>
                <a:latin typeface="Helvetica"/>
                <a:cs typeface="Helvetica"/>
              </a:rPr>
              <a:t>Comparison</a:t>
            </a:r>
            <a:endParaRPr kumimoji="0" lang="en-US" sz="3200" b="1" i="0" u="none" strike="noStrike" kern="1200" cap="none" spc="0" normalizeH="0" baseline="0" noProof="0" dirty="0">
              <a:ln>
                <a:noFill/>
              </a:ln>
              <a:solidFill>
                <a:srgbClr val="1F497D"/>
              </a:solidFill>
              <a:effectLst/>
              <a:uLnTx/>
              <a:uFillTx/>
              <a:latin typeface="Helvetica"/>
              <a:ea typeface="+mj-ea"/>
              <a:cs typeface="Helvetica"/>
            </a:endParaRPr>
          </a:p>
        </p:txBody>
      </p:sp>
    </p:spTree>
    <p:extLst>
      <p:ext uri="{BB962C8B-B14F-4D97-AF65-F5344CB8AC3E}">
        <p14:creationId xmlns:p14="http://schemas.microsoft.com/office/powerpoint/2010/main" val="289579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ini ASAP ak map.eps"/>
          <p:cNvPicPr>
            <a:picLocks noChangeAspect="1"/>
          </p:cNvPicPr>
          <p:nvPr/>
        </p:nvPicPr>
        <p:blipFill>
          <a:blip r:embed="rId3"/>
          <a:stretch>
            <a:fillRect/>
          </a:stretch>
        </p:blipFill>
        <p:spPr>
          <a:xfrm>
            <a:off x="7767586" y="6515621"/>
            <a:ext cx="1470128" cy="998405"/>
          </a:xfrm>
          <a:prstGeom prst="rect">
            <a:avLst/>
          </a:prstGeom>
        </p:spPr>
      </p:pic>
      <p:sp>
        <p:nvSpPr>
          <p:cNvPr id="14" name="Content Placeholder 2"/>
          <p:cNvSpPr txBox="1">
            <a:spLocks/>
          </p:cNvSpPr>
          <p:nvPr/>
        </p:nvSpPr>
        <p:spPr>
          <a:xfrm>
            <a:off x="152400" y="1119867"/>
            <a:ext cx="8534400" cy="4979171"/>
          </a:xfrm>
          <a:prstGeom prst="rect">
            <a:avLst/>
          </a:prstGeom>
        </p:spPr>
        <p:txBody>
          <a:bodyPr vert="horz" lIns="91440" tIns="45720" rIns="91440" bIns="45720" rtlCol="0">
            <a:normAutofit/>
          </a:bodyPr>
          <a:lstStyle/>
          <a:p>
            <a:pPr marL="230188" indent="-230188">
              <a:spcAft>
                <a:spcPts val="1200"/>
              </a:spcAft>
              <a:buFont typeface="Wingdings" charset="2"/>
              <a:buChar char="§"/>
            </a:pPr>
            <a:r>
              <a:rPr lang="en-US" sz="2400" b="1" dirty="0" smtClean="0">
                <a:latin typeface="Helvetica"/>
                <a:cs typeface="Helvetica"/>
              </a:rPr>
              <a:t>Cost </a:t>
            </a:r>
            <a:r>
              <a:rPr lang="en-US" sz="2400" b="1" dirty="0">
                <a:latin typeface="Helvetica"/>
                <a:cs typeface="Helvetica"/>
              </a:rPr>
              <a:t>to </a:t>
            </a:r>
            <a:r>
              <a:rPr lang="en-US" sz="2400" b="1" dirty="0" smtClean="0">
                <a:latin typeface="Helvetica"/>
                <a:cs typeface="Helvetica"/>
              </a:rPr>
              <a:t>Alaskans</a:t>
            </a:r>
            <a:r>
              <a:rPr lang="en-US" sz="2400" dirty="0" smtClean="0">
                <a:latin typeface="Helvetica"/>
                <a:cs typeface="Helvetica"/>
              </a:rPr>
              <a:t>:</a:t>
            </a:r>
            <a:r>
              <a:rPr lang="en-US" sz="2400" b="1" dirty="0" smtClean="0">
                <a:latin typeface="Helvetica"/>
                <a:cs typeface="Helvetica"/>
              </a:rPr>
              <a:t> </a:t>
            </a:r>
            <a:r>
              <a:rPr lang="en-US" sz="2400" dirty="0" smtClean="0">
                <a:latin typeface="Helvetica"/>
                <a:cs typeface="Helvetica"/>
              </a:rPr>
              <a:t>$400M </a:t>
            </a:r>
            <a:r>
              <a:rPr lang="en-US" sz="2400" dirty="0">
                <a:latin typeface="Helvetica"/>
                <a:cs typeface="Helvetica"/>
              </a:rPr>
              <a:t>up-front cost to be recovered through gas royalty and </a:t>
            </a:r>
            <a:r>
              <a:rPr lang="en-US" sz="2400" dirty="0" smtClean="0">
                <a:latin typeface="Helvetica"/>
                <a:cs typeface="Helvetica"/>
              </a:rPr>
              <a:t>taxes</a:t>
            </a:r>
          </a:p>
          <a:p>
            <a:pPr marL="230188" indent="-230188">
              <a:spcAft>
                <a:spcPts val="1200"/>
              </a:spcAft>
              <a:buFont typeface="Wingdings" charset="2"/>
              <a:buChar char="§"/>
            </a:pPr>
            <a:r>
              <a:rPr lang="en-US" sz="2400" b="1" dirty="0" smtClean="0">
                <a:latin typeface="Helvetica"/>
                <a:cs typeface="Helvetica"/>
              </a:rPr>
              <a:t>Cost Benefit</a:t>
            </a:r>
            <a:r>
              <a:rPr lang="en-US" sz="2400" dirty="0" smtClean="0">
                <a:latin typeface="Helvetica"/>
                <a:cs typeface="Helvetica"/>
              </a:rPr>
              <a:t>: Long term natural gas supply for Alaskans</a:t>
            </a:r>
          </a:p>
          <a:p>
            <a:pPr marL="230188" indent="-230188">
              <a:spcAft>
                <a:spcPts val="1200"/>
              </a:spcAft>
              <a:buFont typeface="Wingdings" charset="2"/>
              <a:buChar char="§"/>
            </a:pPr>
            <a:r>
              <a:rPr lang="en-US" sz="2400" b="1" dirty="0">
                <a:latin typeface="Helvetica"/>
                <a:cs typeface="Helvetica"/>
              </a:rPr>
              <a:t>Project </a:t>
            </a:r>
            <a:r>
              <a:rPr lang="en-US" sz="2400" b="1" dirty="0" smtClean="0">
                <a:latin typeface="Helvetica"/>
                <a:cs typeface="Helvetica"/>
              </a:rPr>
              <a:t>Cost</a:t>
            </a:r>
            <a:r>
              <a:rPr lang="en-US" sz="2400" dirty="0" smtClean="0">
                <a:latin typeface="Helvetica"/>
                <a:cs typeface="Helvetica"/>
              </a:rPr>
              <a:t>: </a:t>
            </a:r>
            <a:r>
              <a:rPr lang="en-US" sz="2400" dirty="0">
                <a:latin typeface="Helvetica"/>
                <a:cs typeface="Helvetica"/>
              </a:rPr>
              <a:t>$7.7 </a:t>
            </a:r>
            <a:r>
              <a:rPr lang="en-US" sz="2400" dirty="0" smtClean="0">
                <a:latin typeface="Helvetica"/>
                <a:cs typeface="Helvetica"/>
              </a:rPr>
              <a:t>Billion</a:t>
            </a:r>
            <a:r>
              <a:rPr lang="en-US" sz="2400" dirty="0" smtClean="0">
                <a:solidFill>
                  <a:srgbClr val="FF0000"/>
                </a:solidFill>
                <a:latin typeface="Helvetica"/>
                <a:cs typeface="Helvetica"/>
              </a:rPr>
              <a:t>*</a:t>
            </a:r>
            <a:r>
              <a:rPr lang="en-US" sz="2400" dirty="0" smtClean="0">
                <a:latin typeface="Helvetica"/>
                <a:cs typeface="Helvetica"/>
              </a:rPr>
              <a:t> </a:t>
            </a:r>
            <a:r>
              <a:rPr lang="en-US" sz="2400" dirty="0">
                <a:latin typeface="Helvetica"/>
                <a:cs typeface="Helvetica"/>
              </a:rPr>
              <a:t>in 2012 </a:t>
            </a:r>
            <a:r>
              <a:rPr lang="en-US" sz="2400" dirty="0" smtClean="0">
                <a:latin typeface="Helvetica"/>
                <a:cs typeface="Helvetica"/>
              </a:rPr>
              <a:t>dollars, +/- </a:t>
            </a:r>
            <a:r>
              <a:rPr lang="en-US" sz="2400" dirty="0">
                <a:latin typeface="Helvetica"/>
                <a:cs typeface="Helvetica"/>
              </a:rPr>
              <a:t>30%</a:t>
            </a:r>
          </a:p>
          <a:p>
            <a:pPr marL="230188" indent="-230188">
              <a:spcAft>
                <a:spcPts val="1200"/>
              </a:spcAft>
              <a:buFont typeface="Wingdings" charset="2"/>
              <a:buChar char="§"/>
            </a:pPr>
            <a:r>
              <a:rPr lang="en-US" sz="2400" b="1" dirty="0">
                <a:latin typeface="Helvetica"/>
                <a:cs typeface="Helvetica"/>
              </a:rPr>
              <a:t>Cost of Gas to Consumers </a:t>
            </a:r>
            <a:r>
              <a:rPr lang="en-US" sz="2400" dirty="0">
                <a:latin typeface="Helvetica"/>
                <a:cs typeface="Helvetica"/>
              </a:rPr>
              <a:t>(burner tip</a:t>
            </a:r>
            <a:r>
              <a:rPr lang="en-US" sz="2400" dirty="0" smtClean="0">
                <a:latin typeface="Helvetica"/>
                <a:cs typeface="Helvetica"/>
              </a:rPr>
              <a:t>)</a:t>
            </a:r>
          </a:p>
          <a:p>
            <a:pPr marL="346075" lvl="1">
              <a:spcAft>
                <a:spcPts val="1200"/>
              </a:spcAft>
            </a:pPr>
            <a:endParaRPr lang="en-US" sz="2400" u="sng" dirty="0" smtClean="0">
              <a:latin typeface="Helvetica"/>
              <a:cs typeface="Helvetica"/>
            </a:endParaRPr>
          </a:p>
          <a:p>
            <a:pPr marL="800100" lvl="1" indent="-454025">
              <a:spcAft>
                <a:spcPts val="1200"/>
              </a:spcAft>
            </a:pPr>
            <a:endParaRPr lang="en-US" sz="2400" b="1" dirty="0" smtClean="0">
              <a:latin typeface="Helvetica"/>
              <a:cs typeface="Helvetica"/>
            </a:endParaRPr>
          </a:p>
        </p:txBody>
      </p:sp>
      <p:pic>
        <p:nvPicPr>
          <p:cNvPr id="16" name="Picture 15" descr="ASAP-Pantone-293.jpg"/>
          <p:cNvPicPr>
            <a:picLocks noChangeAspect="1"/>
          </p:cNvPicPr>
          <p:nvPr/>
        </p:nvPicPr>
        <p:blipFill>
          <a:blip r:embed="rId4"/>
          <a:stretch>
            <a:fillRect/>
          </a:stretch>
        </p:blipFill>
        <p:spPr>
          <a:xfrm>
            <a:off x="152404" y="6773335"/>
            <a:ext cx="1371249" cy="389467"/>
          </a:xfrm>
          <a:prstGeom prst="rect">
            <a:avLst/>
          </a:prstGeom>
        </p:spPr>
      </p:pic>
      <p:sp>
        <p:nvSpPr>
          <p:cNvPr id="17" name="Slide Number Placeholder 8"/>
          <p:cNvSpPr>
            <a:spLocks noGrp="1"/>
          </p:cNvSpPr>
          <p:nvPr>
            <p:ph type="sldNum" sz="quarter" idx="12"/>
          </p:nvPr>
        </p:nvSpPr>
        <p:spPr>
          <a:xfrm>
            <a:off x="6553200" y="6780109"/>
            <a:ext cx="2133600" cy="389467"/>
          </a:xfrm>
        </p:spPr>
        <p:txBody>
          <a:bodyPr/>
          <a:lstStyle/>
          <a:p>
            <a:fld id="{60D133CE-AC42-9742-B27A-4E4E64EFC038}" type="slidenum">
              <a:rPr lang="en-US" smtClean="0">
                <a:solidFill>
                  <a:srgbClr val="FFFFFF"/>
                </a:solidFill>
              </a:rPr>
              <a:pPr/>
              <a:t>12</a:t>
            </a:fld>
            <a:endParaRPr lang="en-US" dirty="0">
              <a:solidFill>
                <a:srgbClr val="FFFFFF"/>
              </a:solidFill>
            </a:endParaRPr>
          </a:p>
        </p:txBody>
      </p:sp>
      <p:cxnSp>
        <p:nvCxnSpPr>
          <p:cNvPr id="18" name="Straight Connector 17"/>
          <p:cNvCxnSpPr/>
          <p:nvPr/>
        </p:nvCxnSpPr>
        <p:spPr>
          <a:xfrm>
            <a:off x="0" y="912812"/>
            <a:ext cx="9144000" cy="1588"/>
          </a:xfrm>
          <a:prstGeom prst="line">
            <a:avLst/>
          </a:prstGeom>
          <a:ln w="381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0" y="798514"/>
            <a:ext cx="9144000" cy="1588"/>
          </a:xfrm>
          <a:prstGeom prst="line">
            <a:avLst/>
          </a:prstGeom>
          <a:ln w="254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6392048"/>
            <a:ext cx="9144000" cy="1588"/>
          </a:xfrm>
          <a:prstGeom prst="line">
            <a:avLst/>
          </a:prstGeom>
          <a:ln w="381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0" y="6506867"/>
            <a:ext cx="9144000" cy="1588"/>
          </a:xfrm>
          <a:prstGeom prst="line">
            <a:avLst/>
          </a:prstGeom>
          <a:ln w="254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Title 1"/>
          <p:cNvSpPr txBox="1">
            <a:spLocks/>
          </p:cNvSpPr>
          <p:nvPr/>
        </p:nvSpPr>
        <p:spPr>
          <a:xfrm>
            <a:off x="0" y="0"/>
            <a:ext cx="9144000" cy="914400"/>
          </a:xfrm>
          <a:prstGeom prst="rect">
            <a:avLst/>
          </a:prstGeom>
        </p:spPr>
        <p:txBody>
          <a:bodyPr vert="horz" lIns="91440" tIns="45720" rIns="91440" bIns="45720" rtlCol="0" anchor="ctr">
            <a:normAutofit/>
          </a:bodyPr>
          <a:lstStyle/>
          <a:p>
            <a:pPr algn="ctr">
              <a:spcBef>
                <a:spcPct val="20000"/>
              </a:spcBef>
              <a:buSzPct val="50000"/>
              <a:defRPr/>
            </a:pPr>
            <a:r>
              <a:rPr lang="en-US" sz="3200" b="1" dirty="0" smtClean="0">
                <a:solidFill>
                  <a:srgbClr val="1F497D"/>
                </a:solidFill>
                <a:latin typeface="Helvetica"/>
                <a:cs typeface="Helvetica"/>
              </a:rPr>
              <a:t>ASAP Costs</a:t>
            </a:r>
            <a:endParaRPr lang="en-US" sz="3200" b="1" dirty="0">
              <a:solidFill>
                <a:srgbClr val="1F497D"/>
              </a:solidFill>
              <a:latin typeface="Helvetica"/>
              <a:cs typeface="Helvetica"/>
            </a:endParaRPr>
          </a:p>
        </p:txBody>
      </p:sp>
      <p:graphicFrame>
        <p:nvGraphicFramePr>
          <p:cNvPr id="15" name="Table 14"/>
          <p:cNvGraphicFramePr>
            <a:graphicFrameLocks noGrp="1"/>
          </p:cNvGraphicFramePr>
          <p:nvPr>
            <p:extLst>
              <p:ext uri="{D42A27DB-BD31-4B8C-83A1-F6EECF244321}">
                <p14:modId xmlns:p14="http://schemas.microsoft.com/office/powerpoint/2010/main" val="120655005"/>
              </p:ext>
            </p:extLst>
          </p:nvPr>
        </p:nvGraphicFramePr>
        <p:xfrm>
          <a:off x="736603" y="3567800"/>
          <a:ext cx="7632701" cy="2003313"/>
        </p:xfrm>
        <a:graphic>
          <a:graphicData uri="http://schemas.openxmlformats.org/drawingml/2006/table">
            <a:tbl>
              <a:tblPr firstRow="1" bandRow="1">
                <a:tableStyleId>{2D5ABB26-0587-4C30-8999-92F81FD0307C}</a:tableStyleId>
              </a:tblPr>
              <a:tblGrid>
                <a:gridCol w="3609734"/>
                <a:gridCol w="4022967"/>
              </a:tblGrid>
              <a:tr h="427523">
                <a:tc>
                  <a:txBody>
                    <a:bodyPr/>
                    <a:lstStyle/>
                    <a:p>
                      <a:r>
                        <a:rPr lang="en-US" sz="2400" b="1" u="none" dirty="0" smtClean="0">
                          <a:latin typeface="Helvetica" pitchFamily="34" charset="0"/>
                          <a:cs typeface="Helvetica" pitchFamily="34" charset="0"/>
                        </a:rPr>
                        <a:t>Anchorage </a:t>
                      </a:r>
                      <a:endParaRPr lang="en-US" sz="2400" b="1" u="none" dirty="0">
                        <a:latin typeface="Helvetica" pitchFamily="34" charset="0"/>
                        <a:cs typeface="Helvetica" pitchFamily="34" charset="0"/>
                      </a:endParaRPr>
                    </a:p>
                  </a:txBody>
                  <a:tcPr marT="45721" marB="45721"/>
                </a:tc>
                <a:tc>
                  <a:txBody>
                    <a:bodyPr/>
                    <a:lstStyle/>
                    <a:p>
                      <a:r>
                        <a:rPr lang="en-US" sz="2400" b="1" dirty="0" smtClean="0">
                          <a:latin typeface="Helvetica" pitchFamily="34" charset="0"/>
                          <a:cs typeface="Helvetica" pitchFamily="34" charset="0"/>
                        </a:rPr>
                        <a:t>Fairbanks</a:t>
                      </a:r>
                      <a:endParaRPr lang="en-US" sz="2400" b="1" dirty="0">
                        <a:latin typeface="Helvetica" pitchFamily="34" charset="0"/>
                        <a:cs typeface="Helvetica" pitchFamily="34" charset="0"/>
                      </a:endParaRPr>
                    </a:p>
                  </a:txBody>
                  <a:tcPr marT="45721" marB="45721"/>
                </a:tc>
              </a:tr>
              <a:tr h="1546111">
                <a:tc>
                  <a:txBody>
                    <a:bodyPr/>
                    <a:lstStyle/>
                    <a:p>
                      <a:pPr marL="288925" lvl="2" indent="-285750">
                        <a:spcAft>
                          <a:spcPts val="1200"/>
                        </a:spcAft>
                        <a:buFont typeface="Wingdings" pitchFamily="2" charset="2"/>
                        <a:buChar char="§"/>
                      </a:pPr>
                      <a:r>
                        <a:rPr lang="en-US" sz="1800" dirty="0" smtClean="0">
                          <a:latin typeface="Helvetica Light"/>
                        </a:rPr>
                        <a:t>Optimized $ 9 - 11.25/MMBtu in 2012 dollars</a:t>
                      </a:r>
                    </a:p>
                    <a:p>
                      <a:pPr marL="288925" lvl="2" indent="-285750">
                        <a:spcAft>
                          <a:spcPts val="1200"/>
                        </a:spcAft>
                        <a:buFont typeface="Wingdings" pitchFamily="2" charset="2"/>
                        <a:buChar char="§"/>
                      </a:pPr>
                      <a:r>
                        <a:rPr lang="en-US" sz="1800" dirty="0" smtClean="0">
                          <a:latin typeface="Helvetica Light"/>
                        </a:rPr>
                        <a:t>Base case $ 9.63/MMBtu in 2011 dollars</a:t>
                      </a:r>
                      <a:endParaRPr lang="en-US" sz="1800" dirty="0">
                        <a:latin typeface="Helvetica Light"/>
                      </a:endParaRPr>
                    </a:p>
                  </a:txBody>
                  <a:tcPr marT="45721" marB="45721"/>
                </a:tc>
                <a:tc>
                  <a:txBody>
                    <a:bodyPr/>
                    <a:lstStyle/>
                    <a:p>
                      <a:pPr marL="230188" lvl="2" indent="-228600">
                        <a:spcAft>
                          <a:spcPts val="1200"/>
                        </a:spcAft>
                        <a:buFont typeface="Wingdings" charset="2"/>
                        <a:buChar char="§"/>
                      </a:pPr>
                      <a:r>
                        <a:rPr lang="en-US" sz="1800" b="0" dirty="0" smtClean="0">
                          <a:latin typeface="Helvetica Light"/>
                        </a:rPr>
                        <a:t>Optimized $ 8.25 - 10/MMBtu in 2012 dollars</a:t>
                      </a:r>
                    </a:p>
                    <a:p>
                      <a:pPr marL="230188" lvl="2" indent="-228600">
                        <a:spcAft>
                          <a:spcPts val="1200"/>
                        </a:spcAft>
                        <a:buFont typeface="Wingdings" charset="2"/>
                        <a:buChar char="§"/>
                      </a:pPr>
                      <a:r>
                        <a:rPr lang="en-US" sz="1800" dirty="0" smtClean="0">
                          <a:latin typeface="Helvetica Light"/>
                        </a:rPr>
                        <a:t>Base Case $ 10.45/MMBtu in 2011 dollars</a:t>
                      </a:r>
                      <a:endParaRPr lang="en-US" sz="1800" dirty="0"/>
                    </a:p>
                  </a:txBody>
                  <a:tcPr marT="45721" marB="45721"/>
                </a:tc>
              </a:tr>
            </a:tbl>
          </a:graphicData>
        </a:graphic>
      </p:graphicFrame>
      <p:sp>
        <p:nvSpPr>
          <p:cNvPr id="23" name="Rectangle 22"/>
          <p:cNvSpPr/>
          <p:nvPr/>
        </p:nvSpPr>
        <p:spPr>
          <a:xfrm>
            <a:off x="152404" y="5778739"/>
            <a:ext cx="8216899" cy="338554"/>
          </a:xfrm>
          <a:prstGeom prst="rect">
            <a:avLst/>
          </a:prstGeom>
        </p:spPr>
        <p:txBody>
          <a:bodyPr wrap="square">
            <a:spAutoFit/>
          </a:bodyPr>
          <a:lstStyle/>
          <a:p>
            <a:pPr>
              <a:spcAft>
                <a:spcPts val="1200"/>
              </a:spcAft>
            </a:pPr>
            <a:r>
              <a:rPr lang="en-US" sz="1600" dirty="0" smtClean="0">
                <a:solidFill>
                  <a:srgbClr val="FF0000"/>
                </a:solidFill>
                <a:latin typeface="Helvetica Light"/>
              </a:rPr>
              <a:t>*Each year the project is delayed, 2.5% inflation is added to the cost of the project</a:t>
            </a:r>
            <a:endParaRPr lang="en-US" sz="1600" dirty="0">
              <a:solidFill>
                <a:srgbClr val="FF0000"/>
              </a:solidFill>
              <a:latin typeface="Helvetica Light"/>
            </a:endParaRPr>
          </a:p>
        </p:txBody>
      </p:sp>
    </p:spTree>
    <p:extLst>
      <p:ext uri="{BB962C8B-B14F-4D97-AF65-F5344CB8AC3E}">
        <p14:creationId xmlns:p14="http://schemas.microsoft.com/office/powerpoint/2010/main" val="2390291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ini ASAP ak map.eps"/>
          <p:cNvPicPr>
            <a:picLocks noChangeAspect="1"/>
          </p:cNvPicPr>
          <p:nvPr/>
        </p:nvPicPr>
        <p:blipFill>
          <a:blip r:embed="rId3"/>
          <a:stretch>
            <a:fillRect/>
          </a:stretch>
        </p:blipFill>
        <p:spPr>
          <a:xfrm>
            <a:off x="7767586" y="6515621"/>
            <a:ext cx="1470128" cy="998405"/>
          </a:xfrm>
          <a:prstGeom prst="rect">
            <a:avLst/>
          </a:prstGeom>
        </p:spPr>
      </p:pic>
      <p:sp>
        <p:nvSpPr>
          <p:cNvPr id="14" name="Content Placeholder 2"/>
          <p:cNvSpPr txBox="1">
            <a:spLocks/>
          </p:cNvSpPr>
          <p:nvPr/>
        </p:nvSpPr>
        <p:spPr>
          <a:xfrm>
            <a:off x="193600" y="1120776"/>
            <a:ext cx="8683700" cy="5271270"/>
          </a:xfrm>
          <a:prstGeom prst="rect">
            <a:avLst/>
          </a:prstGeom>
        </p:spPr>
        <p:txBody>
          <a:bodyPr vert="horz" lIns="91440" tIns="45720" rIns="91440" bIns="45720" rtlCol="0">
            <a:noAutofit/>
          </a:bodyPr>
          <a:lstStyle/>
          <a:p>
            <a:pPr marL="228600" lvl="1" indent="-228600">
              <a:lnSpc>
                <a:spcPct val="120000"/>
              </a:lnSpc>
              <a:spcBef>
                <a:spcPts val="600"/>
              </a:spcBef>
              <a:spcAft>
                <a:spcPts val="1200"/>
              </a:spcAft>
              <a:buFont typeface="Wingdings" charset="2"/>
              <a:buChar char="§"/>
            </a:pPr>
            <a:r>
              <a:rPr lang="en-US" sz="2200" dirty="0" smtClean="0">
                <a:latin typeface="Helvetica"/>
                <a:cs typeface="Helvetica"/>
              </a:rPr>
              <a:t>Achieving legislative objectives to advance an in-state natural gas pipeline for Alaskans is </a:t>
            </a:r>
            <a:r>
              <a:rPr lang="en-US" sz="2200" b="1" dirty="0" smtClean="0">
                <a:latin typeface="Helvetica"/>
                <a:cs typeface="Helvetica"/>
              </a:rPr>
              <a:t>contingent on legislative funding</a:t>
            </a:r>
          </a:p>
          <a:p>
            <a:pPr marL="236538" lvl="1" indent="-236538">
              <a:spcBef>
                <a:spcPts val="600"/>
              </a:spcBef>
              <a:spcAft>
                <a:spcPts val="1200"/>
              </a:spcAft>
              <a:buFont typeface="Wingdings" charset="2"/>
              <a:buChar char="§"/>
            </a:pPr>
            <a:r>
              <a:rPr lang="en-US" sz="2200" dirty="0" smtClean="0">
                <a:latin typeface="Helvetica"/>
                <a:cs typeface="Helvetica"/>
              </a:rPr>
              <a:t>Full funding will keep project on schedule</a:t>
            </a:r>
          </a:p>
          <a:p>
            <a:pPr marL="685800" lvl="2" indent="-342900">
              <a:spcBef>
                <a:spcPts val="600"/>
              </a:spcBef>
              <a:spcAft>
                <a:spcPts val="1200"/>
              </a:spcAft>
              <a:buFont typeface="Wingdings" charset="2"/>
              <a:buChar char="ü"/>
            </a:pPr>
            <a:r>
              <a:rPr lang="en-US" sz="2200" dirty="0" smtClean="0">
                <a:latin typeface="Helvetica"/>
                <a:cs typeface="Helvetica"/>
              </a:rPr>
              <a:t>Advance facilities and pipeline engineering</a:t>
            </a:r>
          </a:p>
          <a:p>
            <a:pPr marL="685800" lvl="2" indent="-342900">
              <a:spcBef>
                <a:spcPts val="600"/>
              </a:spcBef>
              <a:spcAft>
                <a:spcPts val="1200"/>
              </a:spcAft>
              <a:buFont typeface="Wingdings" charset="2"/>
              <a:buChar char="ü"/>
            </a:pPr>
            <a:r>
              <a:rPr lang="en-US" sz="2200" dirty="0" smtClean="0">
                <a:latin typeface="Helvetica"/>
                <a:cs typeface="Helvetica"/>
              </a:rPr>
              <a:t>Regulatory permitting activities and agency engagement</a:t>
            </a:r>
          </a:p>
          <a:p>
            <a:pPr marL="685800" lvl="2" indent="-342900">
              <a:spcBef>
                <a:spcPts val="600"/>
              </a:spcBef>
              <a:spcAft>
                <a:spcPts val="1200"/>
              </a:spcAft>
              <a:buFont typeface="Wingdings" charset="2"/>
              <a:buChar char="ü"/>
            </a:pPr>
            <a:r>
              <a:rPr lang="en-US" sz="2200" dirty="0" smtClean="0">
                <a:latin typeface="Helvetica"/>
                <a:cs typeface="Helvetica"/>
              </a:rPr>
              <a:t>Engineering field investigations</a:t>
            </a:r>
          </a:p>
          <a:p>
            <a:pPr marL="236538" lvl="1" indent="-236538">
              <a:spcBef>
                <a:spcPts val="600"/>
              </a:spcBef>
              <a:spcAft>
                <a:spcPts val="1200"/>
              </a:spcAft>
              <a:buFont typeface="Wingdings" charset="2"/>
              <a:buChar char="§"/>
            </a:pPr>
            <a:r>
              <a:rPr lang="en-US" sz="2200" dirty="0" smtClean="0">
                <a:latin typeface="Helvetica"/>
                <a:cs typeface="Helvetica"/>
              </a:rPr>
              <a:t>Partial funding will cause schedule delays</a:t>
            </a:r>
          </a:p>
          <a:p>
            <a:pPr marL="685800" lvl="2" indent="-342900">
              <a:spcBef>
                <a:spcPts val="600"/>
              </a:spcBef>
              <a:spcAft>
                <a:spcPts val="1200"/>
              </a:spcAft>
              <a:buFont typeface="Wingdings" charset="2"/>
              <a:buChar char="ü"/>
            </a:pPr>
            <a:r>
              <a:rPr lang="en-US" sz="2200" dirty="0" smtClean="0">
                <a:latin typeface="Helvetica"/>
                <a:cs typeface="Helvetica"/>
              </a:rPr>
              <a:t>Limited pipeline and facilities </a:t>
            </a:r>
            <a:r>
              <a:rPr lang="en-US" sz="2200" dirty="0">
                <a:latin typeface="Helvetica"/>
                <a:cs typeface="Helvetica"/>
              </a:rPr>
              <a:t>engineering</a:t>
            </a:r>
          </a:p>
          <a:p>
            <a:pPr marL="685800" lvl="2" indent="-342900">
              <a:spcBef>
                <a:spcPts val="600"/>
              </a:spcBef>
              <a:spcAft>
                <a:spcPts val="1200"/>
              </a:spcAft>
              <a:buFont typeface="Wingdings" charset="2"/>
              <a:buChar char="ü"/>
            </a:pPr>
            <a:r>
              <a:rPr lang="en-US" sz="2200" dirty="0">
                <a:latin typeface="Helvetica"/>
                <a:cs typeface="Helvetica"/>
              </a:rPr>
              <a:t>Limited field investigation</a:t>
            </a:r>
          </a:p>
          <a:p>
            <a:pPr marL="342900" lvl="2">
              <a:spcBef>
                <a:spcPts val="600"/>
              </a:spcBef>
              <a:spcAft>
                <a:spcPts val="1200"/>
              </a:spcAft>
            </a:pPr>
            <a:endParaRPr lang="en-US" sz="2000" dirty="0" smtClean="0">
              <a:solidFill>
                <a:srgbClr val="FF0000"/>
              </a:solidFill>
              <a:latin typeface="Helvetica"/>
              <a:cs typeface="Helvetica"/>
            </a:endParaRPr>
          </a:p>
        </p:txBody>
      </p:sp>
      <p:pic>
        <p:nvPicPr>
          <p:cNvPr id="16" name="Picture 15" descr="ASAP-Pantone-293.jpg"/>
          <p:cNvPicPr>
            <a:picLocks noChangeAspect="1"/>
          </p:cNvPicPr>
          <p:nvPr/>
        </p:nvPicPr>
        <p:blipFill>
          <a:blip r:embed="rId4"/>
          <a:stretch>
            <a:fillRect/>
          </a:stretch>
        </p:blipFill>
        <p:spPr>
          <a:xfrm>
            <a:off x="152404" y="6773335"/>
            <a:ext cx="1371249" cy="389467"/>
          </a:xfrm>
          <a:prstGeom prst="rect">
            <a:avLst/>
          </a:prstGeom>
        </p:spPr>
      </p:pic>
      <p:sp>
        <p:nvSpPr>
          <p:cNvPr id="17" name="Slide Number Placeholder 8"/>
          <p:cNvSpPr>
            <a:spLocks noGrp="1"/>
          </p:cNvSpPr>
          <p:nvPr>
            <p:ph type="sldNum" sz="quarter" idx="12"/>
          </p:nvPr>
        </p:nvSpPr>
        <p:spPr>
          <a:xfrm>
            <a:off x="6553200" y="6780109"/>
            <a:ext cx="2133600" cy="389467"/>
          </a:xfrm>
        </p:spPr>
        <p:txBody>
          <a:bodyPr/>
          <a:lstStyle/>
          <a:p>
            <a:fld id="{60D133CE-AC42-9742-B27A-4E4E64EFC038}" type="slidenum">
              <a:rPr lang="en-US" smtClean="0">
                <a:solidFill>
                  <a:srgbClr val="FFFFFF"/>
                </a:solidFill>
              </a:rPr>
              <a:pPr/>
              <a:t>13</a:t>
            </a:fld>
            <a:endParaRPr lang="en-US" dirty="0">
              <a:solidFill>
                <a:srgbClr val="FFFFFF"/>
              </a:solidFill>
            </a:endParaRPr>
          </a:p>
        </p:txBody>
      </p:sp>
      <p:cxnSp>
        <p:nvCxnSpPr>
          <p:cNvPr id="18" name="Straight Connector 17"/>
          <p:cNvCxnSpPr/>
          <p:nvPr/>
        </p:nvCxnSpPr>
        <p:spPr>
          <a:xfrm>
            <a:off x="0" y="912812"/>
            <a:ext cx="9144000" cy="1588"/>
          </a:xfrm>
          <a:prstGeom prst="line">
            <a:avLst/>
          </a:prstGeom>
          <a:ln w="381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0" y="798514"/>
            <a:ext cx="9144000" cy="1588"/>
          </a:xfrm>
          <a:prstGeom prst="line">
            <a:avLst/>
          </a:prstGeom>
          <a:ln w="254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6392048"/>
            <a:ext cx="9144000" cy="1588"/>
          </a:xfrm>
          <a:prstGeom prst="line">
            <a:avLst/>
          </a:prstGeom>
          <a:ln w="381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0" y="6506867"/>
            <a:ext cx="9144000" cy="1588"/>
          </a:xfrm>
          <a:prstGeom prst="line">
            <a:avLst/>
          </a:prstGeom>
          <a:ln w="254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Title 1"/>
          <p:cNvSpPr txBox="1">
            <a:spLocks/>
          </p:cNvSpPr>
          <p:nvPr/>
        </p:nvSpPr>
        <p:spPr>
          <a:xfrm>
            <a:off x="0" y="0"/>
            <a:ext cx="9144000" cy="914400"/>
          </a:xfrm>
          <a:prstGeom prst="rect">
            <a:avLst/>
          </a:prstGeom>
        </p:spPr>
        <p:txBody>
          <a:bodyPr vert="horz" lIns="91440" tIns="45720" rIns="91440" bIns="45720" rtlCol="0" anchor="ctr">
            <a:normAutofit/>
          </a:bodyPr>
          <a:lstStyle/>
          <a:p>
            <a:pPr algn="ctr">
              <a:spcBef>
                <a:spcPct val="20000"/>
              </a:spcBef>
              <a:buSzPct val="50000"/>
              <a:defRPr/>
            </a:pPr>
            <a:r>
              <a:rPr lang="en-US" sz="3200" b="1" dirty="0" smtClean="0">
                <a:solidFill>
                  <a:srgbClr val="1F497D"/>
                </a:solidFill>
                <a:latin typeface="Helvetica"/>
                <a:cs typeface="Helvetica"/>
              </a:rPr>
              <a:t>Funding Required to Advance</a:t>
            </a:r>
            <a:endParaRPr lang="en-US" sz="3200" b="1" dirty="0">
              <a:solidFill>
                <a:srgbClr val="1F497D"/>
              </a:solidFill>
              <a:latin typeface="Helvetica"/>
              <a:cs typeface="Helvetica"/>
            </a:endParaRPr>
          </a:p>
        </p:txBody>
      </p:sp>
    </p:spTree>
    <p:extLst>
      <p:ext uri="{BB962C8B-B14F-4D97-AF65-F5344CB8AC3E}">
        <p14:creationId xmlns:p14="http://schemas.microsoft.com/office/powerpoint/2010/main" val="3921789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ini ASAP ak map.eps"/>
          <p:cNvPicPr>
            <a:picLocks noChangeAspect="1"/>
          </p:cNvPicPr>
          <p:nvPr/>
        </p:nvPicPr>
        <p:blipFill>
          <a:blip r:embed="rId3"/>
          <a:stretch>
            <a:fillRect/>
          </a:stretch>
        </p:blipFill>
        <p:spPr>
          <a:xfrm>
            <a:off x="7767586" y="6515621"/>
            <a:ext cx="1470128" cy="998405"/>
          </a:xfrm>
          <a:prstGeom prst="rect">
            <a:avLst/>
          </a:prstGeom>
        </p:spPr>
      </p:pic>
      <p:sp>
        <p:nvSpPr>
          <p:cNvPr id="14" name="Content Placeholder 2"/>
          <p:cNvSpPr txBox="1">
            <a:spLocks/>
          </p:cNvSpPr>
          <p:nvPr/>
        </p:nvSpPr>
        <p:spPr>
          <a:xfrm>
            <a:off x="203200" y="1137955"/>
            <a:ext cx="8148918" cy="5282383"/>
          </a:xfrm>
          <a:prstGeom prst="rect">
            <a:avLst/>
          </a:prstGeom>
        </p:spPr>
        <p:txBody>
          <a:bodyPr vert="horz" lIns="91440" tIns="45720" rIns="91440" bIns="45720" rtlCol="0">
            <a:normAutofit/>
          </a:bodyPr>
          <a:lstStyle/>
          <a:p>
            <a:pPr marL="228600" indent="-228600">
              <a:spcAft>
                <a:spcPts val="1200"/>
              </a:spcAft>
            </a:pPr>
            <a:r>
              <a:rPr lang="en-US" sz="2400" b="1" dirty="0" smtClean="0">
                <a:latin typeface="Helvetica"/>
                <a:cs typeface="Helvetica"/>
              </a:rPr>
              <a:t>Critical legislation components:</a:t>
            </a:r>
          </a:p>
          <a:p>
            <a:pPr marL="228600" indent="-228600">
              <a:spcAft>
                <a:spcPts val="1200"/>
              </a:spcAft>
              <a:buFont typeface="Wingdings" charset="2"/>
              <a:buChar char="§"/>
            </a:pPr>
            <a:r>
              <a:rPr lang="en-US" sz="2400" dirty="0" smtClean="0">
                <a:latin typeface="Helvetica"/>
                <a:cs typeface="Helvetica"/>
              </a:rPr>
              <a:t>Ability to enter into confidential agreements</a:t>
            </a:r>
          </a:p>
          <a:p>
            <a:pPr marL="228600" indent="-228600">
              <a:spcAft>
                <a:spcPts val="1200"/>
              </a:spcAft>
              <a:buFont typeface="Wingdings" charset="2"/>
              <a:buChar char="§"/>
            </a:pPr>
            <a:r>
              <a:rPr lang="en-US" sz="2400" dirty="0" smtClean="0">
                <a:latin typeface="Helvetica"/>
                <a:cs typeface="Helvetica"/>
              </a:rPr>
              <a:t>Contract carrier status is needed to allow AGDC to enter into long-term contracts</a:t>
            </a:r>
          </a:p>
          <a:p>
            <a:pPr marL="228600" indent="-228600">
              <a:spcAft>
                <a:spcPts val="1200"/>
              </a:spcAft>
              <a:buFont typeface="Wingdings" charset="2"/>
              <a:buChar char="§"/>
            </a:pPr>
            <a:r>
              <a:rPr lang="en-US" sz="2400" dirty="0" smtClean="0">
                <a:latin typeface="Helvetica"/>
                <a:cs typeface="Helvetica"/>
              </a:rPr>
              <a:t>Authority to determine ASAP ownership structure is key to attracting shippers/buyers; financing; and pipeline tariffs</a:t>
            </a:r>
          </a:p>
          <a:p>
            <a:pPr marL="228600" indent="-228600">
              <a:spcAft>
                <a:spcPts val="1200"/>
              </a:spcAft>
              <a:buFont typeface="Wingdings" charset="2"/>
              <a:buChar char="§"/>
            </a:pPr>
            <a:r>
              <a:rPr lang="en-US" sz="2400" dirty="0" smtClean="0">
                <a:latin typeface="Helvetica"/>
                <a:cs typeface="Helvetica"/>
              </a:rPr>
              <a:t>Enabling legislation will significantly advance meeting the purpose of the original legislation: “. . . deliver natural gas to as many communities as practicable along the route ..”</a:t>
            </a:r>
            <a:endParaRPr lang="en-US" sz="2400" dirty="0">
              <a:latin typeface="Helvetica"/>
              <a:cs typeface="Helvetica"/>
            </a:endParaRPr>
          </a:p>
        </p:txBody>
      </p:sp>
      <p:pic>
        <p:nvPicPr>
          <p:cNvPr id="16" name="Picture 15" descr="ASAP-Pantone-293.jpg"/>
          <p:cNvPicPr>
            <a:picLocks noChangeAspect="1"/>
          </p:cNvPicPr>
          <p:nvPr/>
        </p:nvPicPr>
        <p:blipFill>
          <a:blip r:embed="rId4"/>
          <a:stretch>
            <a:fillRect/>
          </a:stretch>
        </p:blipFill>
        <p:spPr>
          <a:xfrm>
            <a:off x="152404" y="6773335"/>
            <a:ext cx="1371249" cy="389467"/>
          </a:xfrm>
          <a:prstGeom prst="rect">
            <a:avLst/>
          </a:prstGeom>
        </p:spPr>
      </p:pic>
      <p:sp>
        <p:nvSpPr>
          <p:cNvPr id="17" name="Slide Number Placeholder 8"/>
          <p:cNvSpPr>
            <a:spLocks noGrp="1"/>
          </p:cNvSpPr>
          <p:nvPr>
            <p:ph type="sldNum" sz="quarter" idx="12"/>
          </p:nvPr>
        </p:nvSpPr>
        <p:spPr>
          <a:xfrm>
            <a:off x="6553200" y="6780109"/>
            <a:ext cx="2133600" cy="389467"/>
          </a:xfrm>
        </p:spPr>
        <p:txBody>
          <a:bodyPr/>
          <a:lstStyle/>
          <a:p>
            <a:fld id="{60D133CE-AC42-9742-B27A-4E4E64EFC038}" type="slidenum">
              <a:rPr lang="en-US" smtClean="0">
                <a:solidFill>
                  <a:srgbClr val="FFFFFF"/>
                </a:solidFill>
              </a:rPr>
              <a:pPr/>
              <a:t>14</a:t>
            </a:fld>
            <a:endParaRPr lang="en-US" dirty="0">
              <a:solidFill>
                <a:srgbClr val="FFFFFF"/>
              </a:solidFill>
            </a:endParaRPr>
          </a:p>
        </p:txBody>
      </p:sp>
      <p:cxnSp>
        <p:nvCxnSpPr>
          <p:cNvPr id="18" name="Straight Connector 17"/>
          <p:cNvCxnSpPr/>
          <p:nvPr/>
        </p:nvCxnSpPr>
        <p:spPr>
          <a:xfrm>
            <a:off x="0" y="912812"/>
            <a:ext cx="9144000" cy="1588"/>
          </a:xfrm>
          <a:prstGeom prst="line">
            <a:avLst/>
          </a:prstGeom>
          <a:ln w="381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0" y="798514"/>
            <a:ext cx="9144000" cy="1588"/>
          </a:xfrm>
          <a:prstGeom prst="line">
            <a:avLst/>
          </a:prstGeom>
          <a:ln w="254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6390458"/>
            <a:ext cx="9144000" cy="1588"/>
          </a:xfrm>
          <a:prstGeom prst="line">
            <a:avLst/>
          </a:prstGeom>
          <a:ln w="381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0" y="6506867"/>
            <a:ext cx="9144000" cy="1588"/>
          </a:xfrm>
          <a:prstGeom prst="line">
            <a:avLst/>
          </a:prstGeom>
          <a:ln w="254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Title 1"/>
          <p:cNvSpPr txBox="1">
            <a:spLocks/>
          </p:cNvSpPr>
          <p:nvPr/>
        </p:nvSpPr>
        <p:spPr>
          <a:xfrm>
            <a:off x="0" y="0"/>
            <a:ext cx="9144000" cy="914400"/>
          </a:xfrm>
          <a:prstGeom prst="rect">
            <a:avLst/>
          </a:prstGeom>
        </p:spPr>
        <p:txBody>
          <a:bodyPr vert="horz" lIns="91440" tIns="45720" rIns="91440" bIns="45720" rtlCol="0" anchor="ctr">
            <a:normAutofit/>
          </a:bodyPr>
          <a:lstStyle/>
          <a:p>
            <a:pPr algn="ctr">
              <a:spcBef>
                <a:spcPct val="20000"/>
              </a:spcBef>
              <a:buSzPct val="50000"/>
              <a:defRPr/>
            </a:pPr>
            <a:r>
              <a:rPr lang="en-US" sz="3200" b="1" dirty="0" smtClean="0">
                <a:solidFill>
                  <a:srgbClr val="1F497D"/>
                </a:solidFill>
                <a:latin typeface="Helvetica"/>
                <a:cs typeface="Helvetica"/>
              </a:rPr>
              <a:t>ASAP Requires Enabling Legislation</a:t>
            </a:r>
            <a:endParaRPr lang="en-US" sz="3200" b="1" dirty="0">
              <a:solidFill>
                <a:srgbClr val="1F497D"/>
              </a:solidFill>
              <a:latin typeface="Helvetica"/>
              <a:cs typeface="Helvetica"/>
            </a:endParaRPr>
          </a:p>
        </p:txBody>
      </p:sp>
    </p:spTree>
    <p:extLst>
      <p:ext uri="{BB962C8B-B14F-4D97-AF65-F5344CB8AC3E}">
        <p14:creationId xmlns:p14="http://schemas.microsoft.com/office/powerpoint/2010/main" val="1592091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ini ASAP ak map.eps"/>
          <p:cNvPicPr>
            <a:picLocks noChangeAspect="1"/>
          </p:cNvPicPr>
          <p:nvPr/>
        </p:nvPicPr>
        <p:blipFill>
          <a:blip r:embed="rId3"/>
          <a:stretch>
            <a:fillRect/>
          </a:stretch>
        </p:blipFill>
        <p:spPr>
          <a:xfrm>
            <a:off x="7767586" y="6515621"/>
            <a:ext cx="1470128" cy="998405"/>
          </a:xfrm>
          <a:prstGeom prst="rect">
            <a:avLst/>
          </a:prstGeom>
        </p:spPr>
      </p:pic>
      <p:sp>
        <p:nvSpPr>
          <p:cNvPr id="14" name="Content Placeholder 2"/>
          <p:cNvSpPr txBox="1">
            <a:spLocks/>
          </p:cNvSpPr>
          <p:nvPr/>
        </p:nvSpPr>
        <p:spPr>
          <a:xfrm>
            <a:off x="401598" y="1321662"/>
            <a:ext cx="8340804" cy="4751009"/>
          </a:xfrm>
          <a:prstGeom prst="rect">
            <a:avLst/>
          </a:prstGeom>
        </p:spPr>
        <p:txBody>
          <a:bodyPr vert="horz" lIns="91440" tIns="45720" rIns="91440" bIns="45720" rtlCol="0">
            <a:normAutofit/>
          </a:bodyPr>
          <a:lstStyle/>
          <a:p>
            <a:pPr algn="ctr">
              <a:spcAft>
                <a:spcPts val="1200"/>
              </a:spcAft>
            </a:pPr>
            <a:r>
              <a:rPr lang="en-US" sz="2400" b="1" dirty="0">
                <a:latin typeface="Helvetica Light"/>
              </a:rPr>
              <a:t>Alaska Gasline Development Corporation</a:t>
            </a:r>
          </a:p>
          <a:p>
            <a:pPr algn="ctr">
              <a:spcAft>
                <a:spcPts val="1200"/>
              </a:spcAft>
            </a:pPr>
            <a:r>
              <a:rPr lang="en-US" sz="2400" dirty="0">
                <a:latin typeface="Helvetica Light"/>
              </a:rPr>
              <a:t>ASAP Project Office</a:t>
            </a:r>
          </a:p>
          <a:p>
            <a:pPr algn="ctr">
              <a:spcAft>
                <a:spcPts val="1200"/>
              </a:spcAft>
            </a:pPr>
            <a:r>
              <a:rPr lang="en-US" sz="2400" dirty="0">
                <a:latin typeface="Helvetica Light"/>
              </a:rPr>
              <a:t>3301 C Street, Suite </a:t>
            </a:r>
            <a:r>
              <a:rPr lang="en-US" sz="2400" dirty="0" smtClean="0">
                <a:latin typeface="Helvetica Light"/>
              </a:rPr>
              <a:t>100 </a:t>
            </a:r>
            <a:r>
              <a:rPr lang="en-US" sz="2400" dirty="0" smtClean="0">
                <a:latin typeface="Wingdings"/>
                <a:ea typeface="Wingdings"/>
                <a:cs typeface="Wingdings"/>
              </a:rPr>
              <a:t></a:t>
            </a:r>
            <a:r>
              <a:rPr lang="en-US" sz="2400" dirty="0" smtClean="0">
                <a:latin typeface="Helvetica"/>
                <a:ea typeface="Wingdings"/>
                <a:cs typeface="Helvetica"/>
              </a:rPr>
              <a:t> </a:t>
            </a:r>
            <a:r>
              <a:rPr lang="en-US" sz="2400" dirty="0" smtClean="0">
                <a:latin typeface="Helvetica Light"/>
              </a:rPr>
              <a:t>Anchorage</a:t>
            </a:r>
            <a:r>
              <a:rPr lang="en-US" sz="2400" dirty="0">
                <a:latin typeface="Helvetica Light"/>
              </a:rPr>
              <a:t>, AK  99503</a:t>
            </a:r>
            <a:endParaRPr lang="en-US" sz="2400" dirty="0" smtClean="0">
              <a:latin typeface="Helvetica Light"/>
            </a:endParaRPr>
          </a:p>
          <a:p>
            <a:pPr algn="ctr">
              <a:spcAft>
                <a:spcPts val="1200"/>
              </a:spcAft>
            </a:pPr>
            <a:r>
              <a:rPr lang="en-US" sz="2400" dirty="0" smtClean="0">
                <a:latin typeface="Helvetica Light"/>
              </a:rPr>
              <a:t>Phone:  (907) 330-6300 </a:t>
            </a:r>
            <a:r>
              <a:rPr lang="en-US" sz="2400" dirty="0" smtClean="0">
                <a:latin typeface="Wingdings"/>
                <a:ea typeface="Wingdings"/>
                <a:cs typeface="Wingdings"/>
              </a:rPr>
              <a:t></a:t>
            </a:r>
            <a:r>
              <a:rPr lang="en-US" sz="2400" dirty="0" smtClean="0">
                <a:latin typeface="Helvetica"/>
                <a:ea typeface="Wingdings"/>
                <a:cs typeface="Wingdings"/>
              </a:rPr>
              <a:t> Website:  www</a:t>
            </a:r>
            <a:r>
              <a:rPr lang="en-US" sz="2400" dirty="0" smtClean="0">
                <a:latin typeface="Helvetica Light"/>
              </a:rPr>
              <a:t>.</a:t>
            </a:r>
            <a:r>
              <a:rPr lang="en-US" sz="2400" dirty="0">
                <a:latin typeface="Helvetica Light"/>
              </a:rPr>
              <a:t>agdc.us</a:t>
            </a:r>
            <a:endParaRPr lang="en-US" sz="2400" dirty="0" smtClean="0">
              <a:latin typeface="Helvetica Light"/>
            </a:endParaRPr>
          </a:p>
          <a:p>
            <a:pPr algn="ctr">
              <a:spcAft>
                <a:spcPts val="1200"/>
              </a:spcAft>
            </a:pPr>
            <a:endParaRPr lang="en-US" sz="2595" dirty="0" smtClean="0">
              <a:latin typeface="Helvetica Light"/>
            </a:endParaRPr>
          </a:p>
          <a:p>
            <a:pPr algn="ctr">
              <a:spcAft>
                <a:spcPts val="1200"/>
              </a:spcAft>
            </a:pPr>
            <a:r>
              <a:rPr lang="en-US" sz="2595" dirty="0" smtClean="0">
                <a:latin typeface="Helvetica Light"/>
              </a:rPr>
              <a:t>Frank Richards, P.E.</a:t>
            </a:r>
          </a:p>
          <a:p>
            <a:pPr algn="ctr">
              <a:spcAft>
                <a:spcPts val="1200"/>
              </a:spcAft>
            </a:pPr>
            <a:r>
              <a:rPr lang="en-US" sz="1946" dirty="0" smtClean="0">
                <a:latin typeface="Helvetica Light"/>
              </a:rPr>
              <a:t>Government Affairs &amp; Pipeline Engineering Manager</a:t>
            </a:r>
          </a:p>
          <a:p>
            <a:pPr algn="ctr">
              <a:spcAft>
                <a:spcPts val="1200"/>
              </a:spcAft>
            </a:pPr>
            <a:r>
              <a:rPr lang="en-US" sz="1946" dirty="0" smtClean="0">
                <a:latin typeface="Helvetica Light"/>
              </a:rPr>
              <a:t>Phone: (907) 330-6352</a:t>
            </a:r>
            <a:endParaRPr lang="en-US" sz="1946" dirty="0">
              <a:latin typeface="Helvetica Light"/>
            </a:endParaRPr>
          </a:p>
        </p:txBody>
      </p:sp>
      <p:pic>
        <p:nvPicPr>
          <p:cNvPr id="16" name="Picture 15" descr="ASAP-Pantone-293.jpg"/>
          <p:cNvPicPr>
            <a:picLocks noChangeAspect="1"/>
          </p:cNvPicPr>
          <p:nvPr/>
        </p:nvPicPr>
        <p:blipFill>
          <a:blip r:embed="rId4"/>
          <a:stretch>
            <a:fillRect/>
          </a:stretch>
        </p:blipFill>
        <p:spPr>
          <a:xfrm>
            <a:off x="152404" y="6773335"/>
            <a:ext cx="1371249" cy="389467"/>
          </a:xfrm>
          <a:prstGeom prst="rect">
            <a:avLst/>
          </a:prstGeom>
        </p:spPr>
      </p:pic>
      <p:sp>
        <p:nvSpPr>
          <p:cNvPr id="17" name="Slide Number Placeholder 8"/>
          <p:cNvSpPr>
            <a:spLocks noGrp="1"/>
          </p:cNvSpPr>
          <p:nvPr>
            <p:ph type="sldNum" sz="quarter" idx="12"/>
          </p:nvPr>
        </p:nvSpPr>
        <p:spPr>
          <a:xfrm>
            <a:off x="6553200" y="6780109"/>
            <a:ext cx="2133600" cy="389467"/>
          </a:xfrm>
        </p:spPr>
        <p:txBody>
          <a:bodyPr/>
          <a:lstStyle/>
          <a:p>
            <a:fld id="{60D133CE-AC42-9742-B27A-4E4E64EFC038}" type="slidenum">
              <a:rPr lang="en-US" smtClean="0">
                <a:solidFill>
                  <a:srgbClr val="FFFFFF"/>
                </a:solidFill>
              </a:rPr>
              <a:pPr/>
              <a:t>15</a:t>
            </a:fld>
            <a:endParaRPr lang="en-US" dirty="0">
              <a:solidFill>
                <a:srgbClr val="FFFFFF"/>
              </a:solidFill>
            </a:endParaRPr>
          </a:p>
        </p:txBody>
      </p:sp>
      <p:cxnSp>
        <p:nvCxnSpPr>
          <p:cNvPr id="18" name="Straight Connector 17"/>
          <p:cNvCxnSpPr/>
          <p:nvPr/>
        </p:nvCxnSpPr>
        <p:spPr>
          <a:xfrm>
            <a:off x="0" y="912812"/>
            <a:ext cx="9144000" cy="1588"/>
          </a:xfrm>
          <a:prstGeom prst="line">
            <a:avLst/>
          </a:prstGeom>
          <a:ln w="381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0" y="798514"/>
            <a:ext cx="9144000" cy="1588"/>
          </a:xfrm>
          <a:prstGeom prst="line">
            <a:avLst/>
          </a:prstGeom>
          <a:ln w="254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6392048"/>
            <a:ext cx="9144000" cy="1588"/>
          </a:xfrm>
          <a:prstGeom prst="line">
            <a:avLst/>
          </a:prstGeom>
          <a:ln w="381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0" y="6506867"/>
            <a:ext cx="9144000" cy="1588"/>
          </a:xfrm>
          <a:prstGeom prst="line">
            <a:avLst/>
          </a:prstGeom>
          <a:ln w="254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Title 1"/>
          <p:cNvSpPr txBox="1">
            <a:spLocks/>
          </p:cNvSpPr>
          <p:nvPr/>
        </p:nvSpPr>
        <p:spPr>
          <a:xfrm>
            <a:off x="0" y="0"/>
            <a:ext cx="9144000" cy="800100"/>
          </a:xfrm>
          <a:prstGeom prst="rect">
            <a:avLst/>
          </a:prstGeom>
        </p:spPr>
        <p:txBody>
          <a:bodyPr vert="horz" lIns="91440" tIns="45720" rIns="91440" bIns="45720" rtlCol="0" anchor="ctr">
            <a:normAutofit/>
          </a:bodyPr>
          <a:lstStyle/>
          <a:p>
            <a:pPr algn="ctr">
              <a:spcBef>
                <a:spcPct val="20000"/>
              </a:spcBef>
              <a:buSzPct val="50000"/>
              <a:defRPr/>
            </a:pPr>
            <a:r>
              <a:rPr lang="en-US" sz="3200" b="1" dirty="0" smtClean="0">
                <a:solidFill>
                  <a:srgbClr val="1F497D"/>
                </a:solidFill>
                <a:latin typeface="Helvetica"/>
                <a:cs typeface="Helvetica"/>
              </a:rPr>
              <a:t>Thank You</a:t>
            </a:r>
            <a:endParaRPr lang="en-US" sz="3200" b="1" dirty="0">
              <a:solidFill>
                <a:srgbClr val="1F497D"/>
              </a:solidFill>
              <a:latin typeface="Helvetica"/>
              <a:cs typeface="Helvetica"/>
            </a:endParaRPr>
          </a:p>
        </p:txBody>
      </p:sp>
    </p:spTree>
    <p:extLst>
      <p:ext uri="{BB962C8B-B14F-4D97-AF65-F5344CB8AC3E}">
        <p14:creationId xmlns:p14="http://schemas.microsoft.com/office/powerpoint/2010/main" val="3939701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ini ASAP ak map.eps"/>
          <p:cNvPicPr>
            <a:picLocks noChangeAspect="1"/>
          </p:cNvPicPr>
          <p:nvPr/>
        </p:nvPicPr>
        <p:blipFill>
          <a:blip r:embed="rId3"/>
          <a:stretch>
            <a:fillRect/>
          </a:stretch>
        </p:blipFill>
        <p:spPr>
          <a:xfrm>
            <a:off x="7767586" y="6515621"/>
            <a:ext cx="1470128" cy="998405"/>
          </a:xfrm>
          <a:prstGeom prst="rect">
            <a:avLst/>
          </a:prstGeom>
        </p:spPr>
      </p:pic>
      <p:pic>
        <p:nvPicPr>
          <p:cNvPr id="16" name="Picture 15" descr="ASAP-Pantone-293.jpg"/>
          <p:cNvPicPr>
            <a:picLocks noChangeAspect="1"/>
          </p:cNvPicPr>
          <p:nvPr/>
        </p:nvPicPr>
        <p:blipFill>
          <a:blip r:embed="rId4"/>
          <a:stretch>
            <a:fillRect/>
          </a:stretch>
        </p:blipFill>
        <p:spPr>
          <a:xfrm>
            <a:off x="152404" y="6773335"/>
            <a:ext cx="1371249" cy="389467"/>
          </a:xfrm>
          <a:prstGeom prst="rect">
            <a:avLst/>
          </a:prstGeom>
        </p:spPr>
      </p:pic>
      <p:sp>
        <p:nvSpPr>
          <p:cNvPr id="17" name="Slide Number Placeholder 8"/>
          <p:cNvSpPr>
            <a:spLocks noGrp="1"/>
          </p:cNvSpPr>
          <p:nvPr>
            <p:ph type="sldNum" sz="quarter" idx="12"/>
          </p:nvPr>
        </p:nvSpPr>
        <p:spPr>
          <a:xfrm>
            <a:off x="6498772" y="7487995"/>
            <a:ext cx="2133600" cy="389467"/>
          </a:xfrm>
        </p:spPr>
        <p:txBody>
          <a:bodyPr/>
          <a:lstStyle/>
          <a:p>
            <a:fld id="{60D133CE-AC42-9742-B27A-4E4E64EFC038}" type="slidenum">
              <a:rPr lang="en-US" smtClean="0">
                <a:solidFill>
                  <a:srgbClr val="FFFFFF"/>
                </a:solidFill>
              </a:rPr>
              <a:pPr/>
              <a:t>2</a:t>
            </a:fld>
            <a:endParaRPr lang="en-US" dirty="0">
              <a:solidFill>
                <a:srgbClr val="FFFFFF"/>
              </a:solidFill>
            </a:endParaRPr>
          </a:p>
        </p:txBody>
      </p:sp>
      <p:cxnSp>
        <p:nvCxnSpPr>
          <p:cNvPr id="18" name="Straight Connector 17"/>
          <p:cNvCxnSpPr/>
          <p:nvPr/>
        </p:nvCxnSpPr>
        <p:spPr>
          <a:xfrm>
            <a:off x="0" y="912812"/>
            <a:ext cx="9144000" cy="1588"/>
          </a:xfrm>
          <a:prstGeom prst="line">
            <a:avLst/>
          </a:prstGeom>
          <a:ln w="381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0" y="798514"/>
            <a:ext cx="9144000" cy="1588"/>
          </a:xfrm>
          <a:prstGeom prst="line">
            <a:avLst/>
          </a:prstGeom>
          <a:ln w="254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Title 1"/>
          <p:cNvSpPr txBox="1">
            <a:spLocks/>
          </p:cNvSpPr>
          <p:nvPr/>
        </p:nvSpPr>
        <p:spPr>
          <a:xfrm>
            <a:off x="0" y="0"/>
            <a:ext cx="9144000" cy="914400"/>
          </a:xfrm>
          <a:prstGeom prst="rect">
            <a:avLst/>
          </a:prstGeom>
        </p:spPr>
        <p:txBody>
          <a:bodyPr vert="horz" lIns="91440" tIns="45720" rIns="91440" bIns="45720" rtlCol="0" anchor="ctr">
            <a:normAutofit/>
          </a:bodyPr>
          <a:lstStyle/>
          <a:p>
            <a:pPr lvl="0" algn="ctr">
              <a:spcBef>
                <a:spcPct val="0"/>
              </a:spcBef>
              <a:defRPr/>
            </a:pPr>
            <a:r>
              <a:rPr lang="en-US" sz="3200" b="1" dirty="0" smtClean="0">
                <a:solidFill>
                  <a:srgbClr val="1F497D"/>
                </a:solidFill>
                <a:latin typeface="Helvetica"/>
                <a:cs typeface="Helvetica"/>
              </a:rPr>
              <a:t>Who? AGDC and What? ASAP</a:t>
            </a:r>
            <a:endParaRPr lang="en-US" sz="3200" b="1" dirty="0">
              <a:solidFill>
                <a:srgbClr val="1F497D"/>
              </a:solidFill>
              <a:latin typeface="Helvetica"/>
              <a:cs typeface="Helvetica"/>
            </a:endParaRPr>
          </a:p>
        </p:txBody>
      </p:sp>
      <p:grpSp>
        <p:nvGrpSpPr>
          <p:cNvPr id="50" name="Group 49"/>
          <p:cNvGrpSpPr/>
          <p:nvPr/>
        </p:nvGrpSpPr>
        <p:grpSpPr>
          <a:xfrm>
            <a:off x="231739" y="1515614"/>
            <a:ext cx="8680531" cy="1293651"/>
            <a:chOff x="231735" y="2400749"/>
            <a:chExt cx="8680531" cy="1293651"/>
          </a:xfrm>
        </p:grpSpPr>
        <p:sp>
          <p:nvSpPr>
            <p:cNvPr id="30" name="Up Arrow Callout 29"/>
            <p:cNvSpPr/>
            <p:nvPr/>
          </p:nvSpPr>
          <p:spPr>
            <a:xfrm rot="10800000">
              <a:off x="231735" y="2400749"/>
              <a:ext cx="8680531" cy="1293651"/>
            </a:xfrm>
            <a:prstGeom prst="upArrowCallout">
              <a:avLst/>
            </a:prstGeom>
            <a:solidFill>
              <a:schemeClr val="bg2">
                <a:lumMod val="90000"/>
                <a:alpha val="7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365498" y="2481568"/>
              <a:ext cx="8385958" cy="646331"/>
            </a:xfrm>
            <a:prstGeom prst="rect">
              <a:avLst/>
            </a:prstGeom>
            <a:noFill/>
          </p:spPr>
          <p:txBody>
            <a:bodyPr wrap="square" rtlCol="0">
              <a:spAutoFit/>
            </a:bodyPr>
            <a:lstStyle/>
            <a:p>
              <a:pPr lvl="0"/>
              <a:r>
                <a:rPr lang="en-US" b="1" dirty="0" smtClean="0">
                  <a:solidFill>
                    <a:schemeClr val="tx2"/>
                  </a:solidFill>
                  <a:latin typeface="Helvetica"/>
                  <a:cs typeface="Helvetica"/>
                </a:rPr>
                <a:t>April 2010:</a:t>
              </a:r>
              <a:r>
                <a:rPr lang="en-US" dirty="0" smtClean="0">
                  <a:solidFill>
                    <a:schemeClr val="tx2"/>
                  </a:solidFill>
                  <a:latin typeface="Helvetica"/>
                  <a:cs typeface="Helvetica"/>
                </a:rPr>
                <a:t> </a:t>
              </a:r>
              <a:r>
                <a:rPr lang="en-US" dirty="0" smtClean="0">
                  <a:latin typeface="Helvetica"/>
                  <a:cs typeface="Helvetica"/>
                </a:rPr>
                <a:t>HB 369 mandated that</a:t>
              </a:r>
              <a:r>
                <a:rPr lang="en-US" b="1" dirty="0" smtClean="0">
                  <a:latin typeface="Helvetica"/>
                  <a:cs typeface="Helvetica"/>
                </a:rPr>
                <a:t> A</a:t>
              </a:r>
              <a:r>
                <a:rPr lang="en-US" dirty="0" smtClean="0">
                  <a:latin typeface="Helvetica"/>
                  <a:cs typeface="Helvetica"/>
                </a:rPr>
                <a:t>laska </a:t>
              </a:r>
              <a:r>
                <a:rPr lang="en-US" b="1" dirty="0" smtClean="0">
                  <a:solidFill>
                    <a:srgbClr val="000000"/>
                  </a:solidFill>
                  <a:latin typeface="Helvetica"/>
                  <a:cs typeface="Helvetica"/>
                </a:rPr>
                <a:t>H</a:t>
              </a:r>
              <a:r>
                <a:rPr lang="en-US" dirty="0" smtClean="0">
                  <a:solidFill>
                    <a:srgbClr val="000000"/>
                  </a:solidFill>
                  <a:latin typeface="Helvetica"/>
                  <a:cs typeface="Helvetica"/>
                </a:rPr>
                <a:t>ousing </a:t>
              </a:r>
              <a:r>
                <a:rPr lang="en-US" b="1" dirty="0" smtClean="0">
                  <a:solidFill>
                    <a:srgbClr val="000000"/>
                  </a:solidFill>
                  <a:latin typeface="Helvetica"/>
                  <a:cs typeface="Helvetica"/>
                </a:rPr>
                <a:t>F</a:t>
              </a:r>
              <a:r>
                <a:rPr lang="en-US" dirty="0" smtClean="0">
                  <a:solidFill>
                    <a:srgbClr val="000000"/>
                  </a:solidFill>
                  <a:latin typeface="Helvetica"/>
                  <a:cs typeface="Helvetica"/>
                </a:rPr>
                <a:t>inance </a:t>
              </a:r>
              <a:r>
                <a:rPr lang="en-US" b="1" dirty="0" smtClean="0">
                  <a:solidFill>
                    <a:srgbClr val="000000"/>
                  </a:solidFill>
                  <a:latin typeface="Helvetica"/>
                  <a:cs typeface="Helvetica"/>
                </a:rPr>
                <a:t>C</a:t>
              </a:r>
              <a:r>
                <a:rPr lang="en-US" dirty="0" smtClean="0">
                  <a:solidFill>
                    <a:srgbClr val="000000"/>
                  </a:solidFill>
                  <a:latin typeface="Helvetica"/>
                  <a:cs typeface="Helvetica"/>
                </a:rPr>
                <a:t>orporation (</a:t>
              </a:r>
              <a:r>
                <a:rPr lang="en-US" b="1" dirty="0" smtClean="0">
                  <a:solidFill>
                    <a:srgbClr val="000000"/>
                  </a:solidFill>
                  <a:latin typeface="Helvetica"/>
                  <a:cs typeface="Helvetica"/>
                </a:rPr>
                <a:t>AHFC</a:t>
              </a:r>
              <a:r>
                <a:rPr lang="en-US" dirty="0" smtClean="0">
                  <a:solidFill>
                    <a:srgbClr val="000000"/>
                  </a:solidFill>
                  <a:latin typeface="Helvetica"/>
                  <a:cs typeface="Helvetica"/>
                </a:rPr>
                <a:t>)</a:t>
              </a:r>
              <a:r>
                <a:rPr lang="en-US" b="1" dirty="0" smtClean="0">
                  <a:solidFill>
                    <a:srgbClr val="000000"/>
                  </a:solidFill>
                  <a:latin typeface="Helvetica"/>
                  <a:cs typeface="Helvetica"/>
                </a:rPr>
                <a:t> </a:t>
              </a:r>
              <a:r>
                <a:rPr lang="en-US" dirty="0" smtClean="0">
                  <a:latin typeface="Helvetica"/>
                  <a:cs typeface="Helvetica"/>
                </a:rPr>
                <a:t>facilitate development of a plan for an in-state pipeline </a:t>
              </a:r>
              <a:r>
                <a:rPr lang="en-US" b="1" i="1" dirty="0" smtClean="0">
                  <a:latin typeface="Helvetica"/>
                  <a:cs typeface="Helvetica"/>
                </a:rPr>
                <a:t>project</a:t>
              </a:r>
              <a:r>
                <a:rPr lang="en-US" b="1" dirty="0" smtClean="0">
                  <a:latin typeface="Helvetica"/>
                  <a:cs typeface="Helvetica"/>
                </a:rPr>
                <a:t>.</a:t>
              </a:r>
              <a:endParaRPr lang="en-US" b="1" i="1" dirty="0" smtClean="0">
                <a:latin typeface="Helvetica"/>
                <a:cs typeface="Helvetica"/>
              </a:endParaRPr>
            </a:p>
          </p:txBody>
        </p:sp>
      </p:grpSp>
      <p:grpSp>
        <p:nvGrpSpPr>
          <p:cNvPr id="48" name="Group 47"/>
          <p:cNvGrpSpPr/>
          <p:nvPr/>
        </p:nvGrpSpPr>
        <p:grpSpPr>
          <a:xfrm>
            <a:off x="231739" y="4344933"/>
            <a:ext cx="8680531" cy="707886"/>
            <a:chOff x="231735" y="5449429"/>
            <a:chExt cx="8680531" cy="707888"/>
          </a:xfrm>
        </p:grpSpPr>
        <p:sp>
          <p:nvSpPr>
            <p:cNvPr id="34" name="Rectangle 33"/>
            <p:cNvSpPr/>
            <p:nvPr/>
          </p:nvSpPr>
          <p:spPr>
            <a:xfrm>
              <a:off x="231735" y="5449429"/>
              <a:ext cx="8680531" cy="707886"/>
            </a:xfrm>
            <a:prstGeom prst="rect">
              <a:avLst/>
            </a:prstGeom>
            <a:solidFill>
              <a:schemeClr val="tx2">
                <a:alpha val="7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a:off x="798286" y="5449429"/>
              <a:ext cx="7547429" cy="707888"/>
            </a:xfrm>
            <a:prstGeom prst="rect">
              <a:avLst/>
            </a:prstGeom>
          </p:spPr>
          <p:txBody>
            <a:bodyPr wrap="square">
              <a:spAutoFit/>
            </a:bodyPr>
            <a:lstStyle/>
            <a:p>
              <a:pPr lvl="0" algn="ctr"/>
              <a:r>
                <a:rPr lang="en-US" sz="2000" b="1" spc="100" dirty="0" smtClean="0">
                  <a:solidFill>
                    <a:schemeClr val="bg1"/>
                  </a:solidFill>
                  <a:latin typeface="Helvetica"/>
                  <a:cs typeface="Helvetica"/>
                </a:rPr>
                <a:t>ASAP </a:t>
              </a:r>
              <a:r>
                <a:rPr lang="en-US" sz="2000" spc="100" dirty="0" smtClean="0">
                  <a:solidFill>
                    <a:schemeClr val="bg1"/>
                  </a:solidFill>
                  <a:latin typeface="Helvetica"/>
                  <a:cs typeface="Helvetica"/>
                </a:rPr>
                <a:t>is that </a:t>
              </a:r>
              <a:r>
                <a:rPr lang="en-US" sz="2000" b="1" i="1" spc="100" dirty="0" smtClean="0">
                  <a:solidFill>
                    <a:schemeClr val="bg1"/>
                  </a:solidFill>
                  <a:latin typeface="Helvetica"/>
                  <a:cs typeface="Helvetica"/>
                </a:rPr>
                <a:t>project: </a:t>
              </a:r>
              <a:r>
                <a:rPr lang="en-US" sz="2000" spc="100" dirty="0" smtClean="0">
                  <a:solidFill>
                    <a:schemeClr val="bg1"/>
                  </a:solidFill>
                  <a:latin typeface="Helvetica"/>
                  <a:cs typeface="Helvetica"/>
                </a:rPr>
                <a:t>the </a:t>
              </a:r>
              <a:r>
                <a:rPr lang="en-US" sz="2000" b="1" spc="100" dirty="0" smtClean="0">
                  <a:solidFill>
                    <a:schemeClr val="bg1"/>
                  </a:solidFill>
                  <a:latin typeface="Helvetica"/>
                  <a:cs typeface="Helvetica"/>
                </a:rPr>
                <a:t>Alaska Stand Alone Pipeline</a:t>
              </a:r>
              <a:r>
                <a:rPr lang="en-US" sz="2000" spc="100" dirty="0" smtClean="0">
                  <a:solidFill>
                    <a:schemeClr val="bg1"/>
                  </a:solidFill>
                  <a:latin typeface="Helvetica"/>
                  <a:cs typeface="Helvetica"/>
                </a:rPr>
                <a:t>. </a:t>
              </a:r>
            </a:p>
            <a:p>
              <a:pPr lvl="0" algn="ctr"/>
              <a:r>
                <a:rPr lang="en-US" sz="2000" spc="100" dirty="0" smtClean="0">
                  <a:solidFill>
                    <a:schemeClr val="bg1"/>
                  </a:solidFill>
                  <a:latin typeface="Helvetica"/>
                  <a:cs typeface="Helvetica"/>
                </a:rPr>
                <a:t>Also known as the in-state pipeline.</a:t>
              </a:r>
              <a:endParaRPr lang="en-US" sz="2000" spc="100" dirty="0">
                <a:solidFill>
                  <a:schemeClr val="bg1"/>
                </a:solidFill>
                <a:latin typeface="Helvetica"/>
                <a:cs typeface="Helvetica"/>
              </a:endParaRPr>
            </a:p>
          </p:txBody>
        </p:sp>
      </p:grpSp>
      <p:grpSp>
        <p:nvGrpSpPr>
          <p:cNvPr id="51" name="Group 50"/>
          <p:cNvGrpSpPr/>
          <p:nvPr/>
        </p:nvGrpSpPr>
        <p:grpSpPr>
          <a:xfrm>
            <a:off x="231739" y="2936261"/>
            <a:ext cx="8680531" cy="1293651"/>
            <a:chOff x="231735" y="3821396"/>
            <a:chExt cx="8680531" cy="1293651"/>
          </a:xfrm>
        </p:grpSpPr>
        <p:sp>
          <p:nvSpPr>
            <p:cNvPr id="44" name="Up Arrow Callout 43"/>
            <p:cNvSpPr/>
            <p:nvPr/>
          </p:nvSpPr>
          <p:spPr>
            <a:xfrm rot="10800000">
              <a:off x="231735" y="3821396"/>
              <a:ext cx="8680531" cy="1293651"/>
            </a:xfrm>
            <a:prstGeom prst="upArrowCallout">
              <a:avLst/>
            </a:prstGeom>
            <a:solidFill>
              <a:schemeClr val="bg2">
                <a:lumMod val="90000"/>
                <a:alpha val="7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365498" y="3882708"/>
              <a:ext cx="8385957" cy="646331"/>
            </a:xfrm>
            <a:prstGeom prst="rect">
              <a:avLst/>
            </a:prstGeom>
            <a:noFill/>
          </p:spPr>
          <p:txBody>
            <a:bodyPr wrap="square" rtlCol="0">
              <a:spAutoFit/>
            </a:bodyPr>
            <a:lstStyle/>
            <a:p>
              <a:pPr lvl="0"/>
              <a:r>
                <a:rPr lang="en-US" b="1" dirty="0" smtClean="0">
                  <a:solidFill>
                    <a:srgbClr val="1F497D"/>
                  </a:solidFill>
                  <a:latin typeface="Helvetica"/>
                  <a:cs typeface="Helvetica"/>
                </a:rPr>
                <a:t>July 2010: </a:t>
              </a:r>
              <a:r>
                <a:rPr lang="en-US" dirty="0" smtClean="0">
                  <a:solidFill>
                    <a:srgbClr val="000000"/>
                  </a:solidFill>
                  <a:latin typeface="Helvetica"/>
                  <a:cs typeface="Helvetica"/>
                </a:rPr>
                <a:t>AHFC established the </a:t>
              </a:r>
              <a:r>
                <a:rPr lang="en-US" b="1" dirty="0" smtClean="0">
                  <a:solidFill>
                    <a:srgbClr val="000000"/>
                  </a:solidFill>
                  <a:latin typeface="Helvetica"/>
                  <a:cs typeface="Helvetica"/>
                </a:rPr>
                <a:t>A</a:t>
              </a:r>
              <a:r>
                <a:rPr lang="en-US" dirty="0" smtClean="0">
                  <a:solidFill>
                    <a:srgbClr val="000000"/>
                  </a:solidFill>
                  <a:latin typeface="Helvetica"/>
                  <a:cs typeface="Helvetica"/>
                </a:rPr>
                <a:t>laska </a:t>
              </a:r>
              <a:r>
                <a:rPr lang="en-US" b="1" dirty="0" smtClean="0">
                  <a:solidFill>
                    <a:srgbClr val="000000"/>
                  </a:solidFill>
                  <a:latin typeface="Helvetica"/>
                  <a:cs typeface="Helvetica"/>
                </a:rPr>
                <a:t>G</a:t>
              </a:r>
              <a:r>
                <a:rPr lang="en-US" dirty="0" smtClean="0">
                  <a:solidFill>
                    <a:srgbClr val="000000"/>
                  </a:solidFill>
                  <a:latin typeface="Helvetica"/>
                  <a:cs typeface="Helvetica"/>
                </a:rPr>
                <a:t>asline </a:t>
              </a:r>
              <a:r>
                <a:rPr lang="en-US" b="1" dirty="0" smtClean="0">
                  <a:solidFill>
                    <a:srgbClr val="000000"/>
                  </a:solidFill>
                  <a:latin typeface="Helvetica"/>
                  <a:cs typeface="Helvetica"/>
                </a:rPr>
                <a:t>D</a:t>
              </a:r>
              <a:r>
                <a:rPr lang="en-US" dirty="0" smtClean="0">
                  <a:solidFill>
                    <a:srgbClr val="000000"/>
                  </a:solidFill>
                  <a:latin typeface="Helvetica"/>
                  <a:cs typeface="Helvetica"/>
                </a:rPr>
                <a:t>evelopment </a:t>
              </a:r>
              <a:r>
                <a:rPr lang="en-US" b="1" dirty="0" smtClean="0">
                  <a:solidFill>
                    <a:srgbClr val="000000"/>
                  </a:solidFill>
                  <a:latin typeface="Helvetica"/>
                  <a:cs typeface="Helvetica"/>
                </a:rPr>
                <a:t>C</a:t>
              </a:r>
              <a:r>
                <a:rPr lang="en-US" dirty="0" smtClean="0">
                  <a:solidFill>
                    <a:srgbClr val="000000"/>
                  </a:solidFill>
                  <a:latin typeface="Helvetica"/>
                  <a:cs typeface="Helvetica"/>
                </a:rPr>
                <a:t>orporation (</a:t>
              </a:r>
              <a:r>
                <a:rPr lang="en-US" b="1" dirty="0" smtClean="0">
                  <a:solidFill>
                    <a:srgbClr val="000000"/>
                  </a:solidFill>
                  <a:latin typeface="Helvetica"/>
                  <a:cs typeface="Helvetica"/>
                </a:rPr>
                <a:t>AGDC</a:t>
              </a:r>
              <a:r>
                <a:rPr lang="en-US" dirty="0" smtClean="0">
                  <a:solidFill>
                    <a:srgbClr val="000000"/>
                  </a:solidFill>
                  <a:latin typeface="Helvetica"/>
                  <a:cs typeface="Helvetica"/>
                </a:rPr>
                <a:t>) as a subsidiary corporation to take over </a:t>
              </a:r>
              <a:r>
                <a:rPr lang="en-US" b="1" i="1" dirty="0" smtClean="0">
                  <a:latin typeface="Helvetica"/>
                  <a:cs typeface="Helvetica"/>
                </a:rPr>
                <a:t>project </a:t>
              </a:r>
              <a:r>
                <a:rPr lang="en-US" dirty="0" smtClean="0">
                  <a:solidFill>
                    <a:srgbClr val="000000"/>
                  </a:solidFill>
                  <a:latin typeface="Helvetica"/>
                  <a:cs typeface="Helvetica"/>
                </a:rPr>
                <a:t>planning and execution.</a:t>
              </a:r>
            </a:p>
          </p:txBody>
        </p:sp>
      </p:grpSp>
      <p:cxnSp>
        <p:nvCxnSpPr>
          <p:cNvPr id="53" name="Straight Connector 52"/>
          <p:cNvCxnSpPr/>
          <p:nvPr/>
        </p:nvCxnSpPr>
        <p:spPr>
          <a:xfrm>
            <a:off x="0" y="6392048"/>
            <a:ext cx="9144000" cy="1588"/>
          </a:xfrm>
          <a:prstGeom prst="line">
            <a:avLst/>
          </a:prstGeom>
          <a:ln w="381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0" y="6506867"/>
            <a:ext cx="9144000" cy="1588"/>
          </a:xfrm>
          <a:prstGeom prst="line">
            <a:avLst/>
          </a:prstGeom>
          <a:ln w="254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1000"/>
                                        <p:tgtEl>
                                          <p:spTgt spid="48"/>
                                        </p:tgtEl>
                                      </p:cBhvr>
                                    </p:animEffect>
                                    <p:anim calcmode="lin" valueType="num">
                                      <p:cBhvr>
                                        <p:cTn id="15" dur="1000" fill="hold"/>
                                        <p:tgtEl>
                                          <p:spTgt spid="48"/>
                                        </p:tgtEl>
                                        <p:attrNameLst>
                                          <p:attrName>ppt_x</p:attrName>
                                        </p:attrNameLst>
                                      </p:cBhvr>
                                      <p:tavLst>
                                        <p:tav tm="0">
                                          <p:val>
                                            <p:strVal val="#ppt_x"/>
                                          </p:val>
                                        </p:tav>
                                        <p:tav tm="100000">
                                          <p:val>
                                            <p:strVal val="#ppt_x"/>
                                          </p:val>
                                        </p:tav>
                                      </p:tavLst>
                                    </p:anim>
                                    <p:anim calcmode="lin" valueType="num">
                                      <p:cBhvr>
                                        <p:cTn id="1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ini ASAP ak map.eps"/>
          <p:cNvPicPr>
            <a:picLocks noChangeAspect="1"/>
          </p:cNvPicPr>
          <p:nvPr/>
        </p:nvPicPr>
        <p:blipFill>
          <a:blip r:embed="rId3"/>
          <a:stretch>
            <a:fillRect/>
          </a:stretch>
        </p:blipFill>
        <p:spPr>
          <a:xfrm>
            <a:off x="7767586" y="6515621"/>
            <a:ext cx="1470128" cy="998405"/>
          </a:xfrm>
          <a:prstGeom prst="rect">
            <a:avLst/>
          </a:prstGeom>
        </p:spPr>
      </p:pic>
      <p:sp>
        <p:nvSpPr>
          <p:cNvPr id="14" name="Content Placeholder 2"/>
          <p:cNvSpPr txBox="1">
            <a:spLocks/>
          </p:cNvSpPr>
          <p:nvPr/>
        </p:nvSpPr>
        <p:spPr>
          <a:xfrm>
            <a:off x="219002" y="1109136"/>
            <a:ext cx="8607503" cy="5363865"/>
          </a:xfrm>
          <a:prstGeom prst="rect">
            <a:avLst/>
          </a:prstGeom>
        </p:spPr>
        <p:txBody>
          <a:bodyPr vert="horz" lIns="91440" tIns="45720" rIns="91440" bIns="45720" rtlCol="0">
            <a:noAutofit/>
          </a:bodyPr>
          <a:lstStyle/>
          <a:p>
            <a:pPr marL="338138" indent="-338138">
              <a:spcAft>
                <a:spcPts val="1200"/>
              </a:spcAft>
              <a:buFont typeface="Wingdings" charset="2"/>
              <a:buChar char="§"/>
            </a:pPr>
            <a:r>
              <a:rPr lang="en-US" sz="2400" dirty="0" smtClean="0">
                <a:latin typeface="Helvetica"/>
                <a:cs typeface="Helvetica"/>
              </a:rPr>
              <a:t>604</a:t>
            </a:r>
            <a:r>
              <a:rPr lang="en-US" sz="2400" dirty="0">
                <a:latin typeface="Helvetica"/>
                <a:cs typeface="Helvetica"/>
              </a:rPr>
              <a:t> </a:t>
            </a:r>
            <a:r>
              <a:rPr lang="en-US" sz="2400" dirty="0" smtClean="0">
                <a:latin typeface="Helvetica"/>
                <a:cs typeface="Helvetica"/>
              </a:rPr>
              <a:t>miles of </a:t>
            </a:r>
            <a:r>
              <a:rPr lang="en-US" sz="2400" dirty="0">
                <a:latin typeface="Helvetica"/>
                <a:cs typeface="Helvetica"/>
              </a:rPr>
              <a:t>State Right-of-Way lease</a:t>
            </a:r>
            <a:r>
              <a:rPr lang="en-US" sz="2400" dirty="0" smtClean="0">
                <a:latin typeface="Helvetica"/>
                <a:cs typeface="Helvetica"/>
              </a:rPr>
              <a:t>; </a:t>
            </a:r>
            <a:r>
              <a:rPr lang="en-US" sz="2400" dirty="0">
                <a:latin typeface="Helvetica"/>
                <a:cs typeface="Helvetica"/>
              </a:rPr>
              <a:t>includes </a:t>
            </a:r>
            <a:r>
              <a:rPr lang="en-US" sz="2400" dirty="0" smtClean="0">
                <a:latin typeface="Helvetica"/>
                <a:cs typeface="Helvetica"/>
              </a:rPr>
              <a:t>Fairbanks </a:t>
            </a:r>
            <a:r>
              <a:rPr lang="en-US" sz="2400" dirty="0">
                <a:latin typeface="Helvetica"/>
                <a:cs typeface="Helvetica"/>
              </a:rPr>
              <a:t>lateral</a:t>
            </a:r>
            <a:endParaRPr lang="en-US" sz="2400" dirty="0" smtClean="0">
              <a:latin typeface="Helvetica"/>
              <a:cs typeface="Helvetica"/>
            </a:endParaRPr>
          </a:p>
          <a:p>
            <a:pPr marL="338138" indent="-338138">
              <a:spcAft>
                <a:spcPts val="1200"/>
              </a:spcAft>
              <a:buFont typeface="Wingdings" charset="2"/>
              <a:buChar char="§"/>
            </a:pPr>
            <a:r>
              <a:rPr lang="en-US" sz="2400" dirty="0" smtClean="0">
                <a:latin typeface="Helvetica"/>
                <a:cs typeface="Helvetica"/>
              </a:rPr>
              <a:t>Final Environmental Impact Statement (FEIS) completed November 2012</a:t>
            </a:r>
          </a:p>
          <a:p>
            <a:pPr marL="338138" indent="-338138">
              <a:spcAft>
                <a:spcPts val="1200"/>
              </a:spcAft>
              <a:buFont typeface="Wingdings" charset="2"/>
              <a:buChar char="§"/>
            </a:pPr>
            <a:r>
              <a:rPr lang="en-US" sz="2400" dirty="0" smtClean="0">
                <a:latin typeface="Helvetica"/>
                <a:cs typeface="Helvetica"/>
              </a:rPr>
              <a:t>FEIS Record </a:t>
            </a:r>
            <a:r>
              <a:rPr lang="en-US" sz="2400" dirty="0">
                <a:latin typeface="Helvetica"/>
                <a:cs typeface="Helvetica"/>
              </a:rPr>
              <a:t>of Decision</a:t>
            </a:r>
            <a:r>
              <a:rPr lang="en-US" sz="2400" dirty="0" smtClean="0">
                <a:latin typeface="Helvetica"/>
                <a:cs typeface="Helvetica"/>
              </a:rPr>
              <a:t> expected </a:t>
            </a:r>
            <a:r>
              <a:rPr lang="en-US" sz="2400" dirty="0">
                <a:latin typeface="Helvetica"/>
                <a:cs typeface="Helvetica"/>
              </a:rPr>
              <a:t>January </a:t>
            </a:r>
            <a:r>
              <a:rPr lang="en-US" sz="2400" dirty="0" smtClean="0">
                <a:latin typeface="Helvetica"/>
                <a:cs typeface="Helvetica"/>
              </a:rPr>
              <a:t>2013</a:t>
            </a:r>
          </a:p>
          <a:p>
            <a:pPr marL="338138" indent="-338138">
              <a:spcAft>
                <a:spcPts val="1200"/>
              </a:spcAft>
              <a:buFont typeface="Wingdings" charset="2"/>
              <a:buChar char="§"/>
            </a:pPr>
            <a:r>
              <a:rPr lang="en-US" sz="2400" dirty="0" smtClean="0">
                <a:latin typeface="Helvetica"/>
                <a:cs typeface="Helvetica"/>
              </a:rPr>
              <a:t>AGDC team optimized the project plan to Lean Gas</a:t>
            </a:r>
          </a:p>
          <a:p>
            <a:pPr marL="338138" indent="-338138">
              <a:spcAft>
                <a:spcPts val="1200"/>
              </a:spcAft>
              <a:buFont typeface="Wingdings" charset="2"/>
              <a:buChar char="§"/>
            </a:pPr>
            <a:r>
              <a:rPr lang="en-US" sz="2400" dirty="0" smtClean="0">
                <a:latin typeface="Helvetica"/>
                <a:cs typeface="Helvetica"/>
              </a:rPr>
              <a:t>Up-dated capital costs and tariff models</a:t>
            </a:r>
          </a:p>
          <a:p>
            <a:pPr marL="338138" indent="-338138">
              <a:spcAft>
                <a:spcPts val="1200"/>
              </a:spcAft>
              <a:buFont typeface="Wingdings" charset="2"/>
              <a:buChar char="§"/>
            </a:pPr>
            <a:r>
              <a:rPr lang="en-US" sz="2400" dirty="0" smtClean="0">
                <a:latin typeface="Helvetica"/>
                <a:cs typeface="Helvetica"/>
              </a:rPr>
              <a:t>Contracted a facility design firm</a:t>
            </a:r>
          </a:p>
          <a:p>
            <a:pPr marL="338138" indent="-338138">
              <a:spcAft>
                <a:spcPts val="1200"/>
              </a:spcAft>
              <a:buFont typeface="Wingdings" charset="2"/>
              <a:buChar char="§"/>
            </a:pPr>
            <a:r>
              <a:rPr lang="en-US" sz="2400" dirty="0" smtClean="0">
                <a:latin typeface="Helvetica"/>
                <a:cs typeface="Helvetica"/>
              </a:rPr>
              <a:t>Identified enabling legislation required to move ASAP forward</a:t>
            </a:r>
          </a:p>
          <a:p>
            <a:pPr marL="338138" indent="-338138">
              <a:spcAft>
                <a:spcPts val="1200"/>
              </a:spcAft>
              <a:buFont typeface="Wingdings" charset="2"/>
              <a:buChar char="§"/>
            </a:pPr>
            <a:r>
              <a:rPr lang="en-US" sz="2400" dirty="0">
                <a:latin typeface="Helvetica"/>
                <a:cs typeface="Helvetica"/>
              </a:rPr>
              <a:t>2013 Summer field work plan in progress</a:t>
            </a:r>
          </a:p>
          <a:p>
            <a:pPr marL="338138" indent="-338138">
              <a:spcAft>
                <a:spcPts val="1200"/>
              </a:spcAft>
              <a:buFont typeface="Wingdings" charset="2"/>
              <a:buChar char="§"/>
            </a:pPr>
            <a:endParaRPr lang="en-US" sz="2400" dirty="0" smtClean="0">
              <a:latin typeface="Helvetica"/>
              <a:cs typeface="Helvetica"/>
            </a:endParaRPr>
          </a:p>
          <a:p>
            <a:pPr marL="342900" indent="-342900">
              <a:spcAft>
                <a:spcPts val="1200"/>
              </a:spcAft>
              <a:buFont typeface="Wingdings" charset="2"/>
              <a:buChar char="§"/>
            </a:pPr>
            <a:endParaRPr lang="en-US" sz="2400" dirty="0" smtClean="0">
              <a:latin typeface="Helvetica"/>
              <a:cs typeface="Helvetica"/>
            </a:endParaRPr>
          </a:p>
          <a:p>
            <a:pPr marL="342900" indent="-342900">
              <a:spcAft>
                <a:spcPts val="1200"/>
              </a:spcAft>
              <a:buFont typeface="Wingdings" charset="2"/>
              <a:buChar char="§"/>
            </a:pPr>
            <a:endParaRPr lang="en-US" sz="2400" dirty="0">
              <a:latin typeface="Helvetica"/>
              <a:cs typeface="Helvetica"/>
            </a:endParaRPr>
          </a:p>
        </p:txBody>
      </p:sp>
      <p:pic>
        <p:nvPicPr>
          <p:cNvPr id="16" name="Picture 15" descr="ASAP-Pantone-293.jpg"/>
          <p:cNvPicPr>
            <a:picLocks noChangeAspect="1"/>
          </p:cNvPicPr>
          <p:nvPr/>
        </p:nvPicPr>
        <p:blipFill>
          <a:blip r:embed="rId4"/>
          <a:stretch>
            <a:fillRect/>
          </a:stretch>
        </p:blipFill>
        <p:spPr>
          <a:xfrm>
            <a:off x="152404" y="6773335"/>
            <a:ext cx="1371249" cy="389467"/>
          </a:xfrm>
          <a:prstGeom prst="rect">
            <a:avLst/>
          </a:prstGeom>
        </p:spPr>
      </p:pic>
      <p:sp>
        <p:nvSpPr>
          <p:cNvPr id="17" name="Slide Number Placeholder 8"/>
          <p:cNvSpPr>
            <a:spLocks noGrp="1"/>
          </p:cNvSpPr>
          <p:nvPr>
            <p:ph type="sldNum" sz="quarter" idx="12"/>
          </p:nvPr>
        </p:nvSpPr>
        <p:spPr>
          <a:xfrm>
            <a:off x="6553200" y="6780109"/>
            <a:ext cx="2133600" cy="389467"/>
          </a:xfrm>
        </p:spPr>
        <p:txBody>
          <a:bodyPr/>
          <a:lstStyle/>
          <a:p>
            <a:fld id="{60D133CE-AC42-9742-B27A-4E4E64EFC038}" type="slidenum">
              <a:rPr lang="en-US" smtClean="0">
                <a:solidFill>
                  <a:srgbClr val="FFFFFF"/>
                </a:solidFill>
              </a:rPr>
              <a:pPr/>
              <a:t>3</a:t>
            </a:fld>
            <a:endParaRPr lang="en-US" dirty="0">
              <a:solidFill>
                <a:srgbClr val="FFFFFF"/>
              </a:solidFill>
            </a:endParaRPr>
          </a:p>
        </p:txBody>
      </p:sp>
      <p:cxnSp>
        <p:nvCxnSpPr>
          <p:cNvPr id="18" name="Straight Connector 17"/>
          <p:cNvCxnSpPr/>
          <p:nvPr/>
        </p:nvCxnSpPr>
        <p:spPr>
          <a:xfrm>
            <a:off x="0" y="912812"/>
            <a:ext cx="9144000" cy="1588"/>
          </a:xfrm>
          <a:prstGeom prst="line">
            <a:avLst/>
          </a:prstGeom>
          <a:ln w="381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0" y="798514"/>
            <a:ext cx="9144000" cy="1588"/>
          </a:xfrm>
          <a:prstGeom prst="line">
            <a:avLst/>
          </a:prstGeom>
          <a:ln w="254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6392048"/>
            <a:ext cx="9144000" cy="1588"/>
          </a:xfrm>
          <a:prstGeom prst="line">
            <a:avLst/>
          </a:prstGeom>
          <a:ln w="381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0" y="6506867"/>
            <a:ext cx="9144000" cy="1588"/>
          </a:xfrm>
          <a:prstGeom prst="line">
            <a:avLst/>
          </a:prstGeom>
          <a:ln w="254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Title 1"/>
          <p:cNvSpPr txBox="1">
            <a:spLocks/>
          </p:cNvSpPr>
          <p:nvPr/>
        </p:nvSpPr>
        <p:spPr>
          <a:xfrm>
            <a:off x="0" y="0"/>
            <a:ext cx="9144000" cy="914400"/>
          </a:xfrm>
          <a:prstGeom prst="rect">
            <a:avLst/>
          </a:prstGeom>
        </p:spPr>
        <p:txBody>
          <a:bodyPr vert="horz" lIns="91440" tIns="45720" rIns="91440" bIns="45720" rtlCol="0" anchor="ctr">
            <a:normAutofit/>
          </a:bodyPr>
          <a:lstStyle/>
          <a:p>
            <a:pPr algn="ctr">
              <a:spcBef>
                <a:spcPct val="20000"/>
              </a:spcBef>
              <a:buSzPct val="50000"/>
              <a:defRPr/>
            </a:pPr>
            <a:r>
              <a:rPr lang="en-US" sz="3000" b="1" dirty="0" smtClean="0">
                <a:solidFill>
                  <a:srgbClr val="1F497D"/>
                </a:solidFill>
                <a:latin typeface="Helvetica"/>
                <a:cs typeface="Helvetica"/>
              </a:rPr>
              <a:t>ASAP Progress Up-date</a:t>
            </a:r>
            <a:endParaRPr lang="en-US" sz="3600" dirty="0">
              <a:solidFill>
                <a:srgbClr val="1F497D"/>
              </a:solidFill>
              <a:latin typeface="Helvetica Light"/>
              <a:cs typeface="Helvetica Light"/>
            </a:endParaRPr>
          </a:p>
        </p:txBody>
      </p:sp>
    </p:spTree>
    <p:extLst>
      <p:ext uri="{BB962C8B-B14F-4D97-AF65-F5344CB8AC3E}">
        <p14:creationId xmlns:p14="http://schemas.microsoft.com/office/powerpoint/2010/main" val="1657986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94682" y="807051"/>
            <a:ext cx="6673409" cy="6311622"/>
            <a:chOff x="0" y="711200"/>
            <a:chExt cx="6673409" cy="6311622"/>
          </a:xfrm>
        </p:grpSpPr>
        <p:pic>
          <p:nvPicPr>
            <p:cNvPr id="42" name="Picture 41" descr="ASAP  schematic - July 2011 report JPEG.jpg"/>
            <p:cNvPicPr>
              <a:picLocks noChangeAspect="1"/>
            </p:cNvPicPr>
            <p:nvPr/>
          </p:nvPicPr>
          <p:blipFill>
            <a:blip r:embed="rId3"/>
            <a:stretch>
              <a:fillRect/>
            </a:stretch>
          </p:blipFill>
          <p:spPr>
            <a:xfrm>
              <a:off x="0" y="711200"/>
              <a:ext cx="3842736" cy="6311622"/>
            </a:xfrm>
            <a:prstGeom prst="rect">
              <a:avLst/>
            </a:prstGeom>
            <a:ln w="6350">
              <a:solidFill>
                <a:schemeClr val="bg1">
                  <a:lumMod val="65000"/>
                </a:schemeClr>
              </a:solidFill>
            </a:ln>
          </p:spPr>
        </p:pic>
        <p:sp>
          <p:nvSpPr>
            <p:cNvPr id="29" name="Rectangle 28"/>
            <p:cNvSpPr/>
            <p:nvPr/>
          </p:nvSpPr>
          <p:spPr>
            <a:xfrm>
              <a:off x="4010627" y="800483"/>
              <a:ext cx="2628147" cy="6126899"/>
            </a:xfrm>
            <a:prstGeom prst="rect">
              <a:avLst/>
            </a:prstGeom>
            <a:solidFill>
              <a:schemeClr val="bg2">
                <a:lumMod val="75000"/>
                <a:alpha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5" name="Rectangle 24"/>
            <p:cNvSpPr/>
            <p:nvPr/>
          </p:nvSpPr>
          <p:spPr>
            <a:xfrm>
              <a:off x="4002930" y="904149"/>
              <a:ext cx="2670479" cy="5555367"/>
            </a:xfrm>
            <a:prstGeom prst="rect">
              <a:avLst/>
            </a:prstGeom>
            <a:noFill/>
          </p:spPr>
          <p:txBody>
            <a:bodyPr wrap="square">
              <a:spAutoFit/>
            </a:bodyPr>
            <a:lstStyle/>
            <a:p>
              <a:pPr marL="169863" indent="-169863">
                <a:spcBef>
                  <a:spcPts val="600"/>
                </a:spcBef>
                <a:buFont typeface="Wingdings" charset="2"/>
                <a:buChar char="§"/>
              </a:pPr>
              <a:r>
                <a:rPr lang="en-US" sz="2000" dirty="0" smtClean="0">
                  <a:solidFill>
                    <a:srgbClr val="800000"/>
                  </a:solidFill>
                  <a:latin typeface="Helvetica"/>
                  <a:cs typeface="Helvetica"/>
                </a:rPr>
                <a:t>24</a:t>
              </a:r>
              <a:r>
                <a:rPr lang="en-US" sz="2000" dirty="0">
                  <a:solidFill>
                    <a:srgbClr val="800000"/>
                  </a:solidFill>
                  <a:latin typeface="Helvetica"/>
                  <a:cs typeface="Helvetica"/>
                </a:rPr>
                <a:t>” diameter </a:t>
              </a:r>
              <a:r>
                <a:rPr lang="en-US" sz="2000" dirty="0" smtClean="0">
                  <a:solidFill>
                    <a:srgbClr val="800000"/>
                  </a:solidFill>
                  <a:latin typeface="Helvetica"/>
                  <a:cs typeface="Helvetica"/>
                </a:rPr>
                <a:t>pipe</a:t>
              </a:r>
            </a:p>
            <a:p>
              <a:pPr marL="169863" lvl="1" indent="-169863">
                <a:spcBef>
                  <a:spcPts val="600"/>
                </a:spcBef>
                <a:buFont typeface="Wingdings" charset="2"/>
                <a:buChar char="§"/>
                <a:tabLst>
                  <a:tab pos="57150" algn="l"/>
                </a:tabLst>
              </a:pPr>
              <a:r>
                <a:rPr lang="en-US" sz="2000" dirty="0" smtClean="0">
                  <a:solidFill>
                    <a:srgbClr val="800000"/>
                  </a:solidFill>
                  <a:latin typeface="Helvetica"/>
                  <a:cs typeface="Helvetica"/>
                </a:rPr>
                <a:t>2,500 </a:t>
              </a:r>
              <a:r>
                <a:rPr lang="en-US" sz="2000" dirty="0">
                  <a:solidFill>
                    <a:srgbClr val="800000"/>
                  </a:solidFill>
                  <a:latin typeface="Helvetica"/>
                  <a:cs typeface="Helvetica"/>
                </a:rPr>
                <a:t>psi </a:t>
              </a:r>
              <a:r>
                <a:rPr lang="en-US" sz="2000" dirty="0" smtClean="0">
                  <a:solidFill>
                    <a:srgbClr val="800000"/>
                  </a:solidFill>
                  <a:latin typeface="Helvetica"/>
                  <a:cs typeface="Helvetica"/>
                </a:rPr>
                <a:t>max</a:t>
              </a:r>
            </a:p>
            <a:p>
              <a:pPr marL="169863" indent="-169863">
                <a:spcBef>
                  <a:spcPts val="600"/>
                </a:spcBef>
                <a:buFont typeface="Wingdings" charset="2"/>
                <a:buChar char="§"/>
              </a:pPr>
              <a:r>
                <a:rPr lang="en-US" sz="2000" dirty="0" smtClean="0">
                  <a:solidFill>
                    <a:srgbClr val="800000"/>
                  </a:solidFill>
                  <a:latin typeface="Helvetica"/>
                  <a:cs typeface="Helvetica"/>
                </a:rPr>
                <a:t>Fairbanks </a:t>
              </a:r>
              <a:r>
                <a:rPr lang="en-US" sz="2000" dirty="0">
                  <a:solidFill>
                    <a:srgbClr val="800000"/>
                  </a:solidFill>
                  <a:latin typeface="Helvetica"/>
                  <a:cs typeface="Helvetica"/>
                </a:rPr>
                <a:t>Lateral</a:t>
              </a:r>
              <a:r>
                <a:rPr lang="en-US" sz="2000" dirty="0" smtClean="0">
                  <a:solidFill>
                    <a:srgbClr val="800000"/>
                  </a:solidFill>
                  <a:latin typeface="Helvetica"/>
                  <a:cs typeface="Helvetica"/>
                </a:rPr>
                <a:t>: 12” </a:t>
              </a:r>
              <a:r>
                <a:rPr lang="en-US" sz="2000" dirty="0">
                  <a:solidFill>
                    <a:srgbClr val="800000"/>
                  </a:solidFill>
                  <a:latin typeface="Helvetica"/>
                  <a:cs typeface="Helvetica"/>
                </a:rPr>
                <a:t>diameter </a:t>
              </a:r>
              <a:r>
                <a:rPr lang="en-US" sz="2000" dirty="0" smtClean="0">
                  <a:solidFill>
                    <a:srgbClr val="800000"/>
                  </a:solidFill>
                  <a:latin typeface="Helvetica"/>
                  <a:cs typeface="Helvetica"/>
                </a:rPr>
                <a:t>pipe, tie-in with mainline at MP </a:t>
              </a:r>
              <a:r>
                <a:rPr lang="en-US" sz="2000" dirty="0">
                  <a:solidFill>
                    <a:srgbClr val="800000"/>
                  </a:solidFill>
                  <a:latin typeface="Helvetica"/>
                  <a:cs typeface="Helvetica"/>
                </a:rPr>
                <a:t>458</a:t>
              </a:r>
            </a:p>
            <a:p>
              <a:pPr marL="169863" indent="-169863">
                <a:spcBef>
                  <a:spcPts val="600"/>
                </a:spcBef>
                <a:buFont typeface="Wingdings" charset="2"/>
                <a:buChar char="§"/>
                <a:tabLst>
                  <a:tab pos="57150" algn="l"/>
                </a:tabLst>
              </a:pPr>
              <a:r>
                <a:rPr lang="en-US" sz="2000" dirty="0">
                  <a:solidFill>
                    <a:srgbClr val="800000"/>
                  </a:solidFill>
                  <a:latin typeface="Helvetica"/>
                  <a:cs typeface="Helvetica"/>
                </a:rPr>
                <a:t>North Slope</a:t>
              </a:r>
              <a:r>
                <a:rPr lang="en-US" sz="2000" dirty="0" smtClean="0">
                  <a:solidFill>
                    <a:srgbClr val="800000"/>
                  </a:solidFill>
                  <a:latin typeface="Helvetica"/>
                  <a:cs typeface="Helvetica"/>
                </a:rPr>
                <a:t> GCF </a:t>
              </a:r>
              <a:r>
                <a:rPr lang="en-US" sz="2000" dirty="0">
                  <a:solidFill>
                    <a:srgbClr val="800000"/>
                  </a:solidFill>
                  <a:latin typeface="Helvetica"/>
                  <a:cs typeface="Helvetica"/>
                </a:rPr>
                <a:t>at Prudhoe Bay</a:t>
              </a:r>
            </a:p>
            <a:p>
              <a:pPr marL="169863" indent="-169863">
                <a:spcBef>
                  <a:spcPts val="600"/>
                </a:spcBef>
                <a:buFont typeface="Wingdings" charset="2"/>
                <a:buChar char="§"/>
                <a:tabLst>
                  <a:tab pos="57150" algn="l"/>
                </a:tabLst>
              </a:pPr>
              <a:r>
                <a:rPr lang="en-US" sz="2000" dirty="0">
                  <a:solidFill>
                    <a:srgbClr val="800000"/>
                  </a:solidFill>
                  <a:latin typeface="Helvetica"/>
                  <a:cs typeface="Helvetica"/>
                </a:rPr>
                <a:t>Straddle Plants</a:t>
              </a:r>
            </a:p>
            <a:p>
              <a:pPr marL="169863" indent="-169863">
                <a:spcBef>
                  <a:spcPts val="600"/>
                </a:spcBef>
                <a:buFont typeface="Wingdings" charset="2"/>
                <a:buChar char="§"/>
                <a:tabLst>
                  <a:tab pos="57150" algn="l"/>
                </a:tabLst>
              </a:pPr>
              <a:r>
                <a:rPr lang="en-US" sz="2000" dirty="0">
                  <a:solidFill>
                    <a:srgbClr val="800000"/>
                  </a:solidFill>
                  <a:latin typeface="Helvetica"/>
                  <a:cs typeface="Helvetica"/>
                </a:rPr>
                <a:t>NGL Extraction Plant</a:t>
              </a:r>
            </a:p>
            <a:p>
              <a:pPr marL="169863" indent="-169863">
                <a:spcBef>
                  <a:spcPts val="600"/>
                </a:spcBef>
                <a:buFont typeface="Wingdings" charset="2"/>
                <a:buChar char="§"/>
                <a:tabLst>
                  <a:tab pos="57150" algn="l"/>
                </a:tabLst>
              </a:pPr>
              <a:r>
                <a:rPr lang="en-US" sz="2000" dirty="0">
                  <a:solidFill>
                    <a:srgbClr val="800000"/>
                  </a:solidFill>
                  <a:latin typeface="Helvetica"/>
                  <a:cs typeface="Helvetica"/>
                </a:rPr>
                <a:t>Fractionation Facility</a:t>
              </a:r>
            </a:p>
            <a:p>
              <a:pPr marL="169863" indent="-169863">
                <a:spcBef>
                  <a:spcPts val="600"/>
                </a:spcBef>
                <a:buFont typeface="Wingdings" charset="2"/>
                <a:buChar char="§"/>
                <a:tabLst>
                  <a:tab pos="57150" algn="l"/>
                </a:tabLst>
              </a:pPr>
              <a:r>
                <a:rPr lang="en-US" sz="2000" dirty="0" smtClean="0">
                  <a:solidFill>
                    <a:srgbClr val="800000"/>
                  </a:solidFill>
                  <a:latin typeface="Helvetica"/>
                  <a:cs typeface="Helvetica"/>
                </a:rPr>
                <a:t>Intermediate Compressor Stations</a:t>
              </a:r>
              <a:endParaRPr lang="en-US" sz="2000" dirty="0">
                <a:solidFill>
                  <a:srgbClr val="800000"/>
                </a:solidFill>
                <a:latin typeface="Helvetica"/>
                <a:cs typeface="Helvetica"/>
              </a:endParaRPr>
            </a:p>
          </p:txBody>
        </p:sp>
        <p:sp>
          <p:nvSpPr>
            <p:cNvPr id="43" name="Left Brace 42"/>
            <p:cNvSpPr/>
            <p:nvPr/>
          </p:nvSpPr>
          <p:spPr>
            <a:xfrm>
              <a:off x="3652212" y="711200"/>
              <a:ext cx="451554" cy="6311622"/>
            </a:xfrm>
            <a:prstGeom prst="leftBrace">
              <a:avLst/>
            </a:prstGeom>
            <a:ln w="50800">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endParaRPr>
            </a:p>
          </p:txBody>
        </p:sp>
      </p:grpSp>
      <p:sp>
        <p:nvSpPr>
          <p:cNvPr id="22" name="Title 1"/>
          <p:cNvSpPr txBox="1">
            <a:spLocks/>
          </p:cNvSpPr>
          <p:nvPr/>
        </p:nvSpPr>
        <p:spPr>
          <a:xfrm>
            <a:off x="0" y="0"/>
            <a:ext cx="9144000" cy="711200"/>
          </a:xfrm>
          <a:prstGeom prst="rect">
            <a:avLst/>
          </a:prstGeom>
        </p:spPr>
        <p:txBody>
          <a:bodyPr vert="horz" lIns="91440" tIns="45720" rIns="91440" bIns="45720" rtlCol="0" anchor="ctr">
            <a:normAutofit/>
          </a:bodyPr>
          <a:lstStyle/>
          <a:p>
            <a:pPr algn="ctr">
              <a:spcBef>
                <a:spcPct val="20000"/>
              </a:spcBef>
              <a:buSzPct val="50000"/>
              <a:defRPr/>
            </a:pPr>
            <a:r>
              <a:rPr lang="en-US" sz="3200" b="1" dirty="0" smtClean="0">
                <a:solidFill>
                  <a:srgbClr val="1F497D"/>
                </a:solidFill>
                <a:latin typeface="Helvetica Light"/>
                <a:cs typeface="Helvetica Light"/>
              </a:rPr>
              <a:t>2011 Plan vs. </a:t>
            </a:r>
            <a:r>
              <a:rPr lang="en-US" sz="3200" b="1" dirty="0">
                <a:solidFill>
                  <a:srgbClr val="1F497D"/>
                </a:solidFill>
                <a:latin typeface="Helvetica Light"/>
                <a:cs typeface="Helvetica Light"/>
              </a:rPr>
              <a:t>Optimized Project </a:t>
            </a:r>
            <a:r>
              <a:rPr lang="en-US" sz="3200" b="1" dirty="0" smtClean="0">
                <a:solidFill>
                  <a:srgbClr val="1F497D"/>
                </a:solidFill>
                <a:latin typeface="Helvetica Light"/>
                <a:cs typeface="Helvetica Light"/>
              </a:rPr>
              <a:t>Plan</a:t>
            </a:r>
            <a:endParaRPr lang="en-US" sz="3200" b="1" dirty="0">
              <a:solidFill>
                <a:srgbClr val="1F497D"/>
              </a:solidFill>
              <a:latin typeface="Helvetica Light"/>
              <a:cs typeface="Helvetica Light"/>
            </a:endParaRPr>
          </a:p>
        </p:txBody>
      </p:sp>
      <p:grpSp>
        <p:nvGrpSpPr>
          <p:cNvPr id="19" name="Group 18"/>
          <p:cNvGrpSpPr/>
          <p:nvPr/>
        </p:nvGrpSpPr>
        <p:grpSpPr>
          <a:xfrm>
            <a:off x="59631" y="683904"/>
            <a:ext cx="9003554" cy="6604000"/>
            <a:chOff x="36954" y="666750"/>
            <a:chExt cx="9003554" cy="6191250"/>
          </a:xfrm>
        </p:grpSpPr>
        <p:sp>
          <p:nvSpPr>
            <p:cNvPr id="11" name="Rectangle 10"/>
            <p:cNvSpPr/>
            <p:nvPr/>
          </p:nvSpPr>
          <p:spPr>
            <a:xfrm>
              <a:off x="36954" y="666750"/>
              <a:ext cx="6938917" cy="6191250"/>
            </a:xfrm>
            <a:prstGeom prst="rect">
              <a:avLst/>
            </a:prstGeom>
            <a:solidFill>
              <a:schemeClr val="bg1">
                <a:lumMod val="95000"/>
                <a:alpha val="7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descr="Fig 2-3 Flow Cropped Schematic of ASAP Facilities_Dec2012.jpg"/>
            <p:cNvPicPr>
              <a:picLocks noChangeAspect="1"/>
            </p:cNvPicPr>
            <p:nvPr/>
          </p:nvPicPr>
          <p:blipFill>
            <a:blip r:embed="rId4"/>
            <a:stretch>
              <a:fillRect/>
            </a:stretch>
          </p:blipFill>
          <p:spPr>
            <a:xfrm>
              <a:off x="4705575" y="714374"/>
              <a:ext cx="4334933" cy="6055982"/>
            </a:xfrm>
            <a:prstGeom prst="rect">
              <a:avLst/>
            </a:prstGeom>
            <a:ln w="6350">
              <a:solidFill>
                <a:schemeClr val="bg1">
                  <a:lumMod val="65000"/>
                </a:schemeClr>
              </a:solidFill>
            </a:ln>
          </p:spPr>
        </p:pic>
        <p:sp>
          <p:nvSpPr>
            <p:cNvPr id="15" name="Rectangle 14"/>
            <p:cNvSpPr/>
            <p:nvPr/>
          </p:nvSpPr>
          <p:spPr>
            <a:xfrm>
              <a:off x="2258350" y="908677"/>
              <a:ext cx="2272129" cy="5667376"/>
            </a:xfrm>
            <a:prstGeom prst="rect">
              <a:avLst/>
            </a:prstGeom>
            <a:solidFill>
              <a:schemeClr val="bg2">
                <a:lumMod val="75000"/>
                <a:alpha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Helvetica"/>
                <a:cs typeface="Helvetica"/>
              </a:endParaRPr>
            </a:p>
          </p:txBody>
        </p:sp>
        <p:sp>
          <p:nvSpPr>
            <p:cNvPr id="16" name="Rectangle 15"/>
            <p:cNvSpPr/>
            <p:nvPr/>
          </p:nvSpPr>
          <p:spPr>
            <a:xfrm>
              <a:off x="2262909" y="1026147"/>
              <a:ext cx="2302206" cy="3830376"/>
            </a:xfrm>
            <a:prstGeom prst="rect">
              <a:avLst/>
            </a:prstGeom>
            <a:noFill/>
          </p:spPr>
          <p:txBody>
            <a:bodyPr wrap="square">
              <a:spAutoFit/>
            </a:bodyPr>
            <a:lstStyle/>
            <a:p>
              <a:pPr marL="169863" indent="-169863">
                <a:spcBef>
                  <a:spcPts val="600"/>
                </a:spcBef>
                <a:buFont typeface="Wingdings" charset="2"/>
                <a:buChar char="§"/>
                <a:tabLst>
                  <a:tab pos="0" algn="l"/>
                </a:tabLst>
              </a:pPr>
              <a:r>
                <a:rPr lang="en-US" sz="1950" dirty="0" smtClean="0">
                  <a:solidFill>
                    <a:srgbClr val="800000"/>
                  </a:solidFill>
                  <a:latin typeface="Helvetica"/>
                  <a:cs typeface="Helvetica"/>
                </a:rPr>
                <a:t>36</a:t>
              </a:r>
              <a:r>
                <a:rPr lang="en-US" sz="1950" dirty="0">
                  <a:solidFill>
                    <a:srgbClr val="800000"/>
                  </a:solidFill>
                  <a:latin typeface="Helvetica"/>
                  <a:cs typeface="Helvetica"/>
                </a:rPr>
                <a:t>” </a:t>
              </a:r>
              <a:r>
                <a:rPr lang="en-US" sz="1950" dirty="0" smtClean="0">
                  <a:solidFill>
                    <a:srgbClr val="800000"/>
                  </a:solidFill>
                  <a:latin typeface="Helvetica"/>
                  <a:cs typeface="Helvetica"/>
                </a:rPr>
                <a:t>diameter pipe</a:t>
              </a:r>
            </a:p>
            <a:p>
              <a:pPr marL="169863" lvl="1" indent="-169863">
                <a:spcBef>
                  <a:spcPts val="600"/>
                </a:spcBef>
                <a:buFont typeface="Wingdings" charset="2"/>
                <a:buChar char="§"/>
                <a:tabLst>
                  <a:tab pos="0" algn="l"/>
                </a:tabLst>
              </a:pPr>
              <a:r>
                <a:rPr lang="en-US" sz="2000" dirty="0">
                  <a:solidFill>
                    <a:srgbClr val="800000"/>
                  </a:solidFill>
                  <a:latin typeface="Helvetica"/>
                  <a:cs typeface="Helvetica"/>
                </a:rPr>
                <a:t>1,480 psi </a:t>
              </a:r>
              <a:r>
                <a:rPr lang="en-US" sz="2000" dirty="0" smtClean="0">
                  <a:solidFill>
                    <a:srgbClr val="800000"/>
                  </a:solidFill>
                  <a:latin typeface="Helvetica"/>
                  <a:cs typeface="Helvetica"/>
                </a:rPr>
                <a:t>max</a:t>
              </a:r>
            </a:p>
            <a:p>
              <a:pPr marL="169863" indent="-169863">
                <a:spcBef>
                  <a:spcPts val="600"/>
                </a:spcBef>
                <a:buFont typeface="Wingdings" charset="2"/>
                <a:buChar char="§"/>
                <a:tabLst>
                  <a:tab pos="0" algn="l"/>
                </a:tabLst>
              </a:pPr>
              <a:r>
                <a:rPr lang="en-US" sz="2000" dirty="0" smtClean="0">
                  <a:solidFill>
                    <a:srgbClr val="800000"/>
                  </a:solidFill>
                  <a:latin typeface="Helvetica"/>
                  <a:cs typeface="Helvetica"/>
                </a:rPr>
                <a:t>Fairbanks Lateral: 12” diameter pipe, tie-in with mainline at MP 458</a:t>
              </a:r>
            </a:p>
            <a:p>
              <a:pPr marL="169863" indent="-169863">
                <a:spcBef>
                  <a:spcPts val="600"/>
                </a:spcBef>
                <a:buFont typeface="Wingdings" charset="2"/>
                <a:buChar char="§"/>
                <a:tabLst>
                  <a:tab pos="0" algn="l"/>
                </a:tabLst>
              </a:pPr>
              <a:r>
                <a:rPr lang="en-US" sz="2000" dirty="0" smtClean="0">
                  <a:solidFill>
                    <a:srgbClr val="800000"/>
                  </a:solidFill>
                  <a:latin typeface="Helvetica"/>
                  <a:cs typeface="Helvetica"/>
                </a:rPr>
                <a:t>North Slope GCF at Prudhoe Bay</a:t>
              </a:r>
            </a:p>
            <a:p>
              <a:pPr marL="169863" indent="-169863">
                <a:spcBef>
                  <a:spcPts val="600"/>
                </a:spcBef>
                <a:buFont typeface="Wingdings" charset="2"/>
                <a:buChar char="§"/>
                <a:tabLst>
                  <a:tab pos="0" algn="l"/>
                </a:tabLst>
              </a:pPr>
              <a:r>
                <a:rPr lang="en-US" sz="2000" dirty="0" smtClean="0">
                  <a:solidFill>
                    <a:srgbClr val="800000"/>
                  </a:solidFill>
                  <a:latin typeface="Helvetica"/>
                  <a:cs typeface="Helvetica"/>
                </a:rPr>
                <a:t>More off-takes possible</a:t>
              </a:r>
            </a:p>
          </p:txBody>
        </p:sp>
        <p:sp>
          <p:nvSpPr>
            <p:cNvPr id="17" name="Left Brace 16"/>
            <p:cNvSpPr/>
            <p:nvPr/>
          </p:nvSpPr>
          <p:spPr>
            <a:xfrm flipH="1">
              <a:off x="4415539" y="783792"/>
              <a:ext cx="451554" cy="5917146"/>
            </a:xfrm>
            <a:prstGeom prst="leftBrace">
              <a:avLst/>
            </a:prstGeom>
            <a:ln w="50800">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endParaRPr>
            </a:p>
          </p:txBody>
        </p:sp>
      </p:grpSp>
    </p:spTree>
    <p:extLst>
      <p:ext uri="{BB962C8B-B14F-4D97-AF65-F5344CB8AC3E}">
        <p14:creationId xmlns:p14="http://schemas.microsoft.com/office/powerpoint/2010/main" val="242763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2"/>
                                          </p:val>
                                        </p:tav>
                                        <p:tav tm="100000">
                                          <p:val>
                                            <p:strVal val="#ppt_x"/>
                                          </p:val>
                                        </p:tav>
                                      </p:tavLst>
                                    </p:anim>
                                    <p:anim calcmode="lin" valueType="num">
                                      <p:cBhvr>
                                        <p:cTn id="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8"/>
          <p:cNvSpPr>
            <a:spLocks noGrp="1"/>
          </p:cNvSpPr>
          <p:nvPr>
            <p:ph type="sldNum" sz="quarter" idx="12"/>
          </p:nvPr>
        </p:nvSpPr>
        <p:spPr>
          <a:xfrm>
            <a:off x="6553200" y="6780109"/>
            <a:ext cx="2133600" cy="389467"/>
          </a:xfrm>
        </p:spPr>
        <p:txBody>
          <a:bodyPr/>
          <a:lstStyle/>
          <a:p>
            <a:fld id="{60D133CE-AC42-9742-B27A-4E4E64EFC038}" type="slidenum">
              <a:rPr lang="en-US" smtClean="0">
                <a:solidFill>
                  <a:srgbClr val="FFFFFF"/>
                </a:solidFill>
              </a:rPr>
              <a:pPr/>
              <a:t>5</a:t>
            </a:fld>
            <a:endParaRPr lang="en-US" dirty="0">
              <a:solidFill>
                <a:srgbClr val="FFFFFF"/>
              </a:solidFill>
            </a:endParaRPr>
          </a:p>
        </p:txBody>
      </p:sp>
      <p:cxnSp>
        <p:nvCxnSpPr>
          <p:cNvPr id="18" name="Straight Connector 17"/>
          <p:cNvCxnSpPr/>
          <p:nvPr/>
        </p:nvCxnSpPr>
        <p:spPr>
          <a:xfrm>
            <a:off x="0" y="912812"/>
            <a:ext cx="9144000" cy="1588"/>
          </a:xfrm>
          <a:prstGeom prst="line">
            <a:avLst/>
          </a:prstGeom>
          <a:ln w="381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0" y="798514"/>
            <a:ext cx="9144000" cy="1588"/>
          </a:xfrm>
          <a:prstGeom prst="line">
            <a:avLst/>
          </a:prstGeom>
          <a:ln w="254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Title 1"/>
          <p:cNvSpPr txBox="1">
            <a:spLocks/>
          </p:cNvSpPr>
          <p:nvPr/>
        </p:nvSpPr>
        <p:spPr>
          <a:xfrm>
            <a:off x="0" y="0"/>
            <a:ext cx="9144000" cy="914400"/>
          </a:xfrm>
          <a:prstGeom prst="rect">
            <a:avLst/>
          </a:prstGeom>
        </p:spPr>
        <p:txBody>
          <a:bodyPr vert="horz" lIns="91440" tIns="45720" rIns="91440" bIns="45720" rtlCol="0" anchor="ctr">
            <a:normAutofit/>
          </a:bodyPr>
          <a:lstStyle/>
          <a:p>
            <a:pPr algn="ctr">
              <a:spcBef>
                <a:spcPct val="20000"/>
              </a:spcBef>
              <a:buSzPct val="50000"/>
              <a:defRPr/>
            </a:pPr>
            <a:r>
              <a:rPr lang="en-US" sz="3000" b="1" dirty="0" smtClean="0">
                <a:solidFill>
                  <a:schemeClr val="tx2"/>
                </a:solidFill>
                <a:latin typeface="Helvetica"/>
                <a:cs typeface="Helvetica"/>
              </a:rPr>
              <a:t>Optimized Project </a:t>
            </a:r>
            <a:r>
              <a:rPr lang="en-US" sz="3000" b="1" dirty="0">
                <a:solidFill>
                  <a:schemeClr val="tx2"/>
                </a:solidFill>
                <a:latin typeface="Helvetica"/>
                <a:cs typeface="Helvetica"/>
              </a:rPr>
              <a:t>Plan </a:t>
            </a:r>
            <a:r>
              <a:rPr lang="en-US" sz="3000" b="1" dirty="0" smtClean="0">
                <a:solidFill>
                  <a:schemeClr val="tx2"/>
                </a:solidFill>
                <a:latin typeface="Helvetica"/>
                <a:cs typeface="Helvetica"/>
              </a:rPr>
              <a:t>Benefits</a:t>
            </a:r>
            <a:endParaRPr lang="en-US" sz="3000" b="1" dirty="0">
              <a:solidFill>
                <a:schemeClr val="tx2"/>
              </a:solidFill>
              <a:latin typeface="Helvetica"/>
              <a:cs typeface="Helvetica"/>
            </a:endParaRPr>
          </a:p>
        </p:txBody>
      </p:sp>
      <p:graphicFrame>
        <p:nvGraphicFramePr>
          <p:cNvPr id="24" name="Table 23"/>
          <p:cNvGraphicFramePr>
            <a:graphicFrameLocks noGrp="1"/>
          </p:cNvGraphicFramePr>
          <p:nvPr>
            <p:extLst>
              <p:ext uri="{D42A27DB-BD31-4B8C-83A1-F6EECF244321}">
                <p14:modId xmlns:p14="http://schemas.microsoft.com/office/powerpoint/2010/main" val="3942207192"/>
              </p:ext>
            </p:extLst>
          </p:nvPr>
        </p:nvGraphicFramePr>
        <p:xfrm>
          <a:off x="67737" y="1060710"/>
          <a:ext cx="8999685" cy="5845057"/>
        </p:xfrm>
        <a:graphic>
          <a:graphicData uri="http://schemas.openxmlformats.org/drawingml/2006/table">
            <a:tbl>
              <a:tblPr firstRow="1" bandRow="1">
                <a:tableStyleId>{6E25E649-3F16-4E02-A733-19D2CDBF48F0}</a:tableStyleId>
              </a:tblPr>
              <a:tblGrid>
                <a:gridCol w="1125447"/>
                <a:gridCol w="4219216"/>
                <a:gridCol w="3655022"/>
              </a:tblGrid>
              <a:tr h="383679">
                <a:tc>
                  <a:txBody>
                    <a:bodyPr/>
                    <a:lstStyle/>
                    <a:p>
                      <a:r>
                        <a:rPr lang="en-US" sz="2000" dirty="0" smtClean="0"/>
                        <a:t>Issues</a:t>
                      </a:r>
                      <a:endParaRPr lang="en-US" sz="2000" dirty="0">
                        <a:solidFill>
                          <a:srgbClr val="000000"/>
                        </a:solidFill>
                      </a:endParaRPr>
                    </a:p>
                  </a:txBody>
                  <a:tcPr marT="45721" marB="45721">
                    <a:lnL w="3175" cap="flat" cmpd="sng" algn="ctr">
                      <a:solidFill>
                        <a:srgbClr val="404040"/>
                      </a:solidFill>
                      <a:prstDash val="solid"/>
                      <a:round/>
                      <a:headEnd type="none" w="med" len="med"/>
                      <a:tailEnd type="none" w="med" len="med"/>
                    </a:lnL>
                    <a:lnR w="3175" cap="flat" cmpd="sng" algn="ctr">
                      <a:solidFill>
                        <a:srgbClr val="404040"/>
                      </a:solidFill>
                      <a:prstDash val="solid"/>
                      <a:round/>
                      <a:headEnd type="none" w="med" len="med"/>
                      <a:tailEnd type="none" w="med" len="med"/>
                    </a:lnR>
                    <a:lnT w="3175" cap="flat" cmpd="sng" algn="ctr">
                      <a:solidFill>
                        <a:srgbClr val="404040"/>
                      </a:solidFill>
                      <a:prstDash val="solid"/>
                      <a:round/>
                      <a:headEnd type="none" w="med" len="med"/>
                      <a:tailEnd type="none" w="med" len="med"/>
                    </a:lnT>
                  </a:tcPr>
                </a:tc>
                <a:tc>
                  <a:txBody>
                    <a:bodyPr/>
                    <a:lstStyle/>
                    <a:p>
                      <a:r>
                        <a:rPr lang="en-US" sz="2000" dirty="0" smtClean="0"/>
                        <a:t>Optimized</a:t>
                      </a:r>
                      <a:r>
                        <a:rPr lang="en-US" sz="2000" baseline="0" dirty="0" smtClean="0"/>
                        <a:t> Project Plan (Lean Gas)</a:t>
                      </a:r>
                      <a:endParaRPr lang="en-US" sz="2000" dirty="0">
                        <a:solidFill>
                          <a:srgbClr val="000000"/>
                        </a:solidFill>
                      </a:endParaRPr>
                    </a:p>
                  </a:txBody>
                  <a:tcPr marT="45721" marB="45721">
                    <a:lnL w="3175" cap="flat" cmpd="sng" algn="ctr">
                      <a:solidFill>
                        <a:srgbClr val="404040"/>
                      </a:solidFill>
                      <a:prstDash val="solid"/>
                      <a:round/>
                      <a:headEnd type="none" w="med" len="med"/>
                      <a:tailEnd type="none" w="med" len="med"/>
                    </a:lnL>
                    <a:lnR w="3175" cap="flat" cmpd="sng" algn="ctr">
                      <a:solidFill>
                        <a:srgbClr val="404040"/>
                      </a:solidFill>
                      <a:prstDash val="solid"/>
                      <a:round/>
                      <a:headEnd type="none" w="med" len="med"/>
                      <a:tailEnd type="none" w="med" len="med"/>
                    </a:lnR>
                    <a:lnT w="3175" cap="flat" cmpd="sng" algn="ctr">
                      <a:solidFill>
                        <a:srgbClr val="404040"/>
                      </a:solidFill>
                      <a:prstDash val="solid"/>
                      <a:round/>
                      <a:headEnd type="none" w="med" len="med"/>
                      <a:tailEnd type="none" w="med" len="med"/>
                    </a:lnT>
                  </a:tcPr>
                </a:tc>
                <a:tc>
                  <a:txBody>
                    <a:bodyPr/>
                    <a:lstStyle/>
                    <a:p>
                      <a:r>
                        <a:rPr lang="en-US" sz="2000" dirty="0" smtClean="0"/>
                        <a:t>July 2011 Project Plan</a:t>
                      </a:r>
                      <a:endParaRPr lang="en-US" sz="2000" dirty="0">
                        <a:solidFill>
                          <a:srgbClr val="000000"/>
                        </a:solidFill>
                      </a:endParaRPr>
                    </a:p>
                  </a:txBody>
                  <a:tcPr marT="45721" marB="45721">
                    <a:lnL w="3175" cap="flat" cmpd="sng" algn="ctr">
                      <a:solidFill>
                        <a:srgbClr val="404040"/>
                      </a:solidFill>
                      <a:prstDash val="solid"/>
                      <a:round/>
                      <a:headEnd type="none" w="med" len="med"/>
                      <a:tailEnd type="none" w="med" len="med"/>
                    </a:lnL>
                    <a:lnR w="3175" cap="flat" cmpd="sng" algn="ctr">
                      <a:solidFill>
                        <a:srgbClr val="404040"/>
                      </a:solidFill>
                      <a:prstDash val="solid"/>
                      <a:round/>
                      <a:headEnd type="none" w="med" len="med"/>
                      <a:tailEnd type="none" w="med" len="med"/>
                    </a:lnR>
                    <a:lnT w="3175" cap="flat" cmpd="sng" algn="ctr">
                      <a:solidFill>
                        <a:srgbClr val="404040"/>
                      </a:solidFill>
                      <a:prstDash val="solid"/>
                      <a:round/>
                      <a:headEnd type="none" w="med" len="med"/>
                      <a:tailEnd type="none" w="med" len="med"/>
                    </a:lnT>
                  </a:tcPr>
                </a:tc>
              </a:tr>
              <a:tr h="973952">
                <a:tc>
                  <a:txBody>
                    <a:bodyPr/>
                    <a:lstStyle/>
                    <a:p>
                      <a:pPr algn="r"/>
                      <a:r>
                        <a:rPr lang="en-US" sz="1500" b="1" dirty="0" smtClean="0">
                          <a:solidFill>
                            <a:schemeClr val="tx1">
                              <a:lumMod val="85000"/>
                              <a:lumOff val="15000"/>
                            </a:schemeClr>
                          </a:solidFill>
                        </a:rPr>
                        <a:t>Customers</a:t>
                      </a:r>
                      <a:endParaRPr lang="en-US" sz="1500" b="1" dirty="0">
                        <a:solidFill>
                          <a:schemeClr val="tx1">
                            <a:lumMod val="85000"/>
                            <a:lumOff val="15000"/>
                          </a:schemeClr>
                        </a:solidFill>
                      </a:endParaRPr>
                    </a:p>
                  </a:txBody>
                  <a:tcPr marT="45721" marB="45721">
                    <a:lnL w="3175" cap="flat" cmpd="sng" algn="ctr">
                      <a:solidFill>
                        <a:srgbClr val="404040"/>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B w="12700" cap="flat" cmpd="sng" algn="ctr">
                      <a:solidFill>
                        <a:prstClr val="black">
                          <a:lumMod val="75000"/>
                          <a:lumOff val="25000"/>
                        </a:prstClr>
                      </a:solidFill>
                      <a:prstDash val="solid"/>
                      <a:round/>
                      <a:headEnd type="none" w="med" len="med"/>
                      <a:tailEnd type="none" w="med" len="med"/>
                    </a:lnB>
                  </a:tcPr>
                </a:tc>
                <a:tc>
                  <a:txBody>
                    <a:bodyPr/>
                    <a:lstStyle/>
                    <a:p>
                      <a:pPr marL="111125" indent="-111125">
                        <a:buFont typeface="Wingdings" charset="2"/>
                        <a:buChar char="§"/>
                      </a:pPr>
                      <a:r>
                        <a:rPr lang="en-US" sz="1500" dirty="0" smtClean="0"/>
                        <a:t>Easier and less expensive connections</a:t>
                      </a:r>
                    </a:p>
                    <a:p>
                      <a:pPr marL="111125" indent="-111125">
                        <a:buFont typeface="Wingdings" charset="2"/>
                        <a:buChar char="§"/>
                      </a:pPr>
                      <a:r>
                        <a:rPr lang="en-US" sz="1500" dirty="0" smtClean="0"/>
                        <a:t>More off-take points</a:t>
                      </a:r>
                    </a:p>
                    <a:p>
                      <a:pPr marL="111125" indent="-111125">
                        <a:buFont typeface="Wingdings" charset="2"/>
                        <a:buChar char="§"/>
                      </a:pPr>
                      <a:r>
                        <a:rPr lang="en-US" sz="1500" dirty="0" smtClean="0"/>
                        <a:t>More potential customers and greater </a:t>
                      </a:r>
                      <a:r>
                        <a:rPr lang="en-US" sz="1500" baseline="0" dirty="0" smtClean="0"/>
                        <a:t>access</a:t>
                      </a:r>
                    </a:p>
                    <a:p>
                      <a:pPr marL="111125" indent="-111125">
                        <a:buFont typeface="Wingdings" charset="2"/>
                        <a:buChar char="§"/>
                      </a:pPr>
                      <a:r>
                        <a:rPr lang="en-US" sz="1500" baseline="0" dirty="0" smtClean="0"/>
                        <a:t>Deliver natural gas to Alaskans by 2019</a:t>
                      </a:r>
                      <a:endParaRPr lang="en-US" sz="1500" dirty="0"/>
                    </a:p>
                  </a:txBody>
                  <a:tcPr marT="45721" marB="45721">
                    <a:lnL w="12700" cap="flat" cmpd="sng" algn="ctr">
                      <a:solidFill>
                        <a:prstClr val="black">
                          <a:lumMod val="75000"/>
                          <a:lumOff val="25000"/>
                        </a:prstClr>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B w="12700" cap="flat" cmpd="sng" algn="ctr">
                      <a:solidFill>
                        <a:prstClr val="black">
                          <a:lumMod val="75000"/>
                          <a:lumOff val="25000"/>
                        </a:prstClr>
                      </a:solidFill>
                      <a:prstDash val="solid"/>
                      <a:round/>
                      <a:headEnd type="none" w="med" len="med"/>
                      <a:tailEnd type="none" w="med" len="med"/>
                    </a:lnB>
                  </a:tcPr>
                </a:tc>
                <a:tc>
                  <a:txBody>
                    <a:bodyPr/>
                    <a:lstStyle/>
                    <a:p>
                      <a:pPr marL="111125" indent="-111125">
                        <a:buFont typeface="Wingdings" charset="2"/>
                        <a:buChar char="§"/>
                      </a:pPr>
                      <a:r>
                        <a:rPr lang="en-US" sz="1500" baseline="0" dirty="0" smtClean="0"/>
                        <a:t>Costly connections</a:t>
                      </a:r>
                    </a:p>
                    <a:p>
                      <a:pPr marL="111125" indent="-111125">
                        <a:buFont typeface="Wingdings" charset="2"/>
                        <a:buChar char="§"/>
                      </a:pPr>
                      <a:r>
                        <a:rPr lang="en-US" sz="1500" u="none" baseline="0" dirty="0" smtClean="0"/>
                        <a:t>Fewer </a:t>
                      </a:r>
                      <a:r>
                        <a:rPr lang="en-US" sz="1500" baseline="0" dirty="0" smtClean="0"/>
                        <a:t>off-take points for Alaskans</a:t>
                      </a:r>
                      <a:endParaRPr lang="en-US" sz="1500" dirty="0"/>
                    </a:p>
                  </a:txBody>
                  <a:tcPr marT="45721" marB="45721">
                    <a:lnL w="12700" cap="flat" cmpd="sng" algn="ctr">
                      <a:solidFill>
                        <a:prstClr val="black">
                          <a:lumMod val="75000"/>
                          <a:lumOff val="25000"/>
                        </a:prstClr>
                      </a:solidFill>
                      <a:prstDash val="solid"/>
                      <a:round/>
                      <a:headEnd type="none" w="med" len="med"/>
                      <a:tailEnd type="none" w="med" len="med"/>
                    </a:lnL>
                    <a:lnR w="3175" cap="flat" cmpd="sng" algn="ctr">
                      <a:solidFill>
                        <a:srgbClr val="404040"/>
                      </a:solidFill>
                      <a:prstDash val="solid"/>
                      <a:round/>
                      <a:headEnd type="none" w="med" len="med"/>
                      <a:tailEnd type="none" w="med" len="med"/>
                    </a:lnR>
                    <a:lnB w="12700" cap="flat" cmpd="sng" algn="ctr">
                      <a:solidFill>
                        <a:prstClr val="black">
                          <a:lumMod val="75000"/>
                          <a:lumOff val="25000"/>
                        </a:prstClr>
                      </a:solidFill>
                      <a:prstDash val="solid"/>
                      <a:round/>
                      <a:headEnd type="none" w="med" len="med"/>
                      <a:tailEnd type="none" w="med" len="med"/>
                    </a:lnB>
                  </a:tcPr>
                </a:tc>
              </a:tr>
              <a:tr h="752600">
                <a:tc>
                  <a:txBody>
                    <a:bodyPr/>
                    <a:lstStyle/>
                    <a:p>
                      <a:pPr algn="r"/>
                      <a:r>
                        <a:rPr lang="en-US" sz="1500" b="1" dirty="0" smtClean="0">
                          <a:solidFill>
                            <a:schemeClr val="tx1">
                              <a:lumMod val="85000"/>
                              <a:lumOff val="15000"/>
                            </a:schemeClr>
                          </a:solidFill>
                        </a:rPr>
                        <a:t>EIS/Permits</a:t>
                      </a:r>
                      <a:endParaRPr lang="en-US" sz="1500" b="1" dirty="0">
                        <a:solidFill>
                          <a:schemeClr val="tx1">
                            <a:lumMod val="85000"/>
                            <a:lumOff val="15000"/>
                          </a:schemeClr>
                        </a:solidFill>
                      </a:endParaRPr>
                    </a:p>
                  </a:txBody>
                  <a:tcPr marT="45721" marB="45721">
                    <a:lnL w="3175" cap="flat" cmpd="sng" algn="ctr">
                      <a:solidFill>
                        <a:srgbClr val="404040"/>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tcPr>
                </a:tc>
                <a:tc>
                  <a:txBody>
                    <a:bodyPr/>
                    <a:lstStyle/>
                    <a:p>
                      <a:pPr marL="111125" indent="-111125">
                        <a:buFont typeface="Wingdings" charset="2"/>
                        <a:buChar char="§"/>
                      </a:pPr>
                      <a:r>
                        <a:rPr lang="en-US" sz="1500" dirty="0" smtClean="0"/>
                        <a:t>Supplemental environmental document required</a:t>
                      </a:r>
                      <a:r>
                        <a:rPr lang="en-US" sz="1500" baseline="0" dirty="0" smtClean="0"/>
                        <a:t> with minimal impact to schedule</a:t>
                      </a:r>
                    </a:p>
                    <a:p>
                      <a:pPr marL="111125" indent="-111125">
                        <a:buFont typeface="Wingdings" charset="2"/>
                        <a:buChar char="§"/>
                      </a:pPr>
                      <a:r>
                        <a:rPr lang="en-US" sz="1500" baseline="0" dirty="0" smtClean="0"/>
                        <a:t>Smaller footprint and reduced carbon impacts</a:t>
                      </a:r>
                    </a:p>
                  </a:txBody>
                  <a:tcPr marT="45721" marB="45721">
                    <a:lnL w="12700" cap="flat" cmpd="sng" algn="ctr">
                      <a:solidFill>
                        <a:prstClr val="black">
                          <a:lumMod val="75000"/>
                          <a:lumOff val="25000"/>
                        </a:prstClr>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tcPr>
                </a:tc>
                <a:tc>
                  <a:txBody>
                    <a:bodyPr/>
                    <a:lstStyle/>
                    <a:p>
                      <a:pPr marL="111125" marR="0" indent="-111125" algn="l" defTabSz="457200" rtl="0" eaLnBrk="1" fontAlgn="auto" latinLnBrk="0" hangingPunct="1">
                        <a:lnSpc>
                          <a:spcPct val="100000"/>
                        </a:lnSpc>
                        <a:spcBef>
                          <a:spcPts val="0"/>
                        </a:spcBef>
                        <a:spcAft>
                          <a:spcPts val="0"/>
                        </a:spcAft>
                        <a:buClrTx/>
                        <a:buSzTx/>
                        <a:buFont typeface="Wingdings" charset="2"/>
                        <a:buChar char="§"/>
                        <a:tabLst/>
                        <a:defRPr/>
                      </a:pPr>
                      <a:r>
                        <a:rPr lang="en-US" sz="1500" baseline="0" dirty="0" smtClean="0"/>
                        <a:t>Risk of carbon tax</a:t>
                      </a:r>
                      <a:endParaRPr lang="en-US" sz="1500" dirty="0" smtClean="0"/>
                    </a:p>
                    <a:p>
                      <a:pPr marL="111125" indent="-111125">
                        <a:buFont typeface="Wingdings" charset="2"/>
                        <a:buChar char="§"/>
                      </a:pPr>
                      <a:r>
                        <a:rPr lang="en-US" sz="1500" baseline="0" dirty="0" smtClean="0"/>
                        <a:t>More permits; greater complexity/impact</a:t>
                      </a:r>
                    </a:p>
                    <a:p>
                      <a:pPr marL="111125" indent="-111125">
                        <a:buFont typeface="Wingdings" charset="2"/>
                        <a:buChar char="§"/>
                      </a:pPr>
                      <a:r>
                        <a:rPr lang="en-US" sz="1500" baseline="0" dirty="0" smtClean="0"/>
                        <a:t>FEIS complete (November 2012)</a:t>
                      </a:r>
                    </a:p>
                  </a:txBody>
                  <a:tcPr marT="45721" marB="45721">
                    <a:lnL w="12700" cap="flat" cmpd="sng" algn="ctr">
                      <a:solidFill>
                        <a:prstClr val="black">
                          <a:lumMod val="75000"/>
                          <a:lumOff val="25000"/>
                        </a:prstClr>
                      </a:solidFill>
                      <a:prstDash val="solid"/>
                      <a:round/>
                      <a:headEnd type="none" w="med" len="med"/>
                      <a:tailEnd type="none" w="med" len="med"/>
                    </a:lnL>
                    <a:lnR w="3175" cap="flat" cmpd="sng" algn="ctr">
                      <a:solidFill>
                        <a:srgbClr val="404040"/>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tcPr>
                </a:tc>
              </a:tr>
              <a:tr h="1195305">
                <a:tc>
                  <a:txBody>
                    <a:bodyPr/>
                    <a:lstStyle/>
                    <a:p>
                      <a:pPr algn="r"/>
                      <a:r>
                        <a:rPr lang="en-US" sz="1500" b="1" dirty="0" smtClean="0">
                          <a:solidFill>
                            <a:schemeClr val="tx1">
                              <a:lumMod val="85000"/>
                              <a:lumOff val="15000"/>
                            </a:schemeClr>
                          </a:solidFill>
                        </a:rPr>
                        <a:t>Complexity</a:t>
                      </a:r>
                      <a:endParaRPr lang="en-US" sz="1500" b="1" dirty="0">
                        <a:solidFill>
                          <a:schemeClr val="tx1">
                            <a:lumMod val="85000"/>
                            <a:lumOff val="15000"/>
                          </a:schemeClr>
                        </a:solidFill>
                      </a:endParaRPr>
                    </a:p>
                  </a:txBody>
                  <a:tcPr marT="45721" marB="45721">
                    <a:lnL w="3175" cap="flat" cmpd="sng" algn="ctr">
                      <a:solidFill>
                        <a:srgbClr val="404040"/>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tcPr>
                </a:tc>
                <a:tc>
                  <a:txBody>
                    <a:bodyPr/>
                    <a:lstStyle/>
                    <a:p>
                      <a:pPr marL="111125" indent="-111125">
                        <a:buFont typeface="Wingdings" charset="2"/>
                        <a:buChar char="§"/>
                      </a:pPr>
                      <a:r>
                        <a:rPr lang="en-US" sz="1500" dirty="0" smtClean="0"/>
                        <a:t>Less risk — One facility (GCF) with standard pressure &amp; equipment</a:t>
                      </a:r>
                    </a:p>
                    <a:p>
                      <a:pPr marL="111125" indent="-111125">
                        <a:buFont typeface="Wingdings" charset="2"/>
                        <a:buChar char="§"/>
                      </a:pPr>
                      <a:r>
                        <a:rPr lang="en-US" sz="1500" dirty="0" smtClean="0"/>
                        <a:t>Design process less costly</a:t>
                      </a:r>
                      <a:endParaRPr lang="en-US" sz="1500" baseline="0" dirty="0" smtClean="0"/>
                    </a:p>
                    <a:p>
                      <a:pPr marL="111125" indent="-111125">
                        <a:buFont typeface="Wingdings" charset="2"/>
                        <a:buChar char="§"/>
                      </a:pPr>
                      <a:r>
                        <a:rPr lang="en-US" sz="1500" baseline="0" dirty="0" smtClean="0"/>
                        <a:t>Propane extraction still available for in-state demand</a:t>
                      </a:r>
                      <a:endParaRPr lang="en-US" sz="1500" dirty="0"/>
                    </a:p>
                  </a:txBody>
                  <a:tcPr marT="45721" marB="45721">
                    <a:lnL w="12700" cap="flat" cmpd="sng" algn="ctr">
                      <a:solidFill>
                        <a:prstClr val="black">
                          <a:lumMod val="75000"/>
                          <a:lumOff val="25000"/>
                        </a:prstClr>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tcPr>
                </a:tc>
                <a:tc>
                  <a:txBody>
                    <a:bodyPr/>
                    <a:lstStyle/>
                    <a:p>
                      <a:pPr marL="111125" indent="-111125">
                        <a:buFont typeface="Wingdings" charset="2"/>
                        <a:buChar char="§"/>
                      </a:pPr>
                      <a:r>
                        <a:rPr lang="en-US" sz="1500" baseline="0" dirty="0" smtClean="0"/>
                        <a:t>5 + facilities with high pressure pipeline and specialized materials and equipment required</a:t>
                      </a:r>
                    </a:p>
                  </a:txBody>
                  <a:tcPr marT="45721" marB="45721">
                    <a:lnL w="12700" cap="flat" cmpd="sng" algn="ctr">
                      <a:solidFill>
                        <a:prstClr val="black">
                          <a:lumMod val="75000"/>
                          <a:lumOff val="25000"/>
                        </a:prstClr>
                      </a:solidFill>
                      <a:prstDash val="solid"/>
                      <a:round/>
                      <a:headEnd type="none" w="med" len="med"/>
                      <a:tailEnd type="none" w="med" len="med"/>
                    </a:lnL>
                    <a:lnR w="3175" cap="flat" cmpd="sng" algn="ctr">
                      <a:solidFill>
                        <a:srgbClr val="404040"/>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tcPr>
                </a:tc>
              </a:tr>
              <a:tr h="335934">
                <a:tc>
                  <a:txBody>
                    <a:bodyPr/>
                    <a:lstStyle/>
                    <a:p>
                      <a:pPr algn="r"/>
                      <a:r>
                        <a:rPr lang="en-US" sz="1500" b="1" dirty="0" smtClean="0">
                          <a:solidFill>
                            <a:schemeClr val="tx1">
                              <a:lumMod val="85000"/>
                              <a:lumOff val="15000"/>
                            </a:schemeClr>
                          </a:solidFill>
                        </a:rPr>
                        <a:t>Tariff</a:t>
                      </a:r>
                      <a:endParaRPr lang="en-US" sz="1500" b="1" dirty="0">
                        <a:solidFill>
                          <a:schemeClr val="tx1">
                            <a:lumMod val="85000"/>
                            <a:lumOff val="15000"/>
                          </a:schemeClr>
                        </a:solidFill>
                      </a:endParaRPr>
                    </a:p>
                  </a:txBody>
                  <a:tcPr marT="45721" marB="45721">
                    <a:lnL w="3175" cap="flat" cmpd="sng" algn="ctr">
                      <a:solidFill>
                        <a:srgbClr val="404040"/>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tcPr>
                </a:tc>
                <a:tc>
                  <a:txBody>
                    <a:bodyPr/>
                    <a:lstStyle/>
                    <a:p>
                      <a:pPr marL="111125" indent="-111125">
                        <a:buFont typeface="Wingdings" charset="2"/>
                        <a:buChar char="§"/>
                      </a:pPr>
                      <a:r>
                        <a:rPr lang="en-US" sz="1500" dirty="0" smtClean="0"/>
                        <a:t>Lower tariff</a:t>
                      </a:r>
                      <a:endParaRPr lang="en-US" sz="1500" dirty="0"/>
                    </a:p>
                  </a:txBody>
                  <a:tcPr marT="45721" marB="45721">
                    <a:lnL w="12700" cap="flat" cmpd="sng" algn="ctr">
                      <a:solidFill>
                        <a:prstClr val="black">
                          <a:lumMod val="75000"/>
                          <a:lumOff val="25000"/>
                        </a:prstClr>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tcPr>
                </a:tc>
                <a:tc>
                  <a:txBody>
                    <a:bodyPr/>
                    <a:lstStyle/>
                    <a:p>
                      <a:pPr marL="111125" indent="-111125">
                        <a:buFont typeface="Wingdings" charset="2"/>
                        <a:buChar char="§"/>
                      </a:pPr>
                      <a:r>
                        <a:rPr lang="en-US" sz="1500" dirty="0" smtClean="0"/>
                        <a:t>Higher tariff</a:t>
                      </a:r>
                    </a:p>
                  </a:txBody>
                  <a:tcPr marT="45721" marB="45721">
                    <a:lnL w="12700" cap="flat" cmpd="sng" algn="ctr">
                      <a:solidFill>
                        <a:prstClr val="black">
                          <a:lumMod val="75000"/>
                          <a:lumOff val="25000"/>
                        </a:prstClr>
                      </a:solidFill>
                      <a:prstDash val="solid"/>
                      <a:round/>
                      <a:headEnd type="none" w="med" len="med"/>
                      <a:tailEnd type="none" w="med" len="med"/>
                    </a:lnL>
                    <a:lnR w="3175" cap="flat" cmpd="sng" algn="ctr">
                      <a:solidFill>
                        <a:srgbClr val="404040"/>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tcPr>
                </a:tc>
              </a:tr>
              <a:tr h="853409">
                <a:tc>
                  <a:txBody>
                    <a:bodyPr/>
                    <a:lstStyle/>
                    <a:p>
                      <a:pPr algn="r"/>
                      <a:r>
                        <a:rPr lang="en-US" sz="1500" b="1" dirty="0" smtClean="0">
                          <a:solidFill>
                            <a:schemeClr val="tx1">
                              <a:lumMod val="85000"/>
                              <a:lumOff val="15000"/>
                            </a:schemeClr>
                          </a:solidFill>
                        </a:rPr>
                        <a:t>Cost</a:t>
                      </a:r>
                      <a:endParaRPr lang="en-US" sz="1500" b="1" dirty="0">
                        <a:solidFill>
                          <a:schemeClr val="tx1">
                            <a:lumMod val="85000"/>
                            <a:lumOff val="15000"/>
                          </a:schemeClr>
                        </a:solidFill>
                      </a:endParaRPr>
                    </a:p>
                  </a:txBody>
                  <a:tcPr marT="45721" marB="45721">
                    <a:lnL w="3175" cap="flat" cmpd="sng" algn="ctr">
                      <a:solidFill>
                        <a:srgbClr val="404040"/>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tcPr>
                </a:tc>
                <a:tc>
                  <a:txBody>
                    <a:bodyPr/>
                    <a:lstStyle/>
                    <a:p>
                      <a:pPr marL="111125" indent="-111125">
                        <a:buFont typeface="Wingdings" charset="2"/>
                        <a:buChar char="§"/>
                      </a:pPr>
                      <a:r>
                        <a:rPr lang="en-US" sz="1500" dirty="0" smtClean="0"/>
                        <a:t>$7.7B (+/- 30%) in</a:t>
                      </a:r>
                      <a:r>
                        <a:rPr lang="en-US" sz="1500" baseline="0" dirty="0" smtClean="0"/>
                        <a:t> $2012</a:t>
                      </a:r>
                    </a:p>
                    <a:p>
                      <a:pPr marL="111125" indent="-111125">
                        <a:buFont typeface="Wingdings" charset="2"/>
                        <a:buChar char="§"/>
                      </a:pPr>
                      <a:r>
                        <a:rPr lang="en-US" sz="1500" baseline="0" dirty="0" smtClean="0"/>
                        <a:t>Lower construction risk </a:t>
                      </a:r>
                    </a:p>
                    <a:p>
                      <a:pPr marL="111125" indent="-111125">
                        <a:buFont typeface="Wingdings" charset="2"/>
                        <a:buChar char="§"/>
                      </a:pPr>
                      <a:r>
                        <a:rPr lang="en-US" sz="1500" baseline="0" dirty="0" smtClean="0"/>
                        <a:t>Lower O&amp;M costs</a:t>
                      </a:r>
                    </a:p>
                  </a:txBody>
                  <a:tcPr marT="45721" marB="45721">
                    <a:lnL w="12700" cap="flat" cmpd="sng" algn="ctr">
                      <a:solidFill>
                        <a:prstClr val="black">
                          <a:lumMod val="75000"/>
                          <a:lumOff val="25000"/>
                        </a:prstClr>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tcPr>
                </a:tc>
                <a:tc>
                  <a:txBody>
                    <a:bodyPr/>
                    <a:lstStyle/>
                    <a:p>
                      <a:pPr marL="111125" indent="-111125">
                        <a:buFont typeface="Wingdings" charset="2"/>
                        <a:buChar char="§"/>
                      </a:pPr>
                      <a:r>
                        <a:rPr lang="en-US" sz="1500" dirty="0" smtClean="0"/>
                        <a:t>$7.5B (+/- 30% )in</a:t>
                      </a:r>
                      <a:r>
                        <a:rPr lang="en-US" sz="1500" baseline="0" dirty="0" smtClean="0"/>
                        <a:t> $</a:t>
                      </a:r>
                      <a:r>
                        <a:rPr lang="en-US" sz="1500" u="none" baseline="0" dirty="0" smtClean="0"/>
                        <a:t>2011  </a:t>
                      </a:r>
                      <a:r>
                        <a:rPr lang="en-US" sz="1500" u="sng" baseline="0" dirty="0" smtClean="0"/>
                        <a:t>($7.7B in $2012)</a:t>
                      </a:r>
                    </a:p>
                    <a:p>
                      <a:pPr marL="111125" indent="-111125">
                        <a:buFont typeface="Wingdings" charset="2"/>
                        <a:buChar char="§"/>
                      </a:pPr>
                      <a:r>
                        <a:rPr lang="en-US" sz="1500" baseline="0" dirty="0" smtClean="0"/>
                        <a:t>Higher construction risk </a:t>
                      </a:r>
                    </a:p>
                    <a:p>
                      <a:pPr marL="111125" indent="-111125">
                        <a:buFont typeface="Wingdings" charset="2"/>
                        <a:buChar char="§"/>
                      </a:pPr>
                      <a:r>
                        <a:rPr lang="en-US" sz="1500" baseline="0" dirty="0" smtClean="0"/>
                        <a:t>Higher O&amp;M costs</a:t>
                      </a:r>
                    </a:p>
                  </a:txBody>
                  <a:tcPr marT="45721" marB="45721">
                    <a:lnL w="12700" cap="flat" cmpd="sng" algn="ctr">
                      <a:solidFill>
                        <a:prstClr val="black">
                          <a:lumMod val="75000"/>
                          <a:lumOff val="25000"/>
                        </a:prstClr>
                      </a:solidFill>
                      <a:prstDash val="solid"/>
                      <a:round/>
                      <a:headEnd type="none" w="med" len="med"/>
                      <a:tailEnd type="none" w="med" len="med"/>
                    </a:lnL>
                    <a:lnR w="3175" cap="flat" cmpd="sng" algn="ctr">
                      <a:solidFill>
                        <a:srgbClr val="404040"/>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tcPr>
                </a:tc>
              </a:tr>
              <a:tr h="1241946">
                <a:tc>
                  <a:txBody>
                    <a:bodyPr/>
                    <a:lstStyle/>
                    <a:p>
                      <a:pPr algn="r"/>
                      <a:r>
                        <a:rPr lang="en-US" sz="1500" b="1" dirty="0" smtClean="0">
                          <a:solidFill>
                            <a:schemeClr val="tx1">
                              <a:lumMod val="85000"/>
                              <a:lumOff val="15000"/>
                            </a:schemeClr>
                          </a:solidFill>
                        </a:rPr>
                        <a:t>Political</a:t>
                      </a:r>
                      <a:r>
                        <a:rPr lang="en-US" sz="1500" b="1" baseline="0" dirty="0" smtClean="0">
                          <a:solidFill>
                            <a:schemeClr val="tx1">
                              <a:lumMod val="85000"/>
                              <a:lumOff val="15000"/>
                            </a:schemeClr>
                          </a:solidFill>
                        </a:rPr>
                        <a:t> / External</a:t>
                      </a:r>
                      <a:endParaRPr lang="en-US" sz="1500" b="1" dirty="0">
                        <a:solidFill>
                          <a:schemeClr val="tx1">
                            <a:lumMod val="85000"/>
                            <a:lumOff val="15000"/>
                          </a:schemeClr>
                        </a:solidFill>
                      </a:endParaRPr>
                    </a:p>
                  </a:txBody>
                  <a:tcPr marT="45721" marB="45721">
                    <a:lnL w="3175" cap="flat" cmpd="sng" algn="ctr">
                      <a:solidFill>
                        <a:srgbClr val="404040"/>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3175" cap="flat" cmpd="sng" algn="ctr">
                      <a:solidFill>
                        <a:srgbClr val="404040"/>
                      </a:solidFill>
                      <a:prstDash val="solid"/>
                      <a:round/>
                      <a:headEnd type="none" w="med" len="med"/>
                      <a:tailEnd type="none" w="med" len="med"/>
                    </a:lnB>
                  </a:tcPr>
                </a:tc>
                <a:tc>
                  <a:txBody>
                    <a:bodyPr/>
                    <a:lstStyle/>
                    <a:p>
                      <a:pPr marL="111125" indent="-111125">
                        <a:buFont typeface="Wingdings" charset="2"/>
                        <a:buChar char="§"/>
                      </a:pPr>
                      <a:r>
                        <a:rPr lang="en-US" sz="1500" baseline="0" dirty="0" smtClean="0"/>
                        <a:t>Improved economics for Interior users </a:t>
                      </a:r>
                    </a:p>
                    <a:p>
                      <a:pPr marL="111125" indent="-111125">
                        <a:buFont typeface="Wingdings" charset="2"/>
                        <a:buChar char="§"/>
                      </a:pPr>
                      <a:r>
                        <a:rPr lang="en-US" sz="1500" baseline="0" dirty="0" smtClean="0"/>
                        <a:t>Increased customer base with ease of connections</a:t>
                      </a:r>
                    </a:p>
                    <a:p>
                      <a:pPr marL="111125" indent="-111125">
                        <a:buFont typeface="Wingdings" charset="2"/>
                        <a:buChar char="§"/>
                      </a:pPr>
                      <a:r>
                        <a:rPr lang="en-US" sz="1500" baseline="0" dirty="0" smtClean="0"/>
                        <a:t>Requires enabling legislation to more effectively and efficiently advance the project and schedule</a:t>
                      </a:r>
                    </a:p>
                    <a:p>
                      <a:pPr marL="111125" marR="0" indent="-111125" algn="l" defTabSz="457200" rtl="0" eaLnBrk="1" fontAlgn="auto" latinLnBrk="0" hangingPunct="1">
                        <a:lnSpc>
                          <a:spcPct val="100000"/>
                        </a:lnSpc>
                        <a:spcBef>
                          <a:spcPts val="0"/>
                        </a:spcBef>
                        <a:spcAft>
                          <a:spcPts val="0"/>
                        </a:spcAft>
                        <a:buClrTx/>
                        <a:buSzTx/>
                        <a:buFont typeface="Wingdings" charset="2"/>
                        <a:buChar char="§"/>
                        <a:tabLst/>
                        <a:defRPr/>
                      </a:pPr>
                      <a:r>
                        <a:rPr lang="en-US" sz="1500" baseline="0" dirty="0" smtClean="0"/>
                        <a:t>NOT viewed as competition to AGIA</a:t>
                      </a:r>
                    </a:p>
                  </a:txBody>
                  <a:tcPr marT="45721" marB="45721">
                    <a:lnL w="12700" cap="flat" cmpd="sng" algn="ctr">
                      <a:solidFill>
                        <a:prstClr val="black">
                          <a:lumMod val="75000"/>
                          <a:lumOff val="25000"/>
                        </a:prstClr>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3175" cap="flat" cmpd="sng" algn="ctr">
                      <a:solidFill>
                        <a:srgbClr val="404040"/>
                      </a:solidFill>
                      <a:prstDash val="solid"/>
                      <a:round/>
                      <a:headEnd type="none" w="med" len="med"/>
                      <a:tailEnd type="none" w="med" len="med"/>
                    </a:lnB>
                  </a:tcPr>
                </a:tc>
                <a:tc>
                  <a:txBody>
                    <a:bodyPr/>
                    <a:lstStyle/>
                    <a:p>
                      <a:pPr marL="111125" indent="-111125">
                        <a:buFont typeface="Wingdings" charset="2"/>
                        <a:buChar char="§"/>
                      </a:pPr>
                      <a:r>
                        <a:rPr lang="en-US" sz="1500" baseline="0" dirty="0" smtClean="0"/>
                        <a:t>Petrochemical plant ambitions</a:t>
                      </a:r>
                    </a:p>
                    <a:p>
                      <a:pPr marL="111125" indent="-111125">
                        <a:buFont typeface="Wingdings" charset="2"/>
                        <a:buChar char="§"/>
                      </a:pPr>
                      <a:r>
                        <a:rPr lang="en-US" sz="1500" baseline="0" dirty="0" smtClean="0"/>
                        <a:t>Lack of market for by-products</a:t>
                      </a:r>
                    </a:p>
                    <a:p>
                      <a:pPr marL="111125" indent="-111125">
                        <a:buFont typeface="Wingdings" charset="2"/>
                        <a:buChar char="§"/>
                      </a:pPr>
                      <a:r>
                        <a:rPr lang="en-US" sz="1500" baseline="0" dirty="0" smtClean="0"/>
                        <a:t>Efficiencies not realized</a:t>
                      </a:r>
                    </a:p>
                    <a:p>
                      <a:pPr marL="111125" indent="-111125">
                        <a:buFont typeface="Wingdings" charset="2"/>
                        <a:buChar char="§"/>
                      </a:pPr>
                      <a:r>
                        <a:rPr lang="en-US" sz="1500" baseline="0" dirty="0" smtClean="0"/>
                        <a:t>NOT viewed as competition to AGIA</a:t>
                      </a:r>
                    </a:p>
                  </a:txBody>
                  <a:tcPr marT="45721" marB="45721">
                    <a:lnL w="12700" cap="flat" cmpd="sng" algn="ctr">
                      <a:solidFill>
                        <a:prstClr val="black">
                          <a:lumMod val="75000"/>
                          <a:lumOff val="25000"/>
                        </a:prstClr>
                      </a:solidFill>
                      <a:prstDash val="solid"/>
                      <a:round/>
                      <a:headEnd type="none" w="med" len="med"/>
                      <a:tailEnd type="none" w="med" len="med"/>
                    </a:lnL>
                    <a:lnR w="3175" cap="flat" cmpd="sng" algn="ctr">
                      <a:solidFill>
                        <a:srgbClr val="404040"/>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3175" cap="flat" cmpd="sng" algn="ctr">
                      <a:solidFill>
                        <a:srgbClr val="40404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39494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ini ASAP ak map.eps"/>
          <p:cNvPicPr>
            <a:picLocks noChangeAspect="1"/>
          </p:cNvPicPr>
          <p:nvPr/>
        </p:nvPicPr>
        <p:blipFill>
          <a:blip r:embed="rId3"/>
          <a:stretch>
            <a:fillRect/>
          </a:stretch>
        </p:blipFill>
        <p:spPr>
          <a:xfrm>
            <a:off x="7767586" y="6515621"/>
            <a:ext cx="1470128" cy="998405"/>
          </a:xfrm>
          <a:prstGeom prst="rect">
            <a:avLst/>
          </a:prstGeom>
        </p:spPr>
      </p:pic>
      <p:sp>
        <p:nvSpPr>
          <p:cNvPr id="14" name="Content Placeholder 2"/>
          <p:cNvSpPr txBox="1">
            <a:spLocks/>
          </p:cNvSpPr>
          <p:nvPr/>
        </p:nvSpPr>
        <p:spPr>
          <a:xfrm>
            <a:off x="345997" y="1171577"/>
            <a:ext cx="8340804" cy="4979171"/>
          </a:xfrm>
          <a:prstGeom prst="rect">
            <a:avLst/>
          </a:prstGeom>
        </p:spPr>
        <p:txBody>
          <a:bodyPr vert="horz" lIns="91440" tIns="45720" rIns="91440" bIns="45720" rtlCol="0">
            <a:normAutofit/>
          </a:bodyPr>
          <a:lstStyle/>
          <a:p>
            <a:pPr marL="342900" lvl="1" indent="-342900">
              <a:spcAft>
                <a:spcPts val="1200"/>
              </a:spcAft>
              <a:buFont typeface="Wingdings" pitchFamily="2" charset="2"/>
              <a:buChar char="Ø"/>
            </a:pPr>
            <a:endParaRPr lang="en-US" sz="2400" dirty="0">
              <a:latin typeface="Helvetica Light"/>
            </a:endParaRPr>
          </a:p>
        </p:txBody>
      </p:sp>
      <p:pic>
        <p:nvPicPr>
          <p:cNvPr id="16" name="Picture 15" descr="ASAP-Pantone-293.jpg"/>
          <p:cNvPicPr>
            <a:picLocks noChangeAspect="1"/>
          </p:cNvPicPr>
          <p:nvPr/>
        </p:nvPicPr>
        <p:blipFill>
          <a:blip r:embed="rId4"/>
          <a:stretch>
            <a:fillRect/>
          </a:stretch>
        </p:blipFill>
        <p:spPr>
          <a:xfrm>
            <a:off x="152404" y="6773335"/>
            <a:ext cx="1371249" cy="389467"/>
          </a:xfrm>
          <a:prstGeom prst="rect">
            <a:avLst/>
          </a:prstGeom>
        </p:spPr>
      </p:pic>
      <p:sp>
        <p:nvSpPr>
          <p:cNvPr id="17" name="Slide Number Placeholder 8"/>
          <p:cNvSpPr>
            <a:spLocks noGrp="1"/>
          </p:cNvSpPr>
          <p:nvPr>
            <p:ph type="sldNum" sz="quarter" idx="12"/>
          </p:nvPr>
        </p:nvSpPr>
        <p:spPr>
          <a:xfrm>
            <a:off x="6553200" y="6780109"/>
            <a:ext cx="2133600" cy="389467"/>
          </a:xfrm>
        </p:spPr>
        <p:txBody>
          <a:bodyPr/>
          <a:lstStyle/>
          <a:p>
            <a:fld id="{60D133CE-AC42-9742-B27A-4E4E64EFC038}" type="slidenum">
              <a:rPr lang="en-US" smtClean="0">
                <a:solidFill>
                  <a:srgbClr val="FFFFFF"/>
                </a:solidFill>
              </a:rPr>
              <a:pPr/>
              <a:t>6</a:t>
            </a:fld>
            <a:endParaRPr lang="en-US" dirty="0">
              <a:solidFill>
                <a:srgbClr val="FFFFFF"/>
              </a:solidFill>
            </a:endParaRPr>
          </a:p>
        </p:txBody>
      </p:sp>
      <p:cxnSp>
        <p:nvCxnSpPr>
          <p:cNvPr id="18" name="Straight Connector 17"/>
          <p:cNvCxnSpPr/>
          <p:nvPr/>
        </p:nvCxnSpPr>
        <p:spPr>
          <a:xfrm>
            <a:off x="0" y="912812"/>
            <a:ext cx="9144000" cy="1588"/>
          </a:xfrm>
          <a:prstGeom prst="line">
            <a:avLst/>
          </a:prstGeom>
          <a:ln w="381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0" y="798514"/>
            <a:ext cx="9144000" cy="1588"/>
          </a:xfrm>
          <a:prstGeom prst="line">
            <a:avLst/>
          </a:prstGeom>
          <a:ln w="254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6392048"/>
            <a:ext cx="9144000" cy="1588"/>
          </a:xfrm>
          <a:prstGeom prst="line">
            <a:avLst/>
          </a:prstGeom>
          <a:ln w="381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0" y="6506867"/>
            <a:ext cx="9144000" cy="1588"/>
          </a:xfrm>
          <a:prstGeom prst="line">
            <a:avLst/>
          </a:prstGeom>
          <a:ln w="254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Title 1"/>
          <p:cNvSpPr txBox="1">
            <a:spLocks/>
          </p:cNvSpPr>
          <p:nvPr/>
        </p:nvSpPr>
        <p:spPr>
          <a:xfrm>
            <a:off x="0" y="0"/>
            <a:ext cx="9144000" cy="914400"/>
          </a:xfrm>
          <a:prstGeom prst="rect">
            <a:avLst/>
          </a:prstGeom>
        </p:spPr>
        <p:txBody>
          <a:bodyPr vert="horz" lIns="91440" tIns="45720" rIns="91440" bIns="45720" rtlCol="0" anchor="ctr">
            <a:normAutofit/>
          </a:bodyPr>
          <a:lstStyle/>
          <a:p>
            <a:pPr algn="ctr">
              <a:spcBef>
                <a:spcPct val="20000"/>
              </a:spcBef>
              <a:buSzPct val="50000"/>
              <a:defRPr/>
            </a:pPr>
            <a:r>
              <a:rPr lang="en-US" sz="3200" b="1" dirty="0" smtClean="0">
                <a:solidFill>
                  <a:srgbClr val="1F497D"/>
                </a:solidFill>
                <a:latin typeface="Helvetica"/>
                <a:cs typeface="Helvetica"/>
              </a:rPr>
              <a:t>Stage Gate Approach</a:t>
            </a:r>
            <a:endParaRPr lang="en-US" sz="3200" b="1" dirty="0">
              <a:solidFill>
                <a:srgbClr val="1F497D"/>
              </a:solidFill>
              <a:latin typeface="Helvetica"/>
              <a:cs typeface="Helvetica"/>
            </a:endParaRPr>
          </a:p>
        </p:txBody>
      </p:sp>
      <p:sp>
        <p:nvSpPr>
          <p:cNvPr id="2" name="TextBox 1"/>
          <p:cNvSpPr txBox="1"/>
          <p:nvPr/>
        </p:nvSpPr>
        <p:spPr>
          <a:xfrm>
            <a:off x="5381625" y="4417368"/>
            <a:ext cx="622286" cy="230832"/>
          </a:xfrm>
          <a:prstGeom prst="rect">
            <a:avLst/>
          </a:prstGeom>
          <a:noFill/>
        </p:spPr>
        <p:txBody>
          <a:bodyPr wrap="none" rtlCol="0">
            <a:spAutoFit/>
          </a:bodyPr>
          <a:lstStyle/>
          <a:p>
            <a:r>
              <a:rPr lang="en-US" sz="900" b="1" dirty="0" smtClean="0"/>
              <a:t>End 2014</a:t>
            </a:r>
          </a:p>
        </p:txBody>
      </p:sp>
      <p:pic>
        <p:nvPicPr>
          <p:cNvPr id="23" name="Content Placeholder 22"/>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93193" y="1089412"/>
            <a:ext cx="7157621" cy="5143500"/>
          </a:xfrm>
          <a:prstGeom prst="rect">
            <a:avLst/>
          </a:prstGeom>
        </p:spPr>
      </p:pic>
    </p:spTree>
    <p:extLst>
      <p:ext uri="{BB962C8B-B14F-4D97-AF65-F5344CB8AC3E}">
        <p14:creationId xmlns:p14="http://schemas.microsoft.com/office/powerpoint/2010/main" val="1357665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ini ASAP ak map.eps"/>
          <p:cNvPicPr>
            <a:picLocks noChangeAspect="1"/>
          </p:cNvPicPr>
          <p:nvPr/>
        </p:nvPicPr>
        <p:blipFill>
          <a:blip r:embed="rId3"/>
          <a:stretch>
            <a:fillRect/>
          </a:stretch>
        </p:blipFill>
        <p:spPr>
          <a:xfrm>
            <a:off x="7767586" y="6515621"/>
            <a:ext cx="1470128" cy="998405"/>
          </a:xfrm>
          <a:prstGeom prst="rect">
            <a:avLst/>
          </a:prstGeom>
        </p:spPr>
      </p:pic>
      <p:pic>
        <p:nvPicPr>
          <p:cNvPr id="16" name="Picture 15" descr="ASAP-rev.png"/>
          <p:cNvPicPr>
            <a:picLocks noChangeAspect="1"/>
          </p:cNvPicPr>
          <p:nvPr/>
        </p:nvPicPr>
        <p:blipFill>
          <a:blip r:embed="rId4"/>
          <a:stretch>
            <a:fillRect/>
          </a:stretch>
        </p:blipFill>
        <p:spPr>
          <a:xfrm>
            <a:off x="174083" y="6780107"/>
            <a:ext cx="1336459" cy="379586"/>
          </a:xfrm>
          <a:prstGeom prst="rect">
            <a:avLst/>
          </a:prstGeom>
        </p:spPr>
      </p:pic>
      <p:graphicFrame>
        <p:nvGraphicFramePr>
          <p:cNvPr id="17" name="Content Placeholder 10"/>
          <p:cNvGraphicFramePr>
            <a:graphicFrameLocks noGrp="1"/>
          </p:cNvGraphicFramePr>
          <p:nvPr>
            <p:ph idx="1"/>
            <p:extLst>
              <p:ext uri="{D42A27DB-BD31-4B8C-83A1-F6EECF244321}">
                <p14:modId xmlns:p14="http://schemas.microsoft.com/office/powerpoint/2010/main" val="3910490945"/>
              </p:ext>
            </p:extLst>
          </p:nvPr>
        </p:nvGraphicFramePr>
        <p:xfrm>
          <a:off x="174082" y="1047749"/>
          <a:ext cx="8512721" cy="5344297"/>
        </p:xfrm>
        <a:graphic>
          <a:graphicData uri="http://schemas.openxmlformats.org/drawingml/2006/chart">
            <c:chart xmlns:c="http://schemas.openxmlformats.org/drawingml/2006/chart" xmlns:r="http://schemas.openxmlformats.org/officeDocument/2006/relationships" r:id="rId5"/>
          </a:graphicData>
        </a:graphic>
      </p:graphicFrame>
      <p:sp>
        <p:nvSpPr>
          <p:cNvPr id="19" name="Slide Number Placeholder 7"/>
          <p:cNvSpPr>
            <a:spLocks noGrp="1"/>
          </p:cNvSpPr>
          <p:nvPr>
            <p:ph type="sldNum" sz="quarter" idx="12"/>
          </p:nvPr>
        </p:nvSpPr>
        <p:spPr>
          <a:xfrm>
            <a:off x="6553200" y="6780109"/>
            <a:ext cx="2133600" cy="389467"/>
          </a:xfrm>
        </p:spPr>
        <p:txBody>
          <a:bodyPr/>
          <a:lstStyle/>
          <a:p>
            <a:fld id="{60D133CE-AC42-9742-B27A-4E4E64EFC038}" type="slidenum">
              <a:rPr lang="en-US" smtClean="0">
                <a:solidFill>
                  <a:schemeClr val="bg1"/>
                </a:solidFill>
              </a:rPr>
              <a:pPr/>
              <a:t>7</a:t>
            </a:fld>
            <a:endParaRPr lang="en-US" dirty="0">
              <a:solidFill>
                <a:schemeClr val="bg1"/>
              </a:solidFill>
            </a:endParaRPr>
          </a:p>
        </p:txBody>
      </p:sp>
      <p:cxnSp>
        <p:nvCxnSpPr>
          <p:cNvPr id="20" name="Straight Connector 19"/>
          <p:cNvCxnSpPr/>
          <p:nvPr/>
        </p:nvCxnSpPr>
        <p:spPr>
          <a:xfrm>
            <a:off x="0" y="912812"/>
            <a:ext cx="9144000" cy="1588"/>
          </a:xfrm>
          <a:prstGeom prst="line">
            <a:avLst/>
          </a:prstGeom>
          <a:ln w="381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0" y="798514"/>
            <a:ext cx="9144000" cy="1588"/>
          </a:xfrm>
          <a:prstGeom prst="line">
            <a:avLst/>
          </a:prstGeom>
          <a:ln w="254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5" name="Title 1"/>
          <p:cNvSpPr txBox="1">
            <a:spLocks/>
          </p:cNvSpPr>
          <p:nvPr/>
        </p:nvSpPr>
        <p:spPr>
          <a:xfrm>
            <a:off x="0" y="19050"/>
            <a:ext cx="9144000" cy="9144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chemeClr val="tx2"/>
                </a:solidFill>
                <a:effectLst/>
                <a:uLnTx/>
                <a:uFillTx/>
                <a:latin typeface="Helvetica"/>
                <a:ea typeface="+mj-ea"/>
                <a:cs typeface="Helvetica"/>
              </a:rPr>
              <a:t>ASAP </a:t>
            </a:r>
            <a:r>
              <a:rPr kumimoji="0" lang="en-US" sz="3000" b="1" i="0" u="none" strike="noStrike" kern="1200" cap="none" spc="0" normalizeH="0" noProof="0" dirty="0" smtClean="0">
                <a:ln>
                  <a:noFill/>
                </a:ln>
                <a:solidFill>
                  <a:schemeClr val="tx2"/>
                </a:solidFill>
                <a:effectLst/>
                <a:uLnTx/>
                <a:uFillTx/>
                <a:latin typeface="Helvetica"/>
                <a:ea typeface="+mj-ea"/>
                <a:cs typeface="Helvetica"/>
              </a:rPr>
              <a:t>Optimized Project Schedule</a:t>
            </a:r>
            <a:endParaRPr kumimoji="0" lang="en-US" sz="3000" b="1" i="0" u="none" strike="noStrike" kern="1200" cap="none" spc="0" normalizeH="0" baseline="0" noProof="0" dirty="0">
              <a:ln>
                <a:noFill/>
              </a:ln>
              <a:solidFill>
                <a:schemeClr val="tx2"/>
              </a:solidFill>
              <a:effectLst/>
              <a:uLnTx/>
              <a:uFillTx/>
              <a:latin typeface="Helvetica"/>
              <a:ea typeface="+mj-ea"/>
              <a:cs typeface="Helvetica"/>
            </a:endParaRPr>
          </a:p>
        </p:txBody>
      </p:sp>
      <p:cxnSp>
        <p:nvCxnSpPr>
          <p:cNvPr id="15" name="Straight Connector 14"/>
          <p:cNvCxnSpPr/>
          <p:nvPr/>
        </p:nvCxnSpPr>
        <p:spPr>
          <a:xfrm>
            <a:off x="0" y="6392048"/>
            <a:ext cx="9144000" cy="1588"/>
          </a:xfrm>
          <a:prstGeom prst="line">
            <a:avLst/>
          </a:prstGeom>
          <a:ln w="381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0" y="6513512"/>
            <a:ext cx="9144000" cy="1588"/>
          </a:xfrm>
          <a:prstGeom prst="line">
            <a:avLst/>
          </a:prstGeom>
          <a:ln w="254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900708" y="5246472"/>
            <a:ext cx="791882" cy="430887"/>
          </a:xfrm>
          <a:prstGeom prst="rect">
            <a:avLst/>
          </a:prstGeom>
          <a:noFill/>
        </p:spPr>
        <p:txBody>
          <a:bodyPr wrap="square" rtlCol="0">
            <a:spAutoFit/>
          </a:bodyPr>
          <a:lstStyle/>
          <a:p>
            <a:pPr algn="r"/>
            <a:r>
              <a:rPr lang="en-US" sz="1100" dirty="0" smtClean="0"/>
              <a:t>Open Season</a:t>
            </a:r>
            <a:endParaRPr lang="en-US" sz="1100" dirty="0"/>
          </a:p>
        </p:txBody>
      </p:sp>
    </p:spTree>
    <p:extLst>
      <p:ext uri="{BB962C8B-B14F-4D97-AF65-F5344CB8AC3E}">
        <p14:creationId xmlns:p14="http://schemas.microsoft.com/office/powerpoint/2010/main" val="2874431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ini ASAP ak map.eps"/>
          <p:cNvPicPr>
            <a:picLocks noChangeAspect="1"/>
          </p:cNvPicPr>
          <p:nvPr/>
        </p:nvPicPr>
        <p:blipFill>
          <a:blip r:embed="rId3"/>
          <a:stretch>
            <a:fillRect/>
          </a:stretch>
        </p:blipFill>
        <p:spPr>
          <a:xfrm>
            <a:off x="7767586" y="6515621"/>
            <a:ext cx="1470128" cy="998405"/>
          </a:xfrm>
          <a:prstGeom prst="rect">
            <a:avLst/>
          </a:prstGeom>
        </p:spPr>
      </p:pic>
      <p:pic>
        <p:nvPicPr>
          <p:cNvPr id="16" name="Picture 15" descr="ASAP-Pantone-293.jpg"/>
          <p:cNvPicPr>
            <a:picLocks noChangeAspect="1"/>
          </p:cNvPicPr>
          <p:nvPr/>
        </p:nvPicPr>
        <p:blipFill>
          <a:blip r:embed="rId4"/>
          <a:stretch>
            <a:fillRect/>
          </a:stretch>
        </p:blipFill>
        <p:spPr>
          <a:xfrm>
            <a:off x="152404" y="6773335"/>
            <a:ext cx="1371249" cy="389467"/>
          </a:xfrm>
          <a:prstGeom prst="rect">
            <a:avLst/>
          </a:prstGeom>
        </p:spPr>
      </p:pic>
      <p:sp>
        <p:nvSpPr>
          <p:cNvPr id="17" name="Slide Number Placeholder 8"/>
          <p:cNvSpPr>
            <a:spLocks noGrp="1"/>
          </p:cNvSpPr>
          <p:nvPr>
            <p:ph type="sldNum" sz="quarter" idx="12"/>
          </p:nvPr>
        </p:nvSpPr>
        <p:spPr>
          <a:xfrm>
            <a:off x="6553200" y="6780109"/>
            <a:ext cx="2133600" cy="389467"/>
          </a:xfrm>
        </p:spPr>
        <p:txBody>
          <a:bodyPr/>
          <a:lstStyle/>
          <a:p>
            <a:fld id="{60D133CE-AC42-9742-B27A-4E4E64EFC038}" type="slidenum">
              <a:rPr lang="en-US" smtClean="0">
                <a:solidFill>
                  <a:srgbClr val="FFFFFF"/>
                </a:solidFill>
              </a:rPr>
              <a:pPr/>
              <a:t>8</a:t>
            </a:fld>
            <a:endParaRPr lang="en-US" dirty="0">
              <a:solidFill>
                <a:srgbClr val="FFFFFF"/>
              </a:solidFill>
            </a:endParaRPr>
          </a:p>
        </p:txBody>
      </p:sp>
      <p:cxnSp>
        <p:nvCxnSpPr>
          <p:cNvPr id="18" name="Straight Connector 17"/>
          <p:cNvCxnSpPr/>
          <p:nvPr/>
        </p:nvCxnSpPr>
        <p:spPr>
          <a:xfrm>
            <a:off x="0" y="912812"/>
            <a:ext cx="9144000" cy="1588"/>
          </a:xfrm>
          <a:prstGeom prst="line">
            <a:avLst/>
          </a:prstGeom>
          <a:ln w="381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0" y="798514"/>
            <a:ext cx="9144000" cy="1588"/>
          </a:xfrm>
          <a:prstGeom prst="line">
            <a:avLst/>
          </a:prstGeom>
          <a:ln w="254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6392048"/>
            <a:ext cx="9144000" cy="1588"/>
          </a:xfrm>
          <a:prstGeom prst="line">
            <a:avLst/>
          </a:prstGeom>
          <a:ln w="381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0" y="6506867"/>
            <a:ext cx="9144000" cy="1588"/>
          </a:xfrm>
          <a:prstGeom prst="line">
            <a:avLst/>
          </a:prstGeom>
          <a:ln w="254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Title 1"/>
          <p:cNvSpPr txBox="1">
            <a:spLocks/>
          </p:cNvSpPr>
          <p:nvPr/>
        </p:nvSpPr>
        <p:spPr>
          <a:xfrm>
            <a:off x="0" y="0"/>
            <a:ext cx="9144000" cy="914400"/>
          </a:xfrm>
          <a:prstGeom prst="rect">
            <a:avLst/>
          </a:prstGeom>
        </p:spPr>
        <p:txBody>
          <a:bodyPr vert="horz" lIns="91440" tIns="45720" rIns="91440" bIns="45720" rtlCol="0" anchor="ctr">
            <a:normAutofit/>
          </a:bodyPr>
          <a:lstStyle/>
          <a:p>
            <a:pPr algn="ctr">
              <a:spcBef>
                <a:spcPct val="20000"/>
              </a:spcBef>
              <a:buSzPct val="50000"/>
              <a:defRPr/>
            </a:pPr>
            <a:r>
              <a:rPr lang="en-US" sz="3000" b="1" dirty="0" smtClean="0">
                <a:solidFill>
                  <a:srgbClr val="1F497D"/>
                </a:solidFill>
                <a:latin typeface="Helvetica"/>
                <a:cs typeface="Helvetica"/>
              </a:rPr>
              <a:t>ASAP Project Milestones </a:t>
            </a:r>
            <a:endParaRPr lang="en-US" sz="3000" b="1" dirty="0">
              <a:solidFill>
                <a:srgbClr val="1F497D"/>
              </a:solidFill>
              <a:latin typeface="Helvetica"/>
              <a:cs typeface="Helvetica"/>
            </a:endParaRPr>
          </a:p>
        </p:txBody>
      </p:sp>
      <p:sp>
        <p:nvSpPr>
          <p:cNvPr id="26" name="Content Placeholder 2"/>
          <p:cNvSpPr txBox="1">
            <a:spLocks/>
          </p:cNvSpPr>
          <p:nvPr/>
        </p:nvSpPr>
        <p:spPr>
          <a:xfrm>
            <a:off x="219001" y="941695"/>
            <a:ext cx="8607503" cy="5368465"/>
          </a:xfrm>
          <a:prstGeom prst="rect">
            <a:avLst/>
          </a:prstGeom>
        </p:spPr>
        <p:txBody>
          <a:bodyPr vert="horz" lIns="91440" tIns="45720" rIns="91440" bIns="45720" rtlCol="0">
            <a:noAutofit/>
          </a:bodyPr>
          <a:lstStyle/>
          <a:p>
            <a:pPr marL="338138" indent="-338138">
              <a:spcAft>
                <a:spcPts val="1200"/>
              </a:spcAft>
              <a:buFont typeface="Wingdings" charset="2"/>
              <a:buChar char="§"/>
            </a:pPr>
            <a:r>
              <a:rPr lang="en-US" sz="2800" dirty="0" smtClean="0">
                <a:latin typeface="Helvetica" pitchFamily="34" charset="0"/>
                <a:cs typeface="Helvetica" pitchFamily="34" charset="0"/>
              </a:rPr>
              <a:t>Open season late 2014  </a:t>
            </a:r>
          </a:p>
          <a:p>
            <a:pPr marL="914400" lvl="1" indent="-457200">
              <a:spcAft>
                <a:spcPts val="1200"/>
              </a:spcAft>
              <a:buFont typeface="Wingdings" pitchFamily="2" charset="2"/>
              <a:buChar char="ü"/>
            </a:pPr>
            <a:r>
              <a:rPr lang="en-US" sz="2800" dirty="0">
                <a:latin typeface="Helvetica" pitchFamily="34" charset="0"/>
                <a:cs typeface="Helvetica" pitchFamily="34" charset="0"/>
              </a:rPr>
              <a:t>D</a:t>
            </a:r>
            <a:r>
              <a:rPr lang="en-US" sz="2800" dirty="0" smtClean="0">
                <a:latin typeface="Helvetica" pitchFamily="34" charset="0"/>
                <a:cs typeface="Helvetica" pitchFamily="34" charset="0"/>
              </a:rPr>
              <a:t>etermine commercial interest </a:t>
            </a:r>
          </a:p>
          <a:p>
            <a:pPr marL="457200" indent="-457200">
              <a:spcAft>
                <a:spcPts val="1200"/>
              </a:spcAft>
              <a:buFont typeface="Wingdings" pitchFamily="2" charset="2"/>
              <a:buChar char="§"/>
            </a:pPr>
            <a:r>
              <a:rPr lang="en-US" sz="2800" dirty="0" smtClean="0">
                <a:latin typeface="Helvetica" pitchFamily="34" charset="0"/>
                <a:cs typeface="Helvetica" pitchFamily="34" charset="0"/>
              </a:rPr>
              <a:t>Project </a:t>
            </a:r>
            <a:r>
              <a:rPr lang="en-US" sz="2800" dirty="0">
                <a:latin typeface="Helvetica" pitchFamily="34" charset="0"/>
                <a:cs typeface="Helvetica" pitchFamily="34" charset="0"/>
              </a:rPr>
              <a:t>s</a:t>
            </a:r>
            <a:r>
              <a:rPr lang="en-US" sz="2800" dirty="0" smtClean="0">
                <a:latin typeface="Helvetica" pitchFamily="34" charset="0"/>
                <a:cs typeface="Helvetica" pitchFamily="34" charset="0"/>
              </a:rPr>
              <a:t>anction late 2015 </a:t>
            </a:r>
          </a:p>
          <a:p>
            <a:pPr marL="457200" indent="-457200">
              <a:spcAft>
                <a:spcPts val="1200"/>
              </a:spcAft>
              <a:buFont typeface="Wingdings" pitchFamily="2" charset="2"/>
              <a:buChar char="§"/>
            </a:pPr>
            <a:r>
              <a:rPr lang="en-US" sz="2800" dirty="0" smtClean="0">
                <a:latin typeface="Helvetica" pitchFamily="34" charset="0"/>
                <a:cs typeface="Helvetica" pitchFamily="34" charset="0"/>
              </a:rPr>
              <a:t>Procure pipe and long lead items 2016</a:t>
            </a:r>
          </a:p>
          <a:p>
            <a:pPr marL="336550" lvl="1" indent="-285750">
              <a:spcAft>
                <a:spcPts val="1200"/>
              </a:spcAft>
              <a:buFont typeface="Wingdings" charset="2"/>
              <a:buChar char="§"/>
            </a:pPr>
            <a:r>
              <a:rPr lang="en-US" sz="2800" dirty="0" smtClean="0">
                <a:latin typeface="Helvetica" pitchFamily="34" charset="0"/>
                <a:cs typeface="Helvetica" pitchFamily="34" charset="0"/>
              </a:rPr>
              <a:t> Construction 2017 - 2019</a:t>
            </a:r>
          </a:p>
          <a:p>
            <a:pPr marL="965200" lvl="2" indent="-457200">
              <a:spcAft>
                <a:spcPts val="1200"/>
              </a:spcAft>
              <a:buFont typeface="Wingdings" pitchFamily="2" charset="2"/>
              <a:buChar char="ü"/>
            </a:pPr>
            <a:r>
              <a:rPr lang="en-US" sz="2800" dirty="0" smtClean="0">
                <a:latin typeface="Helvetica" pitchFamily="34" charset="0"/>
                <a:cs typeface="Helvetica" pitchFamily="34" charset="0"/>
              </a:rPr>
              <a:t>2+ years (772 miles of pipeline including lateral)</a:t>
            </a:r>
          </a:p>
          <a:p>
            <a:pPr marL="336550" lvl="1" indent="-285750">
              <a:spcAft>
                <a:spcPts val="1200"/>
              </a:spcAft>
              <a:buFont typeface="Wingdings" charset="2"/>
              <a:buChar char="§"/>
            </a:pPr>
            <a:r>
              <a:rPr lang="en-US" sz="2800" dirty="0" smtClean="0">
                <a:latin typeface="Helvetica" pitchFamily="34" charset="0"/>
                <a:cs typeface="Helvetica" pitchFamily="34" charset="0"/>
              </a:rPr>
              <a:t>First gas in late 2019 </a:t>
            </a:r>
          </a:p>
          <a:p>
            <a:pPr marL="336550" lvl="1" indent="-285750">
              <a:spcAft>
                <a:spcPts val="1200"/>
              </a:spcAft>
              <a:buFont typeface="Wingdings" charset="2"/>
              <a:buChar char="§"/>
            </a:pPr>
            <a:r>
              <a:rPr lang="en-US" sz="2800" dirty="0">
                <a:latin typeface="Helvetica" pitchFamily="34" charset="0"/>
                <a:cs typeface="Helvetica" pitchFamily="34" charset="0"/>
              </a:rPr>
              <a:t>F</a:t>
            </a:r>
            <a:r>
              <a:rPr lang="en-US" sz="2800" dirty="0" smtClean="0">
                <a:latin typeface="Helvetica" pitchFamily="34" charset="0"/>
                <a:cs typeface="Helvetica" pitchFamily="34" charset="0"/>
              </a:rPr>
              <a:t>ull gas transmission 2020</a:t>
            </a:r>
            <a:endParaRPr lang="en-US" sz="2800" dirty="0">
              <a:latin typeface="Helvetica" pitchFamily="34" charset="0"/>
              <a:cs typeface="Helvetica" pitchFamily="34" charset="0"/>
            </a:endParaRPr>
          </a:p>
          <a:p>
            <a:pPr>
              <a:spcAft>
                <a:spcPts val="1200"/>
              </a:spcAft>
            </a:pPr>
            <a:endParaRPr lang="en-US" sz="2400" dirty="0" smtClean="0">
              <a:latin typeface="Helvetica"/>
              <a:cs typeface="Helvetica"/>
            </a:endParaRPr>
          </a:p>
          <a:p>
            <a:pPr marL="342900" indent="-342900">
              <a:spcAft>
                <a:spcPts val="1200"/>
              </a:spcAft>
              <a:buFont typeface="Wingdings" charset="2"/>
              <a:buChar char="§"/>
            </a:pPr>
            <a:endParaRPr lang="en-US" sz="2400" dirty="0" smtClean="0">
              <a:latin typeface="Helvetica"/>
              <a:cs typeface="Helvetica"/>
            </a:endParaRPr>
          </a:p>
          <a:p>
            <a:pPr marL="342900" indent="-342900">
              <a:spcAft>
                <a:spcPts val="1200"/>
              </a:spcAft>
              <a:buFont typeface="Wingdings" charset="2"/>
              <a:buChar char="§"/>
            </a:pPr>
            <a:endParaRPr lang="en-US" sz="2400" dirty="0">
              <a:latin typeface="Helvetica"/>
              <a:cs typeface="Helvetica"/>
            </a:endParaRPr>
          </a:p>
        </p:txBody>
      </p:sp>
    </p:spTree>
    <p:extLst>
      <p:ext uri="{BB962C8B-B14F-4D97-AF65-F5344CB8AC3E}">
        <p14:creationId xmlns:p14="http://schemas.microsoft.com/office/powerpoint/2010/main" val="169617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ini ASAP ak map.eps"/>
          <p:cNvPicPr>
            <a:picLocks noChangeAspect="1"/>
          </p:cNvPicPr>
          <p:nvPr/>
        </p:nvPicPr>
        <p:blipFill>
          <a:blip r:embed="rId3"/>
          <a:stretch>
            <a:fillRect/>
          </a:stretch>
        </p:blipFill>
        <p:spPr>
          <a:xfrm>
            <a:off x="7767586" y="6515621"/>
            <a:ext cx="1470128" cy="998405"/>
          </a:xfrm>
          <a:prstGeom prst="rect">
            <a:avLst/>
          </a:prstGeom>
        </p:spPr>
      </p:pic>
      <p:pic>
        <p:nvPicPr>
          <p:cNvPr id="16" name="Picture 15" descr="ASAP-Pantone-293.jpg"/>
          <p:cNvPicPr>
            <a:picLocks noChangeAspect="1"/>
          </p:cNvPicPr>
          <p:nvPr/>
        </p:nvPicPr>
        <p:blipFill>
          <a:blip r:embed="rId4"/>
          <a:stretch>
            <a:fillRect/>
          </a:stretch>
        </p:blipFill>
        <p:spPr>
          <a:xfrm>
            <a:off x="152404" y="6773335"/>
            <a:ext cx="1371249" cy="389467"/>
          </a:xfrm>
          <a:prstGeom prst="rect">
            <a:avLst/>
          </a:prstGeom>
        </p:spPr>
      </p:pic>
      <p:sp>
        <p:nvSpPr>
          <p:cNvPr id="17" name="Slide Number Placeholder 8"/>
          <p:cNvSpPr>
            <a:spLocks noGrp="1"/>
          </p:cNvSpPr>
          <p:nvPr>
            <p:ph type="sldNum" sz="quarter" idx="12"/>
          </p:nvPr>
        </p:nvSpPr>
        <p:spPr>
          <a:xfrm>
            <a:off x="6553200" y="6780109"/>
            <a:ext cx="2133600" cy="389467"/>
          </a:xfrm>
        </p:spPr>
        <p:txBody>
          <a:bodyPr/>
          <a:lstStyle/>
          <a:p>
            <a:fld id="{60D133CE-AC42-9742-B27A-4E4E64EFC038}" type="slidenum">
              <a:rPr lang="en-US" smtClean="0">
                <a:solidFill>
                  <a:srgbClr val="FFFFFF"/>
                </a:solidFill>
              </a:rPr>
              <a:pPr/>
              <a:t>9</a:t>
            </a:fld>
            <a:endParaRPr lang="en-US" dirty="0">
              <a:solidFill>
                <a:srgbClr val="FFFFFF"/>
              </a:solidFill>
            </a:endParaRPr>
          </a:p>
        </p:txBody>
      </p:sp>
      <p:cxnSp>
        <p:nvCxnSpPr>
          <p:cNvPr id="18" name="Straight Connector 17"/>
          <p:cNvCxnSpPr/>
          <p:nvPr/>
        </p:nvCxnSpPr>
        <p:spPr>
          <a:xfrm>
            <a:off x="0" y="912812"/>
            <a:ext cx="9144000" cy="1588"/>
          </a:xfrm>
          <a:prstGeom prst="line">
            <a:avLst/>
          </a:prstGeom>
          <a:ln w="381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0" y="798514"/>
            <a:ext cx="9144000" cy="1588"/>
          </a:xfrm>
          <a:prstGeom prst="line">
            <a:avLst/>
          </a:prstGeom>
          <a:ln w="254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6392048"/>
            <a:ext cx="9144000" cy="1588"/>
          </a:xfrm>
          <a:prstGeom prst="line">
            <a:avLst/>
          </a:prstGeom>
          <a:ln w="381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0" y="6506867"/>
            <a:ext cx="9144000" cy="1588"/>
          </a:xfrm>
          <a:prstGeom prst="line">
            <a:avLst/>
          </a:prstGeom>
          <a:ln w="25400"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Title 1"/>
          <p:cNvSpPr txBox="1">
            <a:spLocks/>
          </p:cNvSpPr>
          <p:nvPr/>
        </p:nvSpPr>
        <p:spPr>
          <a:xfrm>
            <a:off x="0" y="0"/>
            <a:ext cx="9144000" cy="914400"/>
          </a:xfrm>
          <a:prstGeom prst="rect">
            <a:avLst/>
          </a:prstGeom>
        </p:spPr>
        <p:txBody>
          <a:bodyPr vert="horz" lIns="91440" tIns="45720" rIns="91440" bIns="45720" rtlCol="0" anchor="ctr">
            <a:normAutofit/>
          </a:bodyPr>
          <a:lstStyle/>
          <a:p>
            <a:pPr algn="ctr">
              <a:spcBef>
                <a:spcPct val="20000"/>
              </a:spcBef>
              <a:buSzPct val="50000"/>
              <a:defRPr/>
            </a:pPr>
            <a:r>
              <a:rPr lang="en-US" sz="3000" b="1" dirty="0" smtClean="0">
                <a:solidFill>
                  <a:srgbClr val="1F497D"/>
                </a:solidFill>
                <a:latin typeface="Helvetica"/>
                <a:cs typeface="Helvetica"/>
              </a:rPr>
              <a:t>Optimized Project Tariff Update  </a:t>
            </a:r>
            <a:endParaRPr lang="en-US" sz="3000" b="1" dirty="0">
              <a:solidFill>
                <a:srgbClr val="1F497D"/>
              </a:solidFill>
              <a:latin typeface="Helvetica"/>
              <a:cs typeface="Helvetica"/>
            </a:endParaRPr>
          </a:p>
        </p:txBody>
      </p:sp>
      <p:sp>
        <p:nvSpPr>
          <p:cNvPr id="26" name="Content Placeholder 2"/>
          <p:cNvSpPr txBox="1">
            <a:spLocks/>
          </p:cNvSpPr>
          <p:nvPr/>
        </p:nvSpPr>
        <p:spPr>
          <a:xfrm>
            <a:off x="219002" y="1109135"/>
            <a:ext cx="8607503" cy="5282912"/>
          </a:xfrm>
          <a:prstGeom prst="rect">
            <a:avLst/>
          </a:prstGeom>
        </p:spPr>
        <p:txBody>
          <a:bodyPr vert="horz" lIns="91440" tIns="45720" rIns="91440" bIns="45720" rtlCol="0">
            <a:noAutofit/>
          </a:bodyPr>
          <a:lstStyle/>
          <a:p>
            <a:pPr marL="338138" indent="-338138">
              <a:spcAft>
                <a:spcPts val="1200"/>
              </a:spcAft>
              <a:buFont typeface="Wingdings" charset="2"/>
              <a:buChar char="§"/>
            </a:pPr>
            <a:r>
              <a:rPr lang="en-US" sz="2400" dirty="0" smtClean="0">
                <a:latin typeface="Helvetica"/>
                <a:cs typeface="Helvetica"/>
              </a:rPr>
              <a:t>Longer term: 30-year levelized vs. original 20-year</a:t>
            </a:r>
          </a:p>
          <a:p>
            <a:pPr marL="336550" lvl="1" indent="-285750">
              <a:spcAft>
                <a:spcPts val="1200"/>
              </a:spcAft>
              <a:buFont typeface="Wingdings" charset="2"/>
              <a:buChar char="§"/>
            </a:pPr>
            <a:r>
              <a:rPr lang="en-US" sz="2400" dirty="0" smtClean="0">
                <a:latin typeface="Helvetica Light"/>
                <a:cs typeface="Arial" pitchFamily="34" charset="0"/>
              </a:rPr>
              <a:t>Updated capital cost estimates with more appropriate contingency</a:t>
            </a:r>
          </a:p>
          <a:p>
            <a:pPr marL="850900" lvl="3" indent="-342900">
              <a:spcAft>
                <a:spcPts val="1200"/>
              </a:spcAft>
              <a:buFont typeface="Wingdings" pitchFamily="2" charset="2"/>
              <a:buChar char="ü"/>
            </a:pPr>
            <a:r>
              <a:rPr lang="en-US" sz="2400" dirty="0" smtClean="0">
                <a:latin typeface="Helvetica Light"/>
                <a:cs typeface="Arial" pitchFamily="34" charset="0"/>
              </a:rPr>
              <a:t>Pipeline now 10% vs. 5% (facilities 30%)</a:t>
            </a:r>
          </a:p>
          <a:p>
            <a:pPr marL="336550" lvl="1" indent="-285750">
              <a:spcAft>
                <a:spcPts val="1200"/>
              </a:spcAft>
              <a:buFont typeface="Wingdings" charset="2"/>
              <a:buChar char="§"/>
            </a:pPr>
            <a:r>
              <a:rPr lang="en-US" sz="2400" dirty="0" smtClean="0">
                <a:latin typeface="Helvetica Light"/>
                <a:cs typeface="Arial" pitchFamily="34" charset="0"/>
              </a:rPr>
              <a:t>Equity share and return on </a:t>
            </a:r>
            <a:r>
              <a:rPr lang="en-US" sz="2400" dirty="0">
                <a:latin typeface="Helvetica Light"/>
                <a:cs typeface="Arial" pitchFamily="34" charset="0"/>
              </a:rPr>
              <a:t>e</a:t>
            </a:r>
            <a:r>
              <a:rPr lang="en-US" sz="2400" dirty="0" smtClean="0">
                <a:latin typeface="Helvetica Light"/>
                <a:cs typeface="Arial" pitchFamily="34" charset="0"/>
              </a:rPr>
              <a:t>quity adjusted</a:t>
            </a:r>
          </a:p>
          <a:p>
            <a:pPr marL="850900" lvl="2" indent="-342900">
              <a:spcAft>
                <a:spcPts val="1200"/>
              </a:spcAft>
              <a:buFont typeface="Wingdings" pitchFamily="2" charset="2"/>
              <a:buChar char="ü"/>
            </a:pPr>
            <a:r>
              <a:rPr lang="en-US" sz="2400" dirty="0">
                <a:latin typeface="Helvetica Light"/>
                <a:cs typeface="Arial" pitchFamily="34" charset="0"/>
              </a:rPr>
              <a:t>Debt/equity split now 75/25 vs. 70/30</a:t>
            </a:r>
          </a:p>
          <a:p>
            <a:pPr marL="850900" lvl="2" indent="-342900">
              <a:spcAft>
                <a:spcPts val="1200"/>
              </a:spcAft>
              <a:buFont typeface="Wingdings" pitchFamily="2" charset="2"/>
              <a:buChar char="ü"/>
            </a:pPr>
            <a:r>
              <a:rPr lang="en-US" sz="2400" dirty="0" smtClean="0">
                <a:latin typeface="Helvetica Light"/>
                <a:cs typeface="Arial" pitchFamily="34" charset="0"/>
              </a:rPr>
              <a:t>ROE 11% vs. 12%</a:t>
            </a:r>
          </a:p>
          <a:p>
            <a:pPr marL="336550" lvl="1" indent="-285750">
              <a:spcAft>
                <a:spcPts val="1200"/>
              </a:spcAft>
              <a:buFont typeface="Wingdings" charset="2"/>
              <a:buChar char="§"/>
            </a:pPr>
            <a:r>
              <a:rPr lang="en-US" sz="2400" dirty="0" smtClean="0">
                <a:latin typeface="Helvetica Light"/>
                <a:cs typeface="Arial" pitchFamily="34" charset="0"/>
              </a:rPr>
              <a:t>Year delay ($2011 -&gt; $2012)</a:t>
            </a:r>
          </a:p>
          <a:p>
            <a:pPr marL="336550" lvl="2" indent="-285750">
              <a:spcAft>
                <a:spcPts val="1200"/>
              </a:spcAft>
              <a:buFont typeface="Wingdings" charset="2"/>
              <a:buChar char="§"/>
            </a:pPr>
            <a:r>
              <a:rPr lang="en-US" sz="2400" dirty="0" smtClean="0">
                <a:latin typeface="Helvetica Light"/>
                <a:cs typeface="Arial" pitchFamily="34" charset="0"/>
              </a:rPr>
              <a:t>2.5% inflation per year</a:t>
            </a:r>
          </a:p>
          <a:p>
            <a:pPr>
              <a:spcAft>
                <a:spcPts val="1200"/>
              </a:spcAft>
            </a:pPr>
            <a:endParaRPr lang="en-US" sz="2400" dirty="0" smtClean="0">
              <a:latin typeface="Helvetica"/>
              <a:cs typeface="Helvetica"/>
            </a:endParaRPr>
          </a:p>
          <a:p>
            <a:pPr marL="342900" indent="-342900">
              <a:spcAft>
                <a:spcPts val="1200"/>
              </a:spcAft>
              <a:buFont typeface="Wingdings" charset="2"/>
              <a:buChar char="§"/>
            </a:pPr>
            <a:endParaRPr lang="en-US" sz="2400" dirty="0" smtClean="0">
              <a:latin typeface="Helvetica"/>
              <a:cs typeface="Helvetica"/>
            </a:endParaRPr>
          </a:p>
          <a:p>
            <a:pPr marL="342900" indent="-342900">
              <a:spcAft>
                <a:spcPts val="1200"/>
              </a:spcAft>
              <a:buFont typeface="Wingdings" charset="2"/>
              <a:buChar char="§"/>
            </a:pPr>
            <a:endParaRPr lang="en-US" sz="2400" dirty="0">
              <a:latin typeface="Helvetica"/>
              <a:cs typeface="Helvetica"/>
            </a:endParaRPr>
          </a:p>
        </p:txBody>
      </p:sp>
    </p:spTree>
    <p:extLst>
      <p:ext uri="{BB962C8B-B14F-4D97-AF65-F5344CB8AC3E}">
        <p14:creationId xmlns:p14="http://schemas.microsoft.com/office/powerpoint/2010/main" val="487471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24780</TotalTime>
  <Words>2272</Words>
  <Application>Microsoft Office PowerPoint</Application>
  <PresentationFormat>Custom</PresentationFormat>
  <Paragraphs>268</Paragraphs>
  <Slides>15</Slides>
  <Notes>15</Notes>
  <HiddenSlides>1</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Nerland Agency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ASAP</dc:title>
  <dc:creator>Bryan Cadavos</dc:creator>
  <cp:lastModifiedBy>Frank Richards</cp:lastModifiedBy>
  <cp:revision>172</cp:revision>
  <cp:lastPrinted>2013-01-31T23:02:11Z</cp:lastPrinted>
  <dcterms:created xsi:type="dcterms:W3CDTF">2013-01-17T14:52:56Z</dcterms:created>
  <dcterms:modified xsi:type="dcterms:W3CDTF">2013-02-03T19:18:59Z</dcterms:modified>
</cp:coreProperties>
</file>