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339" r:id="rId2"/>
    <p:sldId id="349" r:id="rId3"/>
    <p:sldId id="306" r:id="rId4"/>
    <p:sldId id="352" r:id="rId5"/>
    <p:sldId id="351" r:id="rId6"/>
    <p:sldId id="353" r:id="rId7"/>
    <p:sldId id="354" r:id="rId8"/>
    <p:sldId id="355" r:id="rId9"/>
    <p:sldId id="356" r:id="rId10"/>
    <p:sldId id="350" r:id="rId11"/>
    <p:sldId id="345" r:id="rId12"/>
    <p:sldId id="330" r:id="rId13"/>
    <p:sldId id="357" r:id="rId14"/>
    <p:sldId id="358" r:id="rId15"/>
    <p:sldId id="359" r:id="rId16"/>
    <p:sldId id="360" r:id="rId17"/>
    <p:sldId id="347" r:id="rId18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70"/>
    </p:cViewPr>
  </p:sorterViewPr>
  <p:notesViewPr>
    <p:cSldViewPr>
      <p:cViewPr>
        <p:scale>
          <a:sx n="90" d="100"/>
          <a:sy n="90" d="100"/>
        </p:scale>
        <p:origin x="-1818" y="120"/>
      </p:cViewPr>
      <p:guideLst>
        <p:guide orient="horz" pos="2924"/>
        <p:guide pos="220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dirty="0" smtClean="0"/>
              <a:t>NCSL Presentation for House Transportation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0147" y="0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 dirty="0" smtClean="0"/>
              <a:t>10/10/9</a:t>
            </a:r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396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0147" y="8816396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87B21C-DC10-4146-A9A8-FB98710343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0147" y="0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38675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135" y="4409004"/>
            <a:ext cx="5593080" cy="417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396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0147" y="8816396"/>
            <a:ext cx="3029585" cy="464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C81D0C7-7414-42C4-B598-95C5955ECB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F65616-9ACC-4D0A-A356-F13668389EAF}" type="slidenum">
              <a:rPr lang="en-US"/>
              <a:pPr/>
              <a:t>1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43573-6CD3-4110-9C13-007A67BBC02F}" type="slidenum">
              <a:rPr lang="en-US"/>
              <a:pPr/>
              <a:t>10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431BB-279D-4520-85A6-C983496BB7A1}" type="slidenum">
              <a:rPr lang="en-US"/>
              <a:pPr/>
              <a:t>11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5F0D27-464F-44E7-98EE-7CBF33442D78}" type="slidenum">
              <a:rPr lang="en-US"/>
              <a:pPr/>
              <a:t>12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4F5A49-8B4B-4DA4-8183-EB8B3515E5C1}" type="slidenum">
              <a:rPr lang="en-US"/>
              <a:pPr/>
              <a:t>17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A8944B-C334-47D7-B792-93FC70603556}" type="slidenum">
              <a:rPr lang="en-US"/>
              <a:pPr/>
              <a:t>2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2208CA-7854-48BE-A66C-0009A6DDD7A8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10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9BDA4-9F1A-47FD-989F-783106D46EC1}" type="slidenum">
              <a:rPr lang="en-US"/>
              <a:pPr/>
              <a:t>4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10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9462C-5789-4865-8746-4F975026DD2F}" type="slidenum">
              <a:rPr lang="en-US"/>
              <a:pPr/>
              <a:t>5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4B165E-C9E2-4EED-8EEC-3784B07200AC}" type="slidenum">
              <a:rPr lang="en-US"/>
              <a:pPr/>
              <a:t>6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10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62D4B0-1F0A-4C07-B897-8816071D1989}" type="slidenum">
              <a:rPr lang="en-US"/>
              <a:pPr/>
              <a:t>7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15A43C-346A-4EBB-9942-8BB0B9C69CC5}" type="slidenum">
              <a:rPr lang="en-US"/>
              <a:pPr/>
              <a:t>8</a:t>
            </a:fld>
            <a:endParaRPr lang="en-US"/>
          </a:p>
        </p:txBody>
      </p:sp>
      <p:sp>
        <p:nvSpPr>
          <p:cNvPr id="1812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12B5D-BED0-4EC8-AE9E-C3041169982D}" type="slidenum">
              <a:rPr lang="en-US"/>
              <a:pPr/>
              <a:t>9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9CE0CD-3BEC-4BE5-BCDE-1AD6CB3D81BA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81C048A0-F271-4A5E-BE50-196FE1DDBB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0B9AF8-B380-4A3B-9EEE-ED5F201D8DA9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D515C-DF90-45DF-AD79-250B708BCB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94B29F-B7BB-4BC8-AB6B-C50823B36A2D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8464B-C9B7-4684-955C-4BFC0A105C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DD252D-95F7-4FB9-8EC0-597C8A644D02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C0421-CBD5-4D79-AEAD-3BA77FE1E9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3B4FAE-7635-4998-BA11-CFAB2E629CA1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5C014-A2CF-4EA2-BE98-00B2017A5D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2C07CA-FE85-4FF1-B20B-6527097D94A9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101F3-AAD3-4771-8FE5-B367A3F2D4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F2C997-7D61-4D0B-A5DE-29764DB5245F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7DFA5-933B-42E3-A19A-F8D4FBFA6B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8970A-5D8C-475D-B8CC-8AD97AAD73F8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4D796-9BE4-4ABB-BA43-50B5B2DD4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D543C9-114E-45F6-81D2-DD23186ED316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203B9-BFCE-4A36-B365-6E1B3104B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D4077-578A-489D-9CA0-C17C5BCA26C5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B6FD2-F938-48C4-92E5-38218B982A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79FE7-82A5-467D-BB93-C20DB0B65EA8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NCSL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6214D-1B75-4D8C-8C0E-027691A5F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C397901-CA66-4EDE-BDFE-D16B2813CBBD}" type="datetime1">
              <a:rPr lang="en-US"/>
              <a:pPr/>
              <a:t>9/28/2009</a:t>
            </a:fld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/>
              <a:t>NCSL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2AB7E8ED-B44B-4345-9351-3FC8B57D66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im.reed@ncsl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eremy.meadows@ncsl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AutoShap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Surface Transportation Authorization</a:t>
            </a:r>
          </a:p>
        </p:txBody>
      </p:sp>
      <p:sp>
        <p:nvSpPr>
          <p:cNvPr id="1351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ct val="0"/>
              </a:spcBef>
              <a:buFont typeface="Wingdings" pitchFamily="2" charset="2"/>
              <a:buNone/>
            </a:pPr>
            <a:endParaRPr lang="en-US" sz="24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/>
              <a:t>Briefing for </a:t>
            </a:r>
            <a:r>
              <a:rPr lang="en-US" sz="3200" dirty="0" smtClean="0"/>
              <a:t>the Alaska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 smtClean="0"/>
              <a:t>House Transportation Committee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 smtClean="0"/>
              <a:t>By the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 smtClean="0"/>
              <a:t>National Conference 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 smtClean="0"/>
              <a:t>of State Legislatures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en-US" sz="3200" dirty="0" smtClean="0"/>
              <a:t>October 1, 2009</a:t>
            </a:r>
            <a:endParaRPr lang="en-US" sz="32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endParaRPr lang="en-US" sz="2400" dirty="0"/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Infrastructure Bank</a:t>
            </a:r>
            <a:endParaRPr lang="en-US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endParaRPr lang="en-US" sz="12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Proposal by the Administration and members of Congress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Would target large capacity-building projects not adequately served by current funding mechanisms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Independent government entity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Would make loans, insure bonds, provide preconstruction phase assistance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$60 billion in bonding authority over 10 years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Revenue stream needed to repay debt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Several bills in this Congress and previous sessions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Congressional Activity: Where we Stand</a:t>
            </a:r>
            <a:endParaRPr lang="en-US" sz="200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514600"/>
            <a:ext cx="8153400" cy="4191000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endParaRPr lang="en-US" sz="2000" dirty="0"/>
          </a:p>
          <a:p>
            <a:pPr marL="0" indent="0"/>
            <a:r>
              <a:rPr lang="en-US" sz="2400" dirty="0" smtClean="0"/>
              <a:t>The Senate and the Administration want an 18 month extension.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/>
              <a:t>House </a:t>
            </a:r>
            <a:r>
              <a:rPr lang="en-US" sz="2400" dirty="0" smtClean="0"/>
              <a:t>has passed </a:t>
            </a:r>
            <a:r>
              <a:rPr lang="en-US" sz="2400" dirty="0"/>
              <a:t>a 3 month extension- challenge the Senate in </a:t>
            </a:r>
            <a:r>
              <a:rPr lang="en-US" sz="2400" dirty="0" smtClean="0"/>
              <a:t>conference</a:t>
            </a:r>
          </a:p>
          <a:p>
            <a:pPr marL="0" indent="0"/>
            <a:endParaRPr lang="en-US" sz="2400" dirty="0" smtClean="0"/>
          </a:p>
          <a:p>
            <a:pPr marL="0" indent="0"/>
            <a:r>
              <a:rPr lang="en-US" sz="2400" dirty="0" smtClean="0"/>
              <a:t>Stay tuned!</a:t>
            </a:r>
            <a:endParaRPr lang="en-US" sz="2400" dirty="0"/>
          </a:p>
          <a:p>
            <a:pPr marL="0" indent="0"/>
            <a:endParaRPr lang="en-US" sz="1600" dirty="0" smtClean="0"/>
          </a:p>
          <a:p>
            <a:pPr marL="0" indent="0"/>
            <a:endParaRPr lang="en-US" sz="1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it Mean for Alaska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A lot of uncertainty at this point in time.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Most likely less dedicated funding – SAFETEA-LU contained over $1 billion in highway and transit set asides.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Average Annual State Sources of Transportation Revenue by % Compared to Alaska %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State motor fuels taxes—28% / 5%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Federal funding—27% / 54%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Motor vehicle/truck fees and taxes—16% / 5%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Bonding, borrowing—12% /3.5%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Tolls—5% / 3.2%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State general fund—4% / 19.5%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Misc. and other—6% /4.3%</a:t>
            </a:r>
          </a:p>
          <a:p>
            <a:pPr marL="609600" indent="-609600">
              <a:buFont typeface="Wingdings" pitchFamily="2" charset="2"/>
              <a:buChar char="§"/>
            </a:pPr>
            <a:r>
              <a:rPr lang="en-US" sz="2400" dirty="0" smtClean="0"/>
              <a:t>Local </a:t>
            </a:r>
            <a:r>
              <a:rPr lang="en-US" sz="2400" dirty="0" err="1" smtClean="0"/>
              <a:t>gov’t</a:t>
            </a:r>
            <a:r>
              <a:rPr lang="en-US" sz="2400" dirty="0" smtClean="0"/>
              <a:t> contribution—2% / 5.7%</a:t>
            </a:r>
          </a:p>
          <a:p>
            <a:pPr marL="609600" indent="-609600"/>
            <a:r>
              <a:rPr lang="en-US" dirty="0" smtClean="0"/>
              <a:t>	</a:t>
            </a:r>
          </a:p>
          <a:p>
            <a:pPr marL="609600" indent="-609600"/>
            <a:r>
              <a:rPr lang="en-US" sz="1800" dirty="0" smtClean="0"/>
              <a:t>NCSL Report, page 59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Responses to Revenue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 smtClean="0"/>
              <a:t>More reliance on general sales tax and general fund.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Growing funding of transportation by local entities.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Greater efficiency and accountability in delivering transportation projects.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Greater borrowing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Increasing use of public private partnerships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Greater use of tolling as funding option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Program cuts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Study of alternatives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Rural Transportation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Public transportation is important for the Transportation Disadvantaged--elderly, disabled, low-income, jobless.  Better  coordination of existing funding for human service transportation.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Multi-modal approach needed to improve mobility and regional connectivity--better rail, air service issues (Essential Air Service).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Traffic fatalities--60% of total occur in rural areas.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Conclusion:  Additional Transportation Funding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Unmet needs--$225 billion needed nationwide annually for the next 50 years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Poor infrastructure is a threat to safety, security, economic prosperity, international competitiveness and quality of life.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Need to catch up on deferred maintenance, especially for bridges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Hard Choices- Extensive documentation of need and recommended action completed in most states but little new legislation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NCSL Contact </a:t>
            </a:r>
            <a:r>
              <a:rPr lang="en-US" dirty="0"/>
              <a:t>Information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b="1" dirty="0"/>
              <a:t>Jim </a:t>
            </a:r>
            <a:r>
              <a:rPr lang="en-US" sz="2400" b="1" dirty="0" smtClean="0"/>
              <a:t>Reed,</a:t>
            </a:r>
            <a:r>
              <a:rPr lang="en-US" sz="2400" dirty="0" smtClean="0"/>
              <a:t> </a:t>
            </a:r>
            <a:r>
              <a:rPr lang="en-US" sz="2000" b="1" dirty="0" smtClean="0"/>
              <a:t>Denver Transportation Program</a:t>
            </a:r>
          </a:p>
          <a:p>
            <a:pPr marL="609600" indent="-609600" eaLnBrk="1" hangingPunct="1"/>
            <a:r>
              <a:rPr lang="en-US" sz="2000" dirty="0" smtClean="0"/>
              <a:t>	 (303) 856-1510 </a:t>
            </a:r>
          </a:p>
          <a:p>
            <a:pPr marL="609600" indent="-609600" eaLnBrk="1" hangingPunct="1"/>
            <a:r>
              <a:rPr lang="en-US" sz="2000" dirty="0" smtClean="0"/>
              <a:t>	 </a:t>
            </a:r>
            <a:r>
              <a:rPr lang="en-US" sz="2000" dirty="0" smtClean="0">
                <a:hlinkClick r:id="rId3"/>
              </a:rPr>
              <a:t>jim.reed@ncsl.org</a:t>
            </a:r>
            <a:endParaRPr lang="en-US" sz="2000" dirty="0" smtClean="0"/>
          </a:p>
          <a:p>
            <a:pPr marL="609600" indent="-609600" eaLnBrk="1" hangingPunct="1"/>
            <a:endParaRPr lang="en-US" sz="2000" dirty="0" smtClean="0"/>
          </a:p>
          <a:p>
            <a:pPr marL="609600" indent="-609600" eaLnBrk="1" hangingPunct="1"/>
            <a:r>
              <a:rPr lang="en-US" sz="2400" b="1" dirty="0" smtClean="0"/>
              <a:t>Molly </a:t>
            </a:r>
            <a:r>
              <a:rPr lang="en-US" sz="2400" b="1" dirty="0" err="1" smtClean="0"/>
              <a:t>Ramsdell</a:t>
            </a:r>
            <a:r>
              <a:rPr lang="en-US" sz="2400" b="1" dirty="0" smtClean="0"/>
              <a:t>, </a:t>
            </a:r>
            <a:r>
              <a:rPr lang="en-US" sz="2000" b="1" dirty="0" smtClean="0"/>
              <a:t>Wash.</a:t>
            </a:r>
            <a:r>
              <a:rPr lang="en-US" sz="2400" b="1" dirty="0" smtClean="0"/>
              <a:t> </a:t>
            </a:r>
            <a:r>
              <a:rPr lang="en-US" sz="2000" b="1" dirty="0" smtClean="0"/>
              <a:t>D.C. Office </a:t>
            </a:r>
          </a:p>
          <a:p>
            <a:pPr marL="609600" indent="-609600" eaLnBrk="1" hangingPunct="1"/>
            <a:r>
              <a:rPr lang="en-US" sz="2000" b="1" dirty="0" smtClean="0"/>
              <a:t>	</a:t>
            </a:r>
            <a:r>
              <a:rPr lang="en-US" sz="2000" dirty="0" smtClean="0"/>
              <a:t>(202) 624-5300</a:t>
            </a:r>
          </a:p>
          <a:p>
            <a:pPr marL="609600" indent="-609600" eaLnBrk="1" hangingPunct="1"/>
            <a:r>
              <a:rPr lang="en-US" sz="2000" dirty="0" smtClean="0"/>
              <a:t>	</a:t>
            </a:r>
            <a:r>
              <a:rPr lang="en-US" sz="2000" u="sng" dirty="0" smtClean="0"/>
              <a:t>molly.ramsdell</a:t>
            </a:r>
            <a:r>
              <a:rPr lang="en-US" sz="2000" u="sng" dirty="0" smtClean="0">
                <a:hlinkClick r:id="rId4"/>
              </a:rPr>
              <a:t>@ncsl.org</a:t>
            </a:r>
            <a:endParaRPr lang="en-US" sz="2000" u="sng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For more information on the Surface Transportation Authorization:  Search GO 17889, on NCSL Homepage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Overview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sz="2400" dirty="0"/>
              <a:t>Overview of SAFETEA-LU</a:t>
            </a:r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sz="2400" dirty="0"/>
              <a:t>Current Congressional Activity</a:t>
            </a:r>
          </a:p>
          <a:p>
            <a:pPr lvl="1"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dirty="0"/>
              <a:t>The New Authorization (House)</a:t>
            </a:r>
          </a:p>
          <a:p>
            <a:pPr lvl="1"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dirty="0"/>
              <a:t>Where </a:t>
            </a:r>
            <a:r>
              <a:rPr lang="en-US" dirty="0" smtClean="0"/>
              <a:t>it stands</a:t>
            </a:r>
            <a:endParaRPr lang="en-US" dirty="0"/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sz="2400" dirty="0"/>
              <a:t>What does it mean for Alaska</a:t>
            </a:r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r>
              <a:rPr lang="en-US" sz="2400" dirty="0" smtClean="0"/>
              <a:t>State Revenue Issues</a:t>
            </a:r>
            <a:endParaRPr lang="en-US" sz="2400" dirty="0"/>
          </a:p>
          <a:p>
            <a:pPr lvl="1"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endParaRPr lang="en-US" sz="1800" dirty="0"/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en-US" sz="2000" dirty="0"/>
              <a:t>	</a:t>
            </a:r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endParaRPr lang="en-US" sz="2000" dirty="0"/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itchFamily="2" charset="2"/>
              <a:buChar char="Ø"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SAFETEA-LU – Funding Levels</a:t>
            </a:r>
            <a:endParaRPr lang="en-US" sz="200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362200"/>
            <a:ext cx="8153400" cy="4191000"/>
          </a:xfrm>
        </p:spPr>
        <p:txBody>
          <a:bodyPr/>
          <a:lstStyle/>
          <a:p>
            <a:pPr marL="174625" indent="-174625">
              <a:buSzTx/>
              <a:buFontTx/>
              <a:buChar char="•"/>
            </a:pPr>
            <a:r>
              <a:rPr lang="en-US"/>
              <a:t>$286.4 billion over 6 years</a:t>
            </a:r>
          </a:p>
          <a:p>
            <a:pPr lvl="1">
              <a:buSzTx/>
              <a:buFontTx/>
              <a:buChar char="•"/>
            </a:pPr>
            <a:r>
              <a:rPr lang="en-US"/>
              <a:t>$244 Billion 2005-2009</a:t>
            </a:r>
          </a:p>
          <a:p>
            <a:pPr lvl="2">
              <a:buSzTx/>
              <a:buFontTx/>
              <a:buChar char="•"/>
            </a:pPr>
            <a:r>
              <a:rPr lang="en-US"/>
              <a:t>$189.5 Billion Highways</a:t>
            </a:r>
          </a:p>
          <a:p>
            <a:pPr lvl="2">
              <a:buSzTx/>
              <a:buFontTx/>
              <a:buChar char="•"/>
            </a:pPr>
            <a:r>
              <a:rPr lang="en-US"/>
              <a:t>$ 45.3 Billion Public Transportation</a:t>
            </a:r>
          </a:p>
          <a:p>
            <a:pPr lvl="2">
              <a:buSzTx/>
              <a:buFontTx/>
              <a:buChar char="•"/>
            </a:pPr>
            <a:r>
              <a:rPr lang="en-US"/>
              <a:t>$ 5.6 Billion Highway/Motor Carrier Safety</a:t>
            </a:r>
          </a:p>
          <a:p>
            <a:pPr lvl="2">
              <a:buSzTx/>
              <a:buFontTx/>
              <a:buChar char="•"/>
            </a:pPr>
            <a:r>
              <a:rPr lang="en-US"/>
              <a:t>$ 3.6 Billion Exempt from Obligation Limits</a:t>
            </a:r>
          </a:p>
          <a:p>
            <a:pPr lvl="3">
              <a:buSzTx/>
              <a:buFontTx/>
              <a:buChar char="•"/>
            </a:pPr>
            <a:r>
              <a:rPr lang="en-US">
                <a:latin typeface="Wingdings-Regular" charset="0"/>
              </a:rPr>
              <a:t> </a:t>
            </a:r>
            <a:r>
              <a:rPr lang="en-US"/>
              <a:t>Emergency relief</a:t>
            </a:r>
          </a:p>
          <a:p>
            <a:pPr lvl="3">
              <a:buSzTx/>
              <a:buFontTx/>
              <a:buChar char="•"/>
            </a:pPr>
            <a:r>
              <a:rPr lang="en-US"/>
              <a:t>A specified amount of the Equity Bonus Program</a:t>
            </a:r>
          </a:p>
          <a:p>
            <a:pPr lvl="3">
              <a:buSzTx/>
              <a:buFontTx/>
              <a:buChar char="•"/>
            </a:pPr>
            <a:r>
              <a:rPr lang="en-US"/>
              <a:t>Certain projects funded before 1998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SAFETEA-LU Innovative </a:t>
            </a:r>
            <a:r>
              <a:rPr lang="en-US" dirty="0"/>
              <a:t>Financing </a:t>
            </a:r>
            <a:endParaRPr lang="en-US" sz="200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8382000" cy="4191000"/>
          </a:xfrm>
        </p:spPr>
        <p:txBody>
          <a:bodyPr/>
          <a:lstStyle/>
          <a:p>
            <a:pPr marL="174625" indent="-174625">
              <a:buSzTx/>
              <a:buFontTx/>
              <a:buNone/>
            </a:pPr>
            <a:r>
              <a:rPr lang="en-US" sz="2400" b="1" dirty="0"/>
              <a:t>	</a:t>
            </a:r>
            <a:r>
              <a:rPr lang="en-US" sz="1800" b="1" dirty="0"/>
              <a:t>State Infrastructure Bank</a:t>
            </a:r>
          </a:p>
          <a:p>
            <a:pPr lvl="2">
              <a:buSzTx/>
              <a:buFontTx/>
              <a:buChar char="•"/>
            </a:pPr>
            <a:r>
              <a:rPr lang="en-US" sz="1400" dirty="0"/>
              <a:t>Expands the program to all 50 </a:t>
            </a:r>
            <a:r>
              <a:rPr lang="en-US" sz="1400" dirty="0" smtClean="0"/>
              <a:t>states, allows capitalization with federal funds</a:t>
            </a:r>
            <a:endParaRPr lang="en-US" sz="1400" dirty="0"/>
          </a:p>
          <a:p>
            <a:pPr lvl="2">
              <a:buSzTx/>
              <a:buFontTx/>
              <a:buChar char="•"/>
            </a:pPr>
            <a:r>
              <a:rPr lang="en-US" sz="1400" dirty="0"/>
              <a:t>Allows 2 or more states to establish a multi-state bank</a:t>
            </a:r>
          </a:p>
          <a:p>
            <a:pPr lvl="1">
              <a:buSzTx/>
              <a:buFontTx/>
              <a:buChar char="•"/>
            </a:pPr>
            <a:endParaRPr lang="en-US" sz="1400" dirty="0"/>
          </a:p>
          <a:p>
            <a:pPr marL="174625" indent="-174625">
              <a:buSzTx/>
              <a:buFontTx/>
              <a:buNone/>
            </a:pPr>
            <a:r>
              <a:rPr lang="en-US" sz="2000" b="1" dirty="0"/>
              <a:t>	</a:t>
            </a:r>
            <a:r>
              <a:rPr lang="en-US" sz="1800" b="1" dirty="0"/>
              <a:t>Transportation Infrastructure Finance and Innovation Act</a:t>
            </a:r>
          </a:p>
          <a:p>
            <a:pPr lvl="2">
              <a:buSzTx/>
              <a:buFontTx/>
              <a:buChar char="•"/>
            </a:pPr>
            <a:r>
              <a:rPr lang="en-US" sz="1400" dirty="0"/>
              <a:t>Lowers to $50M (from $100M) the minimum cost of eligible project</a:t>
            </a:r>
          </a:p>
          <a:p>
            <a:pPr lvl="2">
              <a:buSzTx/>
              <a:buFontTx/>
              <a:buChar char="•"/>
            </a:pPr>
            <a:r>
              <a:rPr lang="en-US" sz="1400" dirty="0"/>
              <a:t>Lowers to $15M the minimum cost for eligible ITS project</a:t>
            </a:r>
          </a:p>
          <a:p>
            <a:pPr marL="174625" indent="-174625">
              <a:buSzTx/>
              <a:buFontTx/>
              <a:buNone/>
            </a:pPr>
            <a:endParaRPr lang="en-US" sz="1800" b="1" dirty="0"/>
          </a:p>
          <a:p>
            <a:pPr marL="174625" indent="-174625">
              <a:buSzTx/>
              <a:buFontTx/>
              <a:buNone/>
            </a:pPr>
            <a:r>
              <a:rPr lang="en-US" sz="1800" b="1" dirty="0"/>
              <a:t>	Private Activity Bonds</a:t>
            </a:r>
          </a:p>
          <a:p>
            <a:pPr lvl="2">
              <a:buSzTx/>
              <a:buFontTx/>
              <a:buChar char="•"/>
            </a:pPr>
            <a:r>
              <a:rPr lang="en-US" sz="1400" dirty="0"/>
              <a:t>Expanded bonding authority for private activity bonds</a:t>
            </a:r>
          </a:p>
          <a:p>
            <a:pPr lvl="2">
              <a:buSzTx/>
              <a:buFontTx/>
              <a:buChar char="•"/>
            </a:pPr>
            <a:endParaRPr lang="en-US" sz="1400" dirty="0"/>
          </a:p>
          <a:p>
            <a:pPr marL="174625" indent="-174625">
              <a:buFont typeface="Wingdings" pitchFamily="2" charset="2"/>
              <a:buNone/>
            </a:pPr>
            <a:r>
              <a:rPr lang="en-US" sz="1800" b="1" dirty="0"/>
              <a:t>	Provided States Increased Flexibility to Use Tolling </a:t>
            </a:r>
            <a:r>
              <a:rPr lang="en-US" sz="1800" i="1" dirty="0"/>
              <a:t>(</a:t>
            </a:r>
            <a:r>
              <a:rPr lang="en-US" sz="1400" i="1" dirty="0"/>
              <a:t>congestion management tool as well)</a:t>
            </a:r>
          </a:p>
          <a:p>
            <a:pPr lvl="2">
              <a:buFontTx/>
              <a:buChar char="•"/>
            </a:pPr>
            <a:r>
              <a:rPr lang="en-US" sz="1400" dirty="0"/>
              <a:t>Creates a number of pilot/demonstration programs.</a:t>
            </a:r>
          </a:p>
          <a:p>
            <a:pPr lvl="1">
              <a:buSzTx/>
              <a:buFontTx/>
              <a:buNone/>
            </a:pP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SAFETEA-LU  Traffic Safety</a:t>
            </a:r>
            <a:endParaRPr lang="en-US" sz="2000" dirty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8153400" cy="4191000"/>
          </a:xfrm>
        </p:spPr>
        <p:txBody>
          <a:bodyPr/>
          <a:lstStyle/>
          <a:p>
            <a:pPr marL="174625" indent="-174625">
              <a:buSzTx/>
              <a:buFontTx/>
              <a:buNone/>
            </a:pPr>
            <a:r>
              <a:rPr lang="en-US" sz="2000" b="1"/>
              <a:t>Created a new core Highway Safety Improvement Program</a:t>
            </a:r>
          </a:p>
          <a:p>
            <a:pPr marL="174625" indent="-174625">
              <a:buSzTx/>
              <a:buFontTx/>
              <a:buChar char="•"/>
            </a:pPr>
            <a:endParaRPr lang="en-US" sz="2000" b="1"/>
          </a:p>
          <a:p>
            <a:pPr marL="174625" indent="-174625">
              <a:buSzTx/>
              <a:buFontTx/>
              <a:buNone/>
            </a:pPr>
            <a:r>
              <a:rPr lang="en-US" sz="2000" b="1"/>
              <a:t>Contained a number of targeted grants and incentive programs</a:t>
            </a:r>
          </a:p>
          <a:p>
            <a:pPr lvl="1">
              <a:buSzTx/>
              <a:buFontTx/>
              <a:buChar char="•"/>
            </a:pPr>
            <a:r>
              <a:rPr lang="en-US" sz="1600"/>
              <a:t>Occupant protection</a:t>
            </a:r>
          </a:p>
          <a:p>
            <a:pPr lvl="1">
              <a:buSzTx/>
              <a:buFontTx/>
              <a:buChar char="•"/>
            </a:pPr>
            <a:r>
              <a:rPr lang="en-US" sz="1600"/>
              <a:t>Safety belt</a:t>
            </a:r>
          </a:p>
          <a:p>
            <a:pPr lvl="1">
              <a:buSzTx/>
              <a:buFontTx/>
              <a:buChar char="•"/>
            </a:pPr>
            <a:r>
              <a:rPr lang="en-US" sz="1600"/>
              <a:t>Impaired driving</a:t>
            </a:r>
          </a:p>
          <a:p>
            <a:pPr lvl="1">
              <a:buSzTx/>
              <a:buFontTx/>
              <a:buChar char="•"/>
            </a:pPr>
            <a:r>
              <a:rPr lang="en-US" sz="1600"/>
              <a:t>Child safety and booster seat use</a:t>
            </a:r>
          </a:p>
          <a:p>
            <a:pPr marL="174625" indent="-174625">
              <a:buFontTx/>
              <a:buNone/>
            </a:pPr>
            <a:endParaRPr lang="en-US" sz="2400" b="1"/>
          </a:p>
          <a:p>
            <a:pPr marL="174625" indent="-174625">
              <a:buFontTx/>
              <a:buNone/>
            </a:pPr>
            <a:r>
              <a:rPr lang="en-US" sz="2000" b="1"/>
              <a:t>Maintained existing driving sanctions</a:t>
            </a:r>
          </a:p>
          <a:p>
            <a:pPr lvl="1">
              <a:buFontTx/>
              <a:buChar char="•"/>
            </a:pPr>
            <a:r>
              <a:rPr lang="en-US" sz="1600"/>
              <a:t>Open Container		- National minimum drinking age</a:t>
            </a:r>
          </a:p>
          <a:p>
            <a:pPr lvl="1">
              <a:buFontTx/>
              <a:buChar char="•"/>
            </a:pPr>
            <a:r>
              <a:rPr lang="en-US" sz="1600"/>
              <a:t>.08 BAC			- Repeat offender</a:t>
            </a:r>
          </a:p>
          <a:p>
            <a:pPr lvl="1">
              <a:buFontTx/>
              <a:buChar char="•"/>
            </a:pPr>
            <a:r>
              <a:rPr lang="en-US" sz="1600"/>
              <a:t>Zero tolerance</a:t>
            </a:r>
          </a:p>
          <a:p>
            <a:pPr marL="174625" indent="-174625"/>
            <a:endParaRPr 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SAFETEA-LU- Environment</a:t>
            </a:r>
            <a:endParaRPr lang="en-US" sz="200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362200"/>
            <a:ext cx="8153400" cy="4191000"/>
          </a:xfrm>
        </p:spPr>
        <p:txBody>
          <a:bodyPr/>
          <a:lstStyle/>
          <a:p>
            <a:pPr marL="174625" indent="-174625">
              <a:buFontTx/>
              <a:buNone/>
            </a:pPr>
            <a:r>
              <a:rPr lang="en-US" sz="2000"/>
              <a:t>Expanded environmental considerations in Metropolitan and Statewide Transportation Planning </a:t>
            </a:r>
          </a:p>
          <a:p>
            <a:pPr lvl="1">
              <a:buFontTx/>
              <a:buChar char="•"/>
            </a:pPr>
            <a:r>
              <a:rPr lang="en-US" sz="1800"/>
              <a:t>Consultation</a:t>
            </a:r>
          </a:p>
          <a:p>
            <a:pPr lvl="1">
              <a:buFontTx/>
              <a:buChar char="•"/>
            </a:pPr>
            <a:r>
              <a:rPr lang="en-US" sz="1800"/>
              <a:t>Mitigation</a:t>
            </a:r>
          </a:p>
          <a:p>
            <a:pPr marL="174625" indent="-174625"/>
            <a:endParaRPr 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Congressional Activity:  The New Authorization </a:t>
            </a:r>
            <a:r>
              <a:rPr lang="en-US" dirty="0" smtClean="0"/>
              <a:t>(</a:t>
            </a:r>
            <a:r>
              <a:rPr lang="en-US" sz="2000" dirty="0" smtClean="0"/>
              <a:t>Current House proposal: Oberstar)</a:t>
            </a:r>
            <a:endParaRPr lang="en-US" sz="2000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8382000" cy="4191000"/>
          </a:xfrm>
        </p:spPr>
        <p:txBody>
          <a:bodyPr/>
          <a:lstStyle/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/>
              <a:t>$450 billion* over 6 years (plus an additional $50 billion for high speed rail)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/>
              <a:t> $337 billion – Highway construction, including at least $100 billion for Capital Asset Investment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/>
              <a:t> $12.6 billion in highway and motor carrier safety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/>
              <a:t>$87.6 billion from the Mass Transit Account (of the Highway Trust Fund)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/>
              <a:t>$12.2 billion form the General Fund for public transit investment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endParaRPr lang="en-US" b="1"/>
          </a:p>
          <a:p>
            <a:pPr marL="804863" lvl="2" indent="-174625">
              <a:lnSpc>
                <a:spcPct val="90000"/>
              </a:lnSpc>
              <a:buSzTx/>
              <a:buFontTx/>
              <a:buNone/>
            </a:pPr>
            <a:r>
              <a:rPr lang="en-US" sz="1600" i="1"/>
              <a:t>*The $450 billion includes $50 billion for Metropolitan Mobility and Access and $25 billion for Projects of National Significance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1600" i="1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1600" b="1"/>
              <a:t>Challenge:  There is no legislative text on how to pay for it.  There are also a number of places in the bill where it states “to be supplied.”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2000"/>
          </a:p>
          <a:p>
            <a:pPr marL="0" indent="0">
              <a:lnSpc>
                <a:spcPct val="90000"/>
              </a:lnSpc>
            </a:pPr>
            <a:endParaRPr lang="en-US" sz="1600"/>
          </a:p>
          <a:p>
            <a:pPr marL="0" indent="0">
              <a:lnSpc>
                <a:spcPct val="90000"/>
              </a:lnSpc>
            </a:pPr>
            <a:endParaRPr 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Congressional Activity:  The New Authorization </a:t>
            </a:r>
            <a:r>
              <a:rPr lang="en-US" sz="2000" dirty="0" smtClean="0"/>
              <a:t>(Current </a:t>
            </a:r>
            <a:r>
              <a:rPr lang="en-US" sz="2000" dirty="0"/>
              <a:t>House proposal)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8534400" cy="4191000"/>
          </a:xfrm>
        </p:spPr>
        <p:txBody>
          <a:bodyPr/>
          <a:lstStyle/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Consolidates or terminates more than 75 programs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800" dirty="0"/>
              <a:t>Proposes 4 core highway categories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800" dirty="0"/>
              <a:t>Proposes 4 core transit categories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1800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Establishes new initiatives to address congestion relief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600" dirty="0"/>
              <a:t>New discretionary program for direct funding to MPOs.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1800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Large focus on Livability and </a:t>
            </a:r>
            <a:r>
              <a:rPr lang="en-US" sz="2000" b="1" dirty="0" smtClean="0"/>
              <a:t>Environment, </a:t>
            </a:r>
            <a:r>
              <a:rPr lang="en-US" sz="2000" b="1" dirty="0"/>
              <a:t>Sustainability of Communities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600" b="1" dirty="0"/>
              <a:t>Creates an Office of Livability with FHWA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endParaRPr lang="en-US" sz="1800" b="1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endParaRPr lang="en-US" sz="1800" b="1" dirty="0"/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b="1" dirty="0"/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dirty="0"/>
          </a:p>
          <a:p>
            <a:pPr marL="0" indent="0"/>
            <a:endParaRPr lang="en-US" sz="1800" dirty="0"/>
          </a:p>
          <a:p>
            <a:pPr marL="0" indent="0"/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Congressional Activity:  The New Authorization </a:t>
            </a:r>
            <a:r>
              <a:rPr lang="en-US" sz="2000" dirty="0" smtClean="0"/>
              <a:t>(Current </a:t>
            </a:r>
            <a:r>
              <a:rPr lang="en-US" sz="2000" dirty="0"/>
              <a:t>House proposal)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8382000" cy="4191000"/>
          </a:xfrm>
        </p:spPr>
        <p:txBody>
          <a:bodyPr/>
          <a:lstStyle/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Eliminates certain existing incentive/grant programs and replaces them with mandates/sanctions. Establishes other mandates/sanctions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800" dirty="0"/>
              <a:t>Primary seat belt laws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800" dirty="0"/>
              <a:t>Ignition interlock</a:t>
            </a:r>
          </a:p>
          <a:p>
            <a:pPr marL="804863" lvl="2" indent="-174625">
              <a:lnSpc>
                <a:spcPct val="90000"/>
              </a:lnSpc>
              <a:buSzTx/>
              <a:buFontTx/>
              <a:buChar char="•"/>
            </a:pPr>
            <a:r>
              <a:rPr lang="en-US" sz="1800" dirty="0"/>
              <a:t>Revocation/suspension of license for individuals convicted to drug offenses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1800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Eliminates tolling pilots, establishes new guidelines/requirements for tolling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1800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r>
              <a:rPr lang="en-US" sz="2000" b="1" dirty="0"/>
              <a:t>Expands </a:t>
            </a:r>
            <a:r>
              <a:rPr lang="en-US" sz="2000" b="1" dirty="0" smtClean="0"/>
              <a:t>U.S </a:t>
            </a:r>
            <a:r>
              <a:rPr lang="en-US" sz="2000" b="1" dirty="0" err="1" smtClean="0"/>
              <a:t>DoT’s</a:t>
            </a:r>
            <a:r>
              <a:rPr lang="en-US" sz="2000" b="1" dirty="0" smtClean="0"/>
              <a:t> </a:t>
            </a:r>
            <a:r>
              <a:rPr lang="en-US" sz="2000" b="1" dirty="0"/>
              <a:t>role in PPPs</a:t>
            </a:r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sz="2000" b="1" dirty="0"/>
          </a:p>
          <a:p>
            <a:pPr marL="403225" lvl="1" indent="-288925">
              <a:lnSpc>
                <a:spcPct val="90000"/>
              </a:lnSpc>
              <a:buSzTx/>
              <a:buFontTx/>
              <a:buNone/>
            </a:pPr>
            <a:endParaRPr lang="en-US" sz="2000" b="1" dirty="0"/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b="1" dirty="0"/>
          </a:p>
          <a:p>
            <a:pPr marL="403225" lvl="1" indent="-288925">
              <a:lnSpc>
                <a:spcPct val="90000"/>
              </a:lnSpc>
              <a:buSzTx/>
              <a:buFontTx/>
              <a:buChar char="•"/>
            </a:pPr>
            <a:endParaRPr lang="en-US" dirty="0"/>
          </a:p>
          <a:p>
            <a:pPr marL="0" indent="0"/>
            <a:endParaRPr lang="en-US" sz="1800" dirty="0"/>
          </a:p>
          <a:p>
            <a:pPr marL="0" indent="0"/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2143</TotalTime>
  <Words>811</Words>
  <Application>Microsoft Office PowerPoint</Application>
  <PresentationFormat>On-screen Show (4:3)</PresentationFormat>
  <Paragraphs>173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Capsules</vt:lpstr>
      <vt:lpstr>Surface Transportation Authorization</vt:lpstr>
      <vt:lpstr>Presentation Overview</vt:lpstr>
      <vt:lpstr>SAFETEA-LU – Funding Levels</vt:lpstr>
      <vt:lpstr>SAFETEA-LU Innovative Financing </vt:lpstr>
      <vt:lpstr>SAFETEA-LU  Traffic Safety</vt:lpstr>
      <vt:lpstr>SAFETEA-LU- Environment</vt:lpstr>
      <vt:lpstr>Congressional Activity:  The New Authorization (Current House proposal: Oberstar)</vt:lpstr>
      <vt:lpstr>Congressional Activity:  The New Authorization (Current House proposal)</vt:lpstr>
      <vt:lpstr>Congressional Activity:  The New Authorization (Current House proposal)</vt:lpstr>
      <vt:lpstr>National Infrastructure Bank</vt:lpstr>
      <vt:lpstr>Congressional Activity: Where we Stand</vt:lpstr>
      <vt:lpstr>What does it Mean for Alaska</vt:lpstr>
      <vt:lpstr>Average Annual State Sources of Transportation Revenue by % Compared to Alaska %</vt:lpstr>
      <vt:lpstr>State Responses to Revenue Gap</vt:lpstr>
      <vt:lpstr>Rural Transportation Challenges</vt:lpstr>
      <vt:lpstr>Conclusion:  Additional Transportation Funding Needed</vt:lpstr>
      <vt:lpstr>NCSL Contact Information</vt:lpstr>
    </vt:vector>
  </TitlesOfParts>
  <Company>NCSL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Real Costs of Real ID</dc:title>
  <dc:creator>NCSL User</dc:creator>
  <cp:lastModifiedBy>rebecca rooney</cp:lastModifiedBy>
  <cp:revision>140</cp:revision>
  <dcterms:created xsi:type="dcterms:W3CDTF">2005-08-31T20:30:55Z</dcterms:created>
  <dcterms:modified xsi:type="dcterms:W3CDTF">2009-09-28T21:40:55Z</dcterms:modified>
</cp:coreProperties>
</file>