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3004800" cy="9753600"/>
  <p:notesSz cx="6858000" cy="9144000"/>
  <p:defaultTextStyle>
    <a:lvl1pPr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1pPr>
    <a:lvl2pPr indent="228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2pPr>
    <a:lvl3pPr indent="457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3pPr>
    <a:lvl4pPr indent="685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4pPr>
    <a:lvl5pPr indent="9144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5pPr>
    <a:lvl6pPr indent="11430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6pPr>
    <a:lvl7pPr indent="1371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7pPr>
    <a:lvl8pPr indent="1600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8pPr>
    <a:lvl9pPr indent="1828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2829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E4E5C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5D7FF"/>
        </a:fontRef>
        <a:srgbClr val="55D7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02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12974620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• Our vision for the Arctic is based on</a:t>
            </a:r>
          </a:p>
          <a:p>
            <a:pPr lvl="0">
              <a:defRPr sz="1800"/>
            </a:pPr>
            <a:r>
              <a:rPr sz="2400"/>
              <a:t>economic and resource development, a healthy</a:t>
            </a:r>
          </a:p>
          <a:p>
            <a:pPr lvl="0">
              <a:defRPr sz="1800"/>
            </a:pPr>
            <a:r>
              <a:rPr sz="2400"/>
              <a:t>environment, secure and safe communities, and</a:t>
            </a:r>
          </a:p>
          <a:p>
            <a:pPr lvl="0">
              <a:defRPr sz="1800"/>
            </a:pPr>
            <a:r>
              <a:rPr sz="2400"/>
              <a:t>transparent decision making.</a:t>
            </a:r>
          </a:p>
          <a:p>
            <a:pPr lvl="0">
              <a:defRPr sz="1800"/>
            </a:pPr>
            <a:endParaRPr sz="2400"/>
          </a:p>
          <a:p>
            <a:pPr lvl="0">
              <a:defRPr sz="1800"/>
            </a:pPr>
            <a:r>
              <a:rPr sz="2400"/>
              <a:t>• The Arctic is an integral part of Alaska’s identity.</a:t>
            </a:r>
          </a:p>
          <a:p>
            <a:pPr lvl="0">
              <a:defRPr sz="1800"/>
            </a:pPr>
            <a:r>
              <a:rPr sz="2400"/>
              <a:t>It is home to many Alaskans and is an important</a:t>
            </a:r>
          </a:p>
          <a:p>
            <a:pPr lvl="0">
              <a:defRPr sz="1800"/>
            </a:pPr>
            <a:r>
              <a:rPr sz="2400"/>
              <a:t>part of our history, our culture, and our future.</a:t>
            </a:r>
          </a:p>
          <a:p>
            <a:pPr lvl="0">
              <a:defRPr sz="1800"/>
            </a:pPr>
            <a:endParaRPr sz="2400"/>
          </a:p>
          <a:p>
            <a:pPr lvl="0">
              <a:defRPr sz="1800"/>
            </a:pPr>
            <a:r>
              <a:rPr sz="2400"/>
              <a:t>• The Arctic also presents multitudes of</a:t>
            </a:r>
          </a:p>
          <a:p>
            <a:pPr lvl="0">
              <a:defRPr sz="1800"/>
            </a:pPr>
            <a:r>
              <a:rPr sz="2400"/>
              <a:t>opportunities that are being realized with</a:t>
            </a:r>
          </a:p>
          <a:p>
            <a:pPr lvl="0">
              <a:defRPr sz="1800"/>
            </a:pPr>
            <a:r>
              <a:rPr sz="2400"/>
              <a:t>an increasingly accessible Arctic. These</a:t>
            </a:r>
          </a:p>
          <a:p>
            <a:pPr lvl="0">
              <a:defRPr sz="1800"/>
            </a:pPr>
            <a:r>
              <a:rPr sz="2400"/>
              <a:t>opportunities are of strategic importance to</a:t>
            </a:r>
          </a:p>
          <a:p>
            <a:pPr lvl="0">
              <a:defRPr sz="1800"/>
            </a:pPr>
            <a:r>
              <a:rPr sz="2400"/>
              <a:t>Alaskans who are building on years of vision,</a:t>
            </a:r>
          </a:p>
          <a:p>
            <a:pPr lvl="0">
              <a:defRPr sz="1800"/>
            </a:pPr>
            <a:r>
              <a:rPr sz="2400"/>
              <a:t>hard work and experience living and working in</a:t>
            </a:r>
          </a:p>
          <a:p>
            <a:pPr lvl="0">
              <a:defRPr sz="1800"/>
            </a:pPr>
            <a:r>
              <a:rPr sz="2400"/>
              <a:t>the region.</a:t>
            </a:r>
          </a:p>
        </p:txBody>
      </p:sp>
    </p:spTree>
    <p:extLst>
      <p:ext uri="{BB962C8B-B14F-4D97-AF65-F5344CB8AC3E}">
        <p14:creationId xmlns:p14="http://schemas.microsoft.com/office/powerpoint/2010/main" val="3764335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 dirty="0"/>
              <a:t>In April 2012, the Alaska State Legislature established the Alaska Arctic Policy Commission to “develop an Arctic policy for the state and produce a strategy for the implementation of an Arctic policy.” </a:t>
            </a:r>
          </a:p>
          <a:p>
            <a:pPr lvl="0">
              <a:defRPr sz="1800"/>
            </a:pPr>
            <a:endParaRPr sz="2400" dirty="0"/>
          </a:p>
          <a:p>
            <a:pPr lvl="0">
              <a:defRPr sz="1800"/>
            </a:pPr>
            <a:r>
              <a:rPr sz="2400" dirty="0"/>
              <a:t>The Commission has operated under the conviction that the state is an active and willing leader and partner in Arctic decision-making with its reliable expertise and resources.</a:t>
            </a:r>
          </a:p>
          <a:p>
            <a:pPr lvl="0">
              <a:defRPr sz="1800"/>
            </a:pPr>
            <a:endParaRPr sz="2400" dirty="0"/>
          </a:p>
          <a:p>
            <a:pPr lvl="0">
              <a:defRPr sz="1800"/>
            </a:pPr>
            <a:r>
              <a:rPr sz="2400" dirty="0"/>
              <a:t>Furthermore, the Commission has remained committed to producing a policy for Alaska’s Arctic that reflects the values of Alaskans, provides a suite of options to capitalize on the opportunities and safeguard against risk. It is a policy that will stand the test of time and act as a living document.</a:t>
            </a:r>
          </a:p>
        </p:txBody>
      </p:sp>
    </p:spTree>
    <p:extLst>
      <p:ext uri="{BB962C8B-B14F-4D97-AF65-F5344CB8AC3E}">
        <p14:creationId xmlns:p14="http://schemas.microsoft.com/office/powerpoint/2010/main" val="2779084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Through this process the</a:t>
            </a:r>
          </a:p>
          <a:p>
            <a:pPr lvl="0">
              <a:defRPr sz="1800"/>
            </a:pPr>
            <a:r>
              <a:rPr sz="2400"/>
              <a:t>Commission has investigated</a:t>
            </a:r>
          </a:p>
          <a:p>
            <a:pPr lvl="0">
              <a:defRPr sz="1800"/>
            </a:pPr>
            <a:r>
              <a:rPr sz="2400"/>
              <a:t>and relied upon coordination</a:t>
            </a:r>
          </a:p>
          <a:p>
            <a:pPr lvl="0">
              <a:defRPr sz="1800"/>
            </a:pPr>
            <a:r>
              <a:rPr sz="2400"/>
              <a:t>among jurisdictions, cooperation</a:t>
            </a:r>
          </a:p>
          <a:p>
            <a:pPr lvl="0">
              <a:defRPr sz="1800"/>
            </a:pPr>
            <a:r>
              <a:rPr sz="2400"/>
              <a:t>at all levels of government –</a:t>
            </a:r>
          </a:p>
          <a:p>
            <a:pPr lvl="0">
              <a:defRPr sz="1800"/>
            </a:pPr>
            <a:r>
              <a:rPr sz="2400"/>
              <a:t>international, national, state,</a:t>
            </a:r>
          </a:p>
          <a:p>
            <a:pPr lvl="0">
              <a:defRPr sz="1800"/>
            </a:pPr>
            <a:r>
              <a:rPr sz="2400"/>
              <a:t>local and tribal – and sought</a:t>
            </a:r>
          </a:p>
          <a:p>
            <a:pPr lvl="0">
              <a:defRPr sz="1800"/>
            </a:pPr>
            <a:r>
              <a:rPr sz="2400"/>
              <a:t>to balance multiple values to</a:t>
            </a:r>
          </a:p>
          <a:p>
            <a:pPr lvl="0">
              <a:defRPr sz="1800"/>
            </a:pPr>
            <a:r>
              <a:rPr sz="2400"/>
              <a:t>protect, promote, and enhance</a:t>
            </a:r>
          </a:p>
          <a:p>
            <a:pPr lvl="0">
              <a:defRPr sz="1800"/>
            </a:pPr>
            <a:r>
              <a:rPr sz="2400"/>
              <a:t>the well-being of the Alaskan</a:t>
            </a:r>
          </a:p>
          <a:p>
            <a:pPr lvl="0">
              <a:defRPr sz="1800"/>
            </a:pPr>
            <a:r>
              <a:rPr sz="2400"/>
              <a:t>Arctic including the people,</a:t>
            </a:r>
          </a:p>
          <a:p>
            <a:pPr lvl="0">
              <a:defRPr sz="1800"/>
            </a:pPr>
            <a:r>
              <a:rPr sz="2400"/>
              <a:t>flora, fauna, land, water and</a:t>
            </a:r>
          </a:p>
          <a:p>
            <a:pPr lvl="0">
              <a:defRPr sz="1800"/>
            </a:pPr>
            <a:r>
              <a:rPr sz="2400"/>
              <a:t>other resources.</a:t>
            </a:r>
          </a:p>
        </p:txBody>
      </p:sp>
    </p:spTree>
    <p:extLst>
      <p:ext uri="{BB962C8B-B14F-4D97-AF65-F5344CB8AC3E}">
        <p14:creationId xmlns:p14="http://schemas.microsoft.com/office/powerpoint/2010/main" val="3204642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• Uphold the state’s commitment to economically vibrant communities</a:t>
            </a:r>
          </a:p>
          <a:p>
            <a:pPr lvl="0">
              <a:defRPr sz="1800"/>
            </a:pPr>
            <a:r>
              <a:rPr sz="2400"/>
              <a:t>sustained by development activities consistent with the state’s</a:t>
            </a:r>
          </a:p>
          <a:p>
            <a:pPr lvl="0">
              <a:defRPr sz="1800"/>
            </a:pPr>
            <a:r>
              <a:rPr sz="2400"/>
              <a:t>responsibility for a healthy environment</a:t>
            </a:r>
          </a:p>
          <a:p>
            <a:pPr lvl="0">
              <a:defRPr sz="1800"/>
            </a:pPr>
            <a:r>
              <a:rPr sz="2400"/>
              <a:t>• Collaborate with all levels of government, tribes, industry and</a:t>
            </a:r>
          </a:p>
          <a:p>
            <a:pPr lvl="0">
              <a:defRPr sz="1800"/>
            </a:pPr>
            <a:r>
              <a:rPr sz="2400"/>
              <a:t>nongovernmental organizations to achieve transparent and inclusive</a:t>
            </a:r>
          </a:p>
          <a:p>
            <a:pPr lvl="0">
              <a:defRPr sz="1800"/>
            </a:pPr>
            <a:r>
              <a:rPr sz="2400"/>
              <a:t>Arctic decision-making resulting in more informed, sustainable and</a:t>
            </a:r>
          </a:p>
          <a:p>
            <a:pPr lvl="0">
              <a:defRPr sz="1800"/>
            </a:pPr>
            <a:r>
              <a:rPr sz="2400"/>
              <a:t>beneficial outcomes</a:t>
            </a:r>
          </a:p>
          <a:p>
            <a:pPr lvl="0">
              <a:defRPr sz="1800"/>
            </a:pPr>
            <a:r>
              <a:rPr sz="2400"/>
              <a:t>• Enhance the security of the state through a safe and secure Arctic for</a:t>
            </a:r>
          </a:p>
          <a:p>
            <a:pPr lvl="0">
              <a:defRPr sz="1800"/>
            </a:pPr>
            <a:r>
              <a:rPr sz="2400"/>
              <a:t>individuals and communities</a:t>
            </a:r>
          </a:p>
          <a:p>
            <a:pPr lvl="0">
              <a:defRPr sz="1800"/>
            </a:pPr>
            <a:r>
              <a:rPr sz="2400"/>
              <a:t>• Value and strengthen the resilience of communities and respect and</a:t>
            </a:r>
          </a:p>
          <a:p>
            <a:pPr lvl="0">
              <a:defRPr sz="1800"/>
            </a:pPr>
            <a:r>
              <a:rPr sz="2400"/>
              <a:t>integrate the culture and knowledge of Arctic peoples</a:t>
            </a:r>
          </a:p>
        </p:txBody>
      </p:sp>
    </p:spTree>
    <p:extLst>
      <p:ext uri="{BB962C8B-B14F-4D97-AF65-F5344CB8AC3E}">
        <p14:creationId xmlns:p14="http://schemas.microsoft.com/office/powerpoint/2010/main" val="3601780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• Ensure that Arctic residents and communities benefit from economic and</a:t>
            </a:r>
          </a:p>
          <a:p>
            <a:pPr lvl="0">
              <a:defRPr sz="1800"/>
            </a:pPr>
            <a:r>
              <a:rPr sz="2400"/>
              <a:t>resource development activities in the region;</a:t>
            </a:r>
          </a:p>
          <a:p>
            <a:pPr lvl="0">
              <a:defRPr sz="1800"/>
            </a:pPr>
            <a:r>
              <a:rPr sz="2400"/>
              <a:t>• Improve the efficiency, predictability, and stability of permitting and</a:t>
            </a:r>
          </a:p>
          <a:p>
            <a:pPr lvl="0">
              <a:defRPr sz="1800"/>
            </a:pPr>
            <a:r>
              <a:rPr sz="2400"/>
              <a:t>regulatory processes;</a:t>
            </a:r>
          </a:p>
          <a:p>
            <a:pPr lvl="0">
              <a:defRPr sz="1800"/>
            </a:pPr>
            <a:r>
              <a:rPr sz="2400"/>
              <a:t>• Attract investment through the establishment of a positive investment</a:t>
            </a:r>
          </a:p>
          <a:p>
            <a:pPr lvl="0">
              <a:defRPr sz="1800"/>
            </a:pPr>
            <a:r>
              <a:rPr sz="2400"/>
              <a:t>climate and the development of strategic infrastructure;</a:t>
            </a:r>
          </a:p>
          <a:p>
            <a:pPr lvl="0">
              <a:defRPr sz="1800"/>
            </a:pPr>
            <a:r>
              <a:rPr sz="2400"/>
              <a:t>• Sustain current, and develop new, approaches for responding to a</a:t>
            </a:r>
          </a:p>
          <a:p>
            <a:pPr lvl="0">
              <a:defRPr sz="1800"/>
            </a:pPr>
            <a:r>
              <a:rPr sz="2400"/>
              <a:t>changing climate;</a:t>
            </a:r>
          </a:p>
          <a:p>
            <a:pPr lvl="0">
              <a:defRPr sz="1800"/>
            </a:pPr>
            <a:r>
              <a:rPr sz="2400"/>
              <a:t>• Encourage industrial and technological innovation in the private and</a:t>
            </a:r>
          </a:p>
          <a:p>
            <a:pPr lvl="0">
              <a:defRPr sz="1800"/>
            </a:pPr>
            <a:r>
              <a:rPr sz="2400"/>
              <a:t>academic sectors that focuses on emerging opportunities and challenges;</a:t>
            </a:r>
          </a:p>
        </p:txBody>
      </p:sp>
    </p:spTree>
    <p:extLst>
      <p:ext uri="{BB962C8B-B14F-4D97-AF65-F5344CB8AC3E}">
        <p14:creationId xmlns:p14="http://schemas.microsoft.com/office/powerpoint/2010/main" val="2303187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• Strengthen and expand cross-border relationships and international</a:t>
            </a:r>
          </a:p>
          <a:p>
            <a:pPr lvl="0">
              <a:defRPr sz="1800"/>
            </a:pPr>
            <a:r>
              <a:rPr sz="2400"/>
              <a:t>cooperation, especially bilateral engagements with Canada and Russia;</a:t>
            </a:r>
          </a:p>
          <a:p>
            <a:pPr lvl="0">
              <a:defRPr sz="1800"/>
            </a:pPr>
            <a:r>
              <a:rPr sz="2400"/>
              <a:t>• Sustain and enhance state participation in the Arctic Council;</a:t>
            </a:r>
          </a:p>
          <a:p>
            <a:pPr lvl="0">
              <a:defRPr sz="1800"/>
            </a:pPr>
            <a:r>
              <a:rPr sz="2400"/>
              <a:t>• Pursue opportunities to participate meaningfully as a partner in the</a:t>
            </a:r>
          </a:p>
          <a:p>
            <a:pPr lvl="0">
              <a:defRPr sz="1800"/>
            </a:pPr>
            <a:r>
              <a:rPr sz="2400"/>
              <a:t>development of federal and international Arctic policies, thereby</a:t>
            </a:r>
          </a:p>
          <a:p>
            <a:pPr lvl="0">
              <a:defRPr sz="1800"/>
            </a:pPr>
            <a:r>
              <a:rPr sz="2400"/>
              <a:t>incorporating state and local knowledge and expertise;</a:t>
            </a:r>
          </a:p>
          <a:p>
            <a:pPr lvl="0">
              <a:defRPr sz="1800"/>
            </a:pPr>
            <a:r>
              <a:rPr sz="2400"/>
              <a:t>• Strengthen communication with Arctic Council permanent participants,</a:t>
            </a:r>
          </a:p>
          <a:p>
            <a:pPr lvl="0">
              <a:defRPr sz="1800"/>
            </a:pPr>
            <a:r>
              <a:rPr sz="2400"/>
              <a:t>who include and represent the state’s indigenous peoples;</a:t>
            </a:r>
          </a:p>
          <a:p>
            <a:pPr lvl="0">
              <a:defRPr sz="1800"/>
            </a:pPr>
            <a:r>
              <a:rPr sz="2400"/>
              <a:t>• Reiterate the state’s long-time support for ratification of the Law</a:t>
            </a:r>
          </a:p>
          <a:p>
            <a:pPr lvl="0">
              <a:defRPr sz="1800"/>
            </a:pPr>
            <a:r>
              <a:rPr sz="2400"/>
              <a:t>of the Sea Treaty;</a:t>
            </a:r>
          </a:p>
        </p:txBody>
      </p:sp>
    </p:spTree>
    <p:extLst>
      <p:ext uri="{BB962C8B-B14F-4D97-AF65-F5344CB8AC3E}">
        <p14:creationId xmlns:p14="http://schemas.microsoft.com/office/powerpoint/2010/main" val="538162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• Enhance disaster and emergency prevention and response, oil spill</a:t>
            </a:r>
          </a:p>
          <a:p>
            <a:pPr lvl="0">
              <a:defRPr sz="1800"/>
            </a:pPr>
            <a:r>
              <a:rPr sz="2400"/>
              <a:t>prevention and response and search and rescue capabilities in the region;</a:t>
            </a:r>
          </a:p>
          <a:p>
            <a:pPr lvl="0">
              <a:defRPr sz="1800"/>
            </a:pPr>
            <a:r>
              <a:rPr sz="2400"/>
              <a:t>• Provide safe, secure and reliable maritime transportation in the areas of</a:t>
            </a:r>
          </a:p>
          <a:p>
            <a:pPr lvl="0">
              <a:defRPr sz="1800"/>
            </a:pPr>
            <a:r>
              <a:rPr sz="2400"/>
              <a:t>the state adjacent to the Arctic;</a:t>
            </a:r>
          </a:p>
          <a:p>
            <a:pPr lvl="0">
              <a:defRPr sz="1800"/>
            </a:pPr>
            <a:r>
              <a:rPr sz="2400"/>
              <a:t>• Sustain current, and develop new, community, response, and resource related</a:t>
            </a:r>
          </a:p>
          <a:p>
            <a:pPr lvl="0">
              <a:defRPr sz="1800"/>
            </a:pPr>
            <a:r>
              <a:rPr sz="2400"/>
              <a:t>infrastructure;</a:t>
            </a:r>
          </a:p>
          <a:p>
            <a:pPr lvl="0">
              <a:defRPr sz="1800"/>
            </a:pPr>
            <a:r>
              <a:rPr sz="2400"/>
              <a:t>• Coordinate with the federal government for an increase in United States</a:t>
            </a:r>
          </a:p>
          <a:p>
            <a:pPr lvl="0">
              <a:defRPr sz="1800"/>
            </a:pPr>
            <a:r>
              <a:rPr sz="2400"/>
              <a:t>Coast Guard presence, national defense obligations and levels of public</a:t>
            </a:r>
          </a:p>
          <a:p>
            <a:pPr lvl="0">
              <a:defRPr sz="1800"/>
            </a:pPr>
            <a:r>
              <a:rPr sz="2400"/>
              <a:t>and private sector support; and</a:t>
            </a:r>
          </a:p>
        </p:txBody>
      </p:sp>
    </p:spTree>
    <p:extLst>
      <p:ext uri="{BB962C8B-B14F-4D97-AF65-F5344CB8AC3E}">
        <p14:creationId xmlns:p14="http://schemas.microsoft.com/office/powerpoint/2010/main" val="314184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• Recognize Arctic indigenous peoples’ cultures and unique relationship to the</a:t>
            </a:r>
          </a:p>
          <a:p>
            <a:pPr lvl="0">
              <a:defRPr sz="1800"/>
            </a:pPr>
            <a:r>
              <a:rPr sz="2400"/>
              <a:t>environment, including traditional reliance on a subsistence way of life for</a:t>
            </a:r>
          </a:p>
          <a:p>
            <a:pPr lvl="0">
              <a:defRPr sz="1800"/>
            </a:pPr>
            <a:r>
              <a:rPr sz="2400"/>
              <a:t>food security, which provides a spiritual connection</a:t>
            </a:r>
          </a:p>
          <a:p>
            <a:pPr lvl="0">
              <a:defRPr sz="1800"/>
            </a:pPr>
            <a:r>
              <a:rPr sz="2400"/>
              <a:t>to the land and the sea;</a:t>
            </a:r>
          </a:p>
          <a:p>
            <a:pPr lvl="0">
              <a:defRPr sz="1800"/>
            </a:pPr>
            <a:r>
              <a:rPr sz="2400"/>
              <a:t>• Build capacity to conduct science and research and advance innovation and</a:t>
            </a:r>
          </a:p>
          <a:p>
            <a:pPr lvl="0">
              <a:defRPr sz="1800"/>
            </a:pPr>
            <a:r>
              <a:rPr sz="2400"/>
              <a:t>technology in part by providing support to the University of Alaska for Arctic</a:t>
            </a:r>
          </a:p>
          <a:p>
            <a:pPr lvl="0">
              <a:defRPr sz="1800"/>
            </a:pPr>
            <a:r>
              <a:rPr sz="2400"/>
              <a:t>research consistent with state priorities;</a:t>
            </a:r>
          </a:p>
          <a:p>
            <a:pPr lvl="0">
              <a:defRPr sz="1800"/>
            </a:pPr>
            <a:r>
              <a:rPr sz="2400"/>
              <a:t>• Employ integrated, strategic planning that considers scientific, local and</a:t>
            </a:r>
          </a:p>
          <a:p>
            <a:pPr lvl="0">
              <a:defRPr sz="1800"/>
            </a:pPr>
            <a:r>
              <a:rPr sz="2400"/>
              <a:t>traditional knowledge;</a:t>
            </a:r>
          </a:p>
          <a:p>
            <a:pPr lvl="0">
              <a:defRPr sz="1800"/>
            </a:pPr>
            <a:r>
              <a:rPr sz="2400"/>
              <a:t>• Safeguard the fish, wildlife and environment of the Arctic for the benefit of</a:t>
            </a:r>
          </a:p>
          <a:p>
            <a:pPr lvl="0">
              <a:defRPr sz="1800"/>
            </a:pPr>
            <a:r>
              <a:rPr sz="2400"/>
              <a:t>residents of the state;</a:t>
            </a:r>
          </a:p>
          <a:p>
            <a:pPr lvl="0">
              <a:defRPr sz="1800"/>
            </a:pPr>
            <a:r>
              <a:rPr sz="2400"/>
              <a:t>• Encourage more effective integration of local and traditional knowledge into</a:t>
            </a:r>
          </a:p>
          <a:p>
            <a:pPr lvl="0">
              <a:defRPr sz="1800"/>
            </a:pPr>
            <a:r>
              <a:rPr sz="2400"/>
              <a:t>conventional science, research and resource management decision making.</a:t>
            </a:r>
          </a:p>
        </p:txBody>
      </p:sp>
    </p:spTree>
    <p:extLst>
      <p:ext uri="{BB962C8B-B14F-4D97-AF65-F5344CB8AC3E}">
        <p14:creationId xmlns:p14="http://schemas.microsoft.com/office/powerpoint/2010/main" val="2953921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Over the course of the next few decades and into</a:t>
            </a:r>
          </a:p>
          <a:p>
            <a:pPr lvl="0">
              <a:defRPr sz="1800"/>
            </a:pPr>
            <a:r>
              <a:rPr sz="2400"/>
              <a:t>the future, increased access to the Arctic will bring</a:t>
            </a:r>
          </a:p>
          <a:p>
            <a:pPr lvl="0">
              <a:defRPr sz="1800"/>
            </a:pPr>
            <a:r>
              <a:rPr sz="2400"/>
              <a:t>more activity, traffic and people to the region. While</a:t>
            </a:r>
          </a:p>
          <a:p>
            <a:pPr lvl="0">
              <a:defRPr sz="1800"/>
            </a:pPr>
            <a:r>
              <a:rPr sz="2400"/>
              <a:t>this presents enormous opportunities for Alaska,</a:t>
            </a:r>
          </a:p>
          <a:p>
            <a:pPr lvl="0">
              <a:defRPr sz="1800"/>
            </a:pPr>
            <a:r>
              <a:rPr sz="2400"/>
              <a:t>there are potential risks involved. It is critical that</a:t>
            </a:r>
          </a:p>
          <a:p>
            <a:pPr lvl="0">
              <a:defRPr sz="1800"/>
            </a:pPr>
            <a:r>
              <a:rPr sz="2400"/>
              <a:t>policy makers act strategically to advantage Alaska in</a:t>
            </a:r>
          </a:p>
          <a:p>
            <a:pPr lvl="0">
              <a:defRPr sz="1800"/>
            </a:pPr>
            <a:r>
              <a:rPr sz="2400"/>
              <a:t>a changing Arctic. Therefore, the Alaska Arctic Policy</a:t>
            </a:r>
          </a:p>
          <a:p>
            <a:pPr lvl="0">
              <a:defRPr sz="1800"/>
            </a:pPr>
            <a:r>
              <a:rPr sz="2400"/>
              <a:t>Commission has provided as part of its final report:</a:t>
            </a:r>
          </a:p>
          <a:p>
            <a:pPr lvl="0">
              <a:defRPr sz="1800"/>
            </a:pPr>
            <a:endParaRPr sz="2400"/>
          </a:p>
          <a:p>
            <a:pPr lvl="0">
              <a:defRPr sz="1800"/>
            </a:pPr>
            <a:r>
              <a:rPr sz="2400"/>
              <a:t>• A review of economic, social, and environmental</a:t>
            </a:r>
          </a:p>
          <a:p>
            <a:pPr lvl="0">
              <a:defRPr sz="1800"/>
            </a:pPr>
            <a:r>
              <a:rPr sz="2400"/>
              <a:t>factors of relevance to the Arctic and more broadly</a:t>
            </a:r>
          </a:p>
          <a:p>
            <a:pPr lvl="0">
              <a:defRPr sz="1800"/>
            </a:pPr>
            <a:r>
              <a:rPr sz="2400"/>
              <a:t>to all Alaskans.</a:t>
            </a:r>
          </a:p>
          <a:p>
            <a:pPr lvl="0">
              <a:defRPr sz="1800"/>
            </a:pPr>
            <a:endParaRPr sz="2400"/>
          </a:p>
          <a:p>
            <a:pPr lvl="0">
              <a:defRPr sz="1800"/>
            </a:pPr>
            <a:r>
              <a:rPr sz="2400"/>
              <a:t>• An Implementation Plan that presents four</a:t>
            </a:r>
          </a:p>
          <a:p>
            <a:pPr lvl="0">
              <a:defRPr sz="1800"/>
            </a:pPr>
            <a:r>
              <a:rPr sz="2400"/>
              <a:t>lines of effort (drawn from our Vision of the Arctic)</a:t>
            </a:r>
          </a:p>
          <a:p>
            <a:pPr lvl="0">
              <a:defRPr sz="1800"/>
            </a:pPr>
            <a:r>
              <a:rPr sz="2400"/>
              <a:t>and strategic recommendations that form a</a:t>
            </a:r>
          </a:p>
          <a:p>
            <a:pPr lvl="0">
              <a:defRPr sz="1800"/>
            </a:pPr>
            <a:r>
              <a:rPr sz="2400"/>
              <a:t>suite of potential independent actions for</a:t>
            </a:r>
          </a:p>
          <a:p>
            <a:pPr lvl="0">
              <a:defRPr sz="1800"/>
            </a:pPr>
            <a:r>
              <a:rPr sz="2400"/>
              <a:t>legislative consideration.</a:t>
            </a:r>
          </a:p>
        </p:txBody>
      </p:sp>
    </p:spTree>
    <p:extLst>
      <p:ext uri="{BB962C8B-B14F-4D97-AF65-F5344CB8AC3E}">
        <p14:creationId xmlns:p14="http://schemas.microsoft.com/office/powerpoint/2010/main" val="3003959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indent="2286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indent="4572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indent="6858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indent="9144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indent="11430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indent="13716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indent="16002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indent="18288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titleStyle>
    <p:bodyStyle>
      <a:lvl1pPr marL="4699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marL="9398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marL="14097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marL="18796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marL="23495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marL="28194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marL="32893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marL="37592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marL="42291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762000" y="992366"/>
            <a:ext cx="11239500" cy="2222501"/>
          </a:xfrm>
          <a:prstGeom prst="rect">
            <a:avLst/>
          </a:prstGeom>
        </p:spPr>
        <p:txBody>
          <a:bodyPr/>
          <a:lstStyle/>
          <a:p>
            <a:pPr lvl="0" defTabSz="379729">
              <a:defRPr sz="1800" cap="none" spc="0">
                <a:solidFill>
                  <a:srgbClr val="000000"/>
                </a:solidFill>
              </a:defRPr>
            </a:pPr>
            <a:r>
              <a:rPr sz="4030" cap="all" spc="644" dirty="0">
                <a:solidFill>
                  <a:srgbClr val="FFFFFF"/>
                </a:solidFill>
              </a:rPr>
              <a:t>Alaska’s Arctic Policy</a:t>
            </a:r>
          </a:p>
          <a:p>
            <a:pPr lvl="0" defTabSz="379729">
              <a:defRPr sz="1800" cap="none" spc="0">
                <a:solidFill>
                  <a:srgbClr val="000000"/>
                </a:solidFill>
              </a:defRPr>
            </a:pPr>
            <a:r>
              <a:rPr lang="en-US" sz="4030" cap="all" spc="644" dirty="0" smtClean="0">
                <a:solidFill>
                  <a:srgbClr val="FFFFFF"/>
                </a:solidFill>
              </a:rPr>
              <a:t>              </a:t>
            </a:r>
            <a:r>
              <a:rPr sz="4030" cap="all" spc="644" dirty="0" smtClean="0">
                <a:solidFill>
                  <a:srgbClr val="FFFFFF"/>
                </a:solidFill>
              </a:rPr>
              <a:t>and</a:t>
            </a:r>
            <a:endParaRPr sz="4030" cap="all" spc="644" dirty="0">
              <a:solidFill>
                <a:srgbClr val="FFFFFF"/>
              </a:solidFill>
            </a:endParaRPr>
          </a:p>
          <a:p>
            <a:pPr lvl="0" defTabSz="379729">
              <a:defRPr sz="1800" cap="none" spc="0">
                <a:solidFill>
                  <a:srgbClr val="000000"/>
                </a:solidFill>
              </a:defRPr>
            </a:pPr>
            <a:r>
              <a:rPr sz="4030" cap="all" spc="644" dirty="0">
                <a:solidFill>
                  <a:srgbClr val="FFFFFF"/>
                </a:solidFill>
              </a:rPr>
              <a:t>Implementation Plan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0" y="241300"/>
            <a:ext cx="12992100" cy="579887"/>
          </a:xfrm>
          <a:prstGeom prst="rect">
            <a:avLst/>
          </a:prstGeom>
        </p:spPr>
        <p:txBody>
          <a:bodyPr/>
          <a:lstStyle/>
          <a:p>
            <a:pPr lvl="0" algn="ctr">
              <a:defRPr sz="1800" cap="none" spc="0">
                <a:solidFill>
                  <a:srgbClr val="000000"/>
                </a:solidFill>
              </a:defRPr>
            </a:pPr>
            <a:r>
              <a:rPr sz="2400" cap="all" spc="384" dirty="0">
                <a:solidFill>
                  <a:srgbClr val="55D7FF"/>
                </a:solidFill>
              </a:rPr>
              <a:t>Alaska Arctic Policy Commission</a:t>
            </a:r>
          </a:p>
        </p:txBody>
      </p:sp>
      <p:pic>
        <p:nvPicPr>
          <p:cNvPr id="38" name="logoAAPC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36869" y="2305049"/>
            <a:ext cx="3111501" cy="311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30199" y="3386047"/>
            <a:ext cx="7531101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Senate Special</a:t>
            </a: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Committee </a:t>
            </a: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on the Arctic</a:t>
            </a: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aseline="0" dirty="0" smtClean="0"/>
              <a:t>Feb 5, 2015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dancer_kotz-0289.jpg"/>
          <p:cNvPicPr/>
          <p:nvPr/>
        </p:nvPicPr>
        <p:blipFill>
          <a:blip r:embed="rId3">
            <a:extLst/>
          </a:blip>
          <a:srcRect l="6093" t="31477" r="39526" b="14141"/>
          <a:stretch>
            <a:fillRect/>
          </a:stretch>
        </p:blipFill>
        <p:spPr>
          <a:xfrm>
            <a:off x="6521450" y="-1"/>
            <a:ext cx="65024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438306" y="228600"/>
            <a:ext cx="5918201" cy="2616201"/>
          </a:xfrm>
          <a:prstGeom prst="rect">
            <a:avLst/>
          </a:prstGeom>
        </p:spPr>
        <p:txBody>
          <a:bodyPr/>
          <a:lstStyle>
            <a:lvl1pPr>
              <a:defRPr sz="2400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Policy Statement #4 - value and strengthen the resilience of communities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406399" y="2476499"/>
            <a:ext cx="5588001" cy="6756401"/>
          </a:xfrm>
          <a:prstGeom prst="rect">
            <a:avLst/>
          </a:prstGeom>
        </p:spPr>
        <p:txBody>
          <a:bodyPr/>
          <a:lstStyle/>
          <a:p>
            <a:pPr marL="267715" lvl="0" indent="-267715" defTabSz="397256">
              <a:spcBef>
                <a:spcPts val="2100"/>
              </a:spcBef>
              <a:defRPr sz="1800">
                <a:solidFill>
                  <a:srgbClr val="000000"/>
                </a:solidFill>
              </a:defRPr>
            </a:pPr>
            <a:r>
              <a:rPr sz="2040">
                <a:solidFill>
                  <a:srgbClr val="FFFFFF"/>
                </a:solidFill>
              </a:rPr>
              <a:t>Recognize Arctic indigenous peoples’ cultures and unique relationship to the environment</a:t>
            </a:r>
          </a:p>
          <a:p>
            <a:pPr marL="267715" lvl="0" indent="-267715" defTabSz="397256">
              <a:spcBef>
                <a:spcPts val="2100"/>
              </a:spcBef>
              <a:defRPr sz="1800">
                <a:solidFill>
                  <a:srgbClr val="000000"/>
                </a:solidFill>
              </a:defRPr>
            </a:pPr>
            <a:r>
              <a:rPr sz="2040">
                <a:solidFill>
                  <a:srgbClr val="FFFFFF"/>
                </a:solidFill>
              </a:rPr>
              <a:t>Build capacity to conduct science and research and advance innovation and technology </a:t>
            </a:r>
          </a:p>
          <a:p>
            <a:pPr marL="267715" lvl="0" indent="-267715" defTabSz="397256">
              <a:spcBef>
                <a:spcPts val="2100"/>
              </a:spcBef>
              <a:defRPr sz="1800">
                <a:solidFill>
                  <a:srgbClr val="000000"/>
                </a:solidFill>
              </a:defRPr>
            </a:pPr>
            <a:r>
              <a:rPr sz="2040">
                <a:solidFill>
                  <a:srgbClr val="FFFFFF"/>
                </a:solidFill>
              </a:rPr>
              <a:t>Employ integrated, strategic planning that considers scientific, local and traditional knowledge</a:t>
            </a:r>
          </a:p>
          <a:p>
            <a:pPr marL="267715" lvl="0" indent="-267715" defTabSz="397256">
              <a:spcBef>
                <a:spcPts val="2100"/>
              </a:spcBef>
              <a:defRPr sz="1800">
                <a:solidFill>
                  <a:srgbClr val="000000"/>
                </a:solidFill>
              </a:defRPr>
            </a:pPr>
            <a:r>
              <a:rPr sz="2040">
                <a:solidFill>
                  <a:srgbClr val="FFFFFF"/>
                </a:solidFill>
              </a:rPr>
              <a:t>Safeguard the fish, wildlife and environment of the Arctic for the benefit of residents of the state</a:t>
            </a:r>
          </a:p>
          <a:p>
            <a:pPr marL="267715" lvl="0" indent="-267715" defTabSz="397256">
              <a:spcBef>
                <a:spcPts val="2100"/>
              </a:spcBef>
              <a:defRPr sz="1800">
                <a:solidFill>
                  <a:srgbClr val="000000"/>
                </a:solidFill>
              </a:defRPr>
            </a:pPr>
            <a:r>
              <a:rPr sz="2040">
                <a:solidFill>
                  <a:srgbClr val="FFFFFF"/>
                </a:solidFill>
              </a:rPr>
              <a:t>Encourage more effective integration of local and traditional knowledge into conventional science, research and resource management decision making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3825" spc="61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825" cap="all" spc="612" dirty="0">
                <a:solidFill>
                  <a:srgbClr val="FFFFFF"/>
                </a:solidFill>
              </a:rPr>
              <a:t>Commission’s Final Report to the Alaska State Legislature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292461"/>
              </p:ext>
            </p:extLst>
          </p:nvPr>
        </p:nvGraphicFramePr>
        <p:xfrm>
          <a:off x="6855239" y="2226364"/>
          <a:ext cx="5325818" cy="6892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4" imgW="5829233" imgH="7543775" progId="Acrobat.Document.11">
                  <p:embed/>
                </p:oleObj>
              </mc:Choice>
              <mc:Fallback>
                <p:oleObj name="Acrobat Document" r:id="rId4" imgW="5829233" imgH="754377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5239" y="2226364"/>
                        <a:ext cx="5325818" cy="6892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261164"/>
              </p:ext>
            </p:extLst>
          </p:nvPr>
        </p:nvGraphicFramePr>
        <p:xfrm>
          <a:off x="680278" y="2226364"/>
          <a:ext cx="5325818" cy="6892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6" imgW="5829233" imgH="7543775" progId="Acrobat.Document.11">
                  <p:embed/>
                </p:oleObj>
              </mc:Choice>
              <mc:Fallback>
                <p:oleObj name="Acrobat Document" r:id="rId6" imgW="5829233" imgH="754377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0278" y="2226364"/>
                        <a:ext cx="5325818" cy="6892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water.jpg"/>
          <p:cNvPicPr/>
          <p:nvPr/>
        </p:nvPicPr>
        <p:blipFill>
          <a:blip r:embed="rId2">
            <a:extLst/>
          </a:blip>
          <a:srcRect l="16710" r="1671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Four lines of effort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2328" spc="37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FFFFFF"/>
                </a:solidFill>
              </a:rPr>
              <a:t>Arctic Policy Implementation Plan</a:t>
            </a:r>
          </a:p>
        </p:txBody>
      </p:sp>
      <p:pic>
        <p:nvPicPr>
          <p:cNvPr id="102" name="four_lines_of_effor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6843" y="3275879"/>
            <a:ext cx="10091114" cy="3201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10_reddogmine_AMA.jpg"/>
          <p:cNvPicPr/>
          <p:nvPr/>
        </p:nvPicPr>
        <p:blipFill>
          <a:blip r:embed="rId2">
            <a:extLst/>
          </a:blip>
          <a:srcRect t="5190" b="13678"/>
          <a:stretch>
            <a:fillRect/>
          </a:stretch>
        </p:blipFill>
        <p:spPr>
          <a:xfrm>
            <a:off x="0" y="2717800"/>
            <a:ext cx="13004800" cy="703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68045">
              <a:defRPr sz="3906" spc="624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906" cap="all" spc="624">
                <a:solidFill>
                  <a:srgbClr val="FFFFFF"/>
                </a:solidFill>
              </a:rPr>
              <a:t>Promote Economic and Resource Development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2328" spc="37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FFFFFF"/>
                </a:solidFill>
              </a:rPr>
              <a:t>LIne of effort #1</a:t>
            </a:r>
          </a:p>
        </p:txBody>
      </p:sp>
      <p:sp>
        <p:nvSpPr>
          <p:cNvPr id="107" name="Shape 107"/>
          <p:cNvSpPr/>
          <p:nvPr/>
        </p:nvSpPr>
        <p:spPr>
          <a:xfrm>
            <a:off x="8420" y="2698294"/>
            <a:ext cx="13004801" cy="18542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With careful consideration and state investment, the Arctic region will continue to produce returns to the state and communities that ensure community health and vitality.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1262641.jpg"/>
          <p:cNvPicPr/>
          <p:nvPr/>
        </p:nvPicPr>
        <p:blipFill>
          <a:blip r:embed="rId2">
            <a:extLst/>
          </a:blip>
          <a:srcRect t="514" b="18342"/>
          <a:stretch>
            <a:fillRect/>
          </a:stretch>
        </p:blipFill>
        <p:spPr>
          <a:xfrm>
            <a:off x="0" y="2717800"/>
            <a:ext cx="13004800" cy="703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55675">
              <a:defRPr sz="4835" spc="773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835" cap="all" spc="773">
                <a:solidFill>
                  <a:srgbClr val="FFFFFF"/>
                </a:solidFill>
              </a:rPr>
              <a:t>Address Response Capacity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2328" spc="37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FFFFFF"/>
                </a:solidFill>
              </a:rPr>
              <a:t>Line of Effort #2</a:t>
            </a:r>
          </a:p>
        </p:txBody>
      </p:sp>
      <p:sp>
        <p:nvSpPr>
          <p:cNvPr id="112" name="Shape 112"/>
          <p:cNvSpPr/>
          <p:nvPr/>
        </p:nvSpPr>
        <p:spPr>
          <a:xfrm>
            <a:off x="8420" y="2698294"/>
            <a:ext cx="13004801" cy="1854201"/>
          </a:xfrm>
          <a:prstGeom prst="rect">
            <a:avLst/>
          </a:prstGeom>
          <a:solidFill>
            <a:srgbClr val="E35E1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Response capacity will require strong partnership and communication to prepare for incidents, to respond and develop best practices.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12_Teller Ak native alaska women cleaning fish eJP-filtered.jpeg"/>
          <p:cNvPicPr/>
          <p:nvPr/>
        </p:nvPicPr>
        <p:blipFill>
          <a:blip r:embed="rId2">
            <a:extLst/>
          </a:blip>
          <a:srcRect t="9423" b="9423"/>
          <a:stretch>
            <a:fillRect/>
          </a:stretch>
        </p:blipFill>
        <p:spPr>
          <a:xfrm>
            <a:off x="0" y="2717800"/>
            <a:ext cx="13004800" cy="703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14781">
              <a:defRPr sz="4402" spc="704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402" cap="all" spc="704">
                <a:solidFill>
                  <a:srgbClr val="FFFFFF"/>
                </a:solidFill>
              </a:rPr>
              <a:t>Support Healthy Communities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2328" spc="37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FFFFFF"/>
                </a:solidFill>
              </a:rPr>
              <a:t>Line of Effort #3</a:t>
            </a:r>
          </a:p>
        </p:txBody>
      </p:sp>
      <p:sp>
        <p:nvSpPr>
          <p:cNvPr id="117" name="Shape 117"/>
          <p:cNvSpPr/>
          <p:nvPr/>
        </p:nvSpPr>
        <p:spPr>
          <a:xfrm>
            <a:off x="8420" y="2698294"/>
            <a:ext cx="13004801" cy="1854201"/>
          </a:xfrm>
          <a:prstGeom prst="rect">
            <a:avLst/>
          </a:prstGeom>
          <a:solidFill>
            <a:srgbClr val="00813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FFFFFF"/>
                </a:solidFill>
              </a:rPr>
              <a:t>Quality of life can be improved for the whole Arctic region without compromising the economic security and well-being of other communities or the state as a whole.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P-13-3795-739.jpg"/>
          <p:cNvPicPr/>
          <p:nvPr/>
        </p:nvPicPr>
        <p:blipFill>
          <a:blip r:embed="rId2">
            <a:extLst/>
          </a:blip>
          <a:srcRect t="9414" b="9414"/>
          <a:stretch>
            <a:fillRect/>
          </a:stretch>
        </p:blipFill>
        <p:spPr>
          <a:xfrm>
            <a:off x="0" y="2717800"/>
            <a:ext cx="13004800" cy="703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68045">
              <a:defRPr sz="3906" spc="624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906" cap="all" spc="624" dirty="0">
                <a:solidFill>
                  <a:srgbClr val="FFFFFF"/>
                </a:solidFill>
              </a:rPr>
              <a:t>Strengthen Science and Research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2328" spc="37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FFFFFF"/>
                </a:solidFill>
              </a:rPr>
              <a:t>Line of Effort #4</a:t>
            </a:r>
          </a:p>
        </p:txBody>
      </p:sp>
      <p:sp>
        <p:nvSpPr>
          <p:cNvPr id="122" name="Shape 122"/>
          <p:cNvSpPr/>
          <p:nvPr/>
        </p:nvSpPr>
        <p:spPr>
          <a:xfrm>
            <a:off x="8600391" y="5286730"/>
            <a:ext cx="4404409" cy="4185761"/>
          </a:xfrm>
          <a:prstGeom prst="rect">
            <a:avLst/>
          </a:prstGeom>
          <a:solidFill>
            <a:srgbClr val="42AAC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3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400" dirty="0" smtClean="0">
                <a:solidFill>
                  <a:srgbClr val="FFFFFF"/>
                </a:solidFill>
              </a:rPr>
              <a:t> </a:t>
            </a:r>
            <a:r>
              <a:rPr sz="3400" dirty="0" smtClean="0">
                <a:solidFill>
                  <a:srgbClr val="FFFFFF"/>
                </a:solidFill>
              </a:rPr>
              <a:t>Alaska </a:t>
            </a:r>
            <a:r>
              <a:rPr sz="3400" dirty="0">
                <a:solidFill>
                  <a:srgbClr val="FFFFFF"/>
                </a:solidFill>
              </a:rPr>
              <a:t>should pursue </a:t>
            </a:r>
            <a:r>
              <a:rPr lang="en-US" sz="3400" dirty="0" smtClean="0">
                <a:solidFill>
                  <a:srgbClr val="FFFFFF"/>
                </a:solidFill>
              </a:rPr>
              <a:t>     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/>
              <a:t> </a:t>
            </a:r>
            <a:r>
              <a:rPr sz="3400" dirty="0" smtClean="0">
                <a:solidFill>
                  <a:srgbClr val="FFFFFF"/>
                </a:solidFill>
              </a:rPr>
              <a:t>strategies </a:t>
            </a:r>
            <a:r>
              <a:rPr sz="3400" dirty="0">
                <a:solidFill>
                  <a:srgbClr val="FFFFFF"/>
                </a:solidFill>
              </a:rPr>
              <a:t>to broaden </a:t>
            </a:r>
            <a:endParaRPr lang="en-US" sz="3400" dirty="0" smtClean="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/>
              <a:t> </a:t>
            </a:r>
            <a:r>
              <a:rPr sz="3400" dirty="0" smtClean="0">
                <a:solidFill>
                  <a:srgbClr val="FFFFFF"/>
                </a:solidFill>
              </a:rPr>
              <a:t>and </a:t>
            </a:r>
            <a:r>
              <a:rPr sz="3400" dirty="0">
                <a:solidFill>
                  <a:srgbClr val="FFFFFF"/>
                </a:solidFill>
              </a:rPr>
              <a:t>strengthen the </a:t>
            </a:r>
            <a:endParaRPr lang="en-US" sz="3400" dirty="0" smtClean="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/>
              <a:t> </a:t>
            </a:r>
            <a:r>
              <a:rPr sz="3400" dirty="0" smtClean="0">
                <a:solidFill>
                  <a:srgbClr val="FFFFFF"/>
                </a:solidFill>
              </a:rPr>
              <a:t>influence </a:t>
            </a:r>
            <a:r>
              <a:rPr sz="3400" dirty="0">
                <a:solidFill>
                  <a:srgbClr val="FFFFFF"/>
                </a:solidFill>
              </a:rPr>
              <a:t>of its </a:t>
            </a:r>
            <a:endParaRPr lang="en-US" sz="3400" dirty="0" smtClean="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/>
              <a:t> </a:t>
            </a:r>
            <a:r>
              <a:rPr sz="3400" dirty="0" smtClean="0">
                <a:solidFill>
                  <a:srgbClr val="FFFFFF"/>
                </a:solidFill>
              </a:rPr>
              <a:t>agencies</a:t>
            </a:r>
            <a:r>
              <a:rPr sz="3400" dirty="0">
                <a:solidFill>
                  <a:srgbClr val="FFFFFF"/>
                </a:solidFill>
              </a:rPr>
              <a:t>, its </a:t>
            </a:r>
            <a:endParaRPr lang="en-US" sz="3400" dirty="0" smtClean="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/>
              <a:t> </a:t>
            </a:r>
            <a:r>
              <a:rPr sz="3400" dirty="0" smtClean="0">
                <a:solidFill>
                  <a:srgbClr val="FFFFFF"/>
                </a:solidFill>
              </a:rPr>
              <a:t>academic </a:t>
            </a:r>
            <a:r>
              <a:rPr sz="3400" dirty="0">
                <a:solidFill>
                  <a:srgbClr val="FFFFFF"/>
                </a:solidFill>
              </a:rPr>
              <a:t>experts and </a:t>
            </a:r>
            <a:endParaRPr lang="en-US" sz="3400" dirty="0" smtClean="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/>
              <a:t> </a:t>
            </a:r>
            <a:r>
              <a:rPr sz="3400" dirty="0" smtClean="0">
                <a:solidFill>
                  <a:srgbClr val="FFFFFF"/>
                </a:solidFill>
              </a:rPr>
              <a:t>its </a:t>
            </a:r>
            <a:r>
              <a:rPr sz="3400" dirty="0">
                <a:solidFill>
                  <a:srgbClr val="FFFFFF"/>
                </a:solidFill>
              </a:rPr>
              <a:t>local governments </a:t>
            </a:r>
            <a:endParaRPr lang="en-US" sz="3400" dirty="0" smtClean="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/>
              <a:t> </a:t>
            </a:r>
            <a:r>
              <a:rPr sz="3400" dirty="0" smtClean="0">
                <a:solidFill>
                  <a:srgbClr val="FFFFFF"/>
                </a:solidFill>
              </a:rPr>
              <a:t>and </a:t>
            </a:r>
            <a:r>
              <a:rPr sz="3400" dirty="0">
                <a:solidFill>
                  <a:srgbClr val="FFFFFF"/>
                </a:solidFill>
              </a:rPr>
              <a:t>associations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DSC_3286.jpeg"/>
          <p:cNvPicPr/>
          <p:nvPr/>
        </p:nvPicPr>
        <p:blipFill rotWithShape="1">
          <a:blip r:embed="rId2">
            <a:extLst/>
          </a:blip>
          <a:srcRect l="25486" r="5712"/>
          <a:stretch/>
        </p:blipFill>
        <p:spPr>
          <a:xfrm>
            <a:off x="4356100" y="0"/>
            <a:ext cx="8648700" cy="975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miter lim="400000"/>
          </a:ln>
        </p:spPr>
      </p:pic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12700" y="282994"/>
            <a:ext cx="12992100" cy="5171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>
              <a:defRPr sz="2400" spc="384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 algn="ctr">
              <a:defRPr sz="1800" cap="none" spc="0"/>
            </a:pPr>
            <a:r>
              <a:rPr sz="3200" b="1" cap="all" spc="384" dirty="0"/>
              <a:t>The Commission’s work </a:t>
            </a:r>
            <a:r>
              <a:rPr lang="en-US" sz="3200" b="1" cap="all" spc="384" dirty="0" smtClean="0"/>
              <a:t/>
            </a:r>
            <a:br>
              <a:rPr lang="en-US" sz="3200" b="1" cap="all" spc="384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cap="all" spc="384" dirty="0" smtClean="0"/>
              <a:t/>
            </a:r>
            <a:br>
              <a:rPr lang="en-US" sz="3200" b="1" cap="all" spc="384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-</a:t>
            </a:r>
            <a:endParaRPr sz="3200" b="1" cap="all" spc="384" dirty="0"/>
          </a:p>
        </p:txBody>
      </p:sp>
      <p:sp>
        <p:nvSpPr>
          <p:cNvPr id="2" name="TextBox 1"/>
          <p:cNvSpPr txBox="1"/>
          <p:nvPr/>
        </p:nvSpPr>
        <p:spPr>
          <a:xfrm>
            <a:off x="1218671" y="3958927"/>
            <a:ext cx="10265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" y="1439207"/>
            <a:ext cx="4910222" cy="15799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n-US" sz="2400" b="1" spc="384" dirty="0" smtClean="0">
                <a:solidFill>
                  <a:schemeClr val="bg1"/>
                </a:solidFill>
              </a:rPr>
              <a:t>Mobilizes the state’s </a:t>
            </a:r>
          </a:p>
          <a:p>
            <a:pPr algn="l" rtl="0" latinLnBrk="1" hangingPunct="0"/>
            <a:r>
              <a:rPr lang="en-US" sz="2400" b="1" spc="384" dirty="0">
                <a:solidFill>
                  <a:schemeClr val="bg1"/>
                </a:solidFill>
              </a:rPr>
              <a:t>H</a:t>
            </a:r>
            <a:r>
              <a:rPr lang="en-US" sz="2400" b="1" spc="384" dirty="0" smtClean="0">
                <a:solidFill>
                  <a:schemeClr val="bg1"/>
                </a:solidFill>
              </a:rPr>
              <a:t>uman, Natural and </a:t>
            </a:r>
          </a:p>
          <a:p>
            <a:pPr algn="l" rtl="0" latinLnBrk="1" hangingPunct="0"/>
            <a:r>
              <a:rPr lang="en-US" sz="2400" b="1" spc="384" dirty="0" smtClean="0">
                <a:solidFill>
                  <a:schemeClr val="bg1"/>
                </a:solidFill>
              </a:rPr>
              <a:t>Financial Resources to </a:t>
            </a:r>
          </a:p>
          <a:p>
            <a:pPr algn="l" rtl="0" latinLnBrk="1" hangingPunct="0"/>
            <a:r>
              <a:rPr lang="en-US" sz="2400" b="1" spc="384" dirty="0" smtClean="0">
                <a:solidFill>
                  <a:schemeClr val="bg1"/>
                </a:solidFill>
              </a:rPr>
              <a:t>address current needs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venir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" y="4036952"/>
            <a:ext cx="5175699" cy="15799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rtl="0" latinLnBrk="1" hangingPunct="0"/>
            <a:r>
              <a:rPr lang="en-US" sz="2400" b="1" spc="384" dirty="0" smtClean="0">
                <a:solidFill>
                  <a:schemeClr val="bg1"/>
                </a:solidFill>
              </a:rPr>
              <a:t>Recognizes that adequate </a:t>
            </a:r>
          </a:p>
          <a:p>
            <a:pPr algn="l" rtl="0" latinLnBrk="1" hangingPunct="0"/>
            <a:r>
              <a:rPr lang="en-US" sz="2400" b="1" spc="384" dirty="0" smtClean="0">
                <a:solidFill>
                  <a:schemeClr val="bg1"/>
                </a:solidFill>
              </a:rPr>
              <a:t>resources should be </a:t>
            </a:r>
          </a:p>
          <a:p>
            <a:pPr algn="l" rtl="0" latinLnBrk="1" hangingPunct="0"/>
            <a:r>
              <a:rPr lang="en-US" sz="2400" b="1" spc="384" dirty="0" smtClean="0">
                <a:solidFill>
                  <a:schemeClr val="bg1"/>
                </a:solidFill>
              </a:rPr>
              <a:t>Available for Future </a:t>
            </a:r>
          </a:p>
          <a:p>
            <a:pPr algn="l" rtl="0" latinLnBrk="1" hangingPunct="0"/>
            <a:r>
              <a:rPr lang="en-US" sz="2400" b="1" spc="384" dirty="0" smtClean="0">
                <a:solidFill>
                  <a:schemeClr val="bg1"/>
                </a:solidFill>
              </a:rPr>
              <a:t>Generations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venir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105" y="6904472"/>
            <a:ext cx="5445295" cy="19492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n-US" sz="2400" b="1" spc="384" dirty="0" smtClean="0">
                <a:solidFill>
                  <a:schemeClr val="bg1"/>
                </a:solidFill>
              </a:rPr>
              <a:t>Understands that all of </a:t>
            </a:r>
          </a:p>
          <a:p>
            <a:pPr algn="l" rtl="0" latinLnBrk="1" hangingPunct="0"/>
            <a:r>
              <a:rPr lang="en-US" sz="2400" b="1" spc="384" dirty="0" smtClean="0">
                <a:solidFill>
                  <a:schemeClr val="bg1"/>
                </a:solidFill>
              </a:rPr>
              <a:t>these might come </a:t>
            </a:r>
          </a:p>
          <a:p>
            <a:pPr algn="l" rtl="0" latinLnBrk="1" hangingPunct="0"/>
            <a:r>
              <a:rPr lang="en-US" sz="2400" b="1" spc="384" dirty="0" smtClean="0">
                <a:solidFill>
                  <a:schemeClr val="bg1"/>
                </a:solidFill>
              </a:rPr>
              <a:t>In new and different Forms as technology and demands shift over time.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venir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logoAAPC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39295" y="165413"/>
            <a:ext cx="1422401" cy="142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435559" y="165413"/>
            <a:ext cx="10650312" cy="1422401"/>
          </a:xfrm>
          <a:prstGeom prst="rect">
            <a:avLst/>
          </a:prstGeom>
        </p:spPr>
        <p:txBody>
          <a:bodyPr/>
          <a:lstStyle>
            <a:lvl1pPr>
              <a:defRPr sz="3600" spc="576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600" cap="all" spc="576" dirty="0">
                <a:solidFill>
                  <a:srgbClr val="55D7FF"/>
                </a:solidFill>
              </a:rPr>
              <a:t>Alaska Arctic Policy Commission Members</a:t>
            </a:r>
          </a:p>
        </p:txBody>
      </p:sp>
      <p:sp>
        <p:nvSpPr>
          <p:cNvPr id="130" name="Shape 130"/>
          <p:cNvSpPr/>
          <p:nvPr/>
        </p:nvSpPr>
        <p:spPr>
          <a:xfrm>
            <a:off x="416064" y="3908925"/>
            <a:ext cx="12172672" cy="3488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numCol="2" spcCol="608633" anchor="ctr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u="sng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Public Members: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Jake Adams – ASRC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Nils </a:t>
            </a:r>
            <a:r>
              <a:rPr sz="1600" cap="all" spc="256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Andreassen</a:t>
            </a: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– Institute of the 		North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Dr. Lawson Brigham - UAF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Peter </a:t>
            </a:r>
            <a:r>
              <a:rPr sz="1600" cap="all" spc="256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Garay</a:t>
            </a: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– American Pilots 			Association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Chris </a:t>
            </a:r>
            <a:r>
              <a:rPr sz="1600" cap="all" spc="256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Hladick</a:t>
            </a: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– City of Unalaska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Layla Hughes – Conservation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Mayor Reggie Joule – The Native 		Village of Kotzebue - Kotzebue IRA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 smtClean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Stephanie </a:t>
            </a: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Madsen – At-Sea </a:t>
            </a:r>
            <a:r>
              <a:rPr sz="1600" cap="all" spc="256" dirty="0" smtClean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Processors 	Association </a:t>
            </a:r>
            <a:endParaRPr lang="en-US" sz="1600" cap="all" spc="256" dirty="0" smtClean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1600" cap="all" spc="256" dirty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Harry McDonald – </a:t>
            </a:r>
            <a:r>
              <a:rPr sz="1600" cap="all" spc="256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Saltchuk</a:t>
            </a:r>
            <a:endParaRPr sz="1600" cap="all" spc="256" dirty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Mayor Denise </a:t>
            </a:r>
            <a:r>
              <a:rPr sz="1600" cap="all" spc="256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Michels</a:t>
            </a: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– City of Nome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Liz </a:t>
            </a:r>
            <a:r>
              <a:rPr sz="1600" cap="all" spc="256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Qaulluq</a:t>
            </a: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Moore – NANA Regional 		Corporation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Stefanie Moreland – Alaska DF&amp;G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Kris </a:t>
            </a:r>
            <a:r>
              <a:rPr sz="1600" cap="all" spc="256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Norosz</a:t>
            </a: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– Icicle </a:t>
            </a:r>
            <a:r>
              <a:rPr sz="1600" cap="all" spc="256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Seafoods</a:t>
            </a:r>
            <a:endParaRPr sz="1600" cap="all" spc="256" dirty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Lisa </a:t>
            </a:r>
            <a:r>
              <a:rPr sz="1600" cap="all" spc="256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Pekich</a:t>
            </a: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– ConocoPhillips Alaska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Pat </a:t>
            </a:r>
            <a:r>
              <a:rPr sz="1600" cap="all" spc="256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Pourchot</a:t>
            </a: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– U.S. DOI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Stephen Trimble – Trimble Strategies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1600" cap="all" spc="256" dirty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1600" cap="all" spc="256" dirty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1600" cap="all" spc="256" dirty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416064" y="1675530"/>
            <a:ext cx="12172672" cy="2231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numCol="2" spcCol="608633" anchor="ctr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u="sng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Legislative Members: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Sen. Lesil McGuire, Co-Chair – 			Anchorage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Sen. Cathy </a:t>
            </a:r>
            <a:r>
              <a:rPr sz="1600" cap="all" spc="256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Giessel</a:t>
            </a: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– Anchorage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Sen. Lyman Hoffman – Bethel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Sen. Donny Olson – </a:t>
            </a:r>
            <a:r>
              <a:rPr sz="1600" cap="all" spc="256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Golovin</a:t>
            </a:r>
            <a:endParaRPr sz="1600" cap="all" spc="256" dirty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Sen. Gary Stevens – Kodiak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lang="en-US" sz="1600" cap="all" spc="256" dirty="0" smtClean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lang="en-US" sz="1600" cap="all" spc="256" dirty="0">
              <a:latin typeface="Avenir Medium"/>
              <a:ea typeface="Avenir Medium"/>
              <a:cs typeface="Avenir Medium"/>
              <a:sym typeface="Avenir Medium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1600" cap="all" spc="256" dirty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Rep. Bob Herron, Co-Chair – 	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	South Bering Sea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Rep, Alan </a:t>
            </a:r>
            <a:r>
              <a:rPr sz="1600" cap="all" spc="256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Austerman</a:t>
            </a: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–Kodiak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Rep. Bryce Edgmon – Dillingham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Rep. David Guttenberg – Fairbanks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Rep. Benjamin </a:t>
            </a:r>
            <a:r>
              <a:rPr sz="1600" cap="all" spc="256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Nageak</a:t>
            </a: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– Barrow</a:t>
            </a:r>
          </a:p>
        </p:txBody>
      </p:sp>
      <p:sp>
        <p:nvSpPr>
          <p:cNvPr id="132" name="Shape 132"/>
          <p:cNvSpPr/>
          <p:nvPr/>
        </p:nvSpPr>
        <p:spPr>
          <a:xfrm>
            <a:off x="416064" y="7400942"/>
            <a:ext cx="12172672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u="sng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Ex-Officio Members: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Daniel Abel, Rear Admiral D17 USCG and Jamie Robinson, USCG; Alice </a:t>
            </a:r>
            <a:r>
              <a:rPr sz="1600" cap="all" spc="256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Rogoff</a:t>
            </a: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, founder Arctic Circle Conference; Dan Sullivan, U.S. senator; Mead Treadwell, Former Lt Governor; and Fran Ulmer, Chair USARC.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1600" cap="all" spc="256" dirty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1600" cap="all" spc="256" dirty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416064" y="8531817"/>
            <a:ext cx="12172672" cy="1560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 u="sng" cap="all" spc="256" dirty="0" smtClean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Staff</a:t>
            </a:r>
            <a:r>
              <a:rPr sz="1600" u="sng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:</a:t>
            </a: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Dr. </a:t>
            </a:r>
            <a:r>
              <a:rPr sz="1600" cap="all" spc="256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Nikoosh</a:t>
            </a:r>
            <a:r>
              <a:rPr sz="1600" cap="all" spc="256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Carlo, Executive Director | Rob Earl, Arctic Policy Advisor for Rep Herron | Jesse Logan, Arctic Policy Advisor for Sen McGuire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1600" cap="all" spc="256" dirty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akflagIMG_8392_KT_highres.jpg"/>
          <p:cNvPicPr/>
          <p:nvPr/>
        </p:nvPicPr>
        <p:blipFill>
          <a:blip r:embed="rId2">
            <a:extLst/>
          </a:blip>
          <a:srcRect l="5550" r="555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1262595" y="8382910"/>
            <a:ext cx="10479610" cy="14605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www.akarctic.com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TP-07-1997-021_UAF_TP.jpg.jpg"/>
          <p:cNvPicPr/>
          <p:nvPr/>
        </p:nvPicPr>
        <p:blipFill>
          <a:blip r:embed="rId3">
            <a:extLst/>
          </a:blip>
          <a:srcRect l="22535" t="14292" r="22535" b="28248"/>
          <a:stretch>
            <a:fillRect/>
          </a:stretch>
        </p:blipFill>
        <p:spPr>
          <a:xfrm>
            <a:off x="6502400" y="4879052"/>
            <a:ext cx="6502400" cy="487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FSAF13_7.24_Akiak_315_UAF_TP.jpg.jpg"/>
          <p:cNvPicPr/>
          <p:nvPr/>
        </p:nvPicPr>
        <p:blipFill>
          <a:blip r:embed="rId4">
            <a:extLst/>
          </a:blip>
          <a:srcRect l="1216" t="20794" r="1216" b="30421"/>
          <a:stretch>
            <a:fillRect/>
          </a:stretch>
        </p:blipFill>
        <p:spPr>
          <a:xfrm>
            <a:off x="6502400" y="-1"/>
            <a:ext cx="6502400" cy="487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shipDSC_7862.jpg"/>
          <p:cNvPicPr/>
          <p:nvPr/>
        </p:nvPicPr>
        <p:blipFill>
          <a:blip r:embed="rId5">
            <a:extLst/>
          </a:blip>
          <a:srcRect l="45012" t="127" r="10813" b="127"/>
          <a:stretch>
            <a:fillRect/>
          </a:stretch>
        </p:blipFill>
        <p:spPr>
          <a:xfrm>
            <a:off x="0" y="0"/>
            <a:ext cx="65024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111348" y="6957250"/>
            <a:ext cx="6279703" cy="250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FFFFFF"/>
                </a:solidFill>
              </a:rPr>
              <a:t>Alaskans are at the forefront of emerging opportunities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2_AAPC Kotz Group Shot_SMP.jpg"/>
          <p:cNvPicPr/>
          <p:nvPr/>
        </p:nvPicPr>
        <p:blipFill>
          <a:blip r:embed="rId3">
            <a:extLst/>
          </a:blip>
          <a:srcRect l="3501" r="3501" b="3419"/>
          <a:stretch>
            <a:fillRect/>
          </a:stretch>
        </p:blipFill>
        <p:spPr>
          <a:xfrm>
            <a:off x="0" y="2958401"/>
            <a:ext cx="13004800" cy="67952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456814" y="615023"/>
            <a:ext cx="11684001" cy="2711512"/>
          </a:xfrm>
          <a:prstGeom prst="rect">
            <a:avLst/>
          </a:prstGeom>
        </p:spPr>
        <p:txBody>
          <a:bodyPr/>
          <a:lstStyle>
            <a:lvl1pPr defTabSz="368045">
              <a:defRPr sz="3906" spc="624"/>
            </a:lvl1pPr>
          </a:lstStyle>
          <a:p>
            <a:pPr lvl="0" algn="ctr">
              <a:defRPr sz="1800" cap="none" spc="0">
                <a:solidFill>
                  <a:srgbClr val="000000"/>
                </a:solidFill>
              </a:defRPr>
            </a:pPr>
            <a:r>
              <a:rPr sz="3906" cap="all" spc="624" dirty="0">
                <a:solidFill>
                  <a:srgbClr val="FFFFFF"/>
                </a:solidFill>
              </a:rPr>
              <a:t>develop an Arctic Policy for the </a:t>
            </a:r>
            <a:r>
              <a:rPr sz="3906" cap="all" spc="624" dirty="0" smtClean="0">
                <a:solidFill>
                  <a:srgbClr val="FFFFFF"/>
                </a:solidFill>
              </a:rPr>
              <a:t>stat</a:t>
            </a:r>
            <a:r>
              <a:rPr lang="en-US" sz="3906" cap="all" spc="624" dirty="0" smtClean="0">
                <a:solidFill>
                  <a:srgbClr val="FFFFFF"/>
                </a:solidFill>
              </a:rPr>
              <a:t>e</a:t>
            </a:r>
            <a:br>
              <a:rPr lang="en-US" sz="3906" cap="all" spc="624" dirty="0" smtClean="0">
                <a:solidFill>
                  <a:srgbClr val="FFFFFF"/>
                </a:solidFill>
              </a:rPr>
            </a:br>
            <a:r>
              <a:rPr lang="en-US" sz="3906" cap="all" spc="624" dirty="0" smtClean="0">
                <a:solidFill>
                  <a:srgbClr val="FFFFFF"/>
                </a:solidFill>
              </a:rPr>
              <a:t>Create an </a:t>
            </a:r>
            <a:r>
              <a:rPr sz="3906" cap="all" spc="624" dirty="0" smtClean="0">
                <a:solidFill>
                  <a:srgbClr val="FFFFFF"/>
                </a:solidFill>
              </a:rPr>
              <a:t>implementation </a:t>
            </a:r>
            <a:r>
              <a:rPr sz="3906" cap="all" spc="624" dirty="0">
                <a:solidFill>
                  <a:srgbClr val="FFFFFF"/>
                </a:solidFill>
              </a:rPr>
              <a:t>plan for that Policy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456814" y="107022"/>
            <a:ext cx="11684001" cy="508001"/>
          </a:xfrm>
          <a:prstGeom prst="rect">
            <a:avLst/>
          </a:prstGeom>
        </p:spPr>
        <p:txBody>
          <a:bodyPr/>
          <a:lstStyle>
            <a:lvl1pPr defTabSz="566674">
              <a:defRPr sz="2328" spc="372">
                <a:solidFill>
                  <a:srgbClr val="55D7FF"/>
                </a:solidFill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 dirty="0">
                <a:solidFill>
                  <a:srgbClr val="55D7FF"/>
                </a:solidFill>
              </a:rPr>
              <a:t>Goals of the Commission: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AAPC travel Map(1).pdf"/>
          <p:cNvPicPr/>
          <p:nvPr/>
        </p:nvPicPr>
        <p:blipFill>
          <a:blip r:embed="rId3">
            <a:extLst/>
          </a:blip>
          <a:srcRect l="29870"/>
          <a:stretch>
            <a:fillRect/>
          </a:stretch>
        </p:blipFill>
        <p:spPr>
          <a:xfrm>
            <a:off x="6496050" y="2701447"/>
            <a:ext cx="6297561" cy="4363406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438150">
              <a:defRPr sz="1800" spc="288"/>
            </a:lvl1pPr>
          </a:lstStyle>
          <a:p>
            <a:pPr lvl="0">
              <a:defRPr cap="none" spc="0">
                <a:solidFill>
                  <a:srgbClr val="000000"/>
                </a:solidFill>
              </a:defRPr>
            </a:pPr>
            <a:r>
              <a:rPr b="1" cap="all" spc="288" dirty="0">
                <a:solidFill>
                  <a:schemeClr val="bg1"/>
                </a:solidFill>
              </a:rPr>
              <a:t>The Commission convened public meetings around the state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70000" y="2959100"/>
            <a:ext cx="10464800" cy="5207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>
              <a:defRPr sz="2400" cap="all" spc="384">
                <a:solidFill>
                  <a:srgbClr val="55D7FF"/>
                </a:solidFill>
              </a:defRPr>
            </a:pPr>
            <a:endParaRPr/>
          </a:p>
        </p:txBody>
      </p:sp>
      <p:sp>
        <p:nvSpPr>
          <p:cNvPr id="60" name="Shape 60"/>
          <p:cNvSpPr/>
          <p:nvPr/>
        </p:nvSpPr>
        <p:spPr>
          <a:xfrm>
            <a:off x="1270000" y="412750"/>
            <a:ext cx="10464800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Alaska’s Arctic Policy articulates our vision and will guide the state’s initiatives and inform U.S. domestic and international policy in ways that will ensure a benefit to Alaskans.</a:t>
            </a:r>
          </a:p>
        </p:txBody>
      </p:sp>
      <p:pic>
        <p:nvPicPr>
          <p:cNvPr id="61" name="mushers_DSC_0086_KT.jpg"/>
          <p:cNvPicPr/>
          <p:nvPr/>
        </p:nvPicPr>
        <p:blipFill>
          <a:blip r:embed="rId3">
            <a:extLst/>
          </a:blip>
          <a:srcRect l="488" t="14529" b="14529"/>
          <a:stretch>
            <a:fillRect/>
          </a:stretch>
        </p:blipFill>
        <p:spPr>
          <a:xfrm>
            <a:off x="31750" y="3613150"/>
            <a:ext cx="12941300" cy="613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1270000" y="2959100"/>
            <a:ext cx="10464800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400" cap="all" spc="384">
                <a:solidFill>
                  <a:srgbClr val="55D7FF"/>
                </a:solidFill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–Arctic Research and policy Act 1984</a:t>
            </a:r>
          </a:p>
        </p:txBody>
      </p:sp>
      <p:sp>
        <p:nvSpPr>
          <p:cNvPr id="66" name="Shape 66"/>
          <p:cNvSpPr/>
          <p:nvPr/>
        </p:nvSpPr>
        <p:spPr>
          <a:xfrm>
            <a:off x="167904" y="406399"/>
            <a:ext cx="12630893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“[A]ll United States…territory north and west of the boundary formed by the Porcupine, Yukon and Kuskokwim Rivers; all contiguous seas, including the Arctic Ocean and the Beaufort, Bering and Chukchi Seas; and the Aleutian Chain.” </a:t>
            </a:r>
          </a:p>
        </p:txBody>
      </p:sp>
      <p:pic>
        <p:nvPicPr>
          <p:cNvPr id="67" name="earth_1_google_with_line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5125" y="3613150"/>
            <a:ext cx="7156450" cy="613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Caribou_iStock_000022520217.jpg"/>
          <p:cNvPicPr/>
          <p:nvPr/>
        </p:nvPicPr>
        <p:blipFill>
          <a:blip r:embed="rId3">
            <a:extLst/>
          </a:blip>
          <a:srcRect l="19497" r="37057"/>
          <a:stretch>
            <a:fillRect/>
          </a:stretch>
        </p:blipFill>
        <p:spPr>
          <a:xfrm>
            <a:off x="6521450" y="0"/>
            <a:ext cx="65024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351913" y="268218"/>
            <a:ext cx="5918201" cy="2619237"/>
          </a:xfrm>
          <a:prstGeom prst="rect">
            <a:avLst/>
          </a:prstGeom>
        </p:spPr>
        <p:txBody>
          <a:bodyPr/>
          <a:lstStyle>
            <a:lvl1pPr defTabSz="455675">
              <a:defRPr sz="1871" spc="299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1871" cap="all" spc="299">
                <a:solidFill>
                  <a:srgbClr val="55D7FF"/>
                </a:solidFill>
              </a:rPr>
              <a:t>Policy Statement #1 - Uphold the state’s commitment to economically vibrant communities sustained by development activities consistent with the state’s responsibility for a healthy environment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xfrm>
            <a:off x="406424" y="2763876"/>
            <a:ext cx="5587953" cy="6756401"/>
          </a:xfrm>
          <a:prstGeom prst="rect">
            <a:avLst/>
          </a:prstGeom>
        </p:spPr>
        <p:txBody>
          <a:bodyPr/>
          <a:lstStyle/>
          <a:p>
            <a:pPr marL="334645" lvl="0" indent="-334645" defTabSz="496570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2550">
                <a:solidFill>
                  <a:srgbClr val="FFFFFF"/>
                </a:solidFill>
              </a:rPr>
              <a:t>Communities benefit from economic and resource development activities</a:t>
            </a:r>
          </a:p>
          <a:p>
            <a:pPr marL="334645" lvl="0" indent="-334645" defTabSz="496570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2550">
                <a:solidFill>
                  <a:srgbClr val="FFFFFF"/>
                </a:solidFill>
              </a:rPr>
              <a:t>Improve permitting and regulatory processes</a:t>
            </a:r>
          </a:p>
          <a:p>
            <a:pPr marL="334645" lvl="0" indent="-334645" defTabSz="496570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2550">
                <a:solidFill>
                  <a:srgbClr val="FFFFFF"/>
                </a:solidFill>
              </a:rPr>
              <a:t>Create positive investment climate and develop strategic infrastructure</a:t>
            </a:r>
          </a:p>
          <a:p>
            <a:pPr marL="334645" lvl="0" indent="-334645" defTabSz="496570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2550">
                <a:solidFill>
                  <a:srgbClr val="FFFFFF"/>
                </a:solidFill>
              </a:rPr>
              <a:t>Responsive to changing climate</a:t>
            </a:r>
          </a:p>
          <a:p>
            <a:pPr marL="334645" lvl="0" indent="-334645" defTabSz="496570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2550">
                <a:solidFill>
                  <a:srgbClr val="FFFFFF"/>
                </a:solidFill>
              </a:rPr>
              <a:t>Innovation should focus on emerging opportunities and challenges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G_3818.jpeg"/>
          <p:cNvPicPr/>
          <p:nvPr/>
        </p:nvPicPr>
        <p:blipFill>
          <a:blip r:embed="rId3">
            <a:extLst/>
          </a:blip>
          <a:srcRect l="13045" r="36954"/>
          <a:stretch>
            <a:fillRect/>
          </a:stretch>
        </p:blipFill>
        <p:spPr>
          <a:xfrm>
            <a:off x="6521450" y="0"/>
            <a:ext cx="65024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483973" y="228600"/>
            <a:ext cx="5918201" cy="2616201"/>
          </a:xfrm>
          <a:prstGeom prst="rect">
            <a:avLst/>
          </a:prstGeom>
        </p:spPr>
        <p:txBody>
          <a:bodyPr/>
          <a:lstStyle>
            <a:lvl1pPr>
              <a:defRPr sz="2400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Policy Statement #2 - Collaborate with all levels of government and stakeholders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439680" y="2634972"/>
            <a:ext cx="5588001" cy="6756401"/>
          </a:xfrm>
          <a:prstGeom prst="rect">
            <a:avLst/>
          </a:prstGeom>
        </p:spPr>
        <p:txBody>
          <a:bodyPr/>
          <a:lstStyle/>
          <a:p>
            <a:pPr marL="291338" lvl="0" indent="-291338" defTabSz="432308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2220">
                <a:solidFill>
                  <a:srgbClr val="FFFFFF"/>
                </a:solidFill>
              </a:rPr>
              <a:t>Strengthen and expand cross-border relationships and international cooperation</a:t>
            </a:r>
          </a:p>
          <a:p>
            <a:pPr marL="291338" lvl="0" indent="-291338" defTabSz="432308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2220">
                <a:solidFill>
                  <a:srgbClr val="FFFFFF"/>
                </a:solidFill>
              </a:rPr>
              <a:t>Sustain and enhance state participation in the Arctic Council</a:t>
            </a:r>
          </a:p>
          <a:p>
            <a:pPr marL="291338" lvl="0" indent="-291338" defTabSz="432308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2220">
                <a:solidFill>
                  <a:srgbClr val="FFFFFF"/>
                </a:solidFill>
              </a:rPr>
              <a:t>Pursue opportunities to participate meaningfully as a partner in the development of federal and international Arctic policies</a:t>
            </a:r>
          </a:p>
          <a:p>
            <a:pPr marL="291338" lvl="0" indent="-291338" defTabSz="432308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2220">
                <a:solidFill>
                  <a:srgbClr val="FFFFFF"/>
                </a:solidFill>
              </a:rPr>
              <a:t>Strengthen communication with Arctic Council permanent participants</a:t>
            </a:r>
          </a:p>
          <a:p>
            <a:pPr marL="291338" lvl="0" indent="-291338" defTabSz="432308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2220">
                <a:solidFill>
                  <a:srgbClr val="FFFFFF"/>
                </a:solidFill>
              </a:rPr>
              <a:t>Reiterate the state’s long-time support for ratification of the Law of the Sea Treaty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rudhoe_Airport_iStock_000036759190.jpg"/>
          <p:cNvPicPr/>
          <p:nvPr/>
        </p:nvPicPr>
        <p:blipFill>
          <a:blip r:embed="rId3">
            <a:extLst/>
          </a:blip>
          <a:srcRect l="35113" r="20437"/>
          <a:stretch>
            <a:fillRect/>
          </a:stretch>
        </p:blipFill>
        <p:spPr>
          <a:xfrm>
            <a:off x="6521450" y="0"/>
            <a:ext cx="650240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6814" y="228600"/>
            <a:ext cx="5918201" cy="2616201"/>
          </a:xfrm>
          <a:prstGeom prst="rect">
            <a:avLst/>
          </a:prstGeom>
        </p:spPr>
        <p:txBody>
          <a:bodyPr/>
          <a:lstStyle>
            <a:lvl1pPr>
              <a:defRPr sz="2400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 dirty="0">
                <a:solidFill>
                  <a:srgbClr val="55D7FF"/>
                </a:solidFill>
              </a:rPr>
              <a:t>Policy Statement #3 - Enhance the security of the state through a safe and secure Arctic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406399" y="2476499"/>
            <a:ext cx="5588001" cy="6756401"/>
          </a:xfrm>
          <a:prstGeom prst="rect">
            <a:avLst/>
          </a:prstGeom>
        </p:spPr>
        <p:txBody>
          <a:bodyPr/>
          <a:lstStyle/>
          <a:p>
            <a:pPr marL="330707" lvl="0" indent="-330707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520">
                <a:solidFill>
                  <a:srgbClr val="FFFFFF"/>
                </a:solidFill>
              </a:rPr>
              <a:t>Enhance disaster and emergency prevention and response, oil spill prevention and response and search and rescue capabilities</a:t>
            </a:r>
          </a:p>
          <a:p>
            <a:pPr marL="330707" lvl="0" indent="-330707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520">
                <a:solidFill>
                  <a:srgbClr val="FFFFFF"/>
                </a:solidFill>
              </a:rPr>
              <a:t>Provide safe, secure and reliable maritime transportation</a:t>
            </a:r>
          </a:p>
          <a:p>
            <a:pPr marL="330707" lvl="0" indent="-330707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520">
                <a:solidFill>
                  <a:srgbClr val="FFFFFF"/>
                </a:solidFill>
              </a:rPr>
              <a:t>Sustain and develop new, community, response, and resource related infrastructure</a:t>
            </a:r>
          </a:p>
          <a:p>
            <a:pPr marL="330707" lvl="0" indent="-330707" defTabSz="49072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520">
                <a:solidFill>
                  <a:srgbClr val="FFFFFF"/>
                </a:solidFill>
              </a:rPr>
              <a:t>Coordinate with the federal government for an increase in United State Coast Guard presence and national defense obligations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1359</TotalTime>
  <Words>1624</Words>
  <Application>Microsoft Office PowerPoint</Application>
  <PresentationFormat>Custom</PresentationFormat>
  <Paragraphs>215</Paragraphs>
  <Slides>19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Avenir Book</vt:lpstr>
      <vt:lpstr>Avenir Light</vt:lpstr>
      <vt:lpstr>Avenir Medium</vt:lpstr>
      <vt:lpstr>Avenir Roman</vt:lpstr>
      <vt:lpstr>New_Template1</vt:lpstr>
      <vt:lpstr>Acrobat Document</vt:lpstr>
      <vt:lpstr>Alaska’s Arctic Policy               and Implementation Plan</vt:lpstr>
      <vt:lpstr>PowerPoint Presentation</vt:lpstr>
      <vt:lpstr>develop an Arctic Policy for the state Create an implementation plan for that Policy</vt:lpstr>
      <vt:lpstr>PowerPoint Presentation</vt:lpstr>
      <vt:lpstr>PowerPoint Presentation</vt:lpstr>
      <vt:lpstr>PowerPoint Presentation</vt:lpstr>
      <vt:lpstr>Policy Statement #1 - Uphold the state’s commitment to economically vibrant communities sustained by development activities consistent with the state’s responsibility for a healthy environment</vt:lpstr>
      <vt:lpstr>Policy Statement #2 - Collaborate with all levels of government and stakeholders</vt:lpstr>
      <vt:lpstr>Policy Statement #3 - Enhance the security of the state through a safe and secure Arctic</vt:lpstr>
      <vt:lpstr>Policy Statement #4 - value and strengthen the resilience of communities</vt:lpstr>
      <vt:lpstr>Commission’s Final Report to the Alaska State Legislature</vt:lpstr>
      <vt:lpstr>Four lines of effort</vt:lpstr>
      <vt:lpstr>Promote Economic and Resource Development</vt:lpstr>
      <vt:lpstr>Address Response Capacity</vt:lpstr>
      <vt:lpstr>Support Healthy Communities</vt:lpstr>
      <vt:lpstr>Strengthen Science and Research</vt:lpstr>
      <vt:lpstr>The Commission’s work       -</vt:lpstr>
      <vt:lpstr>Alaska Arctic Policy Commission Members</vt:lpstr>
      <vt:lpstr>www.akarctic.com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Alaska’s Arctic Policy and Implementation Plan</dc:title>
  <dc:creator>Jesse Logan</dc:creator>
  <cp:lastModifiedBy>Jesse Logan</cp:lastModifiedBy>
  <cp:revision>13</cp:revision>
  <dcterms:modified xsi:type="dcterms:W3CDTF">2015-02-04T01:27:48Z</dcterms:modified>
</cp:coreProperties>
</file>