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3A70"/>
    <a:srgbClr val="F2C75C"/>
    <a:srgbClr val="B77729"/>
    <a:srgbClr val="99552B"/>
    <a:srgbClr val="5E8AB4"/>
    <a:srgbClr val="00B2A9"/>
    <a:srgbClr val="768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Harvest Percentages FY 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650565944881889"/>
          <c:y val="0.1212421800416966"/>
          <c:w val="0.54136368110236222"/>
          <c:h val="0.812045471699958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Harvest Percentages FY 2023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DA-4C85-9FDA-72198FB6D5D1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DA-4C85-9FDA-72198FB6D5D1}"/>
              </c:ext>
            </c:extLst>
          </c:dPt>
          <c:cat>
            <c:strRef>
              <c:f>Sheet1!$A$2:$A$3</c:f>
              <c:strCache>
                <c:ptCount val="2"/>
                <c:pt idx="0">
                  <c:v>Commercial Fishing</c:v>
                </c:pt>
                <c:pt idx="1">
                  <c:v>Subsistence Fishing and Hunting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98.6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3-425B-9E0C-400011167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Wild</a:t>
            </a:r>
            <a:r>
              <a:rPr lang="en-US" baseline="0" dirty="0"/>
              <a:t> Food</a:t>
            </a:r>
            <a:r>
              <a:rPr lang="en-US" dirty="0"/>
              <a:t> Distribution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Subsistence Fish Distribution 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5-4EAE-BA4F-796C4F9E6EEB}"/>
              </c:ext>
            </c:extLst>
          </c:dPt>
          <c:dPt>
            <c:idx val="1"/>
            <c:bubble3D val="0"/>
            <c:explosion val="2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5-4EAE-BA4F-796C4F9E6EEB}"/>
              </c:ext>
            </c:extLst>
          </c:dPt>
          <c:cat>
            <c:strRef>
              <c:f>Sheet1!$A$2:$A$3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25.3</c:v>
                </c:pt>
                <c:pt idx="1">
                  <c:v>74.599999999999994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0-4039-9DBA-CBC85F331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Fish Budget Spending Data</a:t>
            </a:r>
          </a:p>
        </c:rich>
      </c:tx>
      <c:layout>
        <c:manualLayout>
          <c:xMode val="edge"/>
          <c:yMode val="edge"/>
          <c:x val="0.412459656500454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85952019826763"/>
          <c:y val="3.5552969081241038E-2"/>
          <c:w val="0.7356031003937008"/>
          <c:h val="0.844912411115132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Total Budget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Subsistence Section</c:v>
                </c:pt>
                <c:pt idx="1">
                  <c:v>Div of Sport Fish</c:v>
                </c:pt>
                <c:pt idx="2">
                  <c:v>Div of Commercial Fisheries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4.5599999999999996</c:v>
                </c:pt>
                <c:pt idx="1">
                  <c:v>33.130000000000003</c:v>
                </c:pt>
                <c:pt idx="2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7-42B2-B66B-A1537017F9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Budgeted Dollars (Millions)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Subsistence Section</c:v>
                </c:pt>
                <c:pt idx="1">
                  <c:v>Div of Sport Fish</c:v>
                </c:pt>
                <c:pt idx="2">
                  <c:v>Div of Commercial Fisheries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43.6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C7-42B2-B66B-A1537017F9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78150063"/>
        <c:axId val="178150895"/>
      </c:barChart>
      <c:catAx>
        <c:axId val="178150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50895"/>
        <c:crosses val="autoZero"/>
        <c:auto val="1"/>
        <c:lblAlgn val="ctr"/>
        <c:lblOffset val="100"/>
        <c:noMultiLvlLbl val="0"/>
      </c:catAx>
      <c:valAx>
        <c:axId val="1781508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50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Staffing Data FY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593913031978319"/>
          <c:y val="0.10014843133929434"/>
          <c:w val="0.7308647883858268"/>
          <c:h val="0.7705452281898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Total Staff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Subsistence Section</c:v>
                </c:pt>
                <c:pt idx="1">
                  <c:v>Div of Sport Fish</c:v>
                </c:pt>
                <c:pt idx="2">
                  <c:v>Div of Commercial Fisheries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3.82</c:v>
                </c:pt>
                <c:pt idx="1">
                  <c:v>35.61</c:v>
                </c:pt>
                <c:pt idx="2">
                  <c:v>60.57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8-4CC4-ABE0-DA5C64264C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Dedicated Staff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Subsistence Section</c:v>
                </c:pt>
                <c:pt idx="1">
                  <c:v>Div of Sport Fish</c:v>
                </c:pt>
                <c:pt idx="2">
                  <c:v>Div of Commercial Fisheries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</c:v>
                </c:pt>
                <c:pt idx="1">
                  <c:v>177</c:v>
                </c:pt>
                <c:pt idx="2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C8-4CC4-ABE0-DA5C64264C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5920143"/>
        <c:axId val="185920559"/>
      </c:barChart>
      <c:catAx>
        <c:axId val="185920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920559"/>
        <c:crosses val="autoZero"/>
        <c:auto val="1"/>
        <c:lblAlgn val="ctr"/>
        <c:lblOffset val="100"/>
        <c:noMultiLvlLbl val="0"/>
      </c:catAx>
      <c:valAx>
        <c:axId val="185920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920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7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0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43750" y="182563"/>
            <a:ext cx="4700588" cy="61737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3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5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0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D6D3D-EB2C-48B0-99B4-97ABF95F052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4679-CF22-488C-8EA2-D55ACA7F2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7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501957"/>
            <a:ext cx="9144000" cy="2803005"/>
          </a:xfrm>
        </p:spPr>
        <p:txBody>
          <a:bodyPr/>
          <a:lstStyle/>
          <a:p>
            <a:r>
              <a:rPr lang="en-US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Subsistence 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321115"/>
            <a:ext cx="4686300" cy="154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8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4284" y="945934"/>
            <a:ext cx="3408381" cy="15545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Who Gets</a:t>
            </a:r>
          </a:p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The</a:t>
            </a:r>
          </a:p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Food?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850" y="3373814"/>
            <a:ext cx="3591261" cy="382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Wild Resource Harvest Data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82809" y="286921"/>
            <a:ext cx="7745506" cy="61737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Total Statewide Harvest of Fish and Game:</a:t>
            </a:r>
          </a:p>
          <a:p>
            <a:pPr marL="0" indent="0">
              <a:buNone/>
            </a:pPr>
            <a:r>
              <a:rPr lang="en-US" sz="2000" dirty="0"/>
              <a:t>Commercial Fishing: 98.6% of total harvest |</a:t>
            </a:r>
          </a:p>
          <a:p>
            <a:pPr marL="0" indent="0">
              <a:buNone/>
            </a:pPr>
            <a:r>
              <a:rPr lang="en-US" sz="2000" dirty="0"/>
              <a:t>Subsistence Fishing &amp; Hunting: .9% of total harvest |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35077293"/>
              </p:ext>
            </p:extLst>
          </p:nvPr>
        </p:nvGraphicFramePr>
        <p:xfrm>
          <a:off x="5182637" y="2011680"/>
          <a:ext cx="5405152" cy="421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1" y="1723186"/>
            <a:ext cx="2743206" cy="27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6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208951"/>
              </p:ext>
            </p:extLst>
          </p:nvPr>
        </p:nvGraphicFramePr>
        <p:xfrm>
          <a:off x="5709318" y="2626567"/>
          <a:ext cx="4547268" cy="407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9190" y="365125"/>
            <a:ext cx="35607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What We Share: Subsistence Distribution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6112" y="1690687"/>
            <a:ext cx="3591261" cy="4914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3084" y="529389"/>
            <a:ext cx="7519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the .9% of wild food harvested , 74.6% was distributed among rural households, and 25.4% was distributed among urban households.</a:t>
            </a:r>
          </a:p>
          <a:p>
            <a:endParaRPr lang="en-US" dirty="0"/>
          </a:p>
          <a:p>
            <a:r>
              <a:rPr lang="en-US" dirty="0"/>
              <a:t>Average </a:t>
            </a:r>
            <a:r>
              <a:rPr lang="en-US" dirty="0" err="1"/>
              <a:t>lbs</a:t>
            </a:r>
            <a:r>
              <a:rPr lang="en-US" dirty="0"/>
              <a:t> distributed to urban households: 19 </a:t>
            </a:r>
            <a:r>
              <a:rPr lang="en-US" dirty="0" err="1"/>
              <a:t>lbs</a:t>
            </a:r>
            <a:endParaRPr lang="en-US" dirty="0"/>
          </a:p>
          <a:p>
            <a:r>
              <a:rPr lang="en-US" dirty="0"/>
              <a:t>Average </a:t>
            </a:r>
            <a:r>
              <a:rPr lang="en-US" dirty="0" err="1"/>
              <a:t>lbs</a:t>
            </a:r>
            <a:r>
              <a:rPr lang="en-US" dirty="0"/>
              <a:t> distributed to rural households: 275 </a:t>
            </a:r>
            <a:r>
              <a:rPr lang="en-US" dirty="0" err="1"/>
              <a:t>lbs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4502074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5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660096"/>
              </p:ext>
            </p:extLst>
          </p:nvPr>
        </p:nvGraphicFramePr>
        <p:xfrm>
          <a:off x="5697622" y="2436562"/>
          <a:ext cx="4547268" cy="407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76112" y="-492682"/>
            <a:ext cx="117562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Dollars and Nonsense: SOA Fish Budget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70626" y="729217"/>
            <a:ext cx="1364003" cy="460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FY 2023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545292014"/>
              </p:ext>
            </p:extLst>
          </p:nvPr>
        </p:nvGraphicFramePr>
        <p:xfrm>
          <a:off x="-268174" y="1531257"/>
          <a:ext cx="11756231" cy="503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770" y="4619119"/>
            <a:ext cx="1194941" cy="1194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03" y="2532287"/>
            <a:ext cx="2596942" cy="30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7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660096"/>
              </p:ext>
            </p:extLst>
          </p:nvPr>
        </p:nvGraphicFramePr>
        <p:xfrm>
          <a:off x="5697622" y="2436562"/>
          <a:ext cx="4547268" cy="407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76112" y="-492682"/>
            <a:ext cx="117562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3A70"/>
                </a:solidFill>
                <a:latin typeface="Arial Black" panose="020B0A04020102020204" pitchFamily="34" charset="0"/>
              </a:rPr>
              <a:t>Man Down: Staffing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70626" y="729217"/>
            <a:ext cx="1364003" cy="460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3A70"/>
                </a:solidFill>
              </a:rPr>
              <a:t>FY 2023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71318400"/>
              </p:ext>
            </p:extLst>
          </p:nvPr>
        </p:nvGraphicFramePr>
        <p:xfrm>
          <a:off x="166914" y="1224766"/>
          <a:ext cx="1172028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19" y="2983989"/>
            <a:ext cx="4447041" cy="31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3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124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Subsistence Story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Saylor</dc:creator>
  <cp:lastModifiedBy>Callan Chythlook-Sifsof</cp:lastModifiedBy>
  <cp:revision>41</cp:revision>
  <cp:lastPrinted>2024-01-30T00:12:05Z</cp:lastPrinted>
  <dcterms:created xsi:type="dcterms:W3CDTF">2019-04-04T22:05:23Z</dcterms:created>
  <dcterms:modified xsi:type="dcterms:W3CDTF">2024-01-30T00:12:47Z</dcterms:modified>
</cp:coreProperties>
</file>