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5.xml" ContentType="application/vnd.openxmlformats-officedocument.theme+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theme/theme6.xml" ContentType="application/vnd.openxmlformats-officedocument.theme+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theme/theme7.xml" ContentType="application/vnd.openxmlformats-officedocument.theme+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 id="2147483696" r:id="rId4"/>
    <p:sldMasterId id="2147483708" r:id="rId5"/>
    <p:sldMasterId id="2147483721" r:id="rId6"/>
    <p:sldMasterId id="2147483733" r:id="rId7"/>
    <p:sldMasterId id="2147483745" r:id="rId8"/>
  </p:sldMasterIdLst>
  <p:notesMasterIdLst>
    <p:notesMasterId r:id="rId18"/>
  </p:notesMasterIdLst>
  <p:handoutMasterIdLst>
    <p:handoutMasterId r:id="rId19"/>
  </p:handoutMasterIdLst>
  <p:sldIdLst>
    <p:sldId id="264" r:id="rId9"/>
    <p:sldId id="265" r:id="rId10"/>
    <p:sldId id="267" r:id="rId11"/>
    <p:sldId id="266" r:id="rId12"/>
    <p:sldId id="268" r:id="rId13"/>
    <p:sldId id="269" r:id="rId14"/>
    <p:sldId id="271" r:id="rId15"/>
    <p:sldId id="273" r:id="rId16"/>
    <p:sldId id="272"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autoAdjust="0"/>
  </p:normalViewPr>
  <p:slideViewPr>
    <p:cSldViewPr snapToGrid="0">
      <p:cViewPr varScale="1">
        <p:scale>
          <a:sx n="52" d="100"/>
          <a:sy n="52" d="100"/>
        </p:scale>
        <p:origin x="-1152" y="-96"/>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8" d="100"/>
          <a:sy n="88" d="100"/>
        </p:scale>
        <p:origin x="3822"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5.xml"/><Relationship Id="rId18"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Master" Target="slideMasters/slideMaster7.xml"/><Relationship Id="rId12" Type="http://schemas.openxmlformats.org/officeDocument/2006/relationships/slide" Target="slides/slide4.xml"/><Relationship Id="rId17" Type="http://schemas.openxmlformats.org/officeDocument/2006/relationships/slide" Target="slides/slide9.xml"/><Relationship Id="rId2" Type="http://schemas.openxmlformats.org/officeDocument/2006/relationships/slideMaster" Target="slideMasters/slideMaster2.xml"/><Relationship Id="rId16" Type="http://schemas.openxmlformats.org/officeDocument/2006/relationships/slide" Target="slides/slide8.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3.xml"/><Relationship Id="rId5" Type="http://schemas.openxmlformats.org/officeDocument/2006/relationships/slideMaster" Target="slideMasters/slideMaster5.xml"/><Relationship Id="rId15" Type="http://schemas.openxmlformats.org/officeDocument/2006/relationships/slide" Target="slides/slide7.xml"/><Relationship Id="rId23" Type="http://schemas.openxmlformats.org/officeDocument/2006/relationships/tableStyles" Target="tableStyles.xml"/><Relationship Id="rId10" Type="http://schemas.openxmlformats.org/officeDocument/2006/relationships/slide" Target="slides/slide2.xml"/><Relationship Id="rId19" Type="http://schemas.openxmlformats.org/officeDocument/2006/relationships/handoutMaster" Target="handoutMasters/handoutMaster1.xml"/><Relationship Id="rId4" Type="http://schemas.openxmlformats.org/officeDocument/2006/relationships/slideMaster" Target="slideMasters/slideMaster4.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0.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F14C8AF-82B6-44B5-9513-1B9D41D596A8}" type="datetimeFigureOut">
              <a:rPr lang="en-US" smtClean="0"/>
              <a:t>2/1/2017</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689D23C-17AE-4041-B37D-4A97742512B5}" type="slidenum">
              <a:rPr lang="en-US" smtClean="0"/>
              <a:t>‹#›</a:t>
            </a:fld>
            <a:endParaRPr lang="en-US"/>
          </a:p>
        </p:txBody>
      </p:sp>
    </p:spTree>
    <p:extLst>
      <p:ext uri="{BB962C8B-B14F-4D97-AF65-F5344CB8AC3E}">
        <p14:creationId xmlns:p14="http://schemas.microsoft.com/office/powerpoint/2010/main" val="15865332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910F2C-0472-4E21-8ABA-22954817FDB5}" type="datetimeFigureOut">
              <a:rPr lang="en-US" smtClean="0"/>
              <a:t>2/1/2017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DD1065C-FA14-4768-9C48-95A1DCB7AA50}" type="slidenum">
              <a:rPr lang="en-US" smtClean="0"/>
              <a:t>‹#›</a:t>
            </a:fld>
            <a:endParaRPr lang="en-US"/>
          </a:p>
        </p:txBody>
      </p:sp>
    </p:spTree>
    <p:extLst>
      <p:ext uri="{BB962C8B-B14F-4D97-AF65-F5344CB8AC3E}">
        <p14:creationId xmlns:p14="http://schemas.microsoft.com/office/powerpoint/2010/main" val="22201273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Basic</a:t>
            </a:r>
            <a:r>
              <a:rPr lang="en-US" baseline="0" dirty="0" smtClean="0"/>
              <a:t> Power Point Briefing 12 pages to fit in 10 minutes – Easily incorporated into other Departmental slideshow with pre-set formatting. Current Logo.  Photos can be inserted if desired or other adjustments.  Just let us know.</a:t>
            </a:r>
            <a:endParaRPr lang="en-US" dirty="0"/>
          </a:p>
        </p:txBody>
      </p:sp>
      <p:sp>
        <p:nvSpPr>
          <p:cNvPr id="4" name="Slide Number Placeholder 3"/>
          <p:cNvSpPr>
            <a:spLocks noGrp="1"/>
          </p:cNvSpPr>
          <p:nvPr>
            <p:ph type="sldNum" sz="quarter" idx="10"/>
          </p:nvPr>
        </p:nvSpPr>
        <p:spPr/>
        <p:txBody>
          <a:bodyPr/>
          <a:lstStyle/>
          <a:p>
            <a:fld id="{7CFE9941-FA78-4362-A217-1531D0CD375E}" type="slidenum">
              <a:rPr lang="en-US" smtClean="0">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val="6562452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DD1065C-FA14-4768-9C48-95A1DCB7AA50}" type="slidenum">
              <a:rPr lang="en-US" smtClean="0"/>
              <a:t>3</a:t>
            </a:fld>
            <a:endParaRPr lang="en-US"/>
          </a:p>
        </p:txBody>
      </p:sp>
    </p:spTree>
    <p:extLst>
      <p:ext uri="{BB962C8B-B14F-4D97-AF65-F5344CB8AC3E}">
        <p14:creationId xmlns:p14="http://schemas.microsoft.com/office/powerpoint/2010/main" val="8606104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8FC74E3-A692-4F3C-A592-2BA9111592F8}" type="slidenum">
              <a:rPr lang="en-US" smtClean="0">
                <a:solidFill>
                  <a:prstClr val="black"/>
                </a:solidFill>
              </a:rPr>
              <a:pPr/>
              <a:t>4</a:t>
            </a:fld>
            <a:endParaRPr lang="en-US" dirty="0">
              <a:solidFill>
                <a:prstClr val="black"/>
              </a:solidFill>
            </a:endParaRPr>
          </a:p>
        </p:txBody>
      </p:sp>
    </p:spTree>
    <p:extLst>
      <p:ext uri="{BB962C8B-B14F-4D97-AF65-F5344CB8AC3E}">
        <p14:creationId xmlns:p14="http://schemas.microsoft.com/office/powerpoint/2010/main" val="7139636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8FC74E3-A692-4F3C-A592-2BA9111592F8}" type="slidenum">
              <a:rPr lang="en-US" smtClean="0">
                <a:solidFill>
                  <a:prstClr val="black"/>
                </a:solidFill>
              </a:rPr>
              <a:pPr/>
              <a:t>5</a:t>
            </a:fld>
            <a:endParaRPr lang="en-US">
              <a:solidFill>
                <a:prstClr val="black"/>
              </a:solidFill>
            </a:endParaRPr>
          </a:p>
        </p:txBody>
      </p:sp>
    </p:spTree>
    <p:extLst>
      <p:ext uri="{BB962C8B-B14F-4D97-AF65-F5344CB8AC3E}">
        <p14:creationId xmlns:p14="http://schemas.microsoft.com/office/powerpoint/2010/main" val="33070086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8FC74E3-A692-4F3C-A592-2BA9111592F8}" type="slidenum">
              <a:rPr lang="en-US" smtClean="0">
                <a:solidFill>
                  <a:prstClr val="black"/>
                </a:solidFill>
              </a:rPr>
              <a:pPr/>
              <a:t>6</a:t>
            </a:fld>
            <a:endParaRPr lang="en-US" dirty="0">
              <a:solidFill>
                <a:prstClr val="black"/>
              </a:solidFill>
            </a:endParaRPr>
          </a:p>
        </p:txBody>
      </p:sp>
    </p:spTree>
    <p:extLst>
      <p:ext uri="{BB962C8B-B14F-4D97-AF65-F5344CB8AC3E}">
        <p14:creationId xmlns:p14="http://schemas.microsoft.com/office/powerpoint/2010/main" val="15321825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4722CDE-3E48-4C9D-9155-362070C1AB43}" type="datetime1">
              <a:rPr lang="en-US" smtClean="0">
                <a:solidFill>
                  <a:prstClr val="black">
                    <a:tint val="75000"/>
                  </a:prstClr>
                </a:solidFill>
              </a:rPr>
              <a:pPr/>
              <a:t>2/1/2017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0301591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443830-DA7C-4192-8724-0BF2832B5E0F}" type="datetime1">
              <a:rPr lang="en-US" smtClean="0">
                <a:solidFill>
                  <a:prstClr val="black">
                    <a:tint val="75000"/>
                  </a:prstClr>
                </a:solidFill>
              </a:rPr>
              <a:pPr/>
              <a:t>2/1/2017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8494737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973774-4F6D-441A-86EA-FFBFFC51CF60}" type="datetime1">
              <a:rPr lang="en-US" smtClean="0">
                <a:solidFill>
                  <a:prstClr val="black">
                    <a:tint val="75000"/>
                  </a:prstClr>
                </a:solidFill>
              </a:rPr>
              <a:pPr/>
              <a:t>2/1/2017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8943790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4722CDE-3E48-4C9D-9155-362070C1AB43}" type="datetime1">
              <a:rPr lang="en-US" smtClean="0">
                <a:solidFill>
                  <a:prstClr val="black">
                    <a:tint val="75000"/>
                  </a:prstClr>
                </a:solidFill>
              </a:rPr>
              <a:pPr/>
              <a:t>2/1/2017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7248369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198849-80F9-4717-BCAF-5FC59BCF7A87}" type="datetime1">
              <a:rPr lang="en-US" smtClean="0">
                <a:solidFill>
                  <a:prstClr val="black">
                    <a:tint val="75000"/>
                  </a:prstClr>
                </a:solidFill>
              </a:rPr>
              <a:pPr/>
              <a:t>2/1/2017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0810530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00F86C0-AB29-49CB-BB73-FCFF4BF3A173}" type="datetime1">
              <a:rPr lang="en-US" smtClean="0">
                <a:solidFill>
                  <a:prstClr val="black">
                    <a:tint val="75000"/>
                  </a:prstClr>
                </a:solidFill>
              </a:rPr>
              <a:pPr/>
              <a:t>2/1/2017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8040548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E3B78E6-D176-4139-A076-384B8EB292E4}" type="datetime1">
              <a:rPr lang="en-US" smtClean="0">
                <a:solidFill>
                  <a:prstClr val="black">
                    <a:tint val="75000"/>
                  </a:prstClr>
                </a:solidFill>
              </a:rPr>
              <a:pPr/>
              <a:t>2/1/2017</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2579613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897C89A-CBF4-4D0C-9DE9-2FECCE79A996}" type="datetime1">
              <a:rPr lang="en-US" smtClean="0">
                <a:solidFill>
                  <a:prstClr val="black">
                    <a:tint val="75000"/>
                  </a:prstClr>
                </a:solidFill>
              </a:rPr>
              <a:pPr/>
              <a:t>2/1/2017</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4924698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9918319-C883-4F83-9420-6587CB313029}" type="datetime1">
              <a:rPr lang="en-US" smtClean="0">
                <a:solidFill>
                  <a:prstClr val="black">
                    <a:tint val="75000"/>
                  </a:prstClr>
                </a:solidFill>
              </a:rPr>
              <a:pPr/>
              <a:t>2/1/2017</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02684642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708DB6-FF3F-4F5A-AFD0-B93D783CB629}" type="datetime1">
              <a:rPr lang="en-US" smtClean="0">
                <a:solidFill>
                  <a:prstClr val="black">
                    <a:tint val="75000"/>
                  </a:prstClr>
                </a:solidFill>
              </a:rPr>
              <a:pPr/>
              <a:t>2/1/2017</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56090195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33E73C-1385-4E13-8DED-50EB1A87127C}" type="datetime1">
              <a:rPr lang="en-US" smtClean="0">
                <a:solidFill>
                  <a:prstClr val="black">
                    <a:tint val="75000"/>
                  </a:prstClr>
                </a:solidFill>
              </a:rPr>
              <a:pPr/>
              <a:t>2/1/2017</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7838287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198849-80F9-4717-BCAF-5FC59BCF7A87}" type="datetime1">
              <a:rPr lang="en-US" smtClean="0">
                <a:solidFill>
                  <a:prstClr val="black">
                    <a:tint val="75000"/>
                  </a:prstClr>
                </a:solidFill>
              </a:rPr>
              <a:pPr/>
              <a:t>2/1/2017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7388376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05D680-45B3-47B9-9F76-72CD7BB733C9}" type="datetime1">
              <a:rPr lang="en-US" smtClean="0">
                <a:solidFill>
                  <a:prstClr val="black">
                    <a:tint val="75000"/>
                  </a:prstClr>
                </a:solidFill>
              </a:rPr>
              <a:pPr/>
              <a:t>2/1/2017</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52688819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443830-DA7C-4192-8724-0BF2832B5E0F}" type="datetime1">
              <a:rPr lang="en-US" smtClean="0">
                <a:solidFill>
                  <a:prstClr val="black">
                    <a:tint val="75000"/>
                  </a:prstClr>
                </a:solidFill>
              </a:rPr>
              <a:pPr/>
              <a:t>2/1/2017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16119764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973774-4F6D-441A-86EA-FFBFFC51CF60}" type="datetime1">
              <a:rPr lang="en-US" smtClean="0">
                <a:solidFill>
                  <a:prstClr val="black">
                    <a:tint val="75000"/>
                  </a:prstClr>
                </a:solidFill>
              </a:rPr>
              <a:pPr/>
              <a:t>2/1/2017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49104117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4722CDE-3E48-4C9D-9155-362070C1AB43}" type="datetime1">
              <a:rPr lang="en-US" smtClean="0">
                <a:solidFill>
                  <a:prstClr val="black">
                    <a:tint val="75000"/>
                  </a:prstClr>
                </a:solidFill>
              </a:rPr>
              <a:pPr/>
              <a:t>2/1/2017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08340092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198849-80F9-4717-BCAF-5FC59BCF7A87}" type="datetime1">
              <a:rPr lang="en-US" smtClean="0">
                <a:solidFill>
                  <a:prstClr val="black">
                    <a:tint val="75000"/>
                  </a:prstClr>
                </a:solidFill>
              </a:rPr>
              <a:pPr/>
              <a:t>2/1/2017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37977075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00F86C0-AB29-49CB-BB73-FCFF4BF3A173}" type="datetime1">
              <a:rPr lang="en-US" smtClean="0">
                <a:solidFill>
                  <a:prstClr val="black">
                    <a:tint val="75000"/>
                  </a:prstClr>
                </a:solidFill>
              </a:rPr>
              <a:pPr/>
              <a:t>2/1/2017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85813230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E3B78E6-D176-4139-A076-384B8EB292E4}" type="datetime1">
              <a:rPr lang="en-US" smtClean="0">
                <a:solidFill>
                  <a:prstClr val="black">
                    <a:tint val="75000"/>
                  </a:prstClr>
                </a:solidFill>
              </a:rPr>
              <a:pPr/>
              <a:t>2/1/2017</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25030440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897C89A-CBF4-4D0C-9DE9-2FECCE79A996}" type="datetime1">
              <a:rPr lang="en-US" smtClean="0">
                <a:solidFill>
                  <a:prstClr val="black">
                    <a:tint val="75000"/>
                  </a:prstClr>
                </a:solidFill>
              </a:rPr>
              <a:pPr/>
              <a:t>2/1/2017</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55642667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9918319-C883-4F83-9420-6587CB313029}" type="datetime1">
              <a:rPr lang="en-US" smtClean="0">
                <a:solidFill>
                  <a:prstClr val="black">
                    <a:tint val="75000"/>
                  </a:prstClr>
                </a:solidFill>
              </a:rPr>
              <a:pPr/>
              <a:t>2/1/2017</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75297981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708DB6-FF3F-4F5A-AFD0-B93D783CB629}" type="datetime1">
              <a:rPr lang="en-US" smtClean="0">
                <a:solidFill>
                  <a:prstClr val="black">
                    <a:tint val="75000"/>
                  </a:prstClr>
                </a:solidFill>
              </a:rPr>
              <a:pPr/>
              <a:t>2/1/2017</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1939301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00F86C0-AB29-49CB-BB73-FCFF4BF3A173}" type="datetime1">
              <a:rPr lang="en-US" smtClean="0">
                <a:solidFill>
                  <a:prstClr val="black">
                    <a:tint val="75000"/>
                  </a:prstClr>
                </a:solidFill>
              </a:rPr>
              <a:pPr/>
              <a:t>2/1/2017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990768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33E73C-1385-4E13-8DED-50EB1A87127C}" type="datetime1">
              <a:rPr lang="en-US" smtClean="0">
                <a:solidFill>
                  <a:prstClr val="black">
                    <a:tint val="75000"/>
                  </a:prstClr>
                </a:solidFill>
              </a:rPr>
              <a:pPr/>
              <a:t>2/1/2017</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76530907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05D680-45B3-47B9-9F76-72CD7BB733C9}" type="datetime1">
              <a:rPr lang="en-US" smtClean="0">
                <a:solidFill>
                  <a:prstClr val="black">
                    <a:tint val="75000"/>
                  </a:prstClr>
                </a:solidFill>
              </a:rPr>
              <a:pPr/>
              <a:t>2/1/2017</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98618288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443830-DA7C-4192-8724-0BF2832B5E0F}" type="datetime1">
              <a:rPr lang="en-US" smtClean="0">
                <a:solidFill>
                  <a:prstClr val="black">
                    <a:tint val="75000"/>
                  </a:prstClr>
                </a:solidFill>
              </a:rPr>
              <a:pPr/>
              <a:t>2/1/2017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81782585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973774-4F6D-441A-86EA-FFBFFC51CF60}" type="datetime1">
              <a:rPr lang="en-US" smtClean="0">
                <a:solidFill>
                  <a:prstClr val="black">
                    <a:tint val="75000"/>
                  </a:prstClr>
                </a:solidFill>
              </a:rPr>
              <a:pPr/>
              <a:t>2/1/2017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67489700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4722CDE-3E48-4C9D-9155-362070C1AB43}" type="datetime1">
              <a:rPr lang="en-US" smtClean="0">
                <a:solidFill>
                  <a:prstClr val="black">
                    <a:tint val="75000"/>
                  </a:prstClr>
                </a:solidFill>
              </a:rPr>
              <a:pPr/>
              <a:t>2/1/2017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99220069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198849-80F9-4717-BCAF-5FC59BCF7A87}" type="datetime1">
              <a:rPr lang="en-US" smtClean="0">
                <a:solidFill>
                  <a:prstClr val="black">
                    <a:tint val="75000"/>
                  </a:prstClr>
                </a:solidFill>
              </a:rPr>
              <a:pPr/>
              <a:t>2/1/2017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54983930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00F86C0-AB29-49CB-BB73-FCFF4BF3A173}" type="datetime1">
              <a:rPr lang="en-US" smtClean="0">
                <a:solidFill>
                  <a:prstClr val="black">
                    <a:tint val="75000"/>
                  </a:prstClr>
                </a:solidFill>
              </a:rPr>
              <a:pPr/>
              <a:t>2/1/2017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66559755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E3B78E6-D176-4139-A076-384B8EB292E4}" type="datetime1">
              <a:rPr lang="en-US" smtClean="0">
                <a:solidFill>
                  <a:prstClr val="black">
                    <a:tint val="75000"/>
                  </a:prstClr>
                </a:solidFill>
              </a:rPr>
              <a:pPr/>
              <a:t>2/1/2017</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22185700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897C89A-CBF4-4D0C-9DE9-2FECCE79A996}" type="datetime1">
              <a:rPr lang="en-US" smtClean="0">
                <a:solidFill>
                  <a:prstClr val="black">
                    <a:tint val="75000"/>
                  </a:prstClr>
                </a:solidFill>
              </a:rPr>
              <a:pPr/>
              <a:t>2/1/2017</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12331383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9918319-C883-4F83-9420-6587CB313029}" type="datetime1">
              <a:rPr lang="en-US" smtClean="0">
                <a:solidFill>
                  <a:prstClr val="black">
                    <a:tint val="75000"/>
                  </a:prstClr>
                </a:solidFill>
              </a:rPr>
              <a:pPr/>
              <a:t>2/1/2017</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154200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E3B78E6-D176-4139-A076-384B8EB292E4}" type="datetime1">
              <a:rPr lang="en-US" smtClean="0">
                <a:solidFill>
                  <a:prstClr val="black">
                    <a:tint val="75000"/>
                  </a:prstClr>
                </a:solidFill>
              </a:rPr>
              <a:pPr/>
              <a:t>2/1/2017</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52527905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708DB6-FF3F-4F5A-AFD0-B93D783CB629}" type="datetime1">
              <a:rPr lang="en-US" smtClean="0">
                <a:solidFill>
                  <a:prstClr val="black">
                    <a:tint val="75000"/>
                  </a:prstClr>
                </a:solidFill>
              </a:rPr>
              <a:pPr/>
              <a:t>2/1/2017</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7060649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33E73C-1385-4E13-8DED-50EB1A87127C}" type="datetime1">
              <a:rPr lang="en-US" smtClean="0">
                <a:solidFill>
                  <a:prstClr val="black">
                    <a:tint val="75000"/>
                  </a:prstClr>
                </a:solidFill>
              </a:rPr>
              <a:pPr/>
              <a:t>2/1/2017</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85825702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05D680-45B3-47B9-9F76-72CD7BB733C9}" type="datetime1">
              <a:rPr lang="en-US" smtClean="0">
                <a:solidFill>
                  <a:prstClr val="black">
                    <a:tint val="75000"/>
                  </a:prstClr>
                </a:solidFill>
              </a:rPr>
              <a:pPr/>
              <a:t>2/1/2017</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81295461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443830-DA7C-4192-8724-0BF2832B5E0F}" type="datetime1">
              <a:rPr lang="en-US" smtClean="0">
                <a:solidFill>
                  <a:prstClr val="black">
                    <a:tint val="75000"/>
                  </a:prstClr>
                </a:solidFill>
              </a:rPr>
              <a:pPr/>
              <a:t>2/1/2017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65752386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973774-4F6D-441A-86EA-FFBFFC51CF60}" type="datetime1">
              <a:rPr lang="en-US" smtClean="0">
                <a:solidFill>
                  <a:prstClr val="black">
                    <a:tint val="75000"/>
                  </a:prstClr>
                </a:solidFill>
              </a:rPr>
              <a:pPr/>
              <a:t>2/1/2017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90844519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C86073B-1C56-46EC-B056-E705A53C5685}" type="datetime1">
              <a:rPr lang="en-US" smtClean="0">
                <a:solidFill>
                  <a:prstClr val="black">
                    <a:tint val="75000"/>
                  </a:prstClr>
                </a:solidFill>
              </a:rPr>
              <a:pPr/>
              <a:t>2/1/2017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97034202"/>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9D9736D-9B1A-46F6-8984-A0800B0AF13E}" type="datetime1">
              <a:rPr lang="en-US" smtClean="0">
                <a:solidFill>
                  <a:prstClr val="black">
                    <a:tint val="75000"/>
                  </a:prstClr>
                </a:solidFill>
              </a:rPr>
              <a:pPr/>
              <a:t>2/1/2017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4730015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EEA6A29-3C44-4E5B-9CA4-0514D6F22D58}" type="datetime1">
              <a:rPr lang="en-US" smtClean="0">
                <a:solidFill>
                  <a:prstClr val="black">
                    <a:tint val="75000"/>
                  </a:prstClr>
                </a:solidFill>
              </a:rPr>
              <a:pPr/>
              <a:t>2/1/2017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2630882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CEC2CB7-67E7-4BF8-B2AB-7D715268AD90}" type="datetime1">
              <a:rPr lang="en-US" smtClean="0">
                <a:solidFill>
                  <a:prstClr val="black">
                    <a:tint val="75000"/>
                  </a:prstClr>
                </a:solidFill>
              </a:rPr>
              <a:pPr/>
              <a:t>2/1/2017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7866627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72A6CCA-C56C-4EEE-9495-1DA4F5BF30F2}" type="datetime1">
              <a:rPr lang="en-US" smtClean="0">
                <a:solidFill>
                  <a:prstClr val="black">
                    <a:tint val="75000"/>
                  </a:prstClr>
                </a:solidFill>
              </a:rPr>
              <a:pPr/>
              <a:t>2/1/2017</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961953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897C89A-CBF4-4D0C-9DE9-2FECCE79A996}" type="datetime1">
              <a:rPr lang="en-US" smtClean="0">
                <a:solidFill>
                  <a:prstClr val="black">
                    <a:tint val="75000"/>
                  </a:prstClr>
                </a:solidFill>
              </a:rPr>
              <a:pPr/>
              <a:t>2/1/2017</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28044835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61791B0-46AE-4B18-9F45-19DEBF113D75}" type="datetime1">
              <a:rPr lang="en-US" smtClean="0">
                <a:solidFill>
                  <a:prstClr val="black">
                    <a:tint val="75000"/>
                  </a:prstClr>
                </a:solidFill>
              </a:rPr>
              <a:pPr/>
              <a:t>2/1/2017</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81261479"/>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267154-E75D-4C84-AD77-57A5AC767A8B}" type="datetime1">
              <a:rPr lang="en-US" smtClean="0">
                <a:solidFill>
                  <a:prstClr val="black">
                    <a:tint val="75000"/>
                  </a:prstClr>
                </a:solidFill>
              </a:rPr>
              <a:pPr/>
              <a:t>2/1/2017</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02172885"/>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56F6739-ACCF-4A2E-B978-21D68915DAD1}" type="datetime1">
              <a:rPr lang="en-US" smtClean="0">
                <a:solidFill>
                  <a:prstClr val="black">
                    <a:tint val="75000"/>
                  </a:prstClr>
                </a:solidFill>
              </a:rPr>
              <a:pPr/>
              <a:t>2/1/2017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50231000"/>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4CC74A-6970-43A0-B5CF-E42FE6E11316}" type="datetime1">
              <a:rPr lang="en-US" smtClean="0">
                <a:solidFill>
                  <a:prstClr val="black">
                    <a:tint val="75000"/>
                  </a:prstClr>
                </a:solidFill>
              </a:rPr>
              <a:pPr/>
              <a:t>2/1/2017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3417454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BF98588-B812-4A2E-BD38-53F493DA8302}" type="datetime1">
              <a:rPr lang="en-US" smtClean="0">
                <a:solidFill>
                  <a:prstClr val="black">
                    <a:tint val="75000"/>
                  </a:prstClr>
                </a:solidFill>
              </a:rPr>
              <a:pPr/>
              <a:t>2/1/2017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57621441"/>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0E6043-1482-4926-9B00-D094700398FA}" type="datetime1">
              <a:rPr lang="en-US" smtClean="0">
                <a:solidFill>
                  <a:prstClr val="black">
                    <a:tint val="75000"/>
                  </a:prstClr>
                </a:solidFill>
              </a:rPr>
              <a:pPr/>
              <a:t>2/1/2017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88305070"/>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dgm">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2218267" y="76200"/>
            <a:ext cx="9448800" cy="1143000"/>
          </a:xfrm>
          <a:prstGeom prst="rect">
            <a:avLst/>
          </a:prstGeom>
        </p:spPr>
        <p:txBody>
          <a:bodyPr/>
          <a:lstStyle/>
          <a:p>
            <a:r>
              <a:rPr lang="en-US" smtClean="0"/>
              <a:t>Click to edit Master title style</a:t>
            </a:r>
            <a:endParaRPr lang="en-US"/>
          </a:p>
        </p:txBody>
      </p:sp>
      <p:sp>
        <p:nvSpPr>
          <p:cNvPr id="3" name="SmartArt Placeholder 2"/>
          <p:cNvSpPr>
            <a:spLocks noGrp="1"/>
          </p:cNvSpPr>
          <p:nvPr>
            <p:ph type="dgm" idx="1"/>
          </p:nvPr>
        </p:nvSpPr>
        <p:spPr>
          <a:xfrm>
            <a:off x="711201" y="1536700"/>
            <a:ext cx="10843684" cy="4324350"/>
          </a:xfrm>
          <a:prstGeom prst="rect">
            <a:avLst/>
          </a:prstGeom>
        </p:spPr>
        <p:txBody>
          <a:bodyPr/>
          <a:lstStyle/>
          <a:p>
            <a:pPr lvl="0"/>
            <a:endParaRPr lang="en-US" noProof="0" smtClean="0"/>
          </a:p>
        </p:txBody>
      </p:sp>
      <p:sp>
        <p:nvSpPr>
          <p:cNvPr id="5" name="Rectangle 6"/>
          <p:cNvSpPr>
            <a:spLocks noGrp="1" noChangeArrowheads="1"/>
          </p:cNvSpPr>
          <p:nvPr>
            <p:ph type="sldNum" sz="quarter" idx="11"/>
          </p:nvPr>
        </p:nvSpPr>
        <p:spPr/>
        <p:txBody>
          <a:bodyPr/>
          <a:lstStyle>
            <a:lvl1pPr>
              <a:defRPr/>
            </a:lvl1pPr>
          </a:lstStyle>
          <a:p>
            <a:pPr>
              <a:defRPr/>
            </a:pPr>
            <a:fld id="{7E2EF801-8C03-44FF-8050-EF9E01F5BA4E}" type="slidenum">
              <a:rPr lang="en-US">
                <a:solidFill>
                  <a:prstClr val="black">
                    <a:tint val="75000"/>
                  </a:prstClr>
                </a:solidFill>
              </a:rPr>
              <a:pPr>
                <a:defRPr/>
              </a:pPr>
              <a:t>‹#›</a:t>
            </a:fld>
            <a:endParaRPr lang="en-US">
              <a:solidFill>
                <a:srgbClr val="EEECE1"/>
              </a:solidFill>
            </a:endParaRPr>
          </a:p>
        </p:txBody>
      </p:sp>
    </p:spTree>
    <p:extLst>
      <p:ext uri="{BB962C8B-B14F-4D97-AF65-F5344CB8AC3E}">
        <p14:creationId xmlns:p14="http://schemas.microsoft.com/office/powerpoint/2010/main" val="306739743"/>
      </p:ext>
    </p:extLst>
  </p:cSld>
  <p:clrMapOvr>
    <a:masterClrMapping/>
  </p:clrMapOvr>
  <p:transition spd="med" advClick="0" advTm="7000"/>
</p:sldLayout>
</file>

<file path=ppt/slideLayouts/slideLayout5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4722CDE-3E48-4C9D-9155-362070C1AB43}" type="datetime1">
              <a:rPr lang="en-US" smtClean="0">
                <a:solidFill>
                  <a:prstClr val="black">
                    <a:tint val="75000"/>
                  </a:prstClr>
                </a:solidFill>
              </a:rPr>
              <a:pPr/>
              <a:t>2/1/2017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024954565"/>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198849-80F9-4717-BCAF-5FC59BCF7A87}" type="datetime1">
              <a:rPr lang="en-US" smtClean="0">
                <a:solidFill>
                  <a:prstClr val="black">
                    <a:tint val="75000"/>
                  </a:prstClr>
                </a:solidFill>
              </a:rPr>
              <a:pPr/>
              <a:t>2/1/2017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575250220"/>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00F86C0-AB29-49CB-BB73-FCFF4BF3A173}" type="datetime1">
              <a:rPr lang="en-US" smtClean="0">
                <a:solidFill>
                  <a:prstClr val="black">
                    <a:tint val="75000"/>
                  </a:prstClr>
                </a:solidFill>
              </a:rPr>
              <a:pPr/>
              <a:t>2/1/2017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5830771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9918319-C883-4F83-9420-6587CB313029}" type="datetime1">
              <a:rPr lang="en-US" smtClean="0">
                <a:solidFill>
                  <a:prstClr val="black">
                    <a:tint val="75000"/>
                  </a:prstClr>
                </a:solidFill>
              </a:rPr>
              <a:pPr/>
              <a:t>2/1/2017</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808232038"/>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E3B78E6-D176-4139-A076-384B8EB292E4}" type="datetime1">
              <a:rPr lang="en-US" smtClean="0">
                <a:solidFill>
                  <a:prstClr val="black">
                    <a:tint val="75000"/>
                  </a:prstClr>
                </a:solidFill>
              </a:rPr>
              <a:pPr/>
              <a:t>2/1/2017</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912115412"/>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897C89A-CBF4-4D0C-9DE9-2FECCE79A996}" type="datetime1">
              <a:rPr lang="en-US" smtClean="0">
                <a:solidFill>
                  <a:prstClr val="black">
                    <a:tint val="75000"/>
                  </a:prstClr>
                </a:solidFill>
              </a:rPr>
              <a:pPr/>
              <a:t>2/1/2017</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251250071"/>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9918319-C883-4F83-9420-6587CB313029}" type="datetime1">
              <a:rPr lang="en-US" smtClean="0">
                <a:solidFill>
                  <a:prstClr val="black">
                    <a:tint val="75000"/>
                  </a:prstClr>
                </a:solidFill>
              </a:rPr>
              <a:pPr/>
              <a:t>2/1/2017</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937767589"/>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708DB6-FF3F-4F5A-AFD0-B93D783CB629}" type="datetime1">
              <a:rPr lang="en-US" smtClean="0">
                <a:solidFill>
                  <a:prstClr val="black">
                    <a:tint val="75000"/>
                  </a:prstClr>
                </a:solidFill>
              </a:rPr>
              <a:pPr/>
              <a:t>2/1/2017</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194542371"/>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33E73C-1385-4E13-8DED-50EB1A87127C}" type="datetime1">
              <a:rPr lang="en-US" smtClean="0">
                <a:solidFill>
                  <a:prstClr val="black">
                    <a:tint val="75000"/>
                  </a:prstClr>
                </a:solidFill>
              </a:rPr>
              <a:pPr/>
              <a:t>2/1/2017</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984968786"/>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05D680-45B3-47B9-9F76-72CD7BB733C9}" type="datetime1">
              <a:rPr lang="en-US" smtClean="0">
                <a:solidFill>
                  <a:prstClr val="black">
                    <a:tint val="75000"/>
                  </a:prstClr>
                </a:solidFill>
              </a:rPr>
              <a:pPr/>
              <a:t>2/1/2017</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153606958"/>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443830-DA7C-4192-8724-0BF2832B5E0F}" type="datetime1">
              <a:rPr lang="en-US" smtClean="0">
                <a:solidFill>
                  <a:prstClr val="black">
                    <a:tint val="75000"/>
                  </a:prstClr>
                </a:solidFill>
              </a:rPr>
              <a:pPr/>
              <a:t>2/1/2017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041980442"/>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973774-4F6D-441A-86EA-FFBFFC51CF60}" type="datetime1">
              <a:rPr lang="en-US" smtClean="0">
                <a:solidFill>
                  <a:prstClr val="black">
                    <a:tint val="75000"/>
                  </a:prstClr>
                </a:solidFill>
              </a:rPr>
              <a:pPr/>
              <a:t>2/1/2017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902900011"/>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4722CDE-3E48-4C9D-9155-362070C1AB43}" type="datetime1">
              <a:rPr lang="en-US" smtClean="0">
                <a:solidFill>
                  <a:prstClr val="black">
                    <a:tint val="75000"/>
                  </a:prstClr>
                </a:solidFill>
              </a:rPr>
              <a:pPr/>
              <a:t>2/1/2017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303482961"/>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198849-80F9-4717-BCAF-5FC59BCF7A87}" type="datetime1">
              <a:rPr lang="en-US" smtClean="0">
                <a:solidFill>
                  <a:prstClr val="black">
                    <a:tint val="75000"/>
                  </a:prstClr>
                </a:solidFill>
              </a:rPr>
              <a:pPr/>
              <a:t>2/1/2017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2782915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708DB6-FF3F-4F5A-AFD0-B93D783CB629}" type="datetime1">
              <a:rPr lang="en-US" smtClean="0">
                <a:solidFill>
                  <a:prstClr val="black">
                    <a:tint val="75000"/>
                  </a:prstClr>
                </a:solidFill>
              </a:rPr>
              <a:pPr/>
              <a:t>2/1/2017</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441363146"/>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00F86C0-AB29-49CB-BB73-FCFF4BF3A173}" type="datetime1">
              <a:rPr lang="en-US" smtClean="0">
                <a:solidFill>
                  <a:prstClr val="black">
                    <a:tint val="75000"/>
                  </a:prstClr>
                </a:solidFill>
              </a:rPr>
              <a:pPr/>
              <a:t>2/1/2017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188848402"/>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E3B78E6-D176-4139-A076-384B8EB292E4}" type="datetime1">
              <a:rPr lang="en-US" smtClean="0">
                <a:solidFill>
                  <a:prstClr val="black">
                    <a:tint val="75000"/>
                  </a:prstClr>
                </a:solidFill>
              </a:rPr>
              <a:pPr/>
              <a:t>2/1/2017</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989298349"/>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897C89A-CBF4-4D0C-9DE9-2FECCE79A996}" type="datetime1">
              <a:rPr lang="en-US" smtClean="0">
                <a:solidFill>
                  <a:prstClr val="black">
                    <a:tint val="75000"/>
                  </a:prstClr>
                </a:solidFill>
              </a:rPr>
              <a:pPr/>
              <a:t>2/1/2017</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779746032"/>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9918319-C883-4F83-9420-6587CB313029}" type="datetime1">
              <a:rPr lang="en-US" smtClean="0">
                <a:solidFill>
                  <a:prstClr val="black">
                    <a:tint val="75000"/>
                  </a:prstClr>
                </a:solidFill>
              </a:rPr>
              <a:pPr/>
              <a:t>2/1/2017</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456328724"/>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708DB6-FF3F-4F5A-AFD0-B93D783CB629}" type="datetime1">
              <a:rPr lang="en-US" smtClean="0">
                <a:solidFill>
                  <a:prstClr val="black">
                    <a:tint val="75000"/>
                  </a:prstClr>
                </a:solidFill>
              </a:rPr>
              <a:pPr/>
              <a:t>2/1/2017</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944723069"/>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33E73C-1385-4E13-8DED-50EB1A87127C}" type="datetime1">
              <a:rPr lang="en-US" smtClean="0">
                <a:solidFill>
                  <a:prstClr val="black">
                    <a:tint val="75000"/>
                  </a:prstClr>
                </a:solidFill>
              </a:rPr>
              <a:pPr/>
              <a:t>2/1/2017</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221630972"/>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05D680-45B3-47B9-9F76-72CD7BB733C9}" type="datetime1">
              <a:rPr lang="en-US" smtClean="0">
                <a:solidFill>
                  <a:prstClr val="black">
                    <a:tint val="75000"/>
                  </a:prstClr>
                </a:solidFill>
              </a:rPr>
              <a:pPr/>
              <a:t>2/1/2017</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089529237"/>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443830-DA7C-4192-8724-0BF2832B5E0F}" type="datetime1">
              <a:rPr lang="en-US" smtClean="0">
                <a:solidFill>
                  <a:prstClr val="black">
                    <a:tint val="75000"/>
                  </a:prstClr>
                </a:solidFill>
              </a:rPr>
              <a:pPr/>
              <a:t>2/1/2017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493146416"/>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973774-4F6D-441A-86EA-FFBFFC51CF60}" type="datetime1">
              <a:rPr lang="en-US" smtClean="0">
                <a:solidFill>
                  <a:prstClr val="black">
                    <a:tint val="75000"/>
                  </a:prstClr>
                </a:solidFill>
              </a:rPr>
              <a:pPr/>
              <a:t>2/1/2017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34865180"/>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4722CDE-3E48-4C9D-9155-362070C1AB43}" type="datetime1">
              <a:rPr lang="en-US" smtClean="0">
                <a:solidFill>
                  <a:prstClr val="black">
                    <a:tint val="75000"/>
                  </a:prstClr>
                </a:solidFill>
              </a:rPr>
              <a:pPr/>
              <a:t>2/1/2017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6214522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33E73C-1385-4E13-8DED-50EB1A87127C}" type="datetime1">
              <a:rPr lang="en-US" smtClean="0">
                <a:solidFill>
                  <a:prstClr val="black">
                    <a:tint val="75000"/>
                  </a:prstClr>
                </a:solidFill>
              </a:rPr>
              <a:pPr/>
              <a:t>2/1/2017</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031399961"/>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198849-80F9-4717-BCAF-5FC59BCF7A87}" type="datetime1">
              <a:rPr lang="en-US" smtClean="0">
                <a:solidFill>
                  <a:prstClr val="black">
                    <a:tint val="75000"/>
                  </a:prstClr>
                </a:solidFill>
              </a:rPr>
              <a:pPr/>
              <a:t>2/1/2017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392595570"/>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00F86C0-AB29-49CB-BB73-FCFF4BF3A173}" type="datetime1">
              <a:rPr lang="en-US" smtClean="0">
                <a:solidFill>
                  <a:prstClr val="black">
                    <a:tint val="75000"/>
                  </a:prstClr>
                </a:solidFill>
              </a:rPr>
              <a:pPr/>
              <a:t>2/1/2017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053330170"/>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E3B78E6-D176-4139-A076-384B8EB292E4}" type="datetime1">
              <a:rPr lang="en-US" smtClean="0">
                <a:solidFill>
                  <a:prstClr val="black">
                    <a:tint val="75000"/>
                  </a:prstClr>
                </a:solidFill>
              </a:rPr>
              <a:pPr/>
              <a:t>2/1/2017</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202826970"/>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897C89A-CBF4-4D0C-9DE9-2FECCE79A996}" type="datetime1">
              <a:rPr lang="en-US" smtClean="0">
                <a:solidFill>
                  <a:prstClr val="black">
                    <a:tint val="75000"/>
                  </a:prstClr>
                </a:solidFill>
              </a:rPr>
              <a:pPr/>
              <a:t>2/1/2017</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227038749"/>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9918319-C883-4F83-9420-6587CB313029}" type="datetime1">
              <a:rPr lang="en-US" smtClean="0">
                <a:solidFill>
                  <a:prstClr val="black">
                    <a:tint val="75000"/>
                  </a:prstClr>
                </a:solidFill>
              </a:rPr>
              <a:pPr/>
              <a:t>2/1/2017</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718672170"/>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708DB6-FF3F-4F5A-AFD0-B93D783CB629}" type="datetime1">
              <a:rPr lang="en-US" smtClean="0">
                <a:solidFill>
                  <a:prstClr val="black">
                    <a:tint val="75000"/>
                  </a:prstClr>
                </a:solidFill>
              </a:rPr>
              <a:pPr/>
              <a:t>2/1/2017</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172140921"/>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33E73C-1385-4E13-8DED-50EB1A87127C}" type="datetime1">
              <a:rPr lang="en-US" smtClean="0">
                <a:solidFill>
                  <a:prstClr val="black">
                    <a:tint val="75000"/>
                  </a:prstClr>
                </a:solidFill>
              </a:rPr>
              <a:pPr/>
              <a:t>2/1/2017</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569995041"/>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05D680-45B3-47B9-9F76-72CD7BB733C9}" type="datetime1">
              <a:rPr lang="en-US" smtClean="0">
                <a:solidFill>
                  <a:prstClr val="black">
                    <a:tint val="75000"/>
                  </a:prstClr>
                </a:solidFill>
              </a:rPr>
              <a:pPr/>
              <a:t>2/1/2017</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650341087"/>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443830-DA7C-4192-8724-0BF2832B5E0F}" type="datetime1">
              <a:rPr lang="en-US" smtClean="0">
                <a:solidFill>
                  <a:prstClr val="black">
                    <a:tint val="75000"/>
                  </a:prstClr>
                </a:solidFill>
              </a:rPr>
              <a:pPr/>
              <a:t>2/1/2017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683801163"/>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973774-4F6D-441A-86EA-FFBFFC51CF60}" type="datetime1">
              <a:rPr lang="en-US" smtClean="0">
                <a:solidFill>
                  <a:prstClr val="black">
                    <a:tint val="75000"/>
                  </a:prstClr>
                </a:solidFill>
              </a:rPr>
              <a:pPr/>
              <a:t>2/1/2017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1038518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05D680-45B3-47B9-9F76-72CD7BB733C9}" type="datetime1">
              <a:rPr lang="en-US" smtClean="0">
                <a:solidFill>
                  <a:prstClr val="black">
                    <a:tint val="75000"/>
                  </a:prstClr>
                </a:solidFill>
              </a:rPr>
              <a:pPr/>
              <a:t>2/1/2017</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0553463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2.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 Id="rId14" Type="http://schemas.openxmlformats.org/officeDocument/2006/relationships/image" Target="../media/image2.pn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theme" Target="../theme/theme5.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slideLayout" Target="../slideLayouts/slideLayout56.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5" Type="http://schemas.openxmlformats.org/officeDocument/2006/relationships/image" Target="../media/image2.png"/><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 Id="rId14" Type="http://schemas.openxmlformats.org/officeDocument/2006/relationships/image" Target="../media/image1.png"/></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4.xml"/><Relationship Id="rId13" Type="http://schemas.openxmlformats.org/officeDocument/2006/relationships/image" Target="../media/image1.png"/><Relationship Id="rId3" Type="http://schemas.openxmlformats.org/officeDocument/2006/relationships/slideLayout" Target="../slideLayouts/slideLayout59.xml"/><Relationship Id="rId7" Type="http://schemas.openxmlformats.org/officeDocument/2006/relationships/slideLayout" Target="../slideLayouts/slideLayout63.xml"/><Relationship Id="rId12" Type="http://schemas.openxmlformats.org/officeDocument/2006/relationships/theme" Target="../theme/theme6.xml"/><Relationship Id="rId2" Type="http://schemas.openxmlformats.org/officeDocument/2006/relationships/slideLayout" Target="../slideLayouts/slideLayout58.xml"/><Relationship Id="rId1" Type="http://schemas.openxmlformats.org/officeDocument/2006/relationships/slideLayout" Target="../slideLayouts/slideLayout57.xml"/><Relationship Id="rId6" Type="http://schemas.openxmlformats.org/officeDocument/2006/relationships/slideLayout" Target="../slideLayouts/slideLayout62.xml"/><Relationship Id="rId11" Type="http://schemas.openxmlformats.org/officeDocument/2006/relationships/slideLayout" Target="../slideLayouts/slideLayout67.xml"/><Relationship Id="rId5" Type="http://schemas.openxmlformats.org/officeDocument/2006/relationships/slideLayout" Target="../slideLayouts/slideLayout61.xml"/><Relationship Id="rId10" Type="http://schemas.openxmlformats.org/officeDocument/2006/relationships/slideLayout" Target="../slideLayouts/slideLayout66.xml"/><Relationship Id="rId4" Type="http://schemas.openxmlformats.org/officeDocument/2006/relationships/slideLayout" Target="../slideLayouts/slideLayout60.xml"/><Relationship Id="rId9" Type="http://schemas.openxmlformats.org/officeDocument/2006/relationships/slideLayout" Target="../slideLayouts/slideLayout65.xml"/><Relationship Id="rId14" Type="http://schemas.openxmlformats.org/officeDocument/2006/relationships/image" Target="../media/image2.png"/></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5.xml"/><Relationship Id="rId13" Type="http://schemas.openxmlformats.org/officeDocument/2006/relationships/image" Target="../media/image1.png"/><Relationship Id="rId3" Type="http://schemas.openxmlformats.org/officeDocument/2006/relationships/slideLayout" Target="../slideLayouts/slideLayout70.xml"/><Relationship Id="rId7" Type="http://schemas.openxmlformats.org/officeDocument/2006/relationships/slideLayout" Target="../slideLayouts/slideLayout74.xml"/><Relationship Id="rId12" Type="http://schemas.openxmlformats.org/officeDocument/2006/relationships/theme" Target="../theme/theme7.xml"/><Relationship Id="rId2" Type="http://schemas.openxmlformats.org/officeDocument/2006/relationships/slideLayout" Target="../slideLayouts/slideLayout69.xml"/><Relationship Id="rId1" Type="http://schemas.openxmlformats.org/officeDocument/2006/relationships/slideLayout" Target="../slideLayouts/slideLayout68.xml"/><Relationship Id="rId6" Type="http://schemas.openxmlformats.org/officeDocument/2006/relationships/slideLayout" Target="../slideLayouts/slideLayout73.xml"/><Relationship Id="rId11" Type="http://schemas.openxmlformats.org/officeDocument/2006/relationships/slideLayout" Target="../slideLayouts/slideLayout78.xml"/><Relationship Id="rId5" Type="http://schemas.openxmlformats.org/officeDocument/2006/relationships/slideLayout" Target="../slideLayouts/slideLayout72.xml"/><Relationship Id="rId10" Type="http://schemas.openxmlformats.org/officeDocument/2006/relationships/slideLayout" Target="../slideLayouts/slideLayout77.xml"/><Relationship Id="rId4" Type="http://schemas.openxmlformats.org/officeDocument/2006/relationships/slideLayout" Target="../slideLayouts/slideLayout71.xml"/><Relationship Id="rId9" Type="http://schemas.openxmlformats.org/officeDocument/2006/relationships/slideLayout" Target="../slideLayouts/slideLayout76.xml"/><Relationship Id="rId14" Type="http://schemas.openxmlformats.org/officeDocument/2006/relationships/image" Target="../media/image2.png"/></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6.xml"/><Relationship Id="rId13" Type="http://schemas.openxmlformats.org/officeDocument/2006/relationships/image" Target="../media/image1.png"/><Relationship Id="rId3" Type="http://schemas.openxmlformats.org/officeDocument/2006/relationships/slideLayout" Target="../slideLayouts/slideLayout81.xml"/><Relationship Id="rId7" Type="http://schemas.openxmlformats.org/officeDocument/2006/relationships/slideLayout" Target="../slideLayouts/slideLayout85.xml"/><Relationship Id="rId12" Type="http://schemas.openxmlformats.org/officeDocument/2006/relationships/theme" Target="../theme/theme8.xml"/><Relationship Id="rId2" Type="http://schemas.openxmlformats.org/officeDocument/2006/relationships/slideLayout" Target="../slideLayouts/slideLayout80.xml"/><Relationship Id="rId1" Type="http://schemas.openxmlformats.org/officeDocument/2006/relationships/slideLayout" Target="../slideLayouts/slideLayout79.xml"/><Relationship Id="rId6" Type="http://schemas.openxmlformats.org/officeDocument/2006/relationships/slideLayout" Target="../slideLayouts/slideLayout84.xml"/><Relationship Id="rId11" Type="http://schemas.openxmlformats.org/officeDocument/2006/relationships/slideLayout" Target="../slideLayouts/slideLayout89.xml"/><Relationship Id="rId5" Type="http://schemas.openxmlformats.org/officeDocument/2006/relationships/slideLayout" Target="../slideLayouts/slideLayout83.xml"/><Relationship Id="rId10" Type="http://schemas.openxmlformats.org/officeDocument/2006/relationships/slideLayout" Target="../slideLayouts/slideLayout88.xml"/><Relationship Id="rId4" Type="http://schemas.openxmlformats.org/officeDocument/2006/relationships/slideLayout" Target="../slideLayouts/slideLayout82.xml"/><Relationship Id="rId9" Type="http://schemas.openxmlformats.org/officeDocument/2006/relationships/slideLayout" Target="../slideLayouts/slideLayout87.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B662D3-FCC4-4C03-89E3-FCBFE619AB48}" type="datetime1">
              <a:rPr lang="en-US" smtClean="0">
                <a:solidFill>
                  <a:prstClr val="black">
                    <a:tint val="75000"/>
                  </a:prstClr>
                </a:solidFill>
              </a:rPr>
              <a:pPr/>
              <a:t>2/1/2017</a:t>
            </a:fld>
            <a:endParaRPr lang="en-US" dirty="0">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cxnSp>
        <p:nvCxnSpPr>
          <p:cNvPr id="7" name="Straight Connector 6"/>
          <p:cNvCxnSpPr/>
          <p:nvPr userDrawn="1"/>
        </p:nvCxnSpPr>
        <p:spPr>
          <a:xfrm>
            <a:off x="0" y="1143000"/>
            <a:ext cx="12192000" cy="0"/>
          </a:xfrm>
          <a:prstGeom prst="line">
            <a:avLst/>
          </a:prstGeom>
          <a:ln w="635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2"/>
          <p:cNvPicPr>
            <a:picLocks noChangeAspect="1" noChangeArrowheads="1"/>
          </p:cNvPicPr>
          <p:nvPr userDrawn="1"/>
        </p:nvPicPr>
        <p:blipFill rotWithShape="1">
          <a:blip r:embed="rId13">
            <a:extLst>
              <a:ext uri="{28A0092B-C50C-407E-A947-70E740481C1C}">
                <a14:useLocalDpi xmlns:a14="http://schemas.microsoft.com/office/drawing/2010/main" val="0"/>
              </a:ext>
            </a:extLst>
          </a:blip>
          <a:srcRect l="-527" r="62632"/>
          <a:stretch/>
        </p:blipFill>
        <p:spPr bwMode="auto">
          <a:xfrm>
            <a:off x="35565" y="24715"/>
            <a:ext cx="1386835" cy="1035309"/>
          </a:xfrm>
          <a:prstGeom prst="rect">
            <a:avLst/>
          </a:prstGeom>
          <a:noFill/>
          <a:extLst>
            <a:ext uri="{909E8E84-426E-40DD-AFC4-6F175D3DCCD1}">
              <a14:hiddenFill xmlns:a14="http://schemas.microsoft.com/office/drawing/2010/main">
                <a:solidFill>
                  <a:srgbClr val="FFFFFF"/>
                </a:solidFill>
              </a14:hiddenFill>
            </a:ext>
          </a:extLst>
        </p:spPr>
      </p:pic>
      <p:cxnSp>
        <p:nvCxnSpPr>
          <p:cNvPr id="9" name="Straight Connector 8"/>
          <p:cNvCxnSpPr/>
          <p:nvPr userDrawn="1"/>
        </p:nvCxnSpPr>
        <p:spPr>
          <a:xfrm>
            <a:off x="0" y="1208314"/>
            <a:ext cx="12192000" cy="0"/>
          </a:xfrm>
          <a:prstGeom prst="line">
            <a:avLst/>
          </a:prstGeom>
          <a:ln w="635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userDrawn="1"/>
        </p:nvCxnSpPr>
        <p:spPr>
          <a:xfrm>
            <a:off x="0" y="1273628"/>
            <a:ext cx="12192000" cy="0"/>
          </a:xfrm>
          <a:prstGeom prst="line">
            <a:avLst/>
          </a:prstGeom>
          <a:ln w="63500">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2"/>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0160000" y="76201"/>
            <a:ext cx="1930400" cy="9737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616515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B662D3-FCC4-4C03-89E3-FCBFE619AB48}" type="datetime1">
              <a:rPr lang="en-US" smtClean="0">
                <a:solidFill>
                  <a:prstClr val="black">
                    <a:tint val="75000"/>
                  </a:prstClr>
                </a:solidFill>
              </a:rPr>
              <a:pPr/>
              <a:t>2/1/2017</a:t>
            </a:fld>
            <a:endParaRPr lang="en-US" dirty="0">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cxnSp>
        <p:nvCxnSpPr>
          <p:cNvPr id="7" name="Straight Connector 6"/>
          <p:cNvCxnSpPr/>
          <p:nvPr userDrawn="1"/>
        </p:nvCxnSpPr>
        <p:spPr>
          <a:xfrm>
            <a:off x="0" y="1143000"/>
            <a:ext cx="12192000" cy="0"/>
          </a:xfrm>
          <a:prstGeom prst="line">
            <a:avLst/>
          </a:prstGeom>
          <a:ln w="635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2"/>
          <p:cNvPicPr>
            <a:picLocks noChangeAspect="1" noChangeArrowheads="1"/>
          </p:cNvPicPr>
          <p:nvPr userDrawn="1"/>
        </p:nvPicPr>
        <p:blipFill rotWithShape="1">
          <a:blip r:embed="rId13">
            <a:extLst>
              <a:ext uri="{28A0092B-C50C-407E-A947-70E740481C1C}">
                <a14:useLocalDpi xmlns:a14="http://schemas.microsoft.com/office/drawing/2010/main" val="0"/>
              </a:ext>
            </a:extLst>
          </a:blip>
          <a:srcRect l="-527" r="62632"/>
          <a:stretch/>
        </p:blipFill>
        <p:spPr bwMode="auto">
          <a:xfrm>
            <a:off x="35565" y="24715"/>
            <a:ext cx="1386835" cy="1035309"/>
          </a:xfrm>
          <a:prstGeom prst="rect">
            <a:avLst/>
          </a:prstGeom>
          <a:noFill/>
          <a:extLst>
            <a:ext uri="{909E8E84-426E-40DD-AFC4-6F175D3DCCD1}">
              <a14:hiddenFill xmlns:a14="http://schemas.microsoft.com/office/drawing/2010/main">
                <a:solidFill>
                  <a:srgbClr val="FFFFFF"/>
                </a:solidFill>
              </a14:hiddenFill>
            </a:ext>
          </a:extLst>
        </p:spPr>
      </p:pic>
      <p:cxnSp>
        <p:nvCxnSpPr>
          <p:cNvPr id="9" name="Straight Connector 8"/>
          <p:cNvCxnSpPr/>
          <p:nvPr userDrawn="1"/>
        </p:nvCxnSpPr>
        <p:spPr>
          <a:xfrm>
            <a:off x="0" y="1208314"/>
            <a:ext cx="12192000" cy="0"/>
          </a:xfrm>
          <a:prstGeom prst="line">
            <a:avLst/>
          </a:prstGeom>
          <a:ln w="635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userDrawn="1"/>
        </p:nvCxnSpPr>
        <p:spPr>
          <a:xfrm>
            <a:off x="0" y="1273628"/>
            <a:ext cx="12192000" cy="0"/>
          </a:xfrm>
          <a:prstGeom prst="line">
            <a:avLst/>
          </a:prstGeom>
          <a:ln w="63500">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2"/>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0160000" y="76201"/>
            <a:ext cx="1930400" cy="9737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06633768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B662D3-FCC4-4C03-89E3-FCBFE619AB48}" type="datetime1">
              <a:rPr lang="en-US" smtClean="0">
                <a:solidFill>
                  <a:prstClr val="black">
                    <a:tint val="75000"/>
                  </a:prstClr>
                </a:solidFill>
              </a:rPr>
              <a:pPr/>
              <a:t>2/1/2017</a:t>
            </a:fld>
            <a:endParaRPr lang="en-US" dirty="0">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cxnSp>
        <p:nvCxnSpPr>
          <p:cNvPr id="7" name="Straight Connector 6"/>
          <p:cNvCxnSpPr/>
          <p:nvPr userDrawn="1"/>
        </p:nvCxnSpPr>
        <p:spPr>
          <a:xfrm>
            <a:off x="0" y="1143000"/>
            <a:ext cx="12192000" cy="0"/>
          </a:xfrm>
          <a:prstGeom prst="line">
            <a:avLst/>
          </a:prstGeom>
          <a:ln w="635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2"/>
          <p:cNvPicPr>
            <a:picLocks noChangeAspect="1" noChangeArrowheads="1"/>
          </p:cNvPicPr>
          <p:nvPr userDrawn="1"/>
        </p:nvPicPr>
        <p:blipFill rotWithShape="1">
          <a:blip r:embed="rId13">
            <a:extLst>
              <a:ext uri="{28A0092B-C50C-407E-A947-70E740481C1C}">
                <a14:useLocalDpi xmlns:a14="http://schemas.microsoft.com/office/drawing/2010/main" val="0"/>
              </a:ext>
            </a:extLst>
          </a:blip>
          <a:srcRect l="-527" r="62632"/>
          <a:stretch/>
        </p:blipFill>
        <p:spPr bwMode="auto">
          <a:xfrm>
            <a:off x="35565" y="24715"/>
            <a:ext cx="1386835" cy="1035309"/>
          </a:xfrm>
          <a:prstGeom prst="rect">
            <a:avLst/>
          </a:prstGeom>
          <a:noFill/>
          <a:extLst>
            <a:ext uri="{909E8E84-426E-40DD-AFC4-6F175D3DCCD1}">
              <a14:hiddenFill xmlns:a14="http://schemas.microsoft.com/office/drawing/2010/main">
                <a:solidFill>
                  <a:srgbClr val="FFFFFF"/>
                </a:solidFill>
              </a14:hiddenFill>
            </a:ext>
          </a:extLst>
        </p:spPr>
      </p:pic>
      <p:cxnSp>
        <p:nvCxnSpPr>
          <p:cNvPr id="9" name="Straight Connector 8"/>
          <p:cNvCxnSpPr/>
          <p:nvPr userDrawn="1"/>
        </p:nvCxnSpPr>
        <p:spPr>
          <a:xfrm>
            <a:off x="0" y="1208314"/>
            <a:ext cx="12192000" cy="0"/>
          </a:xfrm>
          <a:prstGeom prst="line">
            <a:avLst/>
          </a:prstGeom>
          <a:ln w="635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userDrawn="1"/>
        </p:nvCxnSpPr>
        <p:spPr>
          <a:xfrm>
            <a:off x="0" y="1273628"/>
            <a:ext cx="12192000" cy="0"/>
          </a:xfrm>
          <a:prstGeom prst="line">
            <a:avLst/>
          </a:prstGeom>
          <a:ln w="63500">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2"/>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0160000" y="76201"/>
            <a:ext cx="1930400" cy="9737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2937518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B662D3-FCC4-4C03-89E3-FCBFE619AB48}" type="datetime1">
              <a:rPr lang="en-US" smtClean="0">
                <a:solidFill>
                  <a:prstClr val="black">
                    <a:tint val="75000"/>
                  </a:prstClr>
                </a:solidFill>
              </a:rPr>
              <a:pPr/>
              <a:t>2/1/2017</a:t>
            </a:fld>
            <a:endParaRPr lang="en-US" dirty="0">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cxnSp>
        <p:nvCxnSpPr>
          <p:cNvPr id="7" name="Straight Connector 6"/>
          <p:cNvCxnSpPr/>
          <p:nvPr userDrawn="1"/>
        </p:nvCxnSpPr>
        <p:spPr>
          <a:xfrm>
            <a:off x="0" y="1143000"/>
            <a:ext cx="12192000" cy="0"/>
          </a:xfrm>
          <a:prstGeom prst="line">
            <a:avLst/>
          </a:prstGeom>
          <a:ln w="635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2"/>
          <p:cNvPicPr>
            <a:picLocks noChangeAspect="1" noChangeArrowheads="1"/>
          </p:cNvPicPr>
          <p:nvPr userDrawn="1"/>
        </p:nvPicPr>
        <p:blipFill rotWithShape="1">
          <a:blip r:embed="rId13">
            <a:extLst>
              <a:ext uri="{28A0092B-C50C-407E-A947-70E740481C1C}">
                <a14:useLocalDpi xmlns:a14="http://schemas.microsoft.com/office/drawing/2010/main" val="0"/>
              </a:ext>
            </a:extLst>
          </a:blip>
          <a:srcRect l="-527" r="62632"/>
          <a:stretch/>
        </p:blipFill>
        <p:spPr bwMode="auto">
          <a:xfrm>
            <a:off x="35565" y="24715"/>
            <a:ext cx="1386835" cy="1035309"/>
          </a:xfrm>
          <a:prstGeom prst="rect">
            <a:avLst/>
          </a:prstGeom>
          <a:noFill/>
          <a:extLst>
            <a:ext uri="{909E8E84-426E-40DD-AFC4-6F175D3DCCD1}">
              <a14:hiddenFill xmlns:a14="http://schemas.microsoft.com/office/drawing/2010/main">
                <a:solidFill>
                  <a:srgbClr val="FFFFFF"/>
                </a:solidFill>
              </a14:hiddenFill>
            </a:ext>
          </a:extLst>
        </p:spPr>
      </p:pic>
      <p:cxnSp>
        <p:nvCxnSpPr>
          <p:cNvPr id="9" name="Straight Connector 8"/>
          <p:cNvCxnSpPr/>
          <p:nvPr userDrawn="1"/>
        </p:nvCxnSpPr>
        <p:spPr>
          <a:xfrm>
            <a:off x="0" y="1208314"/>
            <a:ext cx="12192000" cy="0"/>
          </a:xfrm>
          <a:prstGeom prst="line">
            <a:avLst/>
          </a:prstGeom>
          <a:ln w="635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userDrawn="1"/>
        </p:nvCxnSpPr>
        <p:spPr>
          <a:xfrm>
            <a:off x="0" y="1273628"/>
            <a:ext cx="12192000" cy="0"/>
          </a:xfrm>
          <a:prstGeom prst="line">
            <a:avLst/>
          </a:prstGeom>
          <a:ln w="63500">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2"/>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0160000" y="76201"/>
            <a:ext cx="1930400" cy="9737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1351078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0BB1A0-3F4D-4342-BF36-3E500D0D7BE2}" type="datetime1">
              <a:rPr lang="en-US" smtClean="0">
                <a:solidFill>
                  <a:prstClr val="black">
                    <a:tint val="75000"/>
                  </a:prstClr>
                </a:solidFill>
              </a:rPr>
              <a:pPr/>
              <a:t>2/1/2017</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BE96C6-9964-4F03-8ED6-DA972FAA411D}" type="slidenum">
              <a:rPr lang="en-US" smtClean="0">
                <a:solidFill>
                  <a:prstClr val="black">
                    <a:tint val="75000"/>
                  </a:prstClr>
                </a:solidFill>
              </a:rPr>
              <a:pPr/>
              <a:t>‹#›</a:t>
            </a:fld>
            <a:endParaRPr lang="en-US">
              <a:solidFill>
                <a:prstClr val="black">
                  <a:tint val="75000"/>
                </a:prstClr>
              </a:solidFill>
            </a:endParaRPr>
          </a:p>
        </p:txBody>
      </p:sp>
      <p:cxnSp>
        <p:nvCxnSpPr>
          <p:cNvPr id="7" name="Straight Connector 6"/>
          <p:cNvCxnSpPr/>
          <p:nvPr userDrawn="1"/>
        </p:nvCxnSpPr>
        <p:spPr>
          <a:xfrm>
            <a:off x="0" y="1143000"/>
            <a:ext cx="12192000" cy="0"/>
          </a:xfrm>
          <a:prstGeom prst="line">
            <a:avLst/>
          </a:prstGeom>
          <a:ln w="635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2"/>
          <p:cNvPicPr>
            <a:picLocks noChangeAspect="1" noChangeArrowheads="1"/>
          </p:cNvPicPr>
          <p:nvPr userDrawn="1"/>
        </p:nvPicPr>
        <p:blipFill rotWithShape="1">
          <a:blip r:embed="rId14">
            <a:extLst>
              <a:ext uri="{28A0092B-C50C-407E-A947-70E740481C1C}">
                <a14:useLocalDpi xmlns:a14="http://schemas.microsoft.com/office/drawing/2010/main" val="0"/>
              </a:ext>
            </a:extLst>
          </a:blip>
          <a:srcRect l="-527" r="62632"/>
          <a:stretch/>
        </p:blipFill>
        <p:spPr bwMode="auto">
          <a:xfrm>
            <a:off x="35565" y="24715"/>
            <a:ext cx="1386835" cy="1035309"/>
          </a:xfrm>
          <a:prstGeom prst="rect">
            <a:avLst/>
          </a:prstGeom>
          <a:noFill/>
          <a:extLst>
            <a:ext uri="{909E8E84-426E-40DD-AFC4-6F175D3DCCD1}">
              <a14:hiddenFill xmlns:a14="http://schemas.microsoft.com/office/drawing/2010/main">
                <a:solidFill>
                  <a:srgbClr val="FFFFFF"/>
                </a:solidFill>
              </a14:hiddenFill>
            </a:ext>
          </a:extLst>
        </p:spPr>
      </p:pic>
      <p:cxnSp>
        <p:nvCxnSpPr>
          <p:cNvPr id="9" name="Straight Connector 8"/>
          <p:cNvCxnSpPr/>
          <p:nvPr userDrawn="1"/>
        </p:nvCxnSpPr>
        <p:spPr>
          <a:xfrm>
            <a:off x="0" y="1208314"/>
            <a:ext cx="12192000" cy="0"/>
          </a:xfrm>
          <a:prstGeom prst="line">
            <a:avLst/>
          </a:prstGeom>
          <a:ln w="635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userDrawn="1"/>
        </p:nvCxnSpPr>
        <p:spPr>
          <a:xfrm>
            <a:off x="0" y="1273628"/>
            <a:ext cx="12192000" cy="0"/>
          </a:xfrm>
          <a:prstGeom prst="line">
            <a:avLst/>
          </a:prstGeom>
          <a:ln w="63500">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2"/>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10160000" y="76201"/>
            <a:ext cx="1930400" cy="9737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0731755"/>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B662D3-FCC4-4C03-89E3-FCBFE619AB48}" type="datetime1">
              <a:rPr lang="en-US" smtClean="0">
                <a:solidFill>
                  <a:prstClr val="black">
                    <a:tint val="75000"/>
                  </a:prstClr>
                </a:solidFill>
              </a:rPr>
              <a:pPr/>
              <a:t>2/1/2017</a:t>
            </a:fld>
            <a:endParaRPr lang="en-US" dirty="0">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cxnSp>
        <p:nvCxnSpPr>
          <p:cNvPr id="7" name="Straight Connector 6"/>
          <p:cNvCxnSpPr/>
          <p:nvPr userDrawn="1"/>
        </p:nvCxnSpPr>
        <p:spPr>
          <a:xfrm>
            <a:off x="0" y="1143000"/>
            <a:ext cx="12192000" cy="0"/>
          </a:xfrm>
          <a:prstGeom prst="line">
            <a:avLst/>
          </a:prstGeom>
          <a:ln w="635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2"/>
          <p:cNvPicPr>
            <a:picLocks noChangeAspect="1" noChangeArrowheads="1"/>
          </p:cNvPicPr>
          <p:nvPr userDrawn="1"/>
        </p:nvPicPr>
        <p:blipFill rotWithShape="1">
          <a:blip r:embed="rId13">
            <a:extLst>
              <a:ext uri="{28A0092B-C50C-407E-A947-70E740481C1C}">
                <a14:useLocalDpi xmlns:a14="http://schemas.microsoft.com/office/drawing/2010/main" val="0"/>
              </a:ext>
            </a:extLst>
          </a:blip>
          <a:srcRect l="-527" r="62632"/>
          <a:stretch/>
        </p:blipFill>
        <p:spPr bwMode="auto">
          <a:xfrm>
            <a:off x="35565" y="24715"/>
            <a:ext cx="1386835" cy="1035309"/>
          </a:xfrm>
          <a:prstGeom prst="rect">
            <a:avLst/>
          </a:prstGeom>
          <a:noFill/>
          <a:extLst>
            <a:ext uri="{909E8E84-426E-40DD-AFC4-6F175D3DCCD1}">
              <a14:hiddenFill xmlns:a14="http://schemas.microsoft.com/office/drawing/2010/main">
                <a:solidFill>
                  <a:srgbClr val="FFFFFF"/>
                </a:solidFill>
              </a14:hiddenFill>
            </a:ext>
          </a:extLst>
        </p:spPr>
      </p:pic>
      <p:cxnSp>
        <p:nvCxnSpPr>
          <p:cNvPr id="9" name="Straight Connector 8"/>
          <p:cNvCxnSpPr/>
          <p:nvPr userDrawn="1"/>
        </p:nvCxnSpPr>
        <p:spPr>
          <a:xfrm>
            <a:off x="0" y="1208314"/>
            <a:ext cx="12192000" cy="0"/>
          </a:xfrm>
          <a:prstGeom prst="line">
            <a:avLst/>
          </a:prstGeom>
          <a:ln w="635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userDrawn="1"/>
        </p:nvCxnSpPr>
        <p:spPr>
          <a:xfrm>
            <a:off x="0" y="1273628"/>
            <a:ext cx="12192000" cy="0"/>
          </a:xfrm>
          <a:prstGeom prst="line">
            <a:avLst/>
          </a:prstGeom>
          <a:ln w="63500">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2"/>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0160000" y="76201"/>
            <a:ext cx="1930400" cy="9737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97024809"/>
      </p:ext>
    </p:extLst>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B662D3-FCC4-4C03-89E3-FCBFE619AB48}" type="datetime1">
              <a:rPr lang="en-US" smtClean="0">
                <a:solidFill>
                  <a:prstClr val="black">
                    <a:tint val="75000"/>
                  </a:prstClr>
                </a:solidFill>
              </a:rPr>
              <a:pPr/>
              <a:t>2/1/2017</a:t>
            </a:fld>
            <a:endParaRPr lang="en-US" dirty="0">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cxnSp>
        <p:nvCxnSpPr>
          <p:cNvPr id="7" name="Straight Connector 6"/>
          <p:cNvCxnSpPr/>
          <p:nvPr userDrawn="1"/>
        </p:nvCxnSpPr>
        <p:spPr>
          <a:xfrm>
            <a:off x="0" y="1143000"/>
            <a:ext cx="12192000" cy="0"/>
          </a:xfrm>
          <a:prstGeom prst="line">
            <a:avLst/>
          </a:prstGeom>
          <a:ln w="635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2"/>
          <p:cNvPicPr>
            <a:picLocks noChangeAspect="1" noChangeArrowheads="1"/>
          </p:cNvPicPr>
          <p:nvPr userDrawn="1"/>
        </p:nvPicPr>
        <p:blipFill rotWithShape="1">
          <a:blip r:embed="rId13">
            <a:extLst>
              <a:ext uri="{28A0092B-C50C-407E-A947-70E740481C1C}">
                <a14:useLocalDpi xmlns:a14="http://schemas.microsoft.com/office/drawing/2010/main" val="0"/>
              </a:ext>
            </a:extLst>
          </a:blip>
          <a:srcRect l="-527" r="62632"/>
          <a:stretch/>
        </p:blipFill>
        <p:spPr bwMode="auto">
          <a:xfrm>
            <a:off x="35565" y="24715"/>
            <a:ext cx="1386835" cy="1035309"/>
          </a:xfrm>
          <a:prstGeom prst="rect">
            <a:avLst/>
          </a:prstGeom>
          <a:noFill/>
          <a:extLst>
            <a:ext uri="{909E8E84-426E-40DD-AFC4-6F175D3DCCD1}">
              <a14:hiddenFill xmlns:a14="http://schemas.microsoft.com/office/drawing/2010/main">
                <a:solidFill>
                  <a:srgbClr val="FFFFFF"/>
                </a:solidFill>
              </a14:hiddenFill>
            </a:ext>
          </a:extLst>
        </p:spPr>
      </p:pic>
      <p:cxnSp>
        <p:nvCxnSpPr>
          <p:cNvPr id="9" name="Straight Connector 8"/>
          <p:cNvCxnSpPr/>
          <p:nvPr userDrawn="1"/>
        </p:nvCxnSpPr>
        <p:spPr>
          <a:xfrm>
            <a:off x="0" y="1208314"/>
            <a:ext cx="12192000" cy="0"/>
          </a:xfrm>
          <a:prstGeom prst="line">
            <a:avLst/>
          </a:prstGeom>
          <a:ln w="635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userDrawn="1"/>
        </p:nvCxnSpPr>
        <p:spPr>
          <a:xfrm>
            <a:off x="0" y="1273628"/>
            <a:ext cx="12192000" cy="0"/>
          </a:xfrm>
          <a:prstGeom prst="line">
            <a:avLst/>
          </a:prstGeom>
          <a:ln w="63500">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2"/>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0160000" y="76201"/>
            <a:ext cx="1930400" cy="9737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20264230"/>
      </p:ext>
    </p:extLst>
  </p:cSld>
  <p:clrMap bg1="lt1" tx1="dk1" bg2="lt2" tx2="dk2" accent1="accent1" accent2="accent2" accent3="accent3" accent4="accent4" accent5="accent5" accent6="accent6" hlink="hlink" folHlink="folHlink"/>
  <p:sldLayoutIdLst>
    <p:sldLayoutId id="2147483734"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B662D3-FCC4-4C03-89E3-FCBFE619AB48}" type="datetime1">
              <a:rPr lang="en-US" smtClean="0">
                <a:solidFill>
                  <a:prstClr val="black">
                    <a:tint val="75000"/>
                  </a:prstClr>
                </a:solidFill>
              </a:rPr>
              <a:pPr/>
              <a:t>2/1/2017</a:t>
            </a:fld>
            <a:endParaRPr lang="en-US" dirty="0">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BE96C6-9964-4F03-8ED6-DA972FAA411D}" type="slidenum">
              <a:rPr lang="en-US" smtClean="0">
                <a:solidFill>
                  <a:prstClr val="black">
                    <a:tint val="75000"/>
                  </a:prstClr>
                </a:solidFill>
              </a:rPr>
              <a:pPr/>
              <a:t>‹#›</a:t>
            </a:fld>
            <a:endParaRPr lang="en-US" dirty="0">
              <a:solidFill>
                <a:prstClr val="black">
                  <a:tint val="75000"/>
                </a:prstClr>
              </a:solidFill>
            </a:endParaRPr>
          </a:p>
        </p:txBody>
      </p:sp>
      <p:cxnSp>
        <p:nvCxnSpPr>
          <p:cNvPr id="7" name="Straight Connector 6"/>
          <p:cNvCxnSpPr/>
          <p:nvPr userDrawn="1"/>
        </p:nvCxnSpPr>
        <p:spPr>
          <a:xfrm>
            <a:off x="0" y="1143000"/>
            <a:ext cx="12192000" cy="0"/>
          </a:xfrm>
          <a:prstGeom prst="line">
            <a:avLst/>
          </a:prstGeom>
          <a:ln w="635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2"/>
          <p:cNvPicPr>
            <a:picLocks noChangeAspect="1" noChangeArrowheads="1"/>
          </p:cNvPicPr>
          <p:nvPr userDrawn="1"/>
        </p:nvPicPr>
        <p:blipFill rotWithShape="1">
          <a:blip r:embed="rId13">
            <a:extLst>
              <a:ext uri="{28A0092B-C50C-407E-A947-70E740481C1C}">
                <a14:useLocalDpi xmlns:a14="http://schemas.microsoft.com/office/drawing/2010/main" val="0"/>
              </a:ext>
            </a:extLst>
          </a:blip>
          <a:srcRect l="-527" r="62632"/>
          <a:stretch/>
        </p:blipFill>
        <p:spPr bwMode="auto">
          <a:xfrm>
            <a:off x="35565" y="24715"/>
            <a:ext cx="1386835" cy="1035309"/>
          </a:xfrm>
          <a:prstGeom prst="rect">
            <a:avLst/>
          </a:prstGeom>
          <a:noFill/>
          <a:extLst>
            <a:ext uri="{909E8E84-426E-40DD-AFC4-6F175D3DCCD1}">
              <a14:hiddenFill xmlns:a14="http://schemas.microsoft.com/office/drawing/2010/main">
                <a:solidFill>
                  <a:srgbClr val="FFFFFF"/>
                </a:solidFill>
              </a14:hiddenFill>
            </a:ext>
          </a:extLst>
        </p:spPr>
      </p:pic>
      <p:cxnSp>
        <p:nvCxnSpPr>
          <p:cNvPr id="9" name="Straight Connector 8"/>
          <p:cNvCxnSpPr/>
          <p:nvPr userDrawn="1"/>
        </p:nvCxnSpPr>
        <p:spPr>
          <a:xfrm>
            <a:off x="0" y="1208314"/>
            <a:ext cx="12192000" cy="0"/>
          </a:xfrm>
          <a:prstGeom prst="line">
            <a:avLst/>
          </a:prstGeom>
          <a:ln w="635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userDrawn="1"/>
        </p:nvCxnSpPr>
        <p:spPr>
          <a:xfrm>
            <a:off x="0" y="1273628"/>
            <a:ext cx="12192000" cy="0"/>
          </a:xfrm>
          <a:prstGeom prst="line">
            <a:avLst/>
          </a:prstGeom>
          <a:ln w="63500">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2"/>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0160000" y="76201"/>
            <a:ext cx="1930400" cy="9737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34183006"/>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35.xml"/></Relationships>
</file>

<file path=ppt/slides/_rels/slide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3.xml"/><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46.xml"/><Relationship Id="rId5" Type="http://schemas.openxmlformats.org/officeDocument/2006/relationships/image" Target="../media/image8.jpeg"/><Relationship Id="rId4" Type="http://schemas.openxmlformats.org/officeDocument/2006/relationships/image" Target="../media/image7.jpe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9.xml"/></Relationships>
</file>

<file path=ppt/slides/_rels/slide9.xml.rels><?xml version="1.0" encoding="UTF-8" standalone="yes"?>
<Relationships xmlns="http://schemas.openxmlformats.org/package/2006/relationships"><Relationship Id="rId3" Type="http://schemas.openxmlformats.org/officeDocument/2006/relationships/hyperlink" Target="mailto:Mercedes.angerman@alaska.gov" TargetMode="External"/><Relationship Id="rId2" Type="http://schemas.openxmlformats.org/officeDocument/2006/relationships/hyperlink" Target="mailto:Verdie.bowen@alaska.gov" TargetMode="External"/><Relationship Id="rId1" Type="http://schemas.openxmlformats.org/officeDocument/2006/relationships/slideLayout" Target="../slideLayouts/slideLayout8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90800" y="0"/>
            <a:ext cx="7086600" cy="954107"/>
          </a:xfrm>
          <a:prstGeom prst="rect">
            <a:avLst/>
          </a:prstGeom>
          <a:noFill/>
        </p:spPr>
        <p:txBody>
          <a:bodyPr wrap="square" rtlCol="0">
            <a:spAutoFit/>
          </a:bodyPr>
          <a:lstStyle/>
          <a:p>
            <a:pPr algn="ctr"/>
            <a:r>
              <a:rPr lang="en-US" sz="2800" b="1" i="1" dirty="0">
                <a:latin typeface="Arial" panose="020B0604020202020204" pitchFamily="34" charset="0"/>
                <a:cs typeface="Arial" panose="020B0604020202020204" pitchFamily="34" charset="0"/>
              </a:rPr>
              <a:t>Department of Military </a:t>
            </a:r>
          </a:p>
          <a:p>
            <a:pPr algn="ctr"/>
            <a:r>
              <a:rPr lang="en-US" sz="2800" b="1" i="1" dirty="0">
                <a:latin typeface="Arial" panose="020B0604020202020204" pitchFamily="34" charset="0"/>
                <a:cs typeface="Arial" panose="020B0604020202020204" pitchFamily="34" charset="0"/>
              </a:rPr>
              <a:t>and </a:t>
            </a:r>
            <a:r>
              <a:rPr lang="en-US" sz="2800" b="1" i="1" dirty="0" smtClean="0">
                <a:latin typeface="Arial" panose="020B0604020202020204" pitchFamily="34" charset="0"/>
                <a:cs typeface="Arial" panose="020B0604020202020204" pitchFamily="34" charset="0"/>
              </a:rPr>
              <a:t>Veterans’ </a:t>
            </a:r>
            <a:r>
              <a:rPr lang="en-US" sz="2800" b="1" i="1" dirty="0">
                <a:latin typeface="Arial" panose="020B0604020202020204" pitchFamily="34" charset="0"/>
                <a:cs typeface="Arial" panose="020B0604020202020204" pitchFamily="34" charset="0"/>
              </a:rPr>
              <a:t>Affairs</a:t>
            </a:r>
          </a:p>
        </p:txBody>
      </p:sp>
      <p:sp>
        <p:nvSpPr>
          <p:cNvPr id="5" name="TextBox 4"/>
          <p:cNvSpPr txBox="1"/>
          <p:nvPr/>
        </p:nvSpPr>
        <p:spPr>
          <a:xfrm>
            <a:off x="2590800" y="1149983"/>
            <a:ext cx="7086600" cy="6186309"/>
          </a:xfrm>
          <a:prstGeom prst="rect">
            <a:avLst/>
          </a:prstGeom>
          <a:noFill/>
        </p:spPr>
        <p:txBody>
          <a:bodyPr wrap="square" rtlCol="0">
            <a:spAutoFit/>
          </a:bodyPr>
          <a:lstStyle/>
          <a:p>
            <a:pPr algn="ctr"/>
            <a:endParaRPr lang="en-US" sz="4000" b="1" dirty="0" smtClean="0">
              <a:solidFill>
                <a:prstClr val="black"/>
              </a:solidFill>
              <a:latin typeface="Arial" panose="020B0604020202020204" pitchFamily="34" charset="0"/>
              <a:cs typeface="Arial" panose="020B0604020202020204" pitchFamily="34" charset="0"/>
            </a:endParaRPr>
          </a:p>
          <a:p>
            <a:pPr algn="ctr"/>
            <a:r>
              <a:rPr lang="en-US" sz="4000" b="1" dirty="0" smtClean="0">
                <a:solidFill>
                  <a:prstClr val="black"/>
                </a:solidFill>
                <a:latin typeface="Arial" panose="020B0604020202020204" pitchFamily="34" charset="0"/>
                <a:cs typeface="Arial" panose="020B0604020202020204" pitchFamily="34" charset="0"/>
              </a:rPr>
              <a:t>FY2018 Division Overview</a:t>
            </a:r>
          </a:p>
          <a:p>
            <a:pPr algn="ctr"/>
            <a:r>
              <a:rPr lang="en-US" sz="4000" b="1" dirty="0" smtClean="0">
                <a:solidFill>
                  <a:prstClr val="black"/>
                </a:solidFill>
                <a:latin typeface="Arial" panose="020B0604020202020204" pitchFamily="34" charset="0"/>
                <a:cs typeface="Arial" panose="020B0604020202020204" pitchFamily="34" charset="0"/>
              </a:rPr>
              <a:t>Veterans Services</a:t>
            </a:r>
            <a:endParaRPr lang="en-US" sz="4000" b="1" dirty="0">
              <a:solidFill>
                <a:prstClr val="black"/>
              </a:solidFill>
              <a:latin typeface="Arial" panose="020B0604020202020204" pitchFamily="34" charset="0"/>
              <a:cs typeface="Arial" panose="020B0604020202020204" pitchFamily="34" charset="0"/>
            </a:endParaRPr>
          </a:p>
          <a:p>
            <a:pPr algn="ctr"/>
            <a:endParaRPr lang="en-US" sz="3200" b="1" dirty="0">
              <a:solidFill>
                <a:prstClr val="black"/>
              </a:solidFill>
              <a:latin typeface="Arial" panose="020B0604020202020204" pitchFamily="34" charset="0"/>
              <a:cs typeface="Arial" panose="020B0604020202020204" pitchFamily="34" charset="0"/>
            </a:endParaRPr>
          </a:p>
          <a:p>
            <a:pPr algn="ctr"/>
            <a:endParaRPr lang="en-US" sz="4000" b="1" dirty="0">
              <a:solidFill>
                <a:prstClr val="black"/>
              </a:solidFill>
              <a:latin typeface="Arial" panose="020B0604020202020204" pitchFamily="34" charset="0"/>
              <a:cs typeface="Arial" panose="020B0604020202020204" pitchFamily="34" charset="0"/>
            </a:endParaRPr>
          </a:p>
          <a:p>
            <a:pPr algn="ctr"/>
            <a:endParaRPr lang="en-US" sz="4000" b="1" dirty="0">
              <a:solidFill>
                <a:prstClr val="black"/>
              </a:solidFill>
              <a:latin typeface="Arial" panose="020B0604020202020204" pitchFamily="34" charset="0"/>
              <a:cs typeface="Arial" panose="020B0604020202020204" pitchFamily="34" charset="0"/>
            </a:endParaRPr>
          </a:p>
          <a:p>
            <a:pPr algn="ctr"/>
            <a:endParaRPr lang="en-US" sz="4000" b="1" dirty="0">
              <a:solidFill>
                <a:prstClr val="black"/>
              </a:solidFill>
              <a:latin typeface="Arial" panose="020B0604020202020204" pitchFamily="34" charset="0"/>
              <a:cs typeface="Arial" panose="020B0604020202020204" pitchFamily="34" charset="0"/>
            </a:endParaRPr>
          </a:p>
          <a:p>
            <a:pPr algn="ctr"/>
            <a:endParaRPr lang="en-US" sz="2800" b="1" dirty="0" smtClean="0">
              <a:solidFill>
                <a:prstClr val="black"/>
              </a:solidFill>
              <a:latin typeface="Arial" panose="020B0604020202020204" pitchFamily="34" charset="0"/>
              <a:cs typeface="Arial" panose="020B0604020202020204" pitchFamily="34" charset="0"/>
            </a:endParaRPr>
          </a:p>
          <a:p>
            <a:pPr algn="ctr"/>
            <a:r>
              <a:rPr lang="en-US" sz="2800" b="1" dirty="0" err="1" smtClean="0">
                <a:solidFill>
                  <a:prstClr val="black"/>
                </a:solidFill>
                <a:latin typeface="Arial" panose="020B0604020202020204" pitchFamily="34" charset="0"/>
                <a:cs typeface="Arial" panose="020B0604020202020204" pitchFamily="34" charset="0"/>
              </a:rPr>
              <a:t>Verdie</a:t>
            </a:r>
            <a:r>
              <a:rPr lang="en-US" sz="2800" b="1" dirty="0" smtClean="0">
                <a:solidFill>
                  <a:prstClr val="black"/>
                </a:solidFill>
                <a:latin typeface="Arial" panose="020B0604020202020204" pitchFamily="34" charset="0"/>
                <a:cs typeface="Arial" panose="020B0604020202020204" pitchFamily="34" charset="0"/>
              </a:rPr>
              <a:t> </a:t>
            </a:r>
            <a:r>
              <a:rPr lang="en-US" sz="2800" b="1" dirty="0">
                <a:solidFill>
                  <a:prstClr val="black"/>
                </a:solidFill>
                <a:latin typeface="Arial" panose="020B0604020202020204" pitchFamily="34" charset="0"/>
                <a:cs typeface="Arial" panose="020B0604020202020204" pitchFamily="34" charset="0"/>
              </a:rPr>
              <a:t>Bowen</a:t>
            </a:r>
          </a:p>
          <a:p>
            <a:pPr algn="ctr"/>
            <a:r>
              <a:rPr lang="en-US" sz="2800" b="1" dirty="0">
                <a:solidFill>
                  <a:prstClr val="black"/>
                </a:solidFill>
                <a:latin typeface="Arial" panose="020B0604020202020204" pitchFamily="34" charset="0"/>
                <a:cs typeface="Arial" panose="020B0604020202020204" pitchFamily="34" charset="0"/>
              </a:rPr>
              <a:t>Director, Office of Veterans Affairs</a:t>
            </a:r>
          </a:p>
          <a:p>
            <a:pPr marL="457200" indent="-457200" algn="ctr">
              <a:buFont typeface="Arial" panose="020B0604020202020204" pitchFamily="34" charset="0"/>
              <a:buChar char="•"/>
            </a:pPr>
            <a:endParaRPr lang="en-US" sz="4000" dirty="0">
              <a:solidFill>
                <a:prstClr val="black"/>
              </a:solidFill>
              <a:latin typeface="Arial" panose="020B0604020202020204" pitchFamily="34" charset="0"/>
              <a:cs typeface="Arial" panose="020B0604020202020204" pitchFamily="34" charset="0"/>
            </a:endParaRPr>
          </a:p>
        </p:txBody>
      </p:sp>
      <p:pic>
        <p:nvPicPr>
          <p:cNvPr id="6"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43954" y="3048001"/>
            <a:ext cx="2438400" cy="23902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endParaRPr lang="en-US" dirty="0">
              <a:solidFill>
                <a:prstClr val="black">
                  <a:tint val="75000"/>
                </a:prstClr>
              </a:solidFill>
            </a:endParaRPr>
          </a:p>
        </p:txBody>
      </p:sp>
    </p:spTree>
    <p:extLst>
      <p:ext uri="{BB962C8B-B14F-4D97-AF65-F5344CB8AC3E}">
        <p14:creationId xmlns:p14="http://schemas.microsoft.com/office/powerpoint/2010/main" val="42525239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altLang="en-US" sz="3200" b="1" i="1" dirty="0" smtClean="0">
                <a:latin typeface="Arial" panose="020B0604020202020204" pitchFamily="34" charset="0"/>
                <a:cs typeface="Arial" panose="020B0604020202020204" pitchFamily="34" charset="0"/>
              </a:rPr>
              <a:t>Our Promise to Alaska’s Veterans</a:t>
            </a:r>
            <a:r>
              <a:rPr lang="en-US" altLang="en-US" sz="3200" b="1" i="1" dirty="0">
                <a:latin typeface="Arial" panose="020B0604020202020204" pitchFamily="34" charset="0"/>
                <a:cs typeface="Arial" panose="020B0604020202020204" pitchFamily="34" charset="0"/>
              </a:rPr>
              <a:t>	</a:t>
            </a:r>
          </a:p>
        </p:txBody>
      </p:sp>
      <p:sp>
        <p:nvSpPr>
          <p:cNvPr id="3075" name="Content Placeholder 2"/>
          <p:cNvSpPr>
            <a:spLocks noGrp="1"/>
          </p:cNvSpPr>
          <p:nvPr>
            <p:ph idx="1"/>
          </p:nvPr>
        </p:nvSpPr>
        <p:spPr/>
        <p:txBody>
          <a:bodyPr>
            <a:normAutofit/>
          </a:bodyPr>
          <a:lstStyle/>
          <a:p>
            <a:pPr marL="0" indent="0">
              <a:buNone/>
            </a:pPr>
            <a:r>
              <a:rPr lang="en-US" altLang="en-US" sz="2400" dirty="0" smtClean="0">
                <a:latin typeface="Arial" panose="020B0604020202020204" pitchFamily="34" charset="0"/>
                <a:cs typeface="Arial" panose="020B0604020202020204" pitchFamily="34" charset="0"/>
              </a:rPr>
              <a:t>We will:</a:t>
            </a:r>
          </a:p>
          <a:p>
            <a:pPr marL="0" indent="0">
              <a:buNone/>
            </a:pPr>
            <a:r>
              <a:rPr lang="en-US" altLang="en-US" sz="2400" dirty="0">
                <a:latin typeface="Arial" panose="020B0604020202020204" pitchFamily="34" charset="0"/>
                <a:cs typeface="Arial" panose="020B0604020202020204" pitchFamily="34" charset="0"/>
              </a:rPr>
              <a:t>E</a:t>
            </a:r>
            <a:r>
              <a:rPr lang="en-US" altLang="en-US" sz="2400" dirty="0" smtClean="0">
                <a:latin typeface="Arial" panose="020B0604020202020204" pitchFamily="34" charset="0"/>
                <a:cs typeface="Arial" panose="020B0604020202020204" pitchFamily="34" charset="0"/>
              </a:rPr>
              <a:t>nsure </a:t>
            </a:r>
            <a:r>
              <a:rPr lang="en-US" altLang="en-US" sz="2400" dirty="0">
                <a:latin typeface="Arial" panose="020B0604020202020204" pitchFamily="34" charset="0"/>
                <a:cs typeface="Arial" panose="020B0604020202020204" pitchFamily="34" charset="0"/>
              </a:rPr>
              <a:t>that all veterans, active duty, guard/reserve components, their dependents, and survivors understand and receive all the benefits, support, care, and recognition they have earned and are entitled to, by expertly administering all current programs, anticipating future </a:t>
            </a:r>
            <a:r>
              <a:rPr lang="en-US" altLang="en-US" sz="2400" dirty="0" smtClean="0">
                <a:latin typeface="Arial" panose="020B0604020202020204" pitchFamily="34" charset="0"/>
                <a:cs typeface="Arial" panose="020B0604020202020204" pitchFamily="34" charset="0"/>
              </a:rPr>
              <a:t>needs, </a:t>
            </a:r>
            <a:r>
              <a:rPr lang="en-US" altLang="en-US" sz="2400" dirty="0">
                <a:latin typeface="Arial" panose="020B0604020202020204" pitchFamily="34" charset="0"/>
                <a:cs typeface="Arial" panose="020B0604020202020204" pitchFamily="34" charset="0"/>
              </a:rPr>
              <a:t>and taking appropriate action to meet those needs. </a:t>
            </a:r>
          </a:p>
          <a:p>
            <a:pPr marL="0" indent="0">
              <a:buNone/>
            </a:pPr>
            <a:endParaRPr lang="en-US" altLang="en-US" sz="2400" dirty="0">
              <a:latin typeface="Arial" panose="020B0604020202020204" pitchFamily="34" charset="0"/>
              <a:cs typeface="Arial" panose="020B0604020202020204" pitchFamily="34" charset="0"/>
            </a:endParaRPr>
          </a:p>
          <a:p>
            <a:pPr marL="0" indent="0">
              <a:buNone/>
            </a:pPr>
            <a:r>
              <a:rPr lang="en-US" altLang="en-US" sz="2400" dirty="0">
                <a:latin typeface="Arial" panose="020B0604020202020204" pitchFamily="34" charset="0"/>
                <a:cs typeface="Arial" panose="020B0604020202020204" pitchFamily="34" charset="0"/>
              </a:rPr>
              <a:t>We </a:t>
            </a:r>
            <a:r>
              <a:rPr lang="en-US" altLang="en-US" sz="2400" dirty="0" smtClean="0">
                <a:latin typeface="Arial" panose="020B0604020202020204" pitchFamily="34" charset="0"/>
                <a:cs typeface="Arial" panose="020B0604020202020204" pitchFamily="34" charset="0"/>
              </a:rPr>
              <a:t>will:</a:t>
            </a:r>
          </a:p>
          <a:p>
            <a:pPr marL="0" indent="0">
              <a:buNone/>
            </a:pPr>
            <a:r>
              <a:rPr lang="en-US" altLang="en-US" sz="2400" dirty="0">
                <a:latin typeface="Arial" panose="020B0604020202020204" pitchFamily="34" charset="0"/>
                <a:cs typeface="Arial" panose="020B0604020202020204" pitchFamily="34" charset="0"/>
              </a:rPr>
              <a:t>P</a:t>
            </a:r>
            <a:r>
              <a:rPr lang="en-US" altLang="en-US" sz="2400" dirty="0" smtClean="0">
                <a:latin typeface="Arial" panose="020B0604020202020204" pitchFamily="34" charset="0"/>
                <a:cs typeface="Arial" panose="020B0604020202020204" pitchFamily="34" charset="0"/>
              </a:rPr>
              <a:t>romote </a:t>
            </a:r>
            <a:r>
              <a:rPr lang="en-US" altLang="en-US" sz="2400" dirty="0">
                <a:latin typeface="Arial" panose="020B0604020202020204" pitchFamily="34" charset="0"/>
                <a:cs typeface="Arial" panose="020B0604020202020204" pitchFamily="34" charset="0"/>
              </a:rPr>
              <a:t>awareness, assist eligible members to receive from the U.S. federal and state governments any and all benefits to which they may be entitled under existing or future laws. </a:t>
            </a:r>
          </a:p>
          <a:p>
            <a:pPr marL="0" indent="0">
              <a:buNone/>
            </a:pPr>
            <a:endParaRPr lang="en-US" altLang="en-US" dirty="0" smtClean="0">
              <a:latin typeface="Arial" panose="020B0604020202020204" pitchFamily="34" charset="0"/>
              <a:cs typeface="Arial" panose="020B0604020202020204" pitchFamily="34" charset="0"/>
            </a:endParaRPr>
          </a:p>
        </p:txBody>
      </p:sp>
      <p:sp>
        <p:nvSpPr>
          <p:cNvPr id="2" name="Slide Number Placeholder 1"/>
          <p:cNvSpPr>
            <a:spLocks noGrp="1"/>
          </p:cNvSpPr>
          <p:nvPr>
            <p:ph type="sldNum" sz="quarter" idx="12"/>
          </p:nvPr>
        </p:nvSpPr>
        <p:spPr/>
        <p:txBody>
          <a:bodyPr/>
          <a:lstStyle/>
          <a:p>
            <a:fld id="{CCBE96C6-9964-4F03-8ED6-DA972FAA411D}" type="slidenum">
              <a:rPr lang="en-US" smtClean="0">
                <a:solidFill>
                  <a:prstClr val="black">
                    <a:tint val="75000"/>
                  </a:prstClr>
                </a:solidFill>
              </a:rPr>
              <a:pPr/>
              <a:t>2</a:t>
            </a:fld>
            <a:endParaRPr lang="en-US" dirty="0">
              <a:solidFill>
                <a:prstClr val="black">
                  <a:tint val="75000"/>
                </a:prstClr>
              </a:solidFill>
            </a:endParaRPr>
          </a:p>
        </p:txBody>
      </p:sp>
      <p:sp>
        <p:nvSpPr>
          <p:cNvPr id="3" name="TextBox 2"/>
          <p:cNvSpPr txBox="1"/>
          <p:nvPr/>
        </p:nvSpPr>
        <p:spPr>
          <a:xfrm>
            <a:off x="2982883" y="6183321"/>
            <a:ext cx="6226233" cy="369332"/>
          </a:xfrm>
          <a:prstGeom prst="rect">
            <a:avLst/>
          </a:prstGeom>
          <a:solidFill>
            <a:srgbClr val="FFFF66"/>
          </a:solidFill>
        </p:spPr>
        <p:txBody>
          <a:bodyPr wrap="square" rtlCol="0">
            <a:spAutoFit/>
          </a:bodyPr>
          <a:lstStyle/>
          <a:p>
            <a:pPr algn="ctr"/>
            <a:r>
              <a:rPr lang="en-US" b="1" i="1" dirty="0" smtClean="0">
                <a:latin typeface="Arial" panose="020B0604020202020204" pitchFamily="34" charset="0"/>
                <a:cs typeface="Arial" panose="020B0604020202020204" pitchFamily="34" charset="0"/>
              </a:rPr>
              <a:t>Our Motto: “Serving Alaska One Veteran at a Time.”</a:t>
            </a:r>
            <a:endParaRPr lang="en-US" b="1"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066836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altLang="en-US" sz="3200" b="1" i="1" dirty="0" smtClean="0">
                <a:latin typeface="Arial" panose="020B0604020202020204" pitchFamily="34" charset="0"/>
                <a:cs typeface="Arial" panose="020B0604020202020204" pitchFamily="34" charset="0"/>
              </a:rPr>
              <a:t>The Labyrinth… </a:t>
            </a:r>
            <a:endParaRPr lang="en-US" altLang="en-US" sz="3200" b="1" i="1" dirty="0">
              <a:latin typeface="Arial" panose="020B0604020202020204" pitchFamily="34" charset="0"/>
              <a:cs typeface="Arial" panose="020B0604020202020204" pitchFamily="34" charset="0"/>
            </a:endParaRPr>
          </a:p>
        </p:txBody>
      </p:sp>
      <p:sp>
        <p:nvSpPr>
          <p:cNvPr id="4099" name="Content Placeholder 2"/>
          <p:cNvSpPr>
            <a:spLocks noGrp="1"/>
          </p:cNvSpPr>
          <p:nvPr>
            <p:ph idx="1"/>
          </p:nvPr>
        </p:nvSpPr>
        <p:spPr/>
        <p:txBody>
          <a:bodyPr/>
          <a:lstStyle/>
          <a:p>
            <a:pPr marL="0" indent="0">
              <a:buNone/>
            </a:pPr>
            <a:endParaRPr lang="en-US" altLang="en-US" dirty="0" smtClean="0"/>
          </a:p>
          <a:p>
            <a:pPr marL="0" indent="0" algn="ctr">
              <a:buNone/>
            </a:pPr>
            <a:endParaRPr lang="en-US" altLang="en-US" dirty="0" smtClean="0"/>
          </a:p>
          <a:p>
            <a:pPr marL="0" indent="0" algn="ctr">
              <a:buNone/>
            </a:pPr>
            <a:endParaRPr lang="en-US" altLang="en-US" dirty="0" smtClean="0"/>
          </a:p>
          <a:p>
            <a:pPr marL="0" indent="0">
              <a:buNone/>
            </a:pPr>
            <a:endParaRPr lang="en-US" altLang="en-US" sz="2400" dirty="0"/>
          </a:p>
          <a:p>
            <a:pPr marL="0" indent="0"/>
            <a:endParaRPr lang="en-US" altLang="en-US" dirty="0" smtClean="0"/>
          </a:p>
        </p:txBody>
      </p:sp>
      <p:sp>
        <p:nvSpPr>
          <p:cNvPr id="2" name="Slide Number Placeholder 1"/>
          <p:cNvSpPr>
            <a:spLocks noGrp="1"/>
          </p:cNvSpPr>
          <p:nvPr>
            <p:ph type="sldNum" sz="quarter" idx="12"/>
          </p:nvPr>
        </p:nvSpPr>
        <p:spPr/>
        <p:txBody>
          <a:bodyPr/>
          <a:lstStyle/>
          <a:p>
            <a:fld id="{CCBE96C6-9964-4F03-8ED6-DA972FAA411D}" type="slidenum">
              <a:rPr lang="en-US" smtClean="0">
                <a:solidFill>
                  <a:prstClr val="black">
                    <a:tint val="75000"/>
                  </a:prstClr>
                </a:solidFill>
              </a:rPr>
              <a:pPr/>
              <a:t>3</a:t>
            </a:fld>
            <a:endParaRPr lang="en-US" dirty="0">
              <a:solidFill>
                <a:prstClr val="black">
                  <a:tint val="75000"/>
                </a:prstClr>
              </a:solidFill>
            </a:endParaRPr>
          </a:p>
        </p:txBody>
      </p:sp>
      <p:pic>
        <p:nvPicPr>
          <p:cNvPr id="3" name="Picture 2"/>
          <p:cNvPicPr>
            <a:picLocks noChangeAspect="1"/>
          </p:cNvPicPr>
          <p:nvPr/>
        </p:nvPicPr>
        <p:blipFill rotWithShape="1">
          <a:blip r:embed="rId3">
            <a:extLst>
              <a:ext uri="{28A0092B-C50C-407E-A947-70E740481C1C}">
                <a14:useLocalDpi xmlns:a14="http://schemas.microsoft.com/office/drawing/2010/main" val="0"/>
              </a:ext>
            </a:extLst>
          </a:blip>
          <a:srcRect b="11445"/>
          <a:stretch/>
        </p:blipFill>
        <p:spPr>
          <a:xfrm>
            <a:off x="2504449" y="1478458"/>
            <a:ext cx="6817360" cy="4574760"/>
          </a:xfrm>
          <a:prstGeom prst="rect">
            <a:avLst/>
          </a:prstGeom>
        </p:spPr>
      </p:pic>
      <p:sp>
        <p:nvSpPr>
          <p:cNvPr id="4" name="Rectangle 3"/>
          <p:cNvSpPr/>
          <p:nvPr/>
        </p:nvSpPr>
        <p:spPr>
          <a:xfrm>
            <a:off x="2200210" y="6168311"/>
            <a:ext cx="7425879" cy="646331"/>
          </a:xfrm>
          <a:prstGeom prst="rect">
            <a:avLst/>
          </a:prstGeom>
          <a:solidFill>
            <a:srgbClr val="FFFF66"/>
          </a:solidFill>
        </p:spPr>
        <p:txBody>
          <a:bodyPr wrap="none">
            <a:spAutoFit/>
          </a:bodyPr>
          <a:lstStyle/>
          <a:p>
            <a:pPr algn="ctr"/>
            <a:r>
              <a:rPr lang="en-US" b="1" i="1" dirty="0" smtClean="0">
                <a:latin typeface="Arial" panose="020B0604020202020204" pitchFamily="34" charset="0"/>
                <a:cs typeface="Arial" panose="020B0604020202020204" pitchFamily="34" charset="0"/>
              </a:rPr>
              <a:t>A Veteran seeking benefits is like navigating through a Labyrinth! </a:t>
            </a:r>
          </a:p>
          <a:p>
            <a:pPr algn="ctr"/>
            <a:r>
              <a:rPr lang="en-US" b="1" i="1" dirty="0" smtClean="0">
                <a:latin typeface="Arial" panose="020B0604020202020204" pitchFamily="34" charset="0"/>
                <a:cs typeface="Arial" panose="020B0604020202020204" pitchFamily="34" charset="0"/>
              </a:rPr>
              <a:t>900 webpages within VA system and 4,200 toll free numbers…</a:t>
            </a:r>
            <a:endParaRPr lang="en-US" b="1"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534674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altLang="en-US" sz="3200" b="1" i="1" dirty="0">
                <a:latin typeface="Arial" panose="020B0604020202020204" pitchFamily="34" charset="0"/>
                <a:cs typeface="Arial" panose="020B0604020202020204" pitchFamily="34" charset="0"/>
              </a:rPr>
              <a:t>Serving </a:t>
            </a:r>
            <a:r>
              <a:rPr lang="en-US" altLang="en-US" sz="3200" b="1" i="1" dirty="0" smtClean="0">
                <a:latin typeface="Arial" panose="020B0604020202020204" pitchFamily="34" charset="0"/>
                <a:cs typeface="Arial" panose="020B0604020202020204" pitchFamily="34" charset="0"/>
              </a:rPr>
              <a:t>Alaskan Veterans Where They Live</a:t>
            </a:r>
            <a:endParaRPr lang="en-US" altLang="en-US" sz="3200" b="1" i="1" dirty="0">
              <a:latin typeface="Arial" panose="020B0604020202020204" pitchFamily="34" charset="0"/>
              <a:cs typeface="Arial" panose="020B0604020202020204" pitchFamily="34" charset="0"/>
            </a:endParaRPr>
          </a:p>
        </p:txBody>
      </p:sp>
      <p:pic>
        <p:nvPicPr>
          <p:cNvPr id="5" name="Content Placeholder 4"/>
          <p:cNvPicPr>
            <a:picLocks noGrp="1" noChangeAspect="1"/>
          </p:cNvPicPr>
          <p:nvPr>
            <p:ph idx="1"/>
          </p:nvPr>
        </p:nvPicPr>
        <p:blipFill rotWithShape="1">
          <a:blip r:embed="rId3" cstate="print">
            <a:extLst>
              <a:ext uri="{28A0092B-C50C-407E-A947-70E740481C1C}">
                <a14:useLocalDpi xmlns:a14="http://schemas.microsoft.com/office/drawing/2010/main" val="0"/>
              </a:ext>
            </a:extLst>
          </a:blip>
          <a:srcRect l="3959" t="8592" r="7333" b="8109"/>
          <a:stretch/>
        </p:blipFill>
        <p:spPr>
          <a:xfrm>
            <a:off x="2144682" y="1417638"/>
            <a:ext cx="7423267" cy="5387227"/>
          </a:xfrm>
        </p:spPr>
      </p:pic>
      <p:sp>
        <p:nvSpPr>
          <p:cNvPr id="2" name="Slide Number Placeholder 1"/>
          <p:cNvSpPr>
            <a:spLocks noGrp="1"/>
          </p:cNvSpPr>
          <p:nvPr>
            <p:ph type="sldNum" sz="quarter" idx="12"/>
          </p:nvPr>
        </p:nvSpPr>
        <p:spPr>
          <a:xfrm>
            <a:off x="8153400" y="5740173"/>
            <a:ext cx="2133600" cy="365125"/>
          </a:xfrm>
        </p:spPr>
        <p:txBody>
          <a:bodyPr/>
          <a:lstStyle/>
          <a:p>
            <a:fld id="{CCBE96C6-9964-4F03-8ED6-DA972FAA411D}" type="slidenum">
              <a:rPr lang="en-US" smtClean="0">
                <a:solidFill>
                  <a:prstClr val="black">
                    <a:tint val="75000"/>
                  </a:prstClr>
                </a:solidFill>
              </a:rPr>
              <a:pPr/>
              <a:t>4</a:t>
            </a:fld>
            <a:endParaRPr lang="en-US" dirty="0">
              <a:solidFill>
                <a:prstClr val="black">
                  <a:tint val="75000"/>
                </a:prstClr>
              </a:solidFill>
            </a:endParaRPr>
          </a:p>
        </p:txBody>
      </p:sp>
    </p:spTree>
    <p:extLst>
      <p:ext uri="{BB962C8B-B14F-4D97-AF65-F5344CB8AC3E}">
        <p14:creationId xmlns:p14="http://schemas.microsoft.com/office/powerpoint/2010/main" val="23472876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CBE96C6-9964-4F03-8ED6-DA972FAA411D}" type="slidenum">
              <a:rPr lang="en-US" smtClean="0">
                <a:solidFill>
                  <a:prstClr val="black">
                    <a:tint val="75000"/>
                  </a:prstClr>
                </a:solidFill>
              </a:rPr>
              <a:pPr/>
              <a:t>5</a:t>
            </a:fld>
            <a:endParaRPr lang="en-US">
              <a:solidFill>
                <a:prstClr val="black">
                  <a:tint val="75000"/>
                </a:prstClr>
              </a:solidFill>
            </a:endParaRPr>
          </a:p>
        </p:txBody>
      </p:sp>
      <p:sp>
        <p:nvSpPr>
          <p:cNvPr id="5" name="Rectangle 1"/>
          <p:cNvSpPr>
            <a:spLocks noChangeArrowheads="1"/>
          </p:cNvSpPr>
          <p:nvPr/>
        </p:nvSpPr>
        <p:spPr bwMode="auto">
          <a:xfrm>
            <a:off x="1752600" y="1876455"/>
            <a:ext cx="5486400" cy="4093428"/>
          </a:xfrm>
          <a:prstGeom prst="rect">
            <a:avLst/>
          </a:prstGeom>
          <a:noFill/>
          <a:ln w="9525">
            <a:noFill/>
            <a:miter lim="800000"/>
            <a:headEnd/>
            <a:tailEnd/>
          </a:ln>
          <a:effectLst/>
        </p:spPr>
        <p:txBody>
          <a:bodyPr wrap="square" anchor="ctr">
            <a:spAutoFit/>
          </a:bodyPr>
          <a:lstStyle/>
          <a:p>
            <a:pPr eaLnBrk="0" hangingPunct="0">
              <a:defRPr/>
            </a:pPr>
            <a:r>
              <a:rPr lang="en-US" sz="2000" b="1" u="sng" dirty="0">
                <a:solidFill>
                  <a:prstClr val="black"/>
                </a:solidFill>
                <a:latin typeface="Arial" panose="020B0604020202020204" pitchFamily="34" charset="0"/>
                <a:cs typeface="Arial" panose="020B0604020202020204" pitchFamily="34" charset="0"/>
              </a:rPr>
              <a:t>Mission:</a:t>
            </a:r>
            <a:r>
              <a:rPr lang="en-US" sz="2000" b="1" dirty="0">
                <a:solidFill>
                  <a:prstClr val="black"/>
                </a:solidFill>
                <a:latin typeface="Arial" panose="020B0604020202020204" pitchFamily="34" charset="0"/>
                <a:cs typeface="Arial" panose="020B0604020202020204" pitchFamily="34" charset="0"/>
              </a:rPr>
              <a:t> </a:t>
            </a:r>
            <a:r>
              <a:rPr lang="en-US" sz="2000" dirty="0">
                <a:solidFill>
                  <a:prstClr val="black"/>
                </a:solidFill>
                <a:latin typeface="Arial"/>
                <a:ea typeface="Calibri" pitchFamily="34" charset="0"/>
                <a:cs typeface="Times New Roman" pitchFamily="18" charset="0"/>
              </a:rPr>
              <a:t>Advocate for Alaska’s transitioning military and veterans/families through claims for education, medical services, compensation and pension, obtaining earned/lost military awards, discharge upgrades, burials, and all benefits earned through service</a:t>
            </a:r>
          </a:p>
          <a:p>
            <a:pPr eaLnBrk="0" hangingPunct="0">
              <a:defRPr/>
            </a:pPr>
            <a:r>
              <a:rPr lang="en-US" sz="2000" dirty="0">
                <a:solidFill>
                  <a:prstClr val="black"/>
                </a:solidFill>
                <a:latin typeface="Arial"/>
                <a:ea typeface="Calibri" pitchFamily="34" charset="0"/>
                <a:cs typeface="Times New Roman" pitchFamily="18" charset="0"/>
              </a:rPr>
              <a:t>  </a:t>
            </a:r>
          </a:p>
          <a:p>
            <a:pPr marL="342900" indent="-342900" eaLnBrk="0" hangingPunct="0">
              <a:buFont typeface="Arial" panose="020B0604020202020204" pitchFamily="34" charset="0"/>
              <a:buChar char="•"/>
              <a:defRPr/>
            </a:pPr>
            <a:r>
              <a:rPr lang="en-US" sz="2000" dirty="0">
                <a:solidFill>
                  <a:prstClr val="black"/>
                </a:solidFill>
                <a:latin typeface="Arial"/>
              </a:rPr>
              <a:t>4 </a:t>
            </a:r>
            <a:r>
              <a:rPr lang="en-US" sz="2000" dirty="0" smtClean="0">
                <a:solidFill>
                  <a:prstClr val="black"/>
                </a:solidFill>
                <a:latin typeface="Arial"/>
              </a:rPr>
              <a:t>full-time </a:t>
            </a:r>
            <a:r>
              <a:rPr lang="en-US" sz="2000" dirty="0">
                <a:solidFill>
                  <a:prstClr val="black"/>
                </a:solidFill>
                <a:latin typeface="Arial"/>
              </a:rPr>
              <a:t>budgeted positions</a:t>
            </a:r>
          </a:p>
          <a:p>
            <a:pPr eaLnBrk="0" hangingPunct="0">
              <a:defRPr/>
            </a:pPr>
            <a:endParaRPr lang="en-US" sz="2000" dirty="0">
              <a:solidFill>
                <a:prstClr val="black"/>
              </a:solidFill>
              <a:latin typeface="Arial"/>
            </a:endParaRPr>
          </a:p>
          <a:p>
            <a:pPr marL="342900" indent="-342900" eaLnBrk="0" hangingPunct="0">
              <a:buFont typeface="Arial" panose="020B0604020202020204" pitchFamily="34" charset="0"/>
              <a:buChar char="•"/>
              <a:defRPr/>
            </a:pPr>
            <a:r>
              <a:rPr lang="en-US" sz="2000" dirty="0">
                <a:solidFill>
                  <a:prstClr val="black"/>
                </a:solidFill>
                <a:latin typeface="Arial"/>
              </a:rPr>
              <a:t>17 Veterans Service Officers (grantees)</a:t>
            </a:r>
          </a:p>
          <a:p>
            <a:pPr eaLnBrk="0" hangingPunct="0">
              <a:defRPr/>
            </a:pPr>
            <a:endParaRPr lang="en-US" sz="2000" dirty="0">
              <a:solidFill>
                <a:prstClr val="black"/>
              </a:solidFill>
              <a:latin typeface="Arial"/>
            </a:endParaRPr>
          </a:p>
          <a:p>
            <a:pPr marL="342900" indent="-342900" eaLnBrk="0" hangingPunct="0">
              <a:buFont typeface="Arial" panose="020B0604020202020204" pitchFamily="34" charset="0"/>
              <a:buChar char="•"/>
              <a:defRPr/>
            </a:pPr>
            <a:r>
              <a:rPr lang="en-US" sz="2000" dirty="0">
                <a:solidFill>
                  <a:prstClr val="black"/>
                </a:solidFill>
                <a:latin typeface="Arial"/>
              </a:rPr>
              <a:t>$2,054.0 total budget request </a:t>
            </a:r>
          </a:p>
          <a:p>
            <a:pPr marL="800100" lvl="1" indent="-342900" eaLnBrk="0" hangingPunct="0">
              <a:buFont typeface="Arial" panose="020B0604020202020204" pitchFamily="34" charset="0"/>
              <a:buChar char="•"/>
              <a:defRPr/>
            </a:pPr>
            <a:r>
              <a:rPr lang="en-US" sz="2000" dirty="0" smtClean="0">
                <a:solidFill>
                  <a:prstClr val="black"/>
                </a:solidFill>
                <a:latin typeface="Arial"/>
              </a:rPr>
              <a:t>1,792.6 UGF, 11.4 Other, 250.0 Fed</a:t>
            </a:r>
            <a:endParaRPr lang="en-US" sz="2000" dirty="0">
              <a:solidFill>
                <a:prstClr val="black"/>
              </a:solidFill>
              <a:latin typeface="Arial"/>
            </a:endParaRPr>
          </a:p>
        </p:txBody>
      </p:sp>
      <p:pic>
        <p:nvPicPr>
          <p:cNvPr id="1026" name="Picture 2" descr="C:\Users\jluther\AppData\Local\Microsoft\Windows\Temporary Internet Files\Content.Outlook\XMM72YOO\_DSC7096.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12765" y="2819401"/>
            <a:ext cx="2895600" cy="192285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153400" y="4705817"/>
            <a:ext cx="2289990" cy="1711871"/>
          </a:xfrm>
          <a:prstGeom prst="rect">
            <a:avLst/>
          </a:prstGeom>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346502" y="1524001"/>
            <a:ext cx="2291681" cy="1711871"/>
          </a:xfrm>
          <a:prstGeom prst="rect">
            <a:avLst/>
          </a:prstGeom>
        </p:spPr>
      </p:pic>
      <p:sp>
        <p:nvSpPr>
          <p:cNvPr id="12" name="TextBox 11"/>
          <p:cNvSpPr txBox="1"/>
          <p:nvPr/>
        </p:nvSpPr>
        <p:spPr>
          <a:xfrm>
            <a:off x="2971800" y="338776"/>
            <a:ext cx="6172200" cy="523220"/>
          </a:xfrm>
          <a:prstGeom prst="rect">
            <a:avLst/>
          </a:prstGeom>
          <a:noFill/>
        </p:spPr>
        <p:txBody>
          <a:bodyPr wrap="square" rtlCol="0">
            <a:spAutoFit/>
          </a:bodyPr>
          <a:lstStyle/>
          <a:p>
            <a:pPr algn="ctr"/>
            <a:r>
              <a:rPr lang="en-US" sz="2800" b="1" i="1" dirty="0" smtClean="0">
                <a:solidFill>
                  <a:prstClr val="black"/>
                </a:solidFill>
                <a:latin typeface="Arial" panose="020B0604020202020204" pitchFamily="34" charset="0"/>
                <a:cs typeface="Arial" panose="020B0604020202020204" pitchFamily="34" charset="0"/>
              </a:rPr>
              <a:t>Veterans’ Services</a:t>
            </a:r>
            <a:endParaRPr lang="en-US" sz="2800" dirty="0">
              <a:solidFill>
                <a:prstClr val="black"/>
              </a:solidFill>
            </a:endParaRPr>
          </a:p>
        </p:txBody>
      </p:sp>
    </p:spTree>
    <p:extLst>
      <p:ext uri="{BB962C8B-B14F-4D97-AF65-F5344CB8AC3E}">
        <p14:creationId xmlns:p14="http://schemas.microsoft.com/office/powerpoint/2010/main" val="15997967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altLang="en-US" sz="3200" b="1" i="1" dirty="0" smtClean="0">
                <a:latin typeface="Arial" panose="020B0604020202020204" pitchFamily="34" charset="0"/>
                <a:cs typeface="Arial" panose="020B0604020202020204" pitchFamily="34" charset="0"/>
              </a:rPr>
              <a:t>Alaska’s Veteran Demographics</a:t>
            </a:r>
            <a:endParaRPr lang="en-US" altLang="en-US" sz="3200" b="1" i="1" dirty="0">
              <a:latin typeface="Arial" panose="020B0604020202020204" pitchFamily="34" charset="0"/>
              <a:cs typeface="Arial" panose="020B0604020202020204" pitchFamily="34" charset="0"/>
            </a:endParaRPr>
          </a:p>
        </p:txBody>
      </p:sp>
      <p:sp>
        <p:nvSpPr>
          <p:cNvPr id="8195" name="Content Placeholder 2"/>
          <p:cNvSpPr>
            <a:spLocks noGrp="1"/>
          </p:cNvSpPr>
          <p:nvPr>
            <p:ph idx="1"/>
          </p:nvPr>
        </p:nvSpPr>
        <p:spPr/>
        <p:txBody>
          <a:bodyPr>
            <a:normAutofit lnSpcReduction="10000"/>
          </a:bodyPr>
          <a:lstStyle/>
          <a:p>
            <a:pPr marL="457200" lvl="1" indent="0">
              <a:buNone/>
            </a:pPr>
            <a:r>
              <a:rPr lang="en-US" altLang="en-US" dirty="0" smtClean="0">
                <a:latin typeface="Arial" panose="020B0604020202020204" pitchFamily="34" charset="0"/>
                <a:ea typeface="ＭＳ Ｐゴシック" pitchFamily="34" charset="-128"/>
                <a:cs typeface="Arial" panose="020B0604020202020204" pitchFamily="34" charset="0"/>
              </a:rPr>
              <a:t>73,163 veterans plus 160,958 dependents</a:t>
            </a:r>
          </a:p>
          <a:p>
            <a:pPr lvl="3"/>
            <a:endParaRPr lang="en-US" altLang="en-US" dirty="0" smtClean="0">
              <a:latin typeface="Arial" panose="020B0604020202020204" pitchFamily="34" charset="0"/>
              <a:ea typeface="ＭＳ Ｐゴシック" pitchFamily="34" charset="-128"/>
              <a:cs typeface="Arial" panose="020B0604020202020204" pitchFamily="34" charset="0"/>
            </a:endParaRPr>
          </a:p>
          <a:p>
            <a:pPr lvl="3">
              <a:buFont typeface="Arial" panose="020B0604020202020204" pitchFamily="34" charset="0"/>
              <a:buChar char="•"/>
            </a:pPr>
            <a:r>
              <a:rPr lang="en-US" altLang="en-US" dirty="0" smtClean="0">
                <a:latin typeface="Arial" panose="020B0604020202020204" pitchFamily="34" charset="0"/>
                <a:ea typeface="ＭＳ Ｐゴシック" pitchFamily="34" charset="-128"/>
                <a:cs typeface="Arial" panose="020B0604020202020204" pitchFamily="34" charset="0"/>
              </a:rPr>
              <a:t>Wartime Service: 58,716</a:t>
            </a:r>
          </a:p>
          <a:p>
            <a:pPr lvl="3">
              <a:buFont typeface="Arial" panose="020B0604020202020204" pitchFamily="34" charset="0"/>
              <a:buChar char="•"/>
            </a:pPr>
            <a:r>
              <a:rPr lang="en-US" altLang="en-US" dirty="0" smtClean="0">
                <a:latin typeface="Arial" panose="020B0604020202020204" pitchFamily="34" charset="0"/>
                <a:ea typeface="ＭＳ Ｐゴシック" pitchFamily="34" charset="-128"/>
                <a:cs typeface="Arial" panose="020B0604020202020204" pitchFamily="34" charset="0"/>
              </a:rPr>
              <a:t>Peacetime Service: 14,447</a:t>
            </a:r>
          </a:p>
          <a:p>
            <a:pPr lvl="3">
              <a:buFont typeface="Arial" panose="020B0604020202020204" pitchFamily="34" charset="0"/>
              <a:buChar char="•"/>
            </a:pPr>
            <a:endParaRPr lang="en-US" altLang="en-US" dirty="0" smtClean="0">
              <a:latin typeface="Arial" panose="020B0604020202020204" pitchFamily="34" charset="0"/>
              <a:ea typeface="ＭＳ Ｐゴシック" pitchFamily="34" charset="-128"/>
              <a:cs typeface="Arial" panose="020B0604020202020204" pitchFamily="34" charset="0"/>
            </a:endParaRPr>
          </a:p>
          <a:p>
            <a:pPr lvl="3">
              <a:buFont typeface="Arial" panose="020B0604020202020204" pitchFamily="34" charset="0"/>
              <a:buChar char="•"/>
            </a:pPr>
            <a:r>
              <a:rPr lang="en-US" altLang="en-US" dirty="0" smtClean="0">
                <a:latin typeface="Arial" panose="020B0604020202020204" pitchFamily="34" charset="0"/>
                <a:ea typeface="ＭＳ Ｐゴシック" pitchFamily="34" charset="-128"/>
                <a:cs typeface="Arial" panose="020B0604020202020204" pitchFamily="34" charset="0"/>
              </a:rPr>
              <a:t>Female Veterans: 10,283</a:t>
            </a:r>
          </a:p>
          <a:p>
            <a:pPr lvl="3">
              <a:buFont typeface="Arial" panose="020B0604020202020204" pitchFamily="34" charset="0"/>
              <a:buChar char="•"/>
            </a:pPr>
            <a:r>
              <a:rPr lang="en-US" altLang="en-US" dirty="0" smtClean="0">
                <a:latin typeface="Arial" panose="020B0604020202020204" pitchFamily="34" charset="0"/>
                <a:ea typeface="ＭＳ Ｐゴシック" pitchFamily="34" charset="-128"/>
                <a:cs typeface="Arial" panose="020B0604020202020204" pitchFamily="34" charset="0"/>
              </a:rPr>
              <a:t>Male Veterans: 62,880</a:t>
            </a:r>
          </a:p>
          <a:p>
            <a:pPr lvl="3">
              <a:buFont typeface="Arial" panose="020B0604020202020204" pitchFamily="34" charset="0"/>
              <a:buChar char="•"/>
            </a:pPr>
            <a:endParaRPr lang="en-US" altLang="en-US" dirty="0">
              <a:latin typeface="Arial" panose="020B0604020202020204" pitchFamily="34" charset="0"/>
              <a:ea typeface="ＭＳ Ｐゴシック" pitchFamily="34" charset="-128"/>
              <a:cs typeface="Arial" panose="020B0604020202020204" pitchFamily="34" charset="0"/>
            </a:endParaRPr>
          </a:p>
          <a:p>
            <a:pPr lvl="3">
              <a:buFont typeface="Arial" panose="020B0604020202020204" pitchFamily="34" charset="0"/>
              <a:buChar char="•"/>
            </a:pPr>
            <a:r>
              <a:rPr lang="en-US" altLang="en-US" dirty="0" smtClean="0">
                <a:latin typeface="Arial" panose="020B0604020202020204" pitchFamily="34" charset="0"/>
                <a:ea typeface="ＭＳ Ｐゴシック" pitchFamily="34" charset="-128"/>
                <a:cs typeface="Arial" panose="020B0604020202020204" pitchFamily="34" charset="0"/>
              </a:rPr>
              <a:t>Number of Veterans Under 65: 63,163</a:t>
            </a:r>
          </a:p>
          <a:p>
            <a:pPr lvl="3">
              <a:buFont typeface="Arial" panose="020B0604020202020204" pitchFamily="34" charset="0"/>
              <a:buChar char="•"/>
            </a:pPr>
            <a:r>
              <a:rPr lang="en-US" altLang="en-US" dirty="0" smtClean="0">
                <a:latin typeface="Arial" panose="020B0604020202020204" pitchFamily="34" charset="0"/>
                <a:ea typeface="ＭＳ Ｐゴシック" pitchFamily="34" charset="-128"/>
                <a:cs typeface="Arial" panose="020B0604020202020204" pitchFamily="34" charset="0"/>
              </a:rPr>
              <a:t>Number of Veterans Over 65: 10,000</a:t>
            </a:r>
          </a:p>
          <a:p>
            <a:pPr lvl="3"/>
            <a:endParaRPr lang="en-US" altLang="en-US" dirty="0">
              <a:latin typeface="Arial" panose="020B0604020202020204" pitchFamily="34" charset="0"/>
              <a:ea typeface="ＭＳ Ｐゴシック" pitchFamily="34" charset="-128"/>
              <a:cs typeface="Arial" panose="020B0604020202020204" pitchFamily="34" charset="0"/>
            </a:endParaRPr>
          </a:p>
          <a:p>
            <a:pPr marL="1371600" lvl="3" indent="0">
              <a:buNone/>
            </a:pPr>
            <a:r>
              <a:rPr lang="en-US" altLang="en-US" dirty="0" smtClean="0">
                <a:latin typeface="Arial" panose="020B0604020202020204" pitchFamily="34" charset="0"/>
                <a:ea typeface="ＭＳ Ｐゴシック" pitchFamily="34" charset="-128"/>
                <a:cs typeface="Arial" panose="020B0604020202020204" pitchFamily="34" charset="0"/>
              </a:rPr>
              <a:t>			* </a:t>
            </a:r>
            <a:r>
              <a:rPr lang="en-US" altLang="en-US" sz="1600" i="1" dirty="0" smtClean="0">
                <a:latin typeface="Arial" panose="020B0604020202020204" pitchFamily="34" charset="0"/>
                <a:ea typeface="ＭＳ Ｐゴシック" pitchFamily="34" charset="-128"/>
                <a:cs typeface="Arial" panose="020B0604020202020204" pitchFamily="34" charset="0"/>
              </a:rPr>
              <a:t>Alaska continues to see a 5% annual growth rate in veteran population</a:t>
            </a:r>
          </a:p>
        </p:txBody>
      </p:sp>
      <p:sp>
        <p:nvSpPr>
          <p:cNvPr id="2" name="Slide Number Placeholder 1"/>
          <p:cNvSpPr>
            <a:spLocks noGrp="1"/>
          </p:cNvSpPr>
          <p:nvPr>
            <p:ph type="sldNum" sz="quarter" idx="12"/>
          </p:nvPr>
        </p:nvSpPr>
        <p:spPr/>
        <p:txBody>
          <a:bodyPr/>
          <a:lstStyle/>
          <a:p>
            <a:fld id="{CCBE96C6-9964-4F03-8ED6-DA972FAA411D}" type="slidenum">
              <a:rPr lang="en-US" smtClean="0">
                <a:solidFill>
                  <a:prstClr val="black">
                    <a:tint val="75000"/>
                  </a:prstClr>
                </a:solidFill>
              </a:rPr>
              <a:pPr/>
              <a:t>6</a:t>
            </a:fld>
            <a:endParaRPr lang="en-US" dirty="0">
              <a:solidFill>
                <a:prstClr val="black">
                  <a:tint val="75000"/>
                </a:prstClr>
              </a:solidFill>
            </a:endParaRPr>
          </a:p>
        </p:txBody>
      </p:sp>
    </p:spTree>
    <p:extLst>
      <p:ext uri="{BB962C8B-B14F-4D97-AF65-F5344CB8AC3E}">
        <p14:creationId xmlns:p14="http://schemas.microsoft.com/office/powerpoint/2010/main" val="14628375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altLang="en-US" sz="3200" b="1" i="1" dirty="0" smtClean="0">
                <a:latin typeface="Arial" panose="020B0604020202020204" pitchFamily="34" charset="0"/>
                <a:cs typeface="Arial" panose="020B0604020202020204" pitchFamily="34" charset="0"/>
              </a:rPr>
              <a:t>Veterans’ Services</a:t>
            </a:r>
            <a:endParaRPr lang="en-US" altLang="en-US" sz="3200" b="1" i="1" dirty="0">
              <a:latin typeface="Arial" panose="020B0604020202020204" pitchFamily="34" charset="0"/>
              <a:cs typeface="Arial" panose="020B0604020202020204" pitchFamily="34" charset="0"/>
            </a:endParaRPr>
          </a:p>
        </p:txBody>
      </p:sp>
      <p:sp>
        <p:nvSpPr>
          <p:cNvPr id="9219" name="Content Placeholder 2"/>
          <p:cNvSpPr>
            <a:spLocks noGrp="1"/>
          </p:cNvSpPr>
          <p:nvPr>
            <p:ph idx="1"/>
          </p:nvPr>
        </p:nvSpPr>
        <p:spPr>
          <a:xfrm>
            <a:off x="609600" y="1600201"/>
            <a:ext cx="10972800" cy="4756150"/>
          </a:xfrm>
        </p:spPr>
        <p:txBody>
          <a:bodyPr>
            <a:normAutofit lnSpcReduction="10000"/>
          </a:bodyPr>
          <a:lstStyle/>
          <a:p>
            <a:pPr marL="0" indent="0">
              <a:buNone/>
            </a:pPr>
            <a:r>
              <a:rPr lang="en-US" altLang="en-US" dirty="0" smtClean="0">
                <a:latin typeface="Arial" panose="020B0604020202020204" pitchFamily="34" charset="0"/>
                <a:cs typeface="Arial" panose="020B0604020202020204" pitchFamily="34" charset="0"/>
              </a:rPr>
              <a:t>Major Accomplishments in 2016</a:t>
            </a:r>
          </a:p>
          <a:p>
            <a:pPr marL="0" indent="0">
              <a:buNone/>
            </a:pPr>
            <a:endParaRPr lang="en-US" altLang="en-US" sz="2800" dirty="0" smtClean="0">
              <a:latin typeface="Arial" panose="020B0604020202020204" pitchFamily="34" charset="0"/>
              <a:cs typeface="Arial" panose="020B0604020202020204" pitchFamily="34" charset="0"/>
            </a:endParaRPr>
          </a:p>
          <a:p>
            <a:pPr lvl="2"/>
            <a:r>
              <a:rPr lang="en-US" altLang="en-US" sz="2000" dirty="0" smtClean="0">
                <a:latin typeface="Arial" panose="020B0604020202020204" pitchFamily="34" charset="0"/>
                <a:ea typeface="ＭＳ Ｐゴシック" pitchFamily="34" charset="-128"/>
                <a:cs typeface="Arial" panose="020B0604020202020204" pitchFamily="34" charset="0"/>
              </a:rPr>
              <a:t>Assisted 19,256 veterans in receiving over $254 million in managed medical care </a:t>
            </a:r>
          </a:p>
          <a:p>
            <a:pPr marL="914400" lvl="2" indent="0">
              <a:buNone/>
            </a:pPr>
            <a:endParaRPr lang="en-US" altLang="en-US" sz="2000" dirty="0" smtClean="0">
              <a:latin typeface="Arial" panose="020B0604020202020204" pitchFamily="34" charset="0"/>
              <a:ea typeface="ＭＳ Ｐゴシック" pitchFamily="34" charset="-128"/>
              <a:cs typeface="Arial" panose="020B0604020202020204" pitchFamily="34" charset="0"/>
            </a:endParaRPr>
          </a:p>
          <a:p>
            <a:pPr lvl="2"/>
            <a:r>
              <a:rPr lang="en-US" altLang="en-US" sz="2000" dirty="0" smtClean="0">
                <a:latin typeface="Arial" panose="020B0604020202020204" pitchFamily="34" charset="0"/>
                <a:ea typeface="ＭＳ Ｐゴシック" pitchFamily="34" charset="-128"/>
                <a:cs typeface="Arial" panose="020B0604020202020204" pitchFamily="34" charset="0"/>
              </a:rPr>
              <a:t>Assisted 18,304 veterans receive disability compensation, 322 veterans receive war time pension, 750 dependents receive Dependency &amp; Indemnity Compensation, and 78 widows receive the widow’s death pension, totaling $247 million</a:t>
            </a:r>
          </a:p>
          <a:p>
            <a:pPr lvl="2"/>
            <a:endParaRPr lang="en-US" altLang="en-US" sz="2000" dirty="0" smtClean="0">
              <a:latin typeface="Arial" panose="020B0604020202020204" pitchFamily="34" charset="0"/>
              <a:ea typeface="ＭＳ Ｐゴシック" pitchFamily="34" charset="-128"/>
              <a:cs typeface="Arial" panose="020B0604020202020204" pitchFamily="34" charset="0"/>
            </a:endParaRPr>
          </a:p>
          <a:p>
            <a:pPr lvl="2"/>
            <a:r>
              <a:rPr lang="en-US" altLang="en-US" sz="2000" dirty="0" smtClean="0">
                <a:latin typeface="Arial" panose="020B0604020202020204" pitchFamily="34" charset="0"/>
                <a:ea typeface="ＭＳ Ｐゴシック" pitchFamily="34" charset="-128"/>
                <a:cs typeface="Arial" panose="020B0604020202020204" pitchFamily="34" charset="0"/>
              </a:rPr>
              <a:t>Assisted 4,605 veterans and eligible family members in receiving over $75 million in Education/Vocational Rehabilitation benefits </a:t>
            </a:r>
          </a:p>
          <a:p>
            <a:pPr marL="914400" lvl="2" indent="0">
              <a:buNone/>
            </a:pPr>
            <a:endParaRPr lang="en-US" altLang="en-US" sz="2000" dirty="0" smtClean="0">
              <a:latin typeface="Arial" panose="020B0604020202020204" pitchFamily="34" charset="0"/>
              <a:ea typeface="ＭＳ Ｐゴシック" pitchFamily="34" charset="-128"/>
              <a:cs typeface="Arial" panose="020B0604020202020204" pitchFamily="34" charset="0"/>
            </a:endParaRPr>
          </a:p>
          <a:p>
            <a:pPr lvl="2"/>
            <a:r>
              <a:rPr lang="en-US" altLang="en-US" sz="2000" dirty="0" smtClean="0">
                <a:latin typeface="Arial" panose="020B0604020202020204" pitchFamily="34" charset="0"/>
                <a:ea typeface="ＭＳ Ｐゴシック" pitchFamily="34" charset="-128"/>
                <a:cs typeface="Arial" panose="020B0604020202020204" pitchFamily="34" charset="0"/>
              </a:rPr>
              <a:t>Assisted </a:t>
            </a:r>
            <a:r>
              <a:rPr lang="en-US" altLang="en-US" sz="2000" dirty="0">
                <a:latin typeface="Arial" panose="020B0604020202020204" pitchFamily="34" charset="0"/>
                <a:ea typeface="ＭＳ Ｐゴシック" pitchFamily="34" charset="-128"/>
                <a:cs typeface="Arial" panose="020B0604020202020204" pitchFamily="34" charset="0"/>
              </a:rPr>
              <a:t>6</a:t>
            </a:r>
            <a:r>
              <a:rPr lang="en-US" altLang="en-US" sz="2000" dirty="0" smtClean="0">
                <a:latin typeface="Arial" panose="020B0604020202020204" pitchFamily="34" charset="0"/>
                <a:ea typeface="ＭＳ Ｐゴシック" pitchFamily="34" charset="-128"/>
                <a:cs typeface="Arial" panose="020B0604020202020204" pitchFamily="34" charset="0"/>
              </a:rPr>
              <a:t>1,584 Alaskans with state and federal VA requests for benefits. Reflects a workload of 12 clients per day for a total combined staff of 21</a:t>
            </a:r>
          </a:p>
          <a:p>
            <a:pPr marL="914400" lvl="2" indent="0">
              <a:buNone/>
            </a:pPr>
            <a:endParaRPr lang="en-US" altLang="en-US" dirty="0" smtClean="0">
              <a:latin typeface="Arial" panose="020B0604020202020204" pitchFamily="34" charset="0"/>
              <a:ea typeface="ＭＳ Ｐゴシック" pitchFamily="34" charset="-128"/>
              <a:cs typeface="Arial" panose="020B0604020202020204" pitchFamily="34" charset="0"/>
            </a:endParaRPr>
          </a:p>
          <a:p>
            <a:pPr lvl="2"/>
            <a:endParaRPr lang="en-US" altLang="en-US" dirty="0" smtClean="0">
              <a:latin typeface="Arial" panose="020B0604020202020204" pitchFamily="34" charset="0"/>
              <a:ea typeface="ＭＳ Ｐゴシック" pitchFamily="34" charset="-128"/>
              <a:cs typeface="Arial" panose="020B0604020202020204" pitchFamily="34" charset="0"/>
            </a:endParaRPr>
          </a:p>
          <a:p>
            <a:pPr lvl="1"/>
            <a:endParaRPr lang="en-US" altLang="en-US" dirty="0" smtClean="0">
              <a:latin typeface="Arial" panose="020B0604020202020204" pitchFamily="34" charset="0"/>
              <a:ea typeface="ＭＳ Ｐゴシック" pitchFamily="34" charset="-128"/>
              <a:cs typeface="Arial" panose="020B0604020202020204" pitchFamily="34" charset="0"/>
            </a:endParaRPr>
          </a:p>
        </p:txBody>
      </p:sp>
      <p:sp>
        <p:nvSpPr>
          <p:cNvPr id="2" name="Slide Number Placeholder 1"/>
          <p:cNvSpPr>
            <a:spLocks noGrp="1"/>
          </p:cNvSpPr>
          <p:nvPr>
            <p:ph type="sldNum" sz="quarter" idx="12"/>
          </p:nvPr>
        </p:nvSpPr>
        <p:spPr/>
        <p:txBody>
          <a:bodyPr/>
          <a:lstStyle/>
          <a:p>
            <a:fld id="{CCBE96C6-9964-4F03-8ED6-DA972FAA411D}" type="slidenum">
              <a:rPr lang="en-US" smtClean="0">
                <a:solidFill>
                  <a:prstClr val="black">
                    <a:tint val="75000"/>
                  </a:prstClr>
                </a:solidFill>
              </a:rPr>
              <a:pPr/>
              <a:t>7</a:t>
            </a:fld>
            <a:endParaRPr lang="en-US" dirty="0">
              <a:solidFill>
                <a:prstClr val="black">
                  <a:tint val="75000"/>
                </a:prstClr>
              </a:solidFill>
            </a:endParaRPr>
          </a:p>
        </p:txBody>
      </p:sp>
    </p:spTree>
    <p:extLst>
      <p:ext uri="{BB962C8B-B14F-4D97-AF65-F5344CB8AC3E}">
        <p14:creationId xmlns:p14="http://schemas.microsoft.com/office/powerpoint/2010/main" val="16563887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altLang="en-US" sz="3200" b="1" i="1" dirty="0" smtClean="0">
                <a:latin typeface="Arial" panose="020B0604020202020204" pitchFamily="34" charset="0"/>
                <a:cs typeface="Arial" panose="020B0604020202020204" pitchFamily="34" charset="0"/>
              </a:rPr>
              <a:t>Veterans’ Services</a:t>
            </a:r>
            <a:endParaRPr lang="en-US" altLang="en-US" sz="3200" b="1" i="1" dirty="0">
              <a:latin typeface="Arial" panose="020B0604020202020204" pitchFamily="34" charset="0"/>
              <a:cs typeface="Arial" panose="020B0604020202020204" pitchFamily="34" charset="0"/>
            </a:endParaRPr>
          </a:p>
        </p:txBody>
      </p:sp>
      <p:sp>
        <p:nvSpPr>
          <p:cNvPr id="9219" name="Content Placeholder 2"/>
          <p:cNvSpPr>
            <a:spLocks noGrp="1"/>
          </p:cNvSpPr>
          <p:nvPr>
            <p:ph idx="1"/>
          </p:nvPr>
        </p:nvSpPr>
        <p:spPr/>
        <p:txBody>
          <a:bodyPr>
            <a:normAutofit lnSpcReduction="10000"/>
          </a:bodyPr>
          <a:lstStyle/>
          <a:p>
            <a:pPr marL="0" indent="0">
              <a:buNone/>
            </a:pPr>
            <a:r>
              <a:rPr lang="en-US" sz="2000" b="1" dirty="0">
                <a:latin typeface="Arial" panose="020B0604020202020204" pitchFamily="34" charset="0"/>
                <a:cs typeface="Arial" panose="020B0604020202020204" pitchFamily="34" charset="0"/>
              </a:rPr>
              <a:t>FY2016 Successes</a:t>
            </a:r>
          </a:p>
          <a:p>
            <a:pPr lvl="0"/>
            <a:r>
              <a:rPr lang="en-US" sz="1600" dirty="0">
                <a:latin typeface="Arial" panose="020B0604020202020204" pitchFamily="34" charset="0"/>
                <a:cs typeface="Arial" panose="020B0604020202020204" pitchFamily="34" charset="0"/>
              </a:rPr>
              <a:t>Assisted 62K+ seeking assistance  w/ Fed &amp; State Benefits/Claims</a:t>
            </a:r>
          </a:p>
          <a:p>
            <a:pPr lvl="1">
              <a:buFont typeface="Arial" panose="020B0604020202020204" pitchFamily="34" charset="0"/>
              <a:buChar char="•"/>
            </a:pPr>
            <a:r>
              <a:rPr lang="en-US" sz="1200" dirty="0">
                <a:latin typeface="Arial" panose="020B0604020202020204" pitchFamily="34" charset="0"/>
                <a:cs typeface="Arial" panose="020B0604020202020204" pitchFamily="34" charset="0"/>
              </a:rPr>
              <a:t>Returned $105M+ in payments owed to Vets/family members</a:t>
            </a:r>
          </a:p>
          <a:p>
            <a:pPr lvl="1">
              <a:buFont typeface="Arial" panose="020B0604020202020204" pitchFamily="34" charset="0"/>
              <a:buChar char="•"/>
            </a:pPr>
            <a:r>
              <a:rPr lang="en-US" sz="1200" dirty="0">
                <a:latin typeface="Arial" panose="020B0604020202020204" pitchFamily="34" charset="0"/>
                <a:cs typeface="Arial" panose="020B0604020202020204" pitchFamily="34" charset="0"/>
              </a:rPr>
              <a:t>$247M in disability compensation/pension</a:t>
            </a:r>
          </a:p>
          <a:p>
            <a:pPr lvl="1">
              <a:buFont typeface="Arial" panose="020B0604020202020204" pitchFamily="34" charset="0"/>
              <a:buChar char="•"/>
            </a:pPr>
            <a:r>
              <a:rPr lang="en-US" sz="1200" dirty="0">
                <a:latin typeface="Arial" panose="020B0604020202020204" pitchFamily="34" charset="0"/>
                <a:cs typeface="Arial" panose="020B0604020202020204" pitchFamily="34" charset="0"/>
              </a:rPr>
              <a:t>$254M in managed health care costs</a:t>
            </a:r>
          </a:p>
          <a:p>
            <a:pPr lvl="1">
              <a:buFont typeface="Arial" panose="020B0604020202020204" pitchFamily="34" charset="0"/>
              <a:buChar char="•"/>
            </a:pPr>
            <a:r>
              <a:rPr lang="en-US" sz="1200" dirty="0">
                <a:latin typeface="Arial" panose="020B0604020202020204" pitchFamily="34" charset="0"/>
                <a:cs typeface="Arial" panose="020B0604020202020204" pitchFamily="34" charset="0"/>
              </a:rPr>
              <a:t>$1.1B in guaranteed home loans and $72M in education benefits</a:t>
            </a:r>
          </a:p>
          <a:p>
            <a:pPr lvl="0"/>
            <a:r>
              <a:rPr lang="en-US" sz="1600" dirty="0">
                <a:latin typeface="Arial" panose="020B0604020202020204" pitchFamily="34" charset="0"/>
                <a:cs typeface="Arial" panose="020B0604020202020204" pitchFamily="34" charset="0"/>
              </a:rPr>
              <a:t>Awarded $250K VA Highly Rural Transportation grant—our third year!</a:t>
            </a:r>
          </a:p>
          <a:p>
            <a:pPr marL="0" indent="0">
              <a:buNone/>
            </a:pPr>
            <a:endParaRPr lang="en-US" sz="1400" dirty="0">
              <a:latin typeface="Arial" panose="020B0604020202020204" pitchFamily="34" charset="0"/>
              <a:cs typeface="Arial" panose="020B0604020202020204" pitchFamily="34" charset="0"/>
            </a:endParaRPr>
          </a:p>
          <a:p>
            <a:pPr marL="0" indent="0">
              <a:buNone/>
            </a:pPr>
            <a:r>
              <a:rPr lang="en-US" sz="2000" b="1" dirty="0">
                <a:latin typeface="Arial" panose="020B0604020202020204" pitchFamily="34" charset="0"/>
                <a:cs typeface="Arial" panose="020B0604020202020204" pitchFamily="34" charset="0"/>
              </a:rPr>
              <a:t>FY2017 Operations</a:t>
            </a:r>
          </a:p>
          <a:p>
            <a:pPr lvl="0"/>
            <a:r>
              <a:rPr lang="en-US" sz="1600" dirty="0">
                <a:latin typeface="Arial" panose="020B0604020202020204" pitchFamily="34" charset="0"/>
                <a:cs typeface="Arial" panose="020B0604020202020204" pitchFamily="34" charset="0"/>
              </a:rPr>
              <a:t>Fully implement the Veterans Information System (VIS)</a:t>
            </a:r>
          </a:p>
          <a:p>
            <a:pPr lvl="0"/>
            <a:r>
              <a:rPr lang="en-US" sz="1600" dirty="0">
                <a:latin typeface="Arial" panose="020B0604020202020204" pitchFamily="34" charset="0"/>
                <a:cs typeface="Arial" panose="020B0604020202020204" pitchFamily="34" charset="0"/>
              </a:rPr>
              <a:t>Continue partnerships with key stakeholders to ensure veterans receive earned benefits/services  </a:t>
            </a:r>
          </a:p>
          <a:p>
            <a:pPr lvl="0"/>
            <a:r>
              <a:rPr lang="en-US" sz="1600" dirty="0">
                <a:latin typeface="Arial" panose="020B0604020202020204" pitchFamily="34" charset="0"/>
                <a:cs typeface="Arial" panose="020B0604020202020204" pitchFamily="34" charset="0"/>
              </a:rPr>
              <a:t>Ensure equality to all Veterans who receive VA benefits and services </a:t>
            </a:r>
          </a:p>
          <a:p>
            <a:pPr marL="0" indent="0">
              <a:buNone/>
            </a:pPr>
            <a:endParaRPr lang="en-US" sz="1400" dirty="0">
              <a:latin typeface="Arial" panose="020B0604020202020204" pitchFamily="34" charset="0"/>
              <a:cs typeface="Arial" panose="020B0604020202020204" pitchFamily="34" charset="0"/>
            </a:endParaRPr>
          </a:p>
          <a:p>
            <a:pPr marL="0" indent="0">
              <a:buNone/>
            </a:pPr>
            <a:r>
              <a:rPr lang="en-US" sz="2000" b="1" dirty="0">
                <a:latin typeface="Arial" panose="020B0604020202020204" pitchFamily="34" charset="0"/>
                <a:cs typeface="Arial" panose="020B0604020202020204" pitchFamily="34" charset="0"/>
              </a:rPr>
              <a:t>FY2018 Outlook</a:t>
            </a:r>
          </a:p>
          <a:p>
            <a:pPr lvl="0"/>
            <a:r>
              <a:rPr lang="en-US" sz="1600" dirty="0">
                <a:latin typeface="Arial" panose="020B0604020202020204" pitchFamily="34" charset="0"/>
                <a:cs typeface="Arial" panose="020B0604020202020204" pitchFamily="34" charset="0"/>
              </a:rPr>
              <a:t>Travel restrictions may hamper outreach to our </a:t>
            </a:r>
            <a:r>
              <a:rPr lang="en-US" sz="1600" dirty="0" smtClean="0">
                <a:latin typeface="Arial" panose="020B0604020202020204" pitchFamily="34" charset="0"/>
                <a:cs typeface="Arial" panose="020B0604020202020204" pitchFamily="34" charset="0"/>
              </a:rPr>
              <a:t>most remote </a:t>
            </a:r>
            <a:r>
              <a:rPr lang="en-US" sz="1600" dirty="0">
                <a:latin typeface="Arial" panose="020B0604020202020204" pitchFamily="34" charset="0"/>
                <a:cs typeface="Arial" panose="020B0604020202020204" pitchFamily="34" charset="0"/>
              </a:rPr>
              <a:t>veterans</a:t>
            </a:r>
          </a:p>
          <a:p>
            <a:pPr lvl="0"/>
            <a:r>
              <a:rPr lang="en-US" sz="1600" dirty="0">
                <a:latin typeface="Arial" panose="020B0604020202020204" pitchFamily="34" charset="0"/>
                <a:cs typeface="Arial" panose="020B0604020202020204" pitchFamily="34" charset="0"/>
              </a:rPr>
              <a:t>High demand for services stressing resources and program successes</a:t>
            </a:r>
          </a:p>
          <a:p>
            <a:pPr lvl="0"/>
            <a:r>
              <a:rPr lang="en-US" sz="1600" dirty="0">
                <a:latin typeface="Arial" panose="020B0604020202020204" pitchFamily="34" charset="0"/>
                <a:cs typeface="Arial" panose="020B0604020202020204" pitchFamily="34" charset="0"/>
              </a:rPr>
              <a:t>Upcoming VA transition may affect current partnerships/agreements with Alaska</a:t>
            </a:r>
          </a:p>
          <a:p>
            <a:pPr marL="914400" lvl="2" indent="0">
              <a:buNone/>
            </a:pPr>
            <a:endParaRPr lang="en-US" altLang="en-US" dirty="0" smtClean="0">
              <a:latin typeface="Arial" panose="020B0604020202020204" pitchFamily="34" charset="0"/>
              <a:ea typeface="ＭＳ Ｐゴシック" pitchFamily="34" charset="-128"/>
              <a:cs typeface="Arial" panose="020B0604020202020204" pitchFamily="34" charset="0"/>
            </a:endParaRPr>
          </a:p>
          <a:p>
            <a:pPr lvl="2"/>
            <a:endParaRPr lang="en-US" altLang="en-US" dirty="0" smtClean="0">
              <a:latin typeface="Arial" panose="020B0604020202020204" pitchFamily="34" charset="0"/>
              <a:ea typeface="ＭＳ Ｐゴシック" pitchFamily="34" charset="-128"/>
              <a:cs typeface="Arial" panose="020B0604020202020204" pitchFamily="34" charset="0"/>
            </a:endParaRPr>
          </a:p>
          <a:p>
            <a:pPr lvl="1"/>
            <a:endParaRPr lang="en-US" altLang="en-US" dirty="0" smtClean="0">
              <a:latin typeface="Arial" panose="020B0604020202020204" pitchFamily="34" charset="0"/>
              <a:ea typeface="ＭＳ Ｐゴシック" pitchFamily="34" charset="-128"/>
              <a:cs typeface="Arial" panose="020B0604020202020204" pitchFamily="34" charset="0"/>
            </a:endParaRPr>
          </a:p>
        </p:txBody>
      </p:sp>
      <p:sp>
        <p:nvSpPr>
          <p:cNvPr id="2" name="Slide Number Placeholder 1"/>
          <p:cNvSpPr>
            <a:spLocks noGrp="1"/>
          </p:cNvSpPr>
          <p:nvPr>
            <p:ph type="sldNum" sz="quarter" idx="12"/>
          </p:nvPr>
        </p:nvSpPr>
        <p:spPr/>
        <p:txBody>
          <a:bodyPr/>
          <a:lstStyle/>
          <a:p>
            <a:fld id="{CCBE96C6-9964-4F03-8ED6-DA972FAA411D}" type="slidenum">
              <a:rPr lang="en-US" smtClean="0">
                <a:solidFill>
                  <a:prstClr val="black">
                    <a:tint val="75000"/>
                  </a:prstClr>
                </a:solidFill>
              </a:rPr>
              <a:pPr/>
              <a:t>8</a:t>
            </a:fld>
            <a:endParaRPr lang="en-US" dirty="0">
              <a:solidFill>
                <a:prstClr val="black">
                  <a:tint val="75000"/>
                </a:prstClr>
              </a:solidFill>
            </a:endParaRPr>
          </a:p>
        </p:txBody>
      </p:sp>
    </p:spTree>
    <p:extLst>
      <p:ext uri="{BB962C8B-B14F-4D97-AF65-F5344CB8AC3E}">
        <p14:creationId xmlns:p14="http://schemas.microsoft.com/office/powerpoint/2010/main" val="22424251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altLang="en-US" sz="3200" b="1" i="1" dirty="0">
                <a:latin typeface="Arial" panose="020B0604020202020204" pitchFamily="34" charset="0"/>
                <a:cs typeface="Arial" panose="020B0604020202020204" pitchFamily="34" charset="0"/>
              </a:rPr>
              <a:t>Contacts</a:t>
            </a:r>
          </a:p>
        </p:txBody>
      </p:sp>
      <p:sp>
        <p:nvSpPr>
          <p:cNvPr id="23555" name="Content Placeholder 2"/>
          <p:cNvSpPr>
            <a:spLocks noGrp="1"/>
          </p:cNvSpPr>
          <p:nvPr>
            <p:ph idx="1"/>
          </p:nvPr>
        </p:nvSpPr>
        <p:spPr/>
        <p:txBody>
          <a:bodyPr/>
          <a:lstStyle/>
          <a:p>
            <a:pPr marL="0" indent="0" algn="ctr">
              <a:buNone/>
            </a:pPr>
            <a:r>
              <a:rPr lang="en-US" altLang="en-US" dirty="0" smtClean="0">
                <a:latin typeface="Arial" panose="020B0604020202020204" pitchFamily="34" charset="0"/>
                <a:cs typeface="Arial" panose="020B0604020202020204" pitchFamily="34" charset="0"/>
              </a:rPr>
              <a:t>For additional information, please contact:</a:t>
            </a:r>
          </a:p>
          <a:p>
            <a:pPr marL="0" indent="0" algn="ctr">
              <a:buNone/>
            </a:pPr>
            <a:endParaRPr lang="en-US" altLang="en-US" sz="2400" dirty="0" smtClean="0">
              <a:latin typeface="Arial" panose="020B0604020202020204" pitchFamily="34" charset="0"/>
              <a:cs typeface="Arial" panose="020B0604020202020204" pitchFamily="34" charset="0"/>
            </a:endParaRPr>
          </a:p>
          <a:p>
            <a:pPr marL="0" indent="0" algn="ctr">
              <a:buNone/>
            </a:pPr>
            <a:r>
              <a:rPr lang="en-US" altLang="en-US" sz="2400" dirty="0" smtClean="0">
                <a:latin typeface="Arial" panose="020B0604020202020204" pitchFamily="34" charset="0"/>
                <a:cs typeface="Arial" panose="020B0604020202020204" pitchFamily="34" charset="0"/>
              </a:rPr>
              <a:t>Verdie Bowen, Director</a:t>
            </a:r>
            <a:endParaRPr lang="en-US" altLang="en-US" sz="2400" dirty="0">
              <a:latin typeface="Arial" panose="020B0604020202020204" pitchFamily="34" charset="0"/>
              <a:cs typeface="Arial" panose="020B0604020202020204" pitchFamily="34" charset="0"/>
            </a:endParaRPr>
          </a:p>
          <a:p>
            <a:pPr marL="0" indent="0" algn="ctr">
              <a:buNone/>
            </a:pPr>
            <a:r>
              <a:rPr lang="en-US" altLang="en-US" sz="2400" dirty="0">
                <a:latin typeface="Arial" panose="020B0604020202020204" pitchFamily="34" charset="0"/>
                <a:cs typeface="Arial" panose="020B0604020202020204" pitchFamily="34" charset="0"/>
                <a:hlinkClick r:id="rId2"/>
              </a:rPr>
              <a:t>Verdie.bowen@alaska.gov</a:t>
            </a:r>
            <a:endParaRPr lang="en-US" altLang="en-US" sz="2400" dirty="0">
              <a:latin typeface="Arial" panose="020B0604020202020204" pitchFamily="34" charset="0"/>
              <a:cs typeface="Arial" panose="020B0604020202020204" pitchFamily="34" charset="0"/>
            </a:endParaRPr>
          </a:p>
          <a:p>
            <a:pPr marL="0" indent="0" algn="ctr">
              <a:buNone/>
            </a:pPr>
            <a:r>
              <a:rPr lang="en-US" altLang="en-US" sz="2400" dirty="0">
                <a:latin typeface="Arial" panose="020B0604020202020204" pitchFamily="34" charset="0"/>
                <a:cs typeface="Arial" panose="020B0604020202020204" pitchFamily="34" charset="0"/>
              </a:rPr>
              <a:t>(907) 344-0870</a:t>
            </a:r>
          </a:p>
          <a:p>
            <a:pPr marL="0" indent="0" algn="ctr">
              <a:buNone/>
            </a:pPr>
            <a:endParaRPr lang="en-US" altLang="en-US" sz="2400" dirty="0" smtClean="0">
              <a:latin typeface="Arial" panose="020B0604020202020204" pitchFamily="34" charset="0"/>
              <a:cs typeface="Arial" panose="020B0604020202020204" pitchFamily="34" charset="0"/>
            </a:endParaRPr>
          </a:p>
          <a:p>
            <a:pPr marL="0" indent="0" algn="ctr">
              <a:buNone/>
            </a:pPr>
            <a:r>
              <a:rPr lang="en-US" altLang="en-US" sz="2400" dirty="0" smtClean="0">
                <a:latin typeface="Arial" panose="020B0604020202020204" pitchFamily="34" charset="0"/>
                <a:cs typeface="Arial" panose="020B0604020202020204" pitchFamily="34" charset="0"/>
              </a:rPr>
              <a:t>Mercedes Angerman, Program Coordinator</a:t>
            </a:r>
            <a:endParaRPr lang="en-US" altLang="en-US" sz="2400" dirty="0">
              <a:latin typeface="Arial" panose="020B0604020202020204" pitchFamily="34" charset="0"/>
              <a:cs typeface="Arial" panose="020B0604020202020204" pitchFamily="34" charset="0"/>
            </a:endParaRPr>
          </a:p>
          <a:p>
            <a:pPr marL="0" indent="0" algn="ctr">
              <a:buNone/>
            </a:pPr>
            <a:r>
              <a:rPr lang="en-US" altLang="en-US" sz="2400" dirty="0">
                <a:latin typeface="Arial" panose="020B0604020202020204" pitchFamily="34" charset="0"/>
                <a:cs typeface="Arial" panose="020B0604020202020204" pitchFamily="34" charset="0"/>
                <a:hlinkClick r:id="rId3"/>
              </a:rPr>
              <a:t>Mercedes.angerman@alaska.gov</a:t>
            </a:r>
            <a:endParaRPr lang="en-US" altLang="en-US" sz="2400" dirty="0">
              <a:latin typeface="Arial" panose="020B0604020202020204" pitchFamily="34" charset="0"/>
              <a:cs typeface="Arial" panose="020B0604020202020204" pitchFamily="34" charset="0"/>
            </a:endParaRPr>
          </a:p>
          <a:p>
            <a:pPr marL="0" indent="0" algn="ctr">
              <a:buNone/>
            </a:pPr>
            <a:r>
              <a:rPr lang="en-US" altLang="en-US" sz="2400" dirty="0">
                <a:latin typeface="Arial" panose="020B0604020202020204" pitchFamily="34" charset="0"/>
                <a:cs typeface="Arial" panose="020B0604020202020204" pitchFamily="34" charset="0"/>
              </a:rPr>
              <a:t>(907) 344-0871</a:t>
            </a:r>
          </a:p>
          <a:p>
            <a:pPr marL="0" indent="0" algn="ctr">
              <a:buNone/>
            </a:pPr>
            <a:endParaRPr lang="en-US" altLang="en-US" sz="2800" dirty="0">
              <a:latin typeface="Arial" panose="020B0604020202020204" pitchFamily="34" charset="0"/>
              <a:cs typeface="Arial" panose="020B0604020202020204" pitchFamily="34" charset="0"/>
            </a:endParaRPr>
          </a:p>
          <a:p>
            <a:pPr marL="0" indent="0" algn="ctr">
              <a:buNone/>
            </a:pPr>
            <a:endParaRPr lang="en-US" altLang="en-US" dirty="0" smtClean="0">
              <a:latin typeface="Arial" panose="020B0604020202020204" pitchFamily="34" charset="0"/>
              <a:cs typeface="Arial" panose="020B0604020202020204" pitchFamily="34" charset="0"/>
            </a:endParaRPr>
          </a:p>
          <a:p>
            <a:pPr marL="0" indent="0" algn="ctr">
              <a:buNone/>
            </a:pPr>
            <a:endParaRPr lang="en-US" altLang="en-US" dirty="0" smtClean="0">
              <a:latin typeface="Arial" panose="020B0604020202020204" pitchFamily="34" charset="0"/>
              <a:cs typeface="Arial" panose="020B0604020202020204" pitchFamily="34" charset="0"/>
            </a:endParaRPr>
          </a:p>
        </p:txBody>
      </p:sp>
      <p:sp>
        <p:nvSpPr>
          <p:cNvPr id="2" name="Slide Number Placeholder 1"/>
          <p:cNvSpPr>
            <a:spLocks noGrp="1"/>
          </p:cNvSpPr>
          <p:nvPr>
            <p:ph type="sldNum" sz="quarter" idx="12"/>
          </p:nvPr>
        </p:nvSpPr>
        <p:spPr/>
        <p:txBody>
          <a:bodyPr/>
          <a:lstStyle/>
          <a:p>
            <a:fld id="{CCBE96C6-9964-4F03-8ED6-DA972FAA411D}" type="slidenum">
              <a:rPr lang="en-US" smtClean="0">
                <a:solidFill>
                  <a:prstClr val="black">
                    <a:tint val="75000"/>
                  </a:prstClr>
                </a:solidFill>
              </a:rPr>
              <a:pPr/>
              <a:t>9</a:t>
            </a:fld>
            <a:endParaRPr lang="en-US" dirty="0">
              <a:solidFill>
                <a:prstClr val="black">
                  <a:tint val="75000"/>
                </a:prstClr>
              </a:solidFill>
            </a:endParaRPr>
          </a:p>
        </p:txBody>
      </p:sp>
    </p:spTree>
    <p:extLst>
      <p:ext uri="{BB962C8B-B14F-4D97-AF65-F5344CB8AC3E}">
        <p14:creationId xmlns:p14="http://schemas.microsoft.com/office/powerpoint/2010/main" val="291274130"/>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0.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7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8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149</TotalTime>
  <Words>569</Words>
  <Application>Microsoft Office PowerPoint</Application>
  <PresentationFormat>Custom</PresentationFormat>
  <Paragraphs>103</Paragraphs>
  <Slides>9</Slides>
  <Notes>5</Notes>
  <HiddenSlides>0</HiddenSlides>
  <MMClips>0</MMClips>
  <ScaleCrop>false</ScaleCrop>
  <HeadingPairs>
    <vt:vector size="4" baseType="variant">
      <vt:variant>
        <vt:lpstr>Theme</vt:lpstr>
      </vt:variant>
      <vt:variant>
        <vt:i4>8</vt:i4>
      </vt:variant>
      <vt:variant>
        <vt:lpstr>Slide Titles</vt:lpstr>
      </vt:variant>
      <vt:variant>
        <vt:i4>9</vt:i4>
      </vt:variant>
    </vt:vector>
  </HeadingPairs>
  <TitlesOfParts>
    <vt:vector size="17" baseType="lpstr">
      <vt:lpstr>1_Office Theme</vt:lpstr>
      <vt:lpstr>2_Office Theme</vt:lpstr>
      <vt:lpstr>3_Office Theme</vt:lpstr>
      <vt:lpstr>4_Office Theme</vt:lpstr>
      <vt:lpstr>5_Office Theme</vt:lpstr>
      <vt:lpstr>6_Office Theme</vt:lpstr>
      <vt:lpstr>7_Office Theme</vt:lpstr>
      <vt:lpstr>8_Office Theme</vt:lpstr>
      <vt:lpstr>PowerPoint Presentation</vt:lpstr>
      <vt:lpstr>Our Promise to Alaska’s Veterans </vt:lpstr>
      <vt:lpstr>The Labyrinth… </vt:lpstr>
      <vt:lpstr>Serving Alaskan Veterans Where They Live</vt:lpstr>
      <vt:lpstr>PowerPoint Presentation</vt:lpstr>
      <vt:lpstr>Alaska’s Veteran Demographics</vt:lpstr>
      <vt:lpstr>Veterans’ Services</vt:lpstr>
      <vt:lpstr>Veterans’ Services</vt:lpstr>
      <vt:lpstr>Contacts</vt:lpstr>
    </vt:vector>
  </TitlesOfParts>
  <Company>DMVA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Verdie Bowen</dc:creator>
  <cp:lastModifiedBy>Ron G. Clarke</cp:lastModifiedBy>
  <cp:revision>21</cp:revision>
  <dcterms:created xsi:type="dcterms:W3CDTF">2017-02-01T17:11:50Z</dcterms:created>
  <dcterms:modified xsi:type="dcterms:W3CDTF">2017-02-01T20:51:16Z</dcterms:modified>
</cp:coreProperties>
</file>