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9"/>
  </p:notesMasterIdLst>
  <p:sldIdLst>
    <p:sldId id="257" r:id="rId5"/>
    <p:sldId id="287" r:id="rId6"/>
    <p:sldId id="259" r:id="rId7"/>
    <p:sldId id="285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4" autoAdjust="0"/>
    <p:restoredTop sz="96224" autoAdjust="0"/>
  </p:normalViewPr>
  <p:slideViewPr>
    <p:cSldViewPr snapToGrid="0">
      <p:cViewPr varScale="1">
        <p:scale>
          <a:sx n="67" d="100"/>
          <a:sy n="67" d="100"/>
        </p:scale>
        <p:origin x="5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C93F5-35FF-4402-8F16-288E8B2799EA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7ACBC-DC18-40D3-9FEA-DA9BE667F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955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D46417-132F-4A34-B821-28FD6E4884A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5019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7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">
            <a:extLst>
              <a:ext uri="{FF2B5EF4-FFF2-40B4-BE49-F238E27FC236}">
                <a16:creationId xmlns:a16="http://schemas.microsoft.com/office/drawing/2014/main" id="{F9512BDE-EEA0-404B-8D45-8AA93D61DABC}"/>
              </a:ext>
            </a:extLst>
          </p:cNvPr>
          <p:cNvSpPr/>
          <p:nvPr userDrawn="1"/>
        </p:nvSpPr>
        <p:spPr>
          <a:xfrm flipH="1">
            <a:off x="-1" y="4450188"/>
            <a:ext cx="12192000" cy="240781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E1223535-0F2F-6340-80B9-0B5D9364A13F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cap="all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0E692-A990-4252-AC15-C007FA8BD94B}" type="datetime1">
              <a:rPr lang="en-US" noProof="0" smtClean="0"/>
              <a:t>3/22/2022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22421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60938-4EBA-4472-AC94-CDC619D37316}" type="datetime1">
              <a:rPr lang="en-US" noProof="0" smtClean="0"/>
              <a:t>3/22/2022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">
            <a:extLst>
              <a:ext uri="{FF2B5EF4-FFF2-40B4-BE49-F238E27FC236}">
                <a16:creationId xmlns:a16="http://schemas.microsoft.com/office/drawing/2014/main" id="{AA314B25-B4AF-394E-BBDA-7E6BAD315F39}"/>
              </a:ext>
            </a:extLst>
          </p:cNvPr>
          <p:cNvSpPr/>
          <p:nvPr userDrawn="1"/>
        </p:nvSpPr>
        <p:spPr>
          <a:xfrm>
            <a:off x="3351057" y="0"/>
            <a:ext cx="8840943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737575EF-0D14-6140-A91B-260C9C9DFE4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82544261-8049-494B-A93D-BDFF1BB847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3135207"/>
            <a:ext cx="4886854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cap="all" baseline="0"/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214786D-83EE-814C-A5E4-D0EC7D29D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75829" y="633875"/>
            <a:ext cx="5981171" cy="5590250"/>
          </a:xfrm>
        </p:spPr>
        <p:txBody>
          <a:bodyPr anchor="ctr">
            <a:normAutofit/>
          </a:bodyPr>
          <a:lstStyle>
            <a:lvl1pPr marL="342900" indent="-342900"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544068" indent="-342900">
              <a:buClr>
                <a:schemeClr val="tx1"/>
              </a:buClr>
              <a:buFont typeface="+mj-lt"/>
              <a:buAutoNum type="arabicPeriod"/>
              <a:defRPr sz="1400">
                <a:solidFill>
                  <a:schemeClr val="tx1"/>
                </a:solidFill>
              </a:defRPr>
            </a:lvl2pPr>
            <a:lvl3pPr marL="612648" indent="-228600">
              <a:buClr>
                <a:schemeClr val="tx1"/>
              </a:buClr>
              <a:buFont typeface="+mj-lt"/>
              <a:buAutoNum type="arabicPeriod"/>
              <a:defRPr sz="1100">
                <a:solidFill>
                  <a:schemeClr val="tx1"/>
                </a:solidFill>
              </a:defRPr>
            </a:lvl3pPr>
            <a:lvl4pPr marL="795528" indent="-228600">
              <a:buClr>
                <a:schemeClr val="tx1"/>
              </a:buClr>
              <a:buFont typeface="+mj-lt"/>
              <a:buAutoNum type="arabicPeriod"/>
              <a:defRPr sz="1100">
                <a:solidFill>
                  <a:schemeClr val="tx1"/>
                </a:solidFill>
              </a:defRPr>
            </a:lvl4pPr>
            <a:lvl5pPr marL="978408" indent="-228600">
              <a:buClr>
                <a:schemeClr val="tx1"/>
              </a:buClr>
              <a:buFont typeface="+mj-lt"/>
              <a:buAutoNum type="arabicPeriod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8748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9B531-E0EE-44A3-BEDA-06DD88F91AB2}" type="datetime1">
              <a:rPr lang="en-US" noProof="0" smtClean="0"/>
              <a:t>3/22/2022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">
            <a:extLst>
              <a:ext uri="{FF2B5EF4-FFF2-40B4-BE49-F238E27FC236}">
                <a16:creationId xmlns:a16="http://schemas.microsoft.com/office/drawing/2014/main" id="{2E148DD3-DD87-154B-80B4-2421965D3C83}"/>
              </a:ext>
            </a:extLst>
          </p:cNvPr>
          <p:cNvSpPr/>
          <p:nvPr userDrawn="1"/>
        </p:nvSpPr>
        <p:spPr>
          <a:xfrm>
            <a:off x="1" y="1714500"/>
            <a:ext cx="12192000" cy="3429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742E4732-0E8F-7B46-BD08-0F2EE0DA8786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E73F81A-7260-5C4F-A7FF-CA2CC731B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3870" y="942871"/>
            <a:ext cx="571181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CD13CD4-3E4F-2E41-ACF4-2446257D2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43870" y="1973589"/>
            <a:ext cx="5711810" cy="3941540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1600">
                <a:solidFill>
                  <a:schemeClr val="tx1"/>
                </a:solidFill>
              </a:defRPr>
            </a:lvl1pPr>
            <a:lvl2pPr marL="384048" indent="-182880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56692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4980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3268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D8E69886-8907-DB47-87C2-0621AF156D9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05170" y="621039"/>
            <a:ext cx="4589130" cy="5603086"/>
          </a:xfrm>
          <a:solidFill>
            <a:srgbClr val="EDEFF7"/>
          </a:solidFill>
        </p:spPr>
        <p:txBody>
          <a:bodyPr>
            <a:normAutofit/>
          </a:bodyPr>
          <a:lstStyle>
            <a:lvl1pPr>
              <a:buClr>
                <a:schemeClr val="tx1"/>
              </a:buClr>
              <a:defRPr sz="1600">
                <a:solidFill>
                  <a:schemeClr val="tx1"/>
                </a:solidFill>
              </a:defRPr>
            </a:lvl1pPr>
            <a:lvl2pPr marL="384048" indent="-182880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56692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4980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3268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6377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">
            <a:extLst>
              <a:ext uri="{FF2B5EF4-FFF2-40B4-BE49-F238E27FC236}">
                <a16:creationId xmlns:a16="http://schemas.microsoft.com/office/drawing/2014/main" id="{9C88DF2D-0421-A94C-82C1-867E1E5E4907}"/>
              </a:ext>
            </a:extLst>
          </p:cNvPr>
          <p:cNvSpPr/>
          <p:nvPr userDrawn="1"/>
        </p:nvSpPr>
        <p:spPr>
          <a:xfrm>
            <a:off x="10993582" y="0"/>
            <a:ext cx="1198418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334D05A3-7A20-9447-8D39-F2980D85413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634999" y="3927894"/>
            <a:ext cx="10922000" cy="2326856"/>
          </a:xfrm>
          <a:prstGeom prst="rect">
            <a:avLst/>
          </a:prstGeom>
          <a:solidFill>
            <a:srgbClr val="F6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35001" y="603250"/>
            <a:ext cx="10921998" cy="3294019"/>
          </a:xfrm>
          <a:solidFill>
            <a:schemeClr val="bg1"/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298078"/>
            <a:ext cx="10113645" cy="743682"/>
          </a:xfrm>
          <a:prstGeom prst="rect">
            <a:avLst/>
          </a:prstGeo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213716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98CEA4-36D0-4B7E-8504-C425C2B32268}" type="datetime1">
              <a:rPr lang="en-US" noProof="0" smtClean="0"/>
              <a:t>3/22/2022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85228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4352137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">
            <a:extLst>
              <a:ext uri="{FF2B5EF4-FFF2-40B4-BE49-F238E27FC236}">
                <a16:creationId xmlns:a16="http://schemas.microsoft.com/office/drawing/2014/main" id="{2E148DD3-DD87-154B-80B4-2421965D3C83}"/>
              </a:ext>
            </a:extLst>
          </p:cNvPr>
          <p:cNvSpPr/>
          <p:nvPr userDrawn="1"/>
        </p:nvSpPr>
        <p:spPr>
          <a:xfrm>
            <a:off x="1" y="1714500"/>
            <a:ext cx="12192000" cy="3429000"/>
          </a:xfrm>
          <a:prstGeom prst="rect">
            <a:avLst/>
          </a:prstGeom>
          <a:solidFill>
            <a:srgbClr val="0A3161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 lang="en-US" sz="1600" b="0" noProof="0" dirty="0">
              <a:solidFill>
                <a:srgbClr val="FFFFFF"/>
              </a:solidFill>
            </a:endParaRPr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742E4732-0E8F-7B46-BD08-0F2EE0DA8786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E73F81A-7260-5C4F-A7FF-CA2CC731B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3870" y="942871"/>
            <a:ext cx="571181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5"/>
          </p:nvPr>
        </p:nvSpPr>
        <p:spPr>
          <a:xfrm>
            <a:off x="5443870" y="1973589"/>
            <a:ext cx="5711810" cy="3941540"/>
          </a:xfrm>
        </p:spPr>
        <p:txBody>
          <a:bodyPr lIns="0" tIns="45720" rIns="0" bIns="45720"/>
          <a:lstStyle>
            <a:lvl1pPr marL="91440" indent="-91440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defRPr sz="1600" b="0">
                <a:solidFill>
                  <a:schemeClr val="tx1"/>
                </a:solidFill>
              </a:defRPr>
            </a:lvl1pPr>
            <a:lvl2pPr marL="384048" indent="-18288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2pPr>
            <a:lvl3pPr marL="566928" indent="-18288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</a:defRPr>
            </a:lvl3pPr>
            <a:lvl4pPr marL="749808" indent="-18288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</a:defRPr>
            </a:lvl4pPr>
            <a:lvl5pPr marL="932688" indent="-18288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1"/>
          </p:nvPr>
        </p:nvSpPr>
        <p:spPr>
          <a:xfrm>
            <a:off x="605170" y="621039"/>
            <a:ext cx="4589130" cy="5603086"/>
          </a:xfrm>
          <a:solidFill>
            <a:srgbClr val="EDEFF7"/>
          </a:solidFill>
        </p:spPr>
        <p:txBody>
          <a:bodyPr lIns="0" tIns="45720" rIns="0" bIns="45720"/>
          <a:lstStyle>
            <a:lvl1pPr marL="91440" indent="-91440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defRPr sz="1600" b="0">
                <a:solidFill>
                  <a:schemeClr val="tx1"/>
                </a:solidFill>
              </a:defRPr>
            </a:lvl1pPr>
            <a:lvl2pPr marL="384048" indent="-18288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2pPr>
            <a:lvl3pPr marL="566928" indent="-18288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</a:defRPr>
            </a:lvl3pPr>
            <a:lvl4pPr marL="749808" indent="-18288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</a:defRPr>
            </a:lvl4pPr>
            <a:lvl5pPr marL="932688" indent="-18288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6" name="Rectangle">
            <a:extLst>
              <a:ext uri="{FF2B5EF4-FFF2-40B4-BE49-F238E27FC236}">
                <a16:creationId xmlns:a16="http://schemas.microsoft.com/office/drawing/2014/main" id="{F9512BDE-EEA0-404B-8D45-8AA93D61DABC}"/>
              </a:ext>
            </a:extLst>
          </p:cNvPr>
          <p:cNvSpPr/>
          <p:nvPr userDrawn="1"/>
        </p:nvSpPr>
        <p:spPr>
          <a:xfrm flipH="1">
            <a:off x="-1" y="6642101"/>
            <a:ext cx="12192000" cy="215899"/>
          </a:xfrm>
          <a:prstGeom prst="rect">
            <a:avLst/>
          </a:prstGeom>
          <a:solidFill>
            <a:srgbClr val="0A3161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sym typeface="Helvetica Neue Medium"/>
            </a:endParaRP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10986951" y="68798"/>
            <a:ext cx="1152527" cy="534783"/>
            <a:chOff x="10618994" y="403858"/>
            <a:chExt cx="1152527" cy="534783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18994" y="403858"/>
              <a:ext cx="534783" cy="534783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36738" y="403858"/>
              <a:ext cx="534783" cy="534783"/>
            </a:xfrm>
            <a:prstGeom prst="rect">
              <a:avLst/>
            </a:prstGeom>
          </p:spPr>
        </p:pic>
      </p:grp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7469" y="6104709"/>
            <a:ext cx="1123741" cy="417099"/>
          </a:xfrm>
          <a:prstGeom prst="rect">
            <a:avLst/>
          </a:prstGeom>
        </p:spPr>
      </p:pic>
      <p:sp>
        <p:nvSpPr>
          <p:cNvPr id="21" name="TextBox 20"/>
          <p:cNvSpPr txBox="1"/>
          <p:nvPr userDrawn="1"/>
        </p:nvSpPr>
        <p:spPr>
          <a:xfrm>
            <a:off x="11124498" y="6360227"/>
            <a:ext cx="667453" cy="16158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tx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85FF344-796B-4FF8-A25D-8B39517F8E07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0986951" y="62753"/>
            <a:ext cx="1160224" cy="571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736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">
            <a:extLst>
              <a:ext uri="{FF2B5EF4-FFF2-40B4-BE49-F238E27FC236}">
                <a16:creationId xmlns:a16="http://schemas.microsoft.com/office/drawing/2014/main" id="{F9512BDE-EEA0-404B-8D45-8AA93D61DABC}"/>
              </a:ext>
            </a:extLst>
          </p:cNvPr>
          <p:cNvSpPr/>
          <p:nvPr userDrawn="1"/>
        </p:nvSpPr>
        <p:spPr>
          <a:xfrm flipH="1">
            <a:off x="4217870" y="0"/>
            <a:ext cx="3599236" cy="68579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E1223535-0F2F-6340-80B9-0B5D9364A13F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cap="all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1D86-C8D6-4AE3-9B04-88B5061E1520}" type="datetime1">
              <a:rPr lang="en-US" noProof="0" smtClean="0"/>
              <a:t>3/22/2022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28165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">
            <a:extLst>
              <a:ext uri="{FF2B5EF4-FFF2-40B4-BE49-F238E27FC236}">
                <a16:creationId xmlns:a16="http://schemas.microsoft.com/office/drawing/2014/main" id="{202A34A5-A029-A246-82C6-D288185EB396}"/>
              </a:ext>
            </a:extLst>
          </p:cNvPr>
          <p:cNvSpPr/>
          <p:nvPr userDrawn="1"/>
        </p:nvSpPr>
        <p:spPr>
          <a:xfrm flipH="1">
            <a:off x="0" y="0"/>
            <a:ext cx="3351057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3" name="Rectangle">
            <a:extLst>
              <a:ext uri="{FF2B5EF4-FFF2-40B4-BE49-F238E27FC236}">
                <a16:creationId xmlns:a16="http://schemas.microsoft.com/office/drawing/2014/main" id="{2773E1D8-C87F-EE46-8284-575DCA498E8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4413-6C82-4D55-AAD6-275353B539DC}" type="datetime1">
              <a:rPr lang="en-US" noProof="0" smtClean="0"/>
              <a:t>3/22/2022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C429A40D-770E-C144-A5B5-6A4442C09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57000" y="6224125"/>
            <a:ext cx="573074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09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">
            <a:extLst>
              <a:ext uri="{FF2B5EF4-FFF2-40B4-BE49-F238E27FC236}">
                <a16:creationId xmlns:a16="http://schemas.microsoft.com/office/drawing/2014/main" id="{64248D99-2B30-464D-B9B7-4E5C3A1F3FB2}"/>
              </a:ext>
            </a:extLst>
          </p:cNvPr>
          <p:cNvSpPr/>
          <p:nvPr userDrawn="1"/>
        </p:nvSpPr>
        <p:spPr>
          <a:xfrm flipH="1">
            <a:off x="0" y="0"/>
            <a:ext cx="6096000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6" name="Rectangle">
            <a:extLst>
              <a:ext uri="{FF2B5EF4-FFF2-40B4-BE49-F238E27FC236}">
                <a16:creationId xmlns:a16="http://schemas.microsoft.com/office/drawing/2014/main" id="{3FAFF55B-FDE6-394B-A39B-22627D8FB6E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1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1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C302-5A3E-4125-9919-2B9760A46FF0}" type="datetime1">
              <a:rPr lang="en-US" noProof="0" smtClean="0"/>
              <a:t>3/22/2022</a:t>
            </a:fld>
            <a:endParaRPr lang="en-US" noProof="0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99E345E4-E77C-484E-9FBB-E4EC71F085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/>
              <a:t>CLICK TO EDIT MASTER 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0769" y="6224125"/>
            <a:ext cx="573074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952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">
            <a:extLst>
              <a:ext uri="{FF2B5EF4-FFF2-40B4-BE49-F238E27FC236}">
                <a16:creationId xmlns:a16="http://schemas.microsoft.com/office/drawing/2014/main" id="{83ACCAC0-2C8A-CE43-8C55-22BB53C73920}"/>
              </a:ext>
            </a:extLst>
          </p:cNvPr>
          <p:cNvSpPr/>
          <p:nvPr userDrawn="1"/>
        </p:nvSpPr>
        <p:spPr>
          <a:xfrm flipH="1">
            <a:off x="0" y="0"/>
            <a:ext cx="3351057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A400A9BD-AA60-E24D-9FC2-722758C8C933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FA03-5BA8-47CA-8A15-6445129B30D8}" type="datetime1">
              <a:rPr lang="en-US" noProof="0" smtClean="0"/>
              <a:t>3/22/2022</a:t>
            </a:fld>
            <a:endParaRPr lang="en-US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D4076461-FF7A-8843-B7F9-D041F3FB22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57000" y="6244986"/>
            <a:ext cx="573074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23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">
            <a:extLst>
              <a:ext uri="{FF2B5EF4-FFF2-40B4-BE49-F238E27FC236}">
                <a16:creationId xmlns:a16="http://schemas.microsoft.com/office/drawing/2014/main" id="{35FB147F-5DC4-B24C-B8CB-D3DA74290381}"/>
              </a:ext>
            </a:extLst>
          </p:cNvPr>
          <p:cNvSpPr/>
          <p:nvPr userDrawn="1"/>
        </p:nvSpPr>
        <p:spPr>
          <a:xfrm>
            <a:off x="1" y="3429000"/>
            <a:ext cx="12192000" cy="3429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A400A9BD-AA60-E24D-9FC2-722758C8C933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3E9DD-B574-44B0-BE91-99965210209D}" type="datetime1">
              <a:rPr lang="en-US" noProof="0" smtClean="0"/>
              <a:t>3/22/2022</a:t>
            </a:fld>
            <a:endParaRPr lang="en-US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B9308E97-4F89-394E-856A-5B4EFCB2E73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97279" y="1930861"/>
            <a:ext cx="2919413" cy="2919413"/>
          </a:xfrm>
          <a:solidFill>
            <a:srgbClr val="EDEFF7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A50BECA0-8817-964B-AEDB-A45669684C3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59186" y="1930861"/>
            <a:ext cx="2919413" cy="2919413"/>
          </a:xfrm>
          <a:solidFill>
            <a:srgbClr val="EDEFF7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F399F4D-B67A-4C4B-BCF3-36FE110603F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21093" y="1930861"/>
            <a:ext cx="2919413" cy="2919413"/>
          </a:xfrm>
          <a:solidFill>
            <a:srgbClr val="EDEFF7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08305C84-E25F-EC49-8F2B-4C0181FD3AB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97279" y="5257321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Name Goes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A57A1FCE-E6BF-3747-9D43-42DBA6656EC0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4666773" y="5257321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Name Goes Here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5B4B74C8-96E7-684F-91B9-8CE56CD10F1E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8236267" y="5257321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Name Goes Here</a:t>
            </a:r>
          </a:p>
        </p:txBody>
      </p:sp>
      <p:sp>
        <p:nvSpPr>
          <p:cNvPr id="25" name="Title Placeholder 1">
            <a:extLst>
              <a:ext uri="{FF2B5EF4-FFF2-40B4-BE49-F238E27FC236}">
                <a16:creationId xmlns:a16="http://schemas.microsoft.com/office/drawing/2014/main" id="{D522564E-B348-544F-A8E5-CFCAFA48B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30945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046D-7EF8-4F93-AE92-3F9A32D82B1D}" type="datetime1">
              <a:rPr lang="en-US" noProof="0" smtClean="0"/>
              <a:t>3/22/2022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37945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328D-7A88-474D-9135-E850CF4DE407}" type="datetime1">
              <a:rPr lang="en-US" noProof="0" smtClean="0"/>
              <a:t>3/22/2022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">
            <a:extLst>
              <a:ext uri="{FF2B5EF4-FFF2-40B4-BE49-F238E27FC236}">
                <a16:creationId xmlns:a16="http://schemas.microsoft.com/office/drawing/2014/main" id="{05BFC727-5650-B049-AA2A-2511C08FB35B}"/>
              </a:ext>
            </a:extLst>
          </p:cNvPr>
          <p:cNvSpPr/>
          <p:nvPr userDrawn="1"/>
        </p:nvSpPr>
        <p:spPr>
          <a:xfrm flipH="1">
            <a:off x="0" y="0"/>
            <a:ext cx="1195754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E700C598-C823-744D-BE16-5114B7625057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21BED569-C9C5-8F4D-A42A-ED4914579D6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24550" y="633875"/>
            <a:ext cx="5632450" cy="5591175"/>
          </a:xfrm>
          <a:solidFill>
            <a:schemeClr val="tx2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CB6E588-2EB7-9A41-A93A-7757596EF9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5754" y="942870"/>
            <a:ext cx="4157296" cy="1292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A6C0FE70-F6BB-3D40-AD3C-E704CABE4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5754" y="2281657"/>
            <a:ext cx="4157296" cy="3633471"/>
          </a:xfrm>
        </p:spPr>
        <p:txBody>
          <a:bodyPr>
            <a:normAutofit/>
          </a:bodyPr>
          <a:lstStyle>
            <a:lvl1pPr marL="0" indent="0">
              <a:buClr>
                <a:schemeClr val="tx1"/>
              </a:buClr>
              <a:buNone/>
              <a:defRPr sz="1600">
                <a:solidFill>
                  <a:schemeClr val="tx1"/>
                </a:solidFill>
              </a:defRPr>
            </a:lvl1pPr>
            <a:lvl2pPr marL="201168" indent="0">
              <a:buClr>
                <a:schemeClr val="tx1"/>
              </a:buClr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2pPr>
            <a:lvl3pPr marL="38404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3pPr>
            <a:lvl4pPr marL="56692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4pPr>
            <a:lvl5pPr marL="74980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7684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EF13E-AC1B-485A-9A3F-E9FB228AED81}" type="datetime1">
              <a:rPr lang="en-US" noProof="0" smtClean="0"/>
              <a:t>3/22/2022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">
            <a:extLst>
              <a:ext uri="{FF2B5EF4-FFF2-40B4-BE49-F238E27FC236}">
                <a16:creationId xmlns:a16="http://schemas.microsoft.com/office/drawing/2014/main" id="{0AB10FFC-D586-994D-8D3D-F4042255CB72}"/>
              </a:ext>
            </a:extLst>
          </p:cNvPr>
          <p:cNvSpPr/>
          <p:nvPr userDrawn="1"/>
        </p:nvSpPr>
        <p:spPr>
          <a:xfrm flipH="1"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C7B0C08A-E831-D242-B2CE-2DEB004F982F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05C2191-88F7-4148-96FD-E129F707E038}"/>
              </a:ext>
            </a:extLst>
          </p:cNvPr>
          <p:cNvCxnSpPr/>
          <p:nvPr userDrawn="1"/>
        </p:nvCxnSpPr>
        <p:spPr>
          <a:xfrm>
            <a:off x="6818393" y="999565"/>
            <a:ext cx="0" cy="48588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61FB2196-E251-5A40-86F7-6092CEBFA1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3135207"/>
            <a:ext cx="5460992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4800" cap="all" baseline="0"/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2FACD1B-0D9C-A547-98A0-D66C341D3D7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540794" y="831286"/>
            <a:ext cx="4016206" cy="5195425"/>
          </a:xfrm>
        </p:spPr>
        <p:txBody>
          <a:bodyPr anchor="ctr">
            <a:normAutofit/>
          </a:bodyPr>
          <a:lstStyle>
            <a:lvl1pPr marL="342900" indent="-342900"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544068" indent="-342900">
              <a:buClr>
                <a:schemeClr val="tx1"/>
              </a:buClr>
              <a:buFont typeface="+mj-lt"/>
              <a:buAutoNum type="arabicPeriod"/>
              <a:defRPr sz="1400"/>
            </a:lvl2pPr>
            <a:lvl3pPr marL="612648" indent="-228600">
              <a:buClr>
                <a:schemeClr val="tx1"/>
              </a:buClr>
              <a:buFont typeface="+mj-lt"/>
              <a:buAutoNum type="arabicPeriod"/>
              <a:defRPr sz="1100"/>
            </a:lvl3pPr>
            <a:lvl4pPr marL="795528" indent="-228600">
              <a:buClr>
                <a:schemeClr val="tx1"/>
              </a:buClr>
              <a:buFont typeface="+mj-lt"/>
              <a:buAutoNum type="arabicPeriod"/>
              <a:defRPr sz="1100"/>
            </a:lvl4pPr>
            <a:lvl5pPr marL="978408" indent="-228600">
              <a:buClr>
                <a:schemeClr val="tx1"/>
              </a:buClr>
              <a:buFont typeface="+mj-lt"/>
              <a:buAutoNum type="arabicPeriod"/>
              <a:defRPr sz="1100"/>
            </a:lvl5pPr>
          </a:lstStyle>
          <a:p>
            <a:pPr lvl="0"/>
            <a:r>
              <a:rPr lang="en-US" noProof="0"/>
              <a:t>Quote Goes Here</a:t>
            </a:r>
          </a:p>
        </p:txBody>
      </p:sp>
    </p:spTree>
    <p:extLst>
      <p:ext uri="{BB962C8B-B14F-4D97-AF65-F5344CB8AC3E}">
        <p14:creationId xmlns:p14="http://schemas.microsoft.com/office/powerpoint/2010/main" val="358616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DCE1857D-BFFE-482A-AD1E-2D72B1493E6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16161279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6" imgW="300" imgH="295" progId="TCLayout.ActiveDocument.1">
                  <p:embed/>
                </p:oleObj>
              </mc:Choice>
              <mc:Fallback>
                <p:oleObj name="think-cell Slide" r:id="rId16" imgW="300" imgH="295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DCE1857D-BFFE-482A-AD1E-2D72B1493E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">
            <a:extLst>
              <a:ext uri="{FF2B5EF4-FFF2-40B4-BE49-F238E27FC236}">
                <a16:creationId xmlns:a16="http://schemas.microsoft.com/office/drawing/2014/main" id="{1552108B-1F90-0044-A7D4-0956E919F29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A3023D60-4146-4ACE-BA95-77872A6DBB6F}" type="datetime1">
              <a:rPr lang="en-US" noProof="0" smtClean="0"/>
              <a:t>3/22/2022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62697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9.pn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broadbandusa.ntia.doc.gov/events/latest-events" TargetMode="External"/><Relationship Id="rId3" Type="http://schemas.openxmlformats.org/officeDocument/2006/relationships/tags" Target="../tags/tag8.xml"/><Relationship Id="rId7" Type="http://schemas.openxmlformats.org/officeDocument/2006/relationships/hyperlink" Target="mailto:BroadbandForAll@ntia.gov" TargetMode="Externa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7.bin"/><Relationship Id="rId4" Type="http://schemas.openxmlformats.org/officeDocument/2006/relationships/slideLayout" Target="../slideLayouts/slideLayout13.xml"/><Relationship Id="rId9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122A9508-3C0F-4771-9219-C06053A5680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8537479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00" imgH="295" progId="TCLayout.ActiveDocument.1">
                  <p:embed/>
                </p:oleObj>
              </mc:Choice>
              <mc:Fallback>
                <p:oleObj name="think-cell Slide" r:id="rId3" imgW="300" imgH="295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122A9508-3C0F-4771-9219-C06053A568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5B7AEFB0-51F2-5449-996C-73382891D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51" y="1238388"/>
            <a:ext cx="10058400" cy="3967842"/>
          </a:xfrm>
        </p:spPr>
        <p:txBody>
          <a:bodyPr vert="horz">
            <a:normAutofit/>
          </a:bodyPr>
          <a:lstStyle/>
          <a:p>
            <a:pPr algn="ctr"/>
            <a:r>
              <a:rPr lang="en-US" sz="4400" dirty="0"/>
              <a:t>Infrastructure Investment and Jobs Act </a:t>
            </a:r>
            <a:br>
              <a:rPr lang="en-US" sz="4400" dirty="0"/>
            </a:br>
            <a:r>
              <a:rPr lang="en-US" sz="4400" i="1" dirty="0"/>
              <a:t>new funding initiatives</a:t>
            </a:r>
            <a:br>
              <a:rPr lang="en-US" sz="4400" i="1"/>
            </a:br>
            <a:r>
              <a:rPr lang="en-US" sz="2000" cap="none"/>
              <a:t>The </a:t>
            </a:r>
            <a:r>
              <a:rPr lang="en-US" sz="2000" cap="none" dirty="0"/>
              <a:t>Alaska State Legislature</a:t>
            </a:r>
            <a:br>
              <a:rPr lang="en-US" sz="2000" cap="none" dirty="0"/>
            </a:br>
            <a:r>
              <a:rPr lang="en-US" sz="2000" cap="none" dirty="0"/>
              <a:t>House Tribal Affairs Committee</a:t>
            </a:r>
            <a:br>
              <a:rPr lang="en-US" sz="2000" cap="none" dirty="0"/>
            </a:br>
            <a:r>
              <a:rPr lang="en-US" sz="2000" cap="none"/>
              <a:t>March 22, </a:t>
            </a:r>
            <a:r>
              <a:rPr lang="en-US" sz="2000" cap="none" dirty="0"/>
              <a:t>2022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0F6D6CF-8D73-6643-A348-53AAE29FD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834370"/>
            <a:ext cx="100584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1600" dirty="0"/>
              <a:t>National telecommunications and information administration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7681" y="724256"/>
            <a:ext cx="1656638" cy="1656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577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1BB0C31-BF92-40EB-875D-5FB5C5A95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2984938"/>
            <a:ext cx="5587124" cy="777765"/>
          </a:xfrm>
        </p:spPr>
        <p:txBody>
          <a:bodyPr/>
          <a:lstStyle/>
          <a:p>
            <a:pPr marL="0" indent="0">
              <a:buNone/>
            </a:pPr>
            <a:br>
              <a:rPr lang="en-US" b="1" dirty="0"/>
            </a:br>
            <a:r>
              <a:rPr lang="en-US" b="1" dirty="0"/>
              <a:t>IIJA Broadband Programs Overview</a:t>
            </a:r>
            <a:br>
              <a:rPr lang="en-US" dirty="0"/>
            </a:br>
            <a:br>
              <a:rPr lang="en-US" sz="2000" dirty="0"/>
            </a:br>
            <a:r>
              <a:rPr lang="en-US" sz="1800" b="1" dirty="0"/>
              <a:t>Andy </a:t>
            </a:r>
            <a:r>
              <a:rPr lang="en-US" sz="1800" b="1" dirty="0" err="1"/>
              <a:t>berke</a:t>
            </a:r>
            <a:br>
              <a:rPr lang="en-US" sz="1800" b="1" dirty="0"/>
            </a:br>
            <a:r>
              <a:rPr lang="en-US" sz="1800" b="1" dirty="0"/>
              <a:t>special representative for broadband</a:t>
            </a:r>
            <a:br>
              <a:rPr lang="en-US" sz="1800" dirty="0"/>
            </a:br>
            <a:r>
              <a:rPr lang="en-US" sz="1800" dirty="0"/>
              <a:t>NTIA</a:t>
            </a:r>
            <a:br>
              <a:rPr lang="en-US" sz="1600" dirty="0"/>
            </a:br>
            <a:br>
              <a:rPr lang="en-US" sz="1600" dirty="0"/>
            </a:br>
            <a:r>
              <a:rPr lang="en-US" dirty="0"/>
              <a:t>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5B5D852-51CF-4A0C-9F4E-86A27C101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09870" y="831287"/>
            <a:ext cx="4016206" cy="519542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sz="2400" dirty="0"/>
              <a:t>Broadband Equity, Access &amp; Deployment (BEAD) Program</a:t>
            </a:r>
          </a:p>
          <a:p>
            <a:r>
              <a:rPr lang="en-US" sz="2400" dirty="0"/>
              <a:t>Digital Equity Programs</a:t>
            </a:r>
          </a:p>
          <a:p>
            <a:r>
              <a:rPr lang="en-US" sz="2400" dirty="0"/>
              <a:t>Tribal Connectivity Technical Amendments </a:t>
            </a:r>
          </a:p>
          <a:p>
            <a:r>
              <a:rPr lang="en-US" sz="2400" dirty="0"/>
              <a:t>Enabling Middle Mile Broadband Infrastructure</a:t>
            </a:r>
            <a:br>
              <a:rPr lang="en-U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83267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FBD391F4-80C3-4824-B9F8-C1B47231C58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431965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00" imgH="295" progId="TCLayout.ActiveDocument.1">
                  <p:embed/>
                </p:oleObj>
              </mc:Choice>
              <mc:Fallback>
                <p:oleObj name="think-cell Slide" r:id="rId4" imgW="300" imgH="295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FBD391F4-80C3-4824-B9F8-C1B47231C5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DF9DEC18-BE5D-49F7-8FA2-08877F2AC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869" y="942871"/>
            <a:ext cx="10632707" cy="587584"/>
          </a:xfrm>
        </p:spPr>
        <p:txBody>
          <a:bodyPr vert="horz"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Infrastructure Act</a:t>
            </a:r>
            <a:r>
              <a:rPr lang="en-US" dirty="0">
                <a:solidFill>
                  <a:srgbClr val="575454"/>
                </a:solidFill>
              </a:rPr>
              <a:t>* </a:t>
            </a:r>
            <a:r>
              <a:rPr lang="en-US" dirty="0"/>
              <a:t>creates ~$65B in BROADBAND funding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8E9FB2-1E3B-4E10-BE27-CF8C987011E6}"/>
              </a:ext>
            </a:extLst>
          </p:cNvPr>
          <p:cNvSpPr/>
          <p:nvPr/>
        </p:nvSpPr>
        <p:spPr>
          <a:xfrm>
            <a:off x="4847804" y="3841348"/>
            <a:ext cx="19202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>
                <a:solidFill>
                  <a:schemeClr val="bg2">
                    <a:lumMod val="50000"/>
                  </a:schemeClr>
                </a:solidFill>
              </a:rPr>
              <a:t>Title II - Tribal Connectivity Technical Amendments </a:t>
            </a:r>
          </a:p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  <a:ea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ea typeface="Times New Roman" panose="02020603050405020304" pitchFamily="18" charset="0"/>
              </a:rPr>
              <a:t>Furthers current Tribal Broadband Connectivity Program by investing an additional $2B to fund broadband adoption and infrastructure projects.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42255D-CBD5-4546-8747-8F5E213E42F7}"/>
              </a:ext>
            </a:extLst>
          </p:cNvPr>
          <p:cNvSpPr txBox="1"/>
          <p:nvPr/>
        </p:nvSpPr>
        <p:spPr>
          <a:xfrm>
            <a:off x="759209" y="3381593"/>
            <a:ext cx="2011680" cy="3077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b="1" dirty="0">
                <a:solidFill>
                  <a:schemeClr val="accent4"/>
                </a:solidFill>
              </a:rPr>
              <a:t>$42.45B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20F2D9-E105-44CD-8685-0D33708F4754}"/>
              </a:ext>
            </a:extLst>
          </p:cNvPr>
          <p:cNvSpPr txBox="1"/>
          <p:nvPr/>
        </p:nvSpPr>
        <p:spPr>
          <a:xfrm>
            <a:off x="4833051" y="3362741"/>
            <a:ext cx="1920240" cy="31376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$2.00B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14FF1B-8BEC-4A5D-80E7-611A5610D54E}"/>
              </a:ext>
            </a:extLst>
          </p:cNvPr>
          <p:cNvSpPr txBox="1"/>
          <p:nvPr/>
        </p:nvSpPr>
        <p:spPr>
          <a:xfrm>
            <a:off x="2860138" y="3375602"/>
            <a:ext cx="1920240" cy="31376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$2.75B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86A4F6-8283-4B49-AD3C-173B6B6269DF}"/>
              </a:ext>
            </a:extLst>
          </p:cNvPr>
          <p:cNvSpPr txBox="1"/>
          <p:nvPr/>
        </p:nvSpPr>
        <p:spPr>
          <a:xfrm>
            <a:off x="6820098" y="3375603"/>
            <a:ext cx="1920240" cy="31376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$1.00B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7F9EC6-DE37-4802-8116-2C5D6D8AA956}"/>
              </a:ext>
            </a:extLst>
          </p:cNvPr>
          <p:cNvSpPr/>
          <p:nvPr/>
        </p:nvSpPr>
        <p:spPr>
          <a:xfrm>
            <a:off x="759209" y="3841348"/>
            <a:ext cx="2011680" cy="2231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>
                <a:solidFill>
                  <a:schemeClr val="accent4"/>
                </a:solidFill>
              </a:rPr>
              <a:t>Title I - Broadband Equity, Access &amp; Deployment Program</a:t>
            </a:r>
          </a:p>
          <a:p>
            <a:pPr algn="ctr"/>
            <a:r>
              <a:rPr lang="en-US" sz="1200" b="1" i="1" dirty="0">
                <a:solidFill>
                  <a:schemeClr val="accent4"/>
                </a:solidFill>
              </a:rPr>
              <a:t> 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ea typeface="Times New Roman" panose="02020603050405020304" pitchFamily="18" charset="0"/>
              </a:rPr>
              <a:t>Formula-based grant program for U.S. states and territories. BEAD aims to close the access gap for unserved &amp; underserved areas of the country. </a:t>
            </a:r>
            <a:endParaRPr lang="en-US" sz="7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en-US" sz="7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7CCDE24-0E16-49D2-A55A-B3C61F8255F4}"/>
              </a:ext>
            </a:extLst>
          </p:cNvPr>
          <p:cNvSpPr/>
          <p:nvPr/>
        </p:nvSpPr>
        <p:spPr>
          <a:xfrm>
            <a:off x="2825844" y="3841348"/>
            <a:ext cx="210312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Title III – Digital Equity Act</a:t>
            </a:r>
          </a:p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  <a:ea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ea typeface="Times New Roman" panose="02020603050405020304" pitchFamily="18" charset="0"/>
              </a:rPr>
              <a:t>Three programs, established for planning &amp; implementation of programs that promote 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digital equity, support digital inclusion activities, and build capacity related to the adoption of broadband.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DB59B65-ECBF-45EC-AFD2-54CF2D089904}"/>
              </a:ext>
            </a:extLst>
          </p:cNvPr>
          <p:cNvSpPr/>
          <p:nvPr/>
        </p:nvSpPr>
        <p:spPr>
          <a:xfrm>
            <a:off x="6820098" y="3841348"/>
            <a:ext cx="19202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>
                <a:solidFill>
                  <a:schemeClr val="bg1">
                    <a:lumMod val="50000"/>
                  </a:schemeClr>
                </a:solidFill>
              </a:rPr>
              <a:t>Title IV - Enabling Middle Mile Broadband Infrastructure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Provides funding to extend middle mile capacity to reduce cost of serving </a:t>
            </a:r>
            <a:r>
              <a:rPr lang="en-US" sz="1200" dirty="0">
                <a:solidFill>
                  <a:srgbClr val="575454"/>
                </a:solidFill>
              </a:rPr>
              <a:t>unserved and underserved areas and 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enhance network resilience. 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 panose="020F0502020204030204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BEFA10E-C4C8-4070-89CA-E3585791C183}"/>
              </a:ext>
            </a:extLst>
          </p:cNvPr>
          <p:cNvCxnSpPr>
            <a:cxnSpLocks/>
          </p:cNvCxnSpPr>
          <p:nvPr/>
        </p:nvCxnSpPr>
        <p:spPr>
          <a:xfrm>
            <a:off x="759209" y="3183678"/>
            <a:ext cx="2011680" cy="0"/>
          </a:xfrm>
          <a:prstGeom prst="line">
            <a:avLst/>
          </a:prstGeom>
          <a:ln w="19050" cap="flat" cmpd="sng" algn="ctr">
            <a:solidFill>
              <a:srgbClr val="1E4E7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E6F91CA-D037-40BA-888C-B7D9431EF024}"/>
              </a:ext>
            </a:extLst>
          </p:cNvPr>
          <p:cNvCxnSpPr/>
          <p:nvPr/>
        </p:nvCxnSpPr>
        <p:spPr>
          <a:xfrm>
            <a:off x="2861801" y="3183678"/>
            <a:ext cx="1920240" cy="0"/>
          </a:xfrm>
          <a:prstGeom prst="line">
            <a:avLst/>
          </a:prstGeom>
          <a:ln w="1905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204C10C-333B-4FAE-A81A-541A7086A83E}"/>
              </a:ext>
            </a:extLst>
          </p:cNvPr>
          <p:cNvCxnSpPr/>
          <p:nvPr/>
        </p:nvCxnSpPr>
        <p:spPr>
          <a:xfrm>
            <a:off x="4836377" y="3183678"/>
            <a:ext cx="1920240" cy="0"/>
          </a:xfrm>
          <a:prstGeom prst="line">
            <a:avLst/>
          </a:prstGeom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0A7911-5422-46DF-A3FC-50F92E04703E}"/>
              </a:ext>
            </a:extLst>
          </p:cNvPr>
          <p:cNvCxnSpPr/>
          <p:nvPr/>
        </p:nvCxnSpPr>
        <p:spPr>
          <a:xfrm>
            <a:off x="6820097" y="3183678"/>
            <a:ext cx="1920240" cy="0"/>
          </a:xfrm>
          <a:prstGeom prst="line">
            <a:avLst/>
          </a:prstGeom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8D844CA-EDC3-416C-9604-465096B38BBD}"/>
              </a:ext>
            </a:extLst>
          </p:cNvPr>
          <p:cNvSpPr txBox="1"/>
          <p:nvPr/>
        </p:nvSpPr>
        <p:spPr>
          <a:xfrm>
            <a:off x="751573" y="2669953"/>
            <a:ext cx="2011680" cy="3693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400" dirty="0">
                <a:solidFill>
                  <a:schemeClr val="accent4"/>
                </a:solidFill>
              </a:rPr>
              <a:t>BEAD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D7921B-9D1B-4261-9858-C4A4FEB98C00}"/>
              </a:ext>
            </a:extLst>
          </p:cNvPr>
          <p:cNvSpPr txBox="1"/>
          <p:nvPr/>
        </p:nvSpPr>
        <p:spPr>
          <a:xfrm>
            <a:off x="2898905" y="2561310"/>
            <a:ext cx="1920240" cy="61555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DIGITAL </a:t>
            </a:r>
            <a:br>
              <a:rPr lang="en-US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en-US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EQUITY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1557B03-3F74-41D9-BCA3-865FC7EF8E93}"/>
              </a:ext>
            </a:extLst>
          </p:cNvPr>
          <p:cNvSpPr txBox="1"/>
          <p:nvPr/>
        </p:nvSpPr>
        <p:spPr>
          <a:xfrm>
            <a:off x="4836377" y="2669953"/>
            <a:ext cx="1920240" cy="3693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TRIBAL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F2F4A9D-313E-4406-9FBE-27B77743F85F}"/>
              </a:ext>
            </a:extLst>
          </p:cNvPr>
          <p:cNvSpPr txBox="1"/>
          <p:nvPr/>
        </p:nvSpPr>
        <p:spPr>
          <a:xfrm>
            <a:off x="6820097" y="2561310"/>
            <a:ext cx="1920240" cy="61555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MIDDLE </a:t>
            </a:r>
            <a:br>
              <a:rPr lang="en-US" sz="20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MILE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BE1B683-F90B-4EC7-80D4-DB3B6444512E}"/>
              </a:ext>
            </a:extLst>
          </p:cNvPr>
          <p:cNvSpPr/>
          <p:nvPr/>
        </p:nvSpPr>
        <p:spPr bwMode="gray">
          <a:xfrm>
            <a:off x="751573" y="1890753"/>
            <a:ext cx="8008379" cy="499619"/>
          </a:xfrm>
          <a:prstGeom prst="rect">
            <a:avLst/>
          </a:prstGeom>
          <a:solidFill>
            <a:schemeClr val="accent4"/>
          </a:solidFill>
          <a:ln w="19050" algn="ctr">
            <a:solidFill>
              <a:schemeClr val="accent4"/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b="1" dirty="0">
                <a:solidFill>
                  <a:schemeClr val="bg1"/>
                </a:solidFill>
              </a:rPr>
              <a:t>NTIA will administer ~$48B of this new funding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F1FA97-8DBA-4022-9A54-0C4D90D9D2E1}"/>
              </a:ext>
            </a:extLst>
          </p:cNvPr>
          <p:cNvSpPr txBox="1"/>
          <p:nvPr/>
        </p:nvSpPr>
        <p:spPr>
          <a:xfrm>
            <a:off x="3465576" y="6324582"/>
            <a:ext cx="738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rgbClr val="575454"/>
                </a:solidFill>
              </a:rPr>
              <a:t>* Infrastructure Investment and Jobs Act, Division F, Pub. L. 117-58 (Nov. 15, 2021)  </a:t>
            </a:r>
          </a:p>
          <a:p>
            <a:r>
              <a:rPr lang="en-US" sz="1200" i="1" dirty="0">
                <a:solidFill>
                  <a:srgbClr val="575454"/>
                </a:solidFill>
              </a:rPr>
              <a:t>Note: funding amounts inclusive of all administrative set-asides.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F31B81B-5AE9-49AD-AE23-07AA4D3650D2}"/>
              </a:ext>
            </a:extLst>
          </p:cNvPr>
          <p:cNvSpPr/>
          <p:nvPr/>
        </p:nvSpPr>
        <p:spPr bwMode="gray">
          <a:xfrm>
            <a:off x="8872300" y="1885148"/>
            <a:ext cx="2584705" cy="499619"/>
          </a:xfrm>
          <a:prstGeom prst="rect">
            <a:avLst/>
          </a:prstGeom>
          <a:solidFill>
            <a:srgbClr val="767171"/>
          </a:solidFill>
          <a:ln w="19050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9050" algn="ctr">
                <a:solidFill>
                  <a:schemeClr val="accent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1600" b="1" dirty="0">
                <a:solidFill>
                  <a:schemeClr val="bg1"/>
                </a:solidFill>
              </a:rPr>
              <a:t>FCC to administer ~$14B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5349BE0-4944-489A-A8B4-A8B1AE6AD4CC}"/>
              </a:ext>
            </a:extLst>
          </p:cNvPr>
          <p:cNvSpPr txBox="1"/>
          <p:nvPr/>
        </p:nvSpPr>
        <p:spPr>
          <a:xfrm>
            <a:off x="9073338" y="2384086"/>
            <a:ext cx="2131170" cy="31376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b="1" dirty="0">
                <a:solidFill>
                  <a:srgbClr val="575454"/>
                </a:solidFill>
              </a:rPr>
              <a:t>$14.2B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A72C039-09EF-4C08-BF0F-51C54F84ECAB}"/>
              </a:ext>
            </a:extLst>
          </p:cNvPr>
          <p:cNvSpPr/>
          <p:nvPr/>
        </p:nvSpPr>
        <p:spPr>
          <a:xfrm>
            <a:off x="8992289" y="2718783"/>
            <a:ext cx="2332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>
                <a:solidFill>
                  <a:srgbClr val="575454"/>
                </a:solidFill>
              </a:rPr>
              <a:t>For Affordable Connectivity Program, which will replace the EBB program</a:t>
            </a:r>
            <a:endParaRPr lang="en-US" sz="1200" i="1" dirty="0">
              <a:solidFill>
                <a:srgbClr val="575454"/>
              </a:solidFill>
              <a:ea typeface="Calibri" panose="020F050202020403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12E7645-D8DC-4904-A4D5-DBE3C7BEBE11}"/>
              </a:ext>
            </a:extLst>
          </p:cNvPr>
          <p:cNvSpPr/>
          <p:nvPr/>
        </p:nvSpPr>
        <p:spPr bwMode="gray">
          <a:xfrm>
            <a:off x="8872300" y="3461137"/>
            <a:ext cx="2584705" cy="499619"/>
          </a:xfrm>
          <a:prstGeom prst="rect">
            <a:avLst/>
          </a:prstGeom>
          <a:solidFill>
            <a:srgbClr val="767171"/>
          </a:solidFill>
          <a:ln w="19050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9050" algn="ctr">
                <a:solidFill>
                  <a:schemeClr val="accent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8" tIns="88900" rIns="18288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1600" b="1" dirty="0">
                <a:solidFill>
                  <a:schemeClr val="bg1"/>
                </a:solidFill>
              </a:rPr>
              <a:t>USDA to administer $2B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EF866AE-13B6-4363-815F-739D1B0F7224}"/>
              </a:ext>
            </a:extLst>
          </p:cNvPr>
          <p:cNvSpPr txBox="1"/>
          <p:nvPr/>
        </p:nvSpPr>
        <p:spPr>
          <a:xfrm>
            <a:off x="9073338" y="3962642"/>
            <a:ext cx="2131170" cy="31376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b="1" dirty="0">
                <a:solidFill>
                  <a:srgbClr val="575454"/>
                </a:solidFill>
              </a:rPr>
              <a:t>$2.0B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D52CD1E-F40E-4FB9-9CB1-379DA1DF8C61}"/>
              </a:ext>
            </a:extLst>
          </p:cNvPr>
          <p:cNvSpPr/>
          <p:nvPr/>
        </p:nvSpPr>
        <p:spPr>
          <a:xfrm>
            <a:off x="8992289" y="4221923"/>
            <a:ext cx="233294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>
                <a:solidFill>
                  <a:srgbClr val="575454"/>
                </a:solidFill>
              </a:rPr>
              <a:t>Via the Rural Utilities Service</a:t>
            </a:r>
            <a:endParaRPr lang="en-US" sz="1200" i="1" dirty="0">
              <a:solidFill>
                <a:srgbClr val="575454"/>
              </a:solidFill>
              <a:ea typeface="Calibri" panose="020F050202020403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87C2D36-2BA6-45D7-91CC-DB858439A279}"/>
              </a:ext>
            </a:extLst>
          </p:cNvPr>
          <p:cNvSpPr/>
          <p:nvPr/>
        </p:nvSpPr>
        <p:spPr>
          <a:xfrm>
            <a:off x="8881444" y="2384768"/>
            <a:ext cx="2565075" cy="1009598"/>
          </a:xfrm>
          <a:prstGeom prst="rect">
            <a:avLst/>
          </a:prstGeom>
          <a:noFill/>
          <a:ln w="15875" cap="flat" cmpd="sng" algn="ctr">
            <a:solidFill>
              <a:srgbClr val="76717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5222A3A-4B32-479D-AA6A-C5B6F82B4A60}"/>
              </a:ext>
            </a:extLst>
          </p:cNvPr>
          <p:cNvSpPr/>
          <p:nvPr/>
        </p:nvSpPr>
        <p:spPr>
          <a:xfrm>
            <a:off x="8881444" y="3954409"/>
            <a:ext cx="2565075" cy="544513"/>
          </a:xfrm>
          <a:prstGeom prst="rect">
            <a:avLst/>
          </a:prstGeom>
          <a:noFill/>
          <a:ln w="15875" cap="flat" cmpd="sng" algn="ctr">
            <a:solidFill>
              <a:srgbClr val="76717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5B6389B-A92A-4C23-812D-CCB5C9F183CE}"/>
              </a:ext>
            </a:extLst>
          </p:cNvPr>
          <p:cNvSpPr/>
          <p:nvPr/>
        </p:nvSpPr>
        <p:spPr bwMode="gray">
          <a:xfrm>
            <a:off x="8883295" y="4593927"/>
            <a:ext cx="2584705" cy="499619"/>
          </a:xfrm>
          <a:prstGeom prst="rect">
            <a:avLst/>
          </a:prstGeom>
          <a:solidFill>
            <a:srgbClr val="767171"/>
          </a:solidFill>
          <a:ln w="19050" algn="ctr"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19050" algn="ctr">
                <a:solidFill>
                  <a:schemeClr val="accent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8" tIns="88900" rIns="18288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1600" b="1" dirty="0">
                <a:solidFill>
                  <a:schemeClr val="bg1"/>
                </a:solidFill>
              </a:rPr>
              <a:t>Private Activity Bonds $600M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BC364A5-4C66-445D-AAC3-9E5A2A756611}"/>
              </a:ext>
            </a:extLst>
          </p:cNvPr>
          <p:cNvSpPr txBox="1"/>
          <p:nvPr/>
        </p:nvSpPr>
        <p:spPr>
          <a:xfrm>
            <a:off x="9084333" y="5095432"/>
            <a:ext cx="2131170" cy="31376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00"/>
              </a:spcBef>
              <a:buSzPct val="100000"/>
            </a:pPr>
            <a:r>
              <a:rPr lang="en-US" sz="2000" b="1" dirty="0">
                <a:solidFill>
                  <a:srgbClr val="575454"/>
                </a:solidFill>
              </a:rPr>
              <a:t>$600M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D23B5E5-E376-4577-A4C8-98681A72CC48}"/>
              </a:ext>
            </a:extLst>
          </p:cNvPr>
          <p:cNvSpPr/>
          <p:nvPr/>
        </p:nvSpPr>
        <p:spPr>
          <a:xfrm>
            <a:off x="9003284" y="5354713"/>
            <a:ext cx="2332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>
                <a:solidFill>
                  <a:srgbClr val="575454"/>
                </a:solidFill>
                <a:ea typeface="Calibri" panose="020F0502020204030204" pitchFamily="34" charset="0"/>
              </a:rPr>
              <a:t>Authorizes State/local gov’ts to use private activity bonds for rural broadband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BD209E7-938F-4117-A907-E1C3FFBA7C98}"/>
              </a:ext>
            </a:extLst>
          </p:cNvPr>
          <p:cNvSpPr/>
          <p:nvPr/>
        </p:nvSpPr>
        <p:spPr>
          <a:xfrm>
            <a:off x="8892439" y="5087199"/>
            <a:ext cx="2565075" cy="910113"/>
          </a:xfrm>
          <a:prstGeom prst="rect">
            <a:avLst/>
          </a:prstGeom>
          <a:noFill/>
          <a:ln w="15875" cap="flat" cmpd="sng" algn="ctr">
            <a:solidFill>
              <a:srgbClr val="76717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9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286" imgH="286" progId="TCLayout.ActiveDocument.1">
                  <p:embed/>
                </p:oleObj>
              </mc:Choice>
              <mc:Fallback>
                <p:oleObj name="think-cell Slide" r:id="rId5" imgW="286" imgH="286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09C3768B-3613-42B9-B801-2E06C38B4D25}"/>
              </a:ext>
            </a:extLst>
          </p:cNvPr>
          <p:cNvSpPr txBox="1">
            <a:spLocks/>
          </p:cNvSpPr>
          <p:nvPr/>
        </p:nvSpPr>
        <p:spPr>
          <a:xfrm>
            <a:off x="988143" y="864093"/>
            <a:ext cx="10058400" cy="28282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1pPr>
            <a:lvl2pPr marL="284400" indent="-1728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•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2pPr>
            <a:lvl3pPr marL="511200" indent="-165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Trebuchet MS" panose="020B0603020202020204" pitchFamily="34" charset="0"/>
              <a:buChar char="–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600" kern="120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600" b="1" kern="120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5pPr>
            <a:lvl6pPr marL="269875" indent="-1524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A3161"/>
              </a:buClr>
              <a:buFont typeface="Arial" panose="020B0604020202020204" pitchFamily="34" charset="0"/>
              <a:buChar char="•"/>
              <a:defRPr lang="en-US" sz="1600" kern="120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4400" kern="1200" baseline="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5400" kern="1200" baseline="0" smtClean="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2400" kern="1200" baseline="0" dirty="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2600" dirty="0"/>
              <a:t>To ask questions about IIJA broadband programs or provide additional feedback:</a:t>
            </a:r>
          </a:p>
          <a:p>
            <a:pPr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2600" dirty="0">
                <a:hlinkClick r:id="rId7"/>
              </a:rPr>
              <a:t>BroadbandForAll@ntia.gov</a:t>
            </a:r>
            <a:r>
              <a:rPr lang="en-US" sz="2600" dirty="0"/>
              <a:t> </a:t>
            </a:r>
            <a:endParaRPr lang="en-US" dirty="0"/>
          </a:p>
          <a:p>
            <a:pPr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2000" dirty="0"/>
              <a:t>***</a:t>
            </a:r>
          </a:p>
          <a:p>
            <a:pPr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2600" dirty="0"/>
              <a:t>Please join us for our upcoming broadband program public virtual webinars!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B19A9D32-7535-4B72-AAD5-A0B8B329EBE3}"/>
              </a:ext>
            </a:extLst>
          </p:cNvPr>
          <p:cNvSpPr txBox="1">
            <a:spLocks/>
          </p:cNvSpPr>
          <p:nvPr/>
        </p:nvSpPr>
        <p:spPr>
          <a:xfrm>
            <a:off x="2952136" y="3605675"/>
            <a:ext cx="6130413" cy="1170132"/>
          </a:xfrm>
          <a:prstGeom prst="rect">
            <a:avLst/>
          </a:prstGeom>
        </p:spPr>
        <p:txBody>
          <a:bodyPr wrap="square" numCol="1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1pPr>
            <a:lvl2pPr marL="284400" indent="-1728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•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2pPr>
            <a:lvl3pPr marL="511200" indent="-165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Trebuchet MS" panose="020B0603020202020204" pitchFamily="34" charset="0"/>
              <a:buChar char="–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600" kern="120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600" b="1" kern="120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5pPr>
            <a:lvl6pPr marL="269875" indent="-1524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A3161"/>
              </a:buClr>
              <a:buFont typeface="Arial" panose="020B0604020202020204" pitchFamily="34" charset="0"/>
              <a:buChar char="•"/>
              <a:defRPr lang="en-US" sz="1600" kern="120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4400" kern="1200" baseline="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5400" kern="1200" baseline="0" smtClean="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2400" kern="1200" baseline="0" dirty="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marL="0" lvl="1" indent="0" algn="ctr">
              <a:buFont typeface="Arial" panose="020B0604020202020204" pitchFamily="34" charset="0"/>
              <a:buNone/>
            </a:pPr>
            <a:r>
              <a:rPr lang="en-US" sz="2400" dirty="0"/>
              <a:t>March 23, 2022</a:t>
            </a:r>
          </a:p>
          <a:p>
            <a:pPr marL="0" lvl="1" indent="0" algn="ctr">
              <a:buNone/>
            </a:pPr>
            <a:r>
              <a:rPr lang="en-US" sz="2400" dirty="0"/>
              <a:t>April 6, 2022</a:t>
            </a:r>
          </a:p>
          <a:p>
            <a:pPr marL="0" lvl="1" indent="0" algn="ctr">
              <a:buNone/>
            </a:pPr>
            <a:r>
              <a:rPr lang="en-US" sz="2400" dirty="0"/>
              <a:t>April 27, 2022</a:t>
            </a:r>
          </a:p>
          <a:p>
            <a:pPr marL="0" lvl="1" indent="0" algn="ctr">
              <a:buNone/>
            </a:pPr>
            <a:r>
              <a:rPr lang="en-US" sz="2400" dirty="0"/>
              <a:t>May 11, 2022</a:t>
            </a: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8E17EAD9-64F2-43B5-97AE-412FF378C380}"/>
              </a:ext>
            </a:extLst>
          </p:cNvPr>
          <p:cNvSpPr txBox="1">
            <a:spLocks/>
          </p:cNvSpPr>
          <p:nvPr/>
        </p:nvSpPr>
        <p:spPr>
          <a:xfrm>
            <a:off x="988143" y="5448581"/>
            <a:ext cx="10058400" cy="75713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1pPr>
            <a:lvl2pPr marL="284400" indent="-1728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•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2pPr>
            <a:lvl3pPr marL="511200" indent="-165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Trebuchet MS" panose="020B0603020202020204" pitchFamily="34" charset="0"/>
              <a:buChar char="–"/>
              <a:defRPr lang="en-US" sz="12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600" kern="120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1600" b="1" kern="120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5pPr>
            <a:lvl6pPr marL="269875" indent="-1524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A3161"/>
              </a:buClr>
              <a:buFont typeface="Arial" panose="020B0604020202020204" pitchFamily="34" charset="0"/>
              <a:buChar char="•"/>
              <a:defRPr lang="en-US" sz="1600" kern="120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4400" kern="1200" baseline="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5400" kern="1200" baseline="0" smtClean="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0A3161"/>
              </a:buClr>
              <a:buFont typeface="Arial" panose="020B0604020202020204" pitchFamily="34" charset="0"/>
              <a:buChar char="​"/>
              <a:defRPr lang="en-US" sz="2400" kern="1200" baseline="0" dirty="0">
                <a:solidFill>
                  <a:srgbClr val="0A316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marL="201168" lvl="1" indent="0" algn="ctr">
              <a:buFont typeface="Arial" panose="020B0604020202020204" pitchFamily="34" charset="0"/>
              <a:buNone/>
            </a:pPr>
            <a:r>
              <a:rPr lang="en-US" sz="2400" dirty="0"/>
              <a:t>For more information about upcoming sessions: </a:t>
            </a:r>
            <a:r>
              <a:rPr lang="en-US" sz="2400" dirty="0">
                <a:hlinkClick r:id="rId8"/>
              </a:rPr>
              <a:t>https://broadbandusa.ntia.doc.gov/events/latest-events</a:t>
            </a:r>
            <a:r>
              <a:rPr lang="en-US" sz="2400" dirty="0"/>
              <a:t> </a:t>
            </a:r>
          </a:p>
        </p:txBody>
      </p:sp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5BC7DD0C-3308-4C93-8354-B94A685AE65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286" imgH="286" progId="TCLayout.ActiveDocument.1">
                  <p:embed/>
                </p:oleObj>
              </mc:Choice>
              <mc:Fallback>
                <p:oleObj name="think-cell Slide" r:id="rId9" imgW="286" imgH="286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5BC7DD0C-3308-4C93-8354-B94A685AE6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 hidden="1">
            <a:extLst>
              <a:ext uri="{FF2B5EF4-FFF2-40B4-BE49-F238E27FC236}">
                <a16:creationId xmlns:a16="http://schemas.microsoft.com/office/drawing/2014/main" id="{6E2BA193-CC72-43C7-AFAA-1807A5FE3B3F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286" imgH="286" progId="TCLayout.ActiveDocument.1">
                  <p:embed/>
                </p:oleObj>
              </mc:Choice>
              <mc:Fallback>
                <p:oleObj name="think-cell Slide" r:id="rId10" imgW="286" imgH="286" progId="TCLayout.ActiveDocument.1">
                  <p:embed/>
                  <p:pic>
                    <p:nvPicPr>
                      <p:cNvPr id="14" name="Object 13" hidden="1">
                        <a:extLst>
                          <a:ext uri="{FF2B5EF4-FFF2-40B4-BE49-F238E27FC236}">
                            <a16:creationId xmlns:a16="http://schemas.microsoft.com/office/drawing/2014/main" id="{6E2BA193-CC72-43C7-AFAA-1807A5FE3B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030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WD0hjtzG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RetrospectVTI">
  <a:themeElements>
    <a:clrScheme name="Custom 2">
      <a:dk1>
        <a:sysClr val="windowText" lastClr="000000"/>
      </a:dk1>
      <a:lt1>
        <a:sysClr val="window" lastClr="FFFFFF"/>
      </a:lt1>
      <a:dk2>
        <a:srgbClr val="0A3161"/>
      </a:dk2>
      <a:lt2>
        <a:srgbClr val="EEECE1"/>
      </a:lt2>
      <a:accent1>
        <a:srgbClr val="0A3161"/>
      </a:accent1>
      <a:accent2>
        <a:srgbClr val="B31942"/>
      </a:accent2>
      <a:accent3>
        <a:srgbClr val="FFFFFF"/>
      </a:accent3>
      <a:accent4>
        <a:srgbClr val="0A3161"/>
      </a:accent4>
      <a:accent5>
        <a:srgbClr val="0F243E"/>
      </a:accent5>
      <a:accent6>
        <a:srgbClr val="0A3161"/>
      </a:accent6>
      <a:hlink>
        <a:srgbClr val="0A3161"/>
      </a:hlink>
      <a:folHlink>
        <a:srgbClr val="B3194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les Pitch" id="{BA0280BF-E6B4-464B-BF28-F0D2A23065D1}" vid="{A1F0DEB3-06CD-4A85-8D08-B66BE056CE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07B6CCDFAD3E458924D728FEAA6BE0" ma:contentTypeVersion="10" ma:contentTypeDescription="Create a new document." ma:contentTypeScope="" ma:versionID="f808b8b061970245b27a308b68cdf25b">
  <xsd:schema xmlns:xsd="http://www.w3.org/2001/XMLSchema" xmlns:xs="http://www.w3.org/2001/XMLSchema" xmlns:p="http://schemas.microsoft.com/office/2006/metadata/properties" xmlns:ns2="2bb409af-ae68-4218-84bc-5139b687d9db" xmlns:ns3="cd893399-f066-470e-93bf-928b74745dc2" targetNamespace="http://schemas.microsoft.com/office/2006/metadata/properties" ma:root="true" ma:fieldsID="36bf5daf22a76b5a72bf1b5388d1984e" ns2:_="" ns3:_="">
    <xsd:import namespace="2bb409af-ae68-4218-84bc-5139b687d9db"/>
    <xsd:import namespace="cd893399-f066-470e-93bf-928b74745d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b409af-ae68-4218-84bc-5139b687d9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93399-f066-470e-93bf-928b74745dc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211C59-6F9E-48C4-BE0B-104424E10A8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C0BEDB5-3BDD-462A-B705-0FBAC7678D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8F65ED-2BC1-4A46-A6CC-1C59890CF0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b409af-ae68-4218-84bc-5139b687d9db"/>
    <ds:schemaRef ds:uri="cd893399-f066-470e-93bf-928b74745d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Widescreen</PresentationFormat>
  <Paragraphs>51</Paragraphs>
  <Slides>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Wingdings 2</vt:lpstr>
      <vt:lpstr>RetrospectVTI</vt:lpstr>
      <vt:lpstr>think-cell Slide</vt:lpstr>
      <vt:lpstr>Infrastructure Investment and Jobs Act  new funding initiatives The Alaska State Legislature House Tribal Affairs Committee March 22, 2022</vt:lpstr>
      <vt:lpstr> IIJA Broadband Programs Overview  Andy berke special representative for broadband NTIA   </vt:lpstr>
      <vt:lpstr>Infrastructure Act* creates ~$65B in BROADBAND funding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Infrastructure Investment and Jobs Act  new funding initiatives Mid-Ohio Regional Planning Commission State of the Region March 15, 2022</dc:title>
  <dc:creator/>
  <cp:lastModifiedBy/>
  <cp:revision>8</cp:revision>
  <dcterms:created xsi:type="dcterms:W3CDTF">2021-12-09T18:47:43Z</dcterms:created>
  <dcterms:modified xsi:type="dcterms:W3CDTF">2022-03-22T12:59:15Z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0d5c4f4-7a29-4385-b7a5-afbe2154ae6f_Enabled">
    <vt:lpwstr>true</vt:lpwstr>
  </property>
  <property fmtid="{D5CDD505-2E9C-101B-9397-08002B2CF9AE}" pid="3" name="MSIP_Label_b0d5c4f4-7a29-4385-b7a5-afbe2154ae6f_SetDate">
    <vt:lpwstr>2021-12-09T18:47:45Z</vt:lpwstr>
  </property>
  <property fmtid="{D5CDD505-2E9C-101B-9397-08002B2CF9AE}" pid="4" name="MSIP_Label_b0d5c4f4-7a29-4385-b7a5-afbe2154ae6f_Method">
    <vt:lpwstr>Standard</vt:lpwstr>
  </property>
  <property fmtid="{D5CDD505-2E9C-101B-9397-08002B2CF9AE}" pid="5" name="MSIP_Label_b0d5c4f4-7a29-4385-b7a5-afbe2154ae6f_Name">
    <vt:lpwstr>Confidential</vt:lpwstr>
  </property>
  <property fmtid="{D5CDD505-2E9C-101B-9397-08002B2CF9AE}" pid="6" name="MSIP_Label_b0d5c4f4-7a29-4385-b7a5-afbe2154ae6f_SiteId">
    <vt:lpwstr>2dfb2f0b-4d21-4268-9559-72926144c918</vt:lpwstr>
  </property>
  <property fmtid="{D5CDD505-2E9C-101B-9397-08002B2CF9AE}" pid="7" name="MSIP_Label_b0d5c4f4-7a29-4385-b7a5-afbe2154ae6f_ActionId">
    <vt:lpwstr>1e79985c-5aa5-420a-961e-2b06f165b584</vt:lpwstr>
  </property>
  <property fmtid="{D5CDD505-2E9C-101B-9397-08002B2CF9AE}" pid="8" name="MSIP_Label_b0d5c4f4-7a29-4385-b7a5-afbe2154ae6f_ContentBits">
    <vt:lpwstr>0</vt:lpwstr>
  </property>
  <property fmtid="{D5CDD505-2E9C-101B-9397-08002B2CF9AE}" pid="9" name="bcgClassification">
    <vt:lpwstr>bcgConfidential</vt:lpwstr>
  </property>
  <property fmtid="{D5CDD505-2E9C-101B-9397-08002B2CF9AE}" pid="10" name="ContentTypeId">
    <vt:lpwstr>0x0101008707B6CCDFAD3E458924D728FEAA6BE0</vt:lpwstr>
  </property>
</Properties>
</file>