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12"/>
  </p:notesMasterIdLst>
  <p:handoutMasterIdLst>
    <p:handoutMasterId r:id="rId13"/>
  </p:handoutMasterIdLst>
  <p:sldIdLst>
    <p:sldId id="340" r:id="rId2"/>
    <p:sldId id="375" r:id="rId3"/>
    <p:sldId id="367" r:id="rId4"/>
    <p:sldId id="377" r:id="rId5"/>
    <p:sldId id="383" r:id="rId6"/>
    <p:sldId id="379" r:id="rId7"/>
    <p:sldId id="380" r:id="rId8"/>
    <p:sldId id="381" r:id="rId9"/>
    <p:sldId id="362" r:id="rId10"/>
    <p:sldId id="37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88449" autoAdjust="0"/>
  </p:normalViewPr>
  <p:slideViewPr>
    <p:cSldViewPr>
      <p:cViewPr varScale="1">
        <p:scale>
          <a:sx n="95" d="100"/>
          <a:sy n="95" d="100"/>
        </p:scale>
        <p:origin x="2120" y="1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72421" cy="457513"/>
          </a:xfrm>
          <a:prstGeom prst="rect">
            <a:avLst/>
          </a:prstGeom>
        </p:spPr>
        <p:txBody>
          <a:bodyPr vert="horz" lIns="89725" tIns="44862" rIns="89725" bIns="448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8" y="1"/>
            <a:ext cx="2972421" cy="457513"/>
          </a:xfrm>
          <a:prstGeom prst="rect">
            <a:avLst/>
          </a:prstGeom>
        </p:spPr>
        <p:txBody>
          <a:bodyPr vert="horz" lIns="89725" tIns="44862" rIns="89725" bIns="44862" rtlCol="0"/>
          <a:lstStyle>
            <a:lvl1pPr algn="r">
              <a:defRPr sz="1200"/>
            </a:lvl1pPr>
          </a:lstStyle>
          <a:p>
            <a:fld id="{540D6466-7650-487E-B9AE-7726F264E88A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684926"/>
            <a:ext cx="2972421" cy="457513"/>
          </a:xfrm>
          <a:prstGeom prst="rect">
            <a:avLst/>
          </a:prstGeom>
        </p:spPr>
        <p:txBody>
          <a:bodyPr vert="horz" lIns="89725" tIns="44862" rIns="89725" bIns="448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8" y="8684926"/>
            <a:ext cx="2972421" cy="457513"/>
          </a:xfrm>
          <a:prstGeom prst="rect">
            <a:avLst/>
          </a:prstGeom>
        </p:spPr>
        <p:txBody>
          <a:bodyPr vert="horz" lIns="89725" tIns="44862" rIns="89725" bIns="44862" rtlCol="0" anchor="b"/>
          <a:lstStyle>
            <a:lvl1pPr algn="r">
              <a:defRPr sz="1200"/>
            </a:lvl1pPr>
          </a:lstStyle>
          <a:p>
            <a:fld id="{C0C11F3C-EBE4-4B81-8D4E-7C45F409AC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856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A9356EF2-5908-4957-870D-65E25E4E1757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6" rIns="91430" bIns="457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</p:spPr>
        <p:txBody>
          <a:bodyPr vert="horz" lIns="91430" tIns="45716" rIns="91430" bIns="4571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685213"/>
            <a:ext cx="2971800" cy="457200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48915E65-D60C-4AE2-B1B9-391B7E02B5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97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15E65-D60C-4AE2-B1B9-391B7E02B5C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951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Melanie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15E65-D60C-4AE2-B1B9-391B7E02B5C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83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Natalie: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15E65-D60C-4AE2-B1B9-391B7E02B5C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37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15E65-D60C-4AE2-B1B9-391B7E02B5C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33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900" dirty="0">
                <a:cs typeface="Arial" pitchFamily="34" charset="0"/>
              </a:rPr>
              <a:t>Nicole: </a:t>
            </a:r>
          </a:p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15E65-D60C-4AE2-B1B9-391B7E02B5C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76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900" dirty="0">
                <a:cs typeface="Arial" pitchFamily="34" charset="0"/>
              </a:rPr>
              <a:t>Nicole: </a:t>
            </a:r>
          </a:p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15E65-D60C-4AE2-B1B9-391B7E02B5C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04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Nicole: 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15E65-D60C-4AE2-B1B9-391B7E02B5C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2451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Natalie: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15E65-D60C-4AE2-B1B9-391B7E02B5C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36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Lynn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15E65-D60C-4AE2-B1B9-391B7E02B5C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04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Melanie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15E65-D60C-4AE2-B1B9-391B7E02B5C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37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727CE-CF85-46F9-9677-B5FD1D3AA493}" type="datetime1">
              <a:rPr lang="en-US" smtClean="0"/>
              <a:t>12/10/19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279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CC1EC-CB40-4E50-9F15-F364524CAA6F}" type="datetime1">
              <a:rPr lang="en-US" smtClean="0"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645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3A999-E903-4785-AD8B-B7718FF0C13E}" type="datetime1">
              <a:rPr lang="en-US" smtClean="0"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91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B9BD-11F9-4D72-A2E9-2649211211F4}" type="datetime1">
              <a:rPr lang="en-US" smtClean="0"/>
              <a:t>12/10/19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7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81A0-8EA7-4D48-BD35-93094B75EE45}" type="datetime1">
              <a:rPr lang="en-US" smtClean="0"/>
              <a:t>12/10/19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03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11ADF-3CBA-4524-A814-E6B51913E418}" type="datetime1">
              <a:rPr lang="en-US" smtClean="0"/>
              <a:t>12/10/19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38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1CBF1-D633-429C-B194-A6A6AE12BD5E}" type="datetime1">
              <a:rPr lang="en-US" smtClean="0"/>
              <a:t>12/10/19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45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812B-EB34-44A5-B7F5-99B39E7C8413}" type="datetime1">
              <a:rPr lang="en-US" smtClean="0"/>
              <a:t>12/10/19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14870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1ABB-5D11-4CB9-8CA0-22E8B8AEE71E}" type="datetime1">
              <a:rPr lang="en-US" smtClean="0"/>
              <a:t>12/10/19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9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B63C-606F-4B4E-B4BF-788FAB73F696}" type="datetime1">
              <a:rPr lang="en-US" smtClean="0"/>
              <a:t>12/10/19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019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9329-BB46-45DD-AB77-51B7B2A25AFC}" type="datetime1">
              <a:rPr lang="en-US" smtClean="0"/>
              <a:t>12/10/19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67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B9FFF4D-17F9-42E5-9DD2-CA16FF2014A2}" type="datetime1">
              <a:rPr lang="en-US" smtClean="0"/>
              <a:t>12/10/19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5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147812B-EB34-44A5-B7F5-99B39E7C8413}" type="datetime1">
              <a:rPr lang="en-US" smtClean="0"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AD24826-99BC-470C-BDFD-BE705890A6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605" y="152400"/>
            <a:ext cx="8458200" cy="3414713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>
                <a:latin typeface="Arial" panose="020B0604020202020204" pitchFamily="34" charset="0"/>
                <a:cs typeface="Arial" panose="020B0604020202020204" pitchFamily="34" charset="0"/>
              </a:rPr>
              <a:t>THE ALASKA TRIBAL CHILD WELFARE COMPACT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962400"/>
            <a:ext cx="7564395" cy="25146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ALASKA STATE LEGISLATURE </a:t>
            </a:r>
          </a:p>
          <a:p>
            <a:pPr algn="l"/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Monday, December 10, 2019</a:t>
            </a:r>
          </a:p>
          <a:p>
            <a:r>
              <a:rPr lang="en-US" sz="1400" dirty="0">
                <a:latin typeface="Cambria"/>
                <a:cs typeface="Cambria"/>
              </a:rPr>
              <a:t>                    </a:t>
            </a:r>
          </a:p>
          <a:p>
            <a:pPr algn="r"/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NICOLE BORROMEO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Executive Vice President and General Counsel</a:t>
            </a:r>
          </a:p>
          <a:p>
            <a:pPr algn="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Alaska Federation of Natives</a:t>
            </a:r>
          </a:p>
          <a:p>
            <a:pPr algn="ctr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512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33400"/>
            <a:ext cx="8229600" cy="531495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en-US" sz="8000" dirty="0"/>
          </a:p>
          <a:p>
            <a:pPr marL="109728" indent="0" algn="ctr">
              <a:buNone/>
            </a:pPr>
            <a:r>
              <a:rPr lang="en-US" sz="7500" b="1" dirty="0">
                <a:latin typeface="Calibri"/>
                <a:cs typeface="Calibri"/>
              </a:rPr>
              <a:t>QUYANA </a:t>
            </a:r>
          </a:p>
          <a:p>
            <a:pPr marL="109728" indent="0" algn="ctr">
              <a:buNone/>
            </a:pPr>
            <a:r>
              <a:rPr lang="en-US" sz="7500" b="1" dirty="0">
                <a:latin typeface="Calibri"/>
                <a:cs typeface="Calibri"/>
              </a:rPr>
              <a:t>(THANK YOU)</a:t>
            </a:r>
          </a:p>
          <a:p>
            <a:pPr marL="109728" indent="0" algn="ctr">
              <a:buNone/>
            </a:pPr>
            <a:endParaRPr lang="en-US" sz="7500" b="1" dirty="0">
              <a:latin typeface="Calibri"/>
              <a:cs typeface="Calibri"/>
            </a:endParaRPr>
          </a:p>
          <a:p>
            <a:pPr marL="109728" indent="0" algn="ctr">
              <a:buNone/>
            </a:pPr>
            <a:endParaRPr lang="en-US" sz="7500" b="1" dirty="0">
              <a:latin typeface="Calibri"/>
              <a:cs typeface="Calibri"/>
            </a:endParaRPr>
          </a:p>
          <a:p>
            <a:pPr marL="109728" indent="0" algn="ctr">
              <a:buNone/>
            </a:pPr>
            <a:endParaRPr lang="en-US" sz="75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051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"/>
            <a:ext cx="8229600" cy="6300216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en-US" sz="27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9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900" b="1" u="sng" dirty="0">
                <a:latin typeface="Calibri" panose="020F0502020204030204" pitchFamily="34" charset="0"/>
                <a:cs typeface="Calibri" panose="020F0502020204030204" pitchFamily="34" charset="0"/>
              </a:rPr>
              <a:t>Significant Disparities in Child Welfare System </a:t>
            </a:r>
          </a:p>
          <a:p>
            <a:pPr marL="0" indent="0">
              <a:buNone/>
            </a:pPr>
            <a:endParaRPr lang="en-US" sz="29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 Alaska Native children make up 15% of the state’s general population; but, represent 60% of the children in state custody. </a:t>
            </a:r>
          </a:p>
          <a:p>
            <a:pPr marL="228600" lvl="1" indent="0">
              <a:buNone/>
            </a:pP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 Disparities of this nature generally indicate a system failure, and Alaska is no exception. </a:t>
            </a:r>
          </a:p>
          <a:p>
            <a:pPr marL="228600" lvl="1" indent="0">
              <a:buNone/>
            </a:pP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 Moreover, the state has a difficult time recruiting and retaining a proficient workforce, and typically operates at a 30% positional vacancy rate—requiring its frontline workers to carry caseloads more than three times the national average. </a:t>
            </a:r>
          </a:p>
          <a:p>
            <a:endParaRPr lang="en-U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11480" lvl="1" indent="0">
              <a:buNone/>
            </a:pPr>
            <a:endParaRPr lang="en-U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11480" lvl="1" indent="0">
              <a:buNone/>
            </a:pPr>
            <a:endParaRPr lang="en-U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9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56B1CE7-778C-AA41-9749-5163CABF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599" y="288174"/>
            <a:ext cx="8256201" cy="702425"/>
          </a:xfrm>
        </p:spPr>
        <p:txBody>
          <a:bodyPr>
            <a:normAutofit fontScale="90000"/>
          </a:bodyPr>
          <a:lstStyle/>
          <a:p>
            <a:br>
              <a:rPr lang="en-US" sz="4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100" b="1" dirty="0">
                <a:latin typeface="Calibri" panose="020F0502020204030204" pitchFamily="34" charset="0"/>
                <a:cs typeface="Calibri" panose="020F0502020204030204" pitchFamily="34" charset="0"/>
              </a:rPr>
              <a:t>WHY THE WORK BEGAN</a:t>
            </a:r>
            <a:br>
              <a:rPr lang="en-US" sz="2800" dirty="0">
                <a:latin typeface="Calibri"/>
                <a:cs typeface="Calibri"/>
              </a:rPr>
            </a:b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7058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152" y="381000"/>
            <a:ext cx="8229600" cy="6324600"/>
          </a:xfrm>
        </p:spPr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en-US" sz="8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08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0800" b="1" u="sng" dirty="0">
                <a:latin typeface="Calibri" panose="020F0502020204030204" pitchFamily="34" charset="0"/>
                <a:cs typeface="Calibri" panose="020F0502020204030204" pitchFamily="34" charset="0"/>
              </a:rPr>
              <a:t>Tribal State Collaboration Group</a:t>
            </a:r>
            <a:r>
              <a:rPr lang="en-US" sz="10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0000" dirty="0">
                <a:latin typeface="Calibri" panose="020F0502020204030204" pitchFamily="34" charset="0"/>
                <a:cs typeface="Calibri" panose="020F0502020204030204" pitchFamily="34" charset="0"/>
              </a:rPr>
              <a:t>25-year partnership between state and tribal representatives, and invited private stakeholders.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0000" dirty="0">
                <a:latin typeface="Calibri" panose="020F0502020204030204" pitchFamily="34" charset="0"/>
                <a:cs typeface="Calibri" panose="020F0502020204030204" pitchFamily="34" charset="0"/>
              </a:rPr>
              <a:t>Goals are to: (1) strengthen Alaska’s Indian Child Welfare Act compliance; (2) reduce Alaska Native/American Indian disproportionality; and (3) build and strengthen working relationships.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6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0800" b="1" u="sng" dirty="0">
                <a:latin typeface="Calibri" panose="020F0502020204030204" pitchFamily="34" charset="0"/>
                <a:cs typeface="Calibri" panose="020F0502020204030204" pitchFamily="34" charset="0"/>
              </a:rPr>
              <a:t>Tribal Title IV-E Agreements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0000" dirty="0">
                <a:latin typeface="Calibri" panose="020F0502020204030204" pitchFamily="34" charset="0"/>
                <a:cs typeface="Calibri" panose="020F0502020204030204" pitchFamily="34" charset="0"/>
              </a:rPr>
              <a:t>Provides federal funds for states and tribes to provide foster care, transitional independent living programs, guardianship assistance, and adoption assistance.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0000" dirty="0">
                <a:latin typeface="Calibri" panose="020F0502020204030204" pitchFamily="34" charset="0"/>
                <a:cs typeface="Calibri" panose="020F0502020204030204" pitchFamily="34" charset="0"/>
              </a:rPr>
              <a:t>Tribes receive a higher reimbursement rate than the state for covered services, resulting in significant General Fund savings.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415DFA1-7D2F-6B49-B4A3-A39EFF9AB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357" y="295102"/>
            <a:ext cx="8081491" cy="695498"/>
          </a:xfrm>
        </p:spPr>
        <p:txBody>
          <a:bodyPr>
            <a:normAutofit fontScale="90000"/>
          </a:bodyPr>
          <a:lstStyle/>
          <a:p>
            <a:br>
              <a:rPr lang="en-US" sz="41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100" b="1" dirty="0">
                <a:latin typeface="Calibri" panose="020F0502020204030204" pitchFamily="34" charset="0"/>
                <a:cs typeface="Calibri" panose="020F0502020204030204" pitchFamily="34" charset="0"/>
              </a:rPr>
              <a:t>HOW THE WORK BEGAN</a:t>
            </a:r>
            <a:br>
              <a:rPr lang="en-US" sz="2800" dirty="0">
                <a:latin typeface="Calibri"/>
                <a:cs typeface="Calibri"/>
              </a:rPr>
            </a:b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990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90728" y="274320"/>
            <a:ext cx="8229600" cy="6202680"/>
          </a:xfrm>
        </p:spPr>
        <p:txBody>
          <a:bodyPr>
            <a:noAutofit/>
          </a:bodyPr>
          <a:lstStyle/>
          <a:p>
            <a:pPr lvl="0"/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US" sz="27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700" b="1" u="sng" dirty="0">
                <a:latin typeface="Calibri" panose="020F0502020204030204" pitchFamily="34" charset="0"/>
                <a:cs typeface="Calibri" panose="020F0502020204030204" pitchFamily="34" charset="0"/>
              </a:rPr>
              <a:t>What is the Compact</a:t>
            </a:r>
            <a:r>
              <a:rPr lang="en-US" sz="2700" b="1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500" b="1" i="1" dirty="0">
                <a:latin typeface="Calibri" panose="020F0502020204030204" pitchFamily="34" charset="0"/>
                <a:cs typeface="Calibri" panose="020F0502020204030204" pitchFamily="34" charset="0"/>
              </a:rPr>
              <a:t>intergovernmental</a:t>
            </a: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 agreement between the state and 18 Alaska Native tribes and tribal organizations to improve the life outcomes of Alaskan children and families. </a:t>
            </a:r>
          </a:p>
          <a:p>
            <a:pPr marL="228600" lvl="1" indent="0">
              <a:lnSpc>
                <a:spcPct val="80000"/>
              </a:lnSpc>
              <a:buNone/>
            </a:pPr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Modeled after the compacts the federal government routinely negotiates with tribes and tribal organizations under the Tribal Self Governance Program (TSGP) of the Indian Self-Determination and Education Assistance Act (ISDEAA), 25 U.S.C. § 450 </a:t>
            </a: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et seq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28600" lvl="1" indent="0">
              <a:lnSpc>
                <a:spcPct val="80000"/>
              </a:lnSpc>
              <a:buNone/>
            </a:pPr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Recognizes the inherent authority of Alaska tribes to serve their members and/or individuals eligible for membership.</a:t>
            </a:r>
          </a:p>
          <a:p>
            <a:pPr marL="228600" lvl="1" indent="0">
              <a:lnSpc>
                <a:spcPct val="80000"/>
              </a:lnSpc>
              <a:buNone/>
            </a:pPr>
            <a:endParaRPr lang="en-US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1" indent="0">
              <a:lnSpc>
                <a:spcPct val="80000"/>
              </a:lnSpc>
              <a:buNone/>
            </a:pPr>
            <a:endParaRPr lang="en-US" sz="2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50E43BD-9244-3A42-BDE2-F3059F575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599" y="288175"/>
            <a:ext cx="8289729" cy="1312025"/>
          </a:xfrm>
        </p:spPr>
        <p:txBody>
          <a:bodyPr>
            <a:noAutofit/>
          </a:bodyPr>
          <a:lstStyle/>
          <a:p>
            <a:br>
              <a:rPr lang="en-US" sz="37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7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3700" b="1" dirty="0">
                <a:latin typeface="Calibri" panose="020F0502020204030204" pitchFamily="34" charset="0"/>
                <a:cs typeface="Calibri" panose="020F0502020204030204" pitchFamily="34" charset="0"/>
              </a:rPr>
              <a:t>laska tribal child welfare compact</a:t>
            </a:r>
            <a:br>
              <a:rPr lang="en-US" sz="3700" dirty="0">
                <a:latin typeface="Calibri"/>
                <a:cs typeface="Calibri"/>
              </a:rPr>
            </a:br>
            <a:endParaRPr lang="en-US" sz="37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9187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90728" y="274320"/>
            <a:ext cx="8229600" cy="6202680"/>
          </a:xfrm>
        </p:spPr>
        <p:txBody>
          <a:bodyPr>
            <a:noAutofit/>
          </a:bodyPr>
          <a:lstStyle/>
          <a:p>
            <a:pPr lvl="0"/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US" sz="27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Specifically, by defining the services and supports to be carried out by the tribal cosigners in their respective service delivery areas for their respective populations through ‘Scopes of Work.’ 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The Compact is the first ever government-to-government agreement negotiated and executed at the state level.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50E43BD-9244-3A42-BDE2-F3059F575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599" y="288175"/>
            <a:ext cx="8289729" cy="1312025"/>
          </a:xfrm>
        </p:spPr>
        <p:txBody>
          <a:bodyPr>
            <a:noAutofit/>
          </a:bodyPr>
          <a:lstStyle/>
          <a:p>
            <a:br>
              <a:rPr lang="en-US" sz="37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700" b="1" dirty="0">
                <a:latin typeface="Calibri" panose="020F0502020204030204" pitchFamily="34" charset="0"/>
                <a:cs typeface="Calibri" panose="020F0502020204030204" pitchFamily="34" charset="0"/>
              </a:rPr>
              <a:t>compact CONT’D</a:t>
            </a:r>
            <a:br>
              <a:rPr lang="en-US" sz="3700" dirty="0">
                <a:latin typeface="Calibri"/>
                <a:cs typeface="Calibri"/>
              </a:rPr>
            </a:br>
            <a:endParaRPr lang="en-US" sz="37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6068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983" y="609600"/>
            <a:ext cx="8382000" cy="1676400"/>
          </a:xfrm>
        </p:spPr>
        <p:txBody>
          <a:bodyPr>
            <a:normAutofit fontScale="90000"/>
          </a:bodyPr>
          <a:lstStyle/>
          <a:p>
            <a:br>
              <a:rPr lang="en-US" sz="4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100" b="1" dirty="0">
                <a:latin typeface="Calibri" panose="020F0502020204030204" pitchFamily="34" charset="0"/>
                <a:cs typeface="Calibri" panose="020F0502020204030204" pitchFamily="34" charset="0"/>
              </a:rPr>
              <a:t>18 TRIBAL COSIGNERS (REPRESENTING 161 TRIBES) </a:t>
            </a:r>
            <a:br>
              <a:rPr lang="en-US" sz="2800" dirty="0">
                <a:latin typeface="Calibri"/>
                <a:cs typeface="Calibri"/>
              </a:rPr>
            </a:b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1000" y="2362201"/>
            <a:ext cx="4191000" cy="427099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Aleutian Pribilof Islands Association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Arctic Slope Native Association*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Association of Village Council Presidents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Bristol Bay Native Association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Central Council Tlingit and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Haida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Indian Tribes of Alaska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Cheesh’na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Tribal Council*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Chugachmiut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Cook Inlet Tribal Council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572000" y="2286000"/>
            <a:ext cx="4188079" cy="4270989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Copper River Native Association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Native Village of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Eyak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Kawerak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Inc.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Kenaitze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Indian Tribe </a:t>
            </a: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Maniilaq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Association </a:t>
            </a: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Mentasta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Traditional Council*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Nome Eskimo Community 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Aleut Community of St. Paul    Island </a:t>
            </a: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Sun’aq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Tribe of Kodiak 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Tanana Chiefs Conference</a:t>
            </a:r>
          </a:p>
          <a:p>
            <a:pPr marL="109728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05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64127" y="420624"/>
            <a:ext cx="8229600" cy="1066800"/>
          </a:xfrm>
        </p:spPr>
        <p:txBody>
          <a:bodyPr>
            <a:normAutofit/>
          </a:bodyPr>
          <a:lstStyle/>
          <a:p>
            <a:r>
              <a:rPr lang="en-US" sz="3700" b="1" dirty="0">
                <a:latin typeface="Calibri"/>
                <a:cs typeface="Calibri"/>
              </a:rPr>
              <a:t>TIMELINE OF IMPLEMENTATION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487424"/>
            <a:ext cx="8229600" cy="4949952"/>
          </a:xfrm>
        </p:spPr>
        <p:txBody>
          <a:bodyPr>
            <a:noAutofit/>
          </a:bodyPr>
          <a:lstStyle/>
          <a:p>
            <a:r>
              <a:rPr lang="en-US" sz="2200" b="1" u="sng" dirty="0">
                <a:latin typeface="Calibri" panose="020F0502020204030204" pitchFamily="34" charset="0"/>
                <a:cs typeface="Calibri" panose="020F0502020204030204" pitchFamily="34" charset="0"/>
              </a:rPr>
              <a:t>Fiscal Year (FY) 2018</a:t>
            </a:r>
            <a:endParaRPr lang="en-US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Program development (or redesign); capacity and infrastructure building; training and technical support. </a:t>
            </a:r>
          </a:p>
          <a:p>
            <a:pPr marL="109728" indent="0">
              <a:buNone/>
            </a:pPr>
            <a:endParaRPr lang="en-US" sz="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200" b="1" u="sng" dirty="0">
                <a:latin typeface="Calibri" panose="020F0502020204030204" pitchFamily="34" charset="0"/>
                <a:cs typeface="Calibri" panose="020F0502020204030204" pitchFamily="34" charset="0"/>
              </a:rPr>
              <a:t>FY 2019</a:t>
            </a:r>
            <a:endParaRPr lang="en-US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Sharing Protective Services Reports (screen ins/screen outs); performing Initial Diligent Relative Searches (IDRS); and negotiating new scopes of work. </a:t>
            </a:r>
          </a:p>
          <a:p>
            <a:pPr marL="109728" indent="0">
              <a:buNone/>
            </a:pPr>
            <a:endParaRPr lang="en-US" sz="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200" b="1" u="sng" dirty="0">
                <a:latin typeface="Calibri" panose="020F0502020204030204" pitchFamily="34" charset="0"/>
                <a:cs typeface="Calibri" panose="020F0502020204030204" pitchFamily="34" charset="0"/>
              </a:rPr>
              <a:t>FY 2020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200" b="1" i="1" dirty="0">
                <a:latin typeface="Calibri" panose="020F0502020204030204" pitchFamily="34" charset="0"/>
                <a:cs typeface="Calibri" panose="020F0502020204030204" pitchFamily="34" charset="0"/>
              </a:rPr>
              <a:t>NOTE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: (2)-(5) are ready to go, but have not been signed]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Implement new scopes of work for: (1) IDRS; (2) Ongoing Relatives Searches; (3) Family Contact; (4) Licensing Assist; and (5) Safety Evaluations; and preventatives services.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17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838200"/>
          </a:xfrm>
        </p:spPr>
        <p:txBody>
          <a:bodyPr/>
          <a:lstStyle/>
          <a:p>
            <a:r>
              <a:rPr lang="en-US" b="1" dirty="0">
                <a:latin typeface="Calibri"/>
                <a:cs typeface="Calibri"/>
              </a:rPr>
              <a:t>PUBLIC-PRIVATE PARTNERSHIP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998720"/>
          </a:xfrm>
        </p:spPr>
        <p:txBody>
          <a:bodyPr>
            <a:normAutofit/>
          </a:bodyPr>
          <a:lstStyle/>
          <a:p>
            <a:endParaRPr lang="en-US" sz="29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900" b="1" u="sng" dirty="0">
                <a:latin typeface="Calibri" panose="020F0502020204030204" pitchFamily="34" charset="0"/>
                <a:cs typeface="Calibri" panose="020F0502020204030204" pitchFamily="34" charset="0"/>
              </a:rPr>
              <a:t>Casey Family Programs</a:t>
            </a: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1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Applying this ‘federal’ model to state child welfare work caught the attention of Casey Family Programs (CFP), the country’s largest foster care and related services foundation. </a:t>
            </a:r>
          </a:p>
          <a:p>
            <a:pPr lvl="1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CFP was an eager partner with the state and the tribal co-signers on the endeavor, and through a modest donation created the first ever public-private partnership to transform Alaska’s child welfare system. </a:t>
            </a:r>
          </a:p>
          <a:p>
            <a:pPr lvl="1"/>
            <a:endParaRPr lang="en-U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173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127" y="658368"/>
            <a:ext cx="8229600" cy="789432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/>
                <a:cs typeface="Calibri"/>
              </a:rPr>
              <a:t>LONG TERM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127" y="1447800"/>
            <a:ext cx="8229600" cy="5257800"/>
          </a:xfrm>
        </p:spPr>
        <p:txBody>
          <a:bodyPr>
            <a:noAutofit/>
          </a:bodyPr>
          <a:lstStyle/>
          <a:p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Alaska children and families will be served locally, as close to ‘home’ as possible. </a:t>
            </a:r>
          </a:p>
          <a:p>
            <a:pPr marL="0" indent="0">
              <a:buNone/>
            </a:pPr>
            <a:endParaRPr lang="en-US" sz="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Services provided will be more cost effective and efficient. </a:t>
            </a:r>
          </a:p>
          <a:p>
            <a:endParaRPr lang="en-US" sz="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Children and families will be more receptive to changing abusive or neglectful behavior(s), which will decrease the number of children in state custody. </a:t>
            </a:r>
          </a:p>
          <a:p>
            <a:endParaRPr lang="en-US" sz="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Outcomes for Alaska children and families will be improved, particularly Alaska Native children and families. </a:t>
            </a:r>
          </a:p>
          <a:p>
            <a:endParaRPr lang="en-US" sz="2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4826-99BC-470C-BDFD-BE705890A62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1839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{5A1374D4-AB30-8249-A654-66291100F175}tf10001120</Template>
  <TotalTime>32566</TotalTime>
  <Words>771</Words>
  <Application>Microsoft Macintosh PowerPoint</Application>
  <PresentationFormat>On-screen Show (4:3)</PresentationFormat>
  <Paragraphs>123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Courier New</vt:lpstr>
      <vt:lpstr>Gill Sans MT</vt:lpstr>
      <vt:lpstr>Parcel</vt:lpstr>
      <vt:lpstr>THE ALASKA TRIBAL CHILD WELFARE COMPACT </vt:lpstr>
      <vt:lpstr> WHY THE WORK BEGAN </vt:lpstr>
      <vt:lpstr> HOW THE WORK BEGAN </vt:lpstr>
      <vt:lpstr> Alaska tribal child welfare compact </vt:lpstr>
      <vt:lpstr> compact CONT’D </vt:lpstr>
      <vt:lpstr> 18 TRIBAL COSIGNERS (REPRESENTING 161 TRIBES)  </vt:lpstr>
      <vt:lpstr>TIMELINE OF IMPLEMENTATION</vt:lpstr>
      <vt:lpstr>PUBLIC-PRIVATE PARTNERSHIP</vt:lpstr>
      <vt:lpstr>LONG TERM VISION</vt:lpstr>
      <vt:lpstr>PowerPoint Presentation</vt:lpstr>
    </vt:vector>
  </TitlesOfParts>
  <Company>State of Alaska - Health and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CASA Statewide Webinar</dc:title>
  <dc:creator>Administrator</dc:creator>
  <cp:lastModifiedBy>nborromeo@nativefederation.org</cp:lastModifiedBy>
  <cp:revision>678</cp:revision>
  <cp:lastPrinted>2019-02-18T21:01:08Z</cp:lastPrinted>
  <dcterms:created xsi:type="dcterms:W3CDTF">2014-09-05T23:15:18Z</dcterms:created>
  <dcterms:modified xsi:type="dcterms:W3CDTF">2019-12-10T19:02:18Z</dcterms:modified>
</cp:coreProperties>
</file>