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370" r:id="rId2"/>
    <p:sldId id="257" r:id="rId3"/>
    <p:sldId id="258" r:id="rId4"/>
    <p:sldId id="259" r:id="rId5"/>
    <p:sldId id="260" r:id="rId6"/>
    <p:sldId id="371" r:id="rId7"/>
    <p:sldId id="262" r:id="rId8"/>
    <p:sldId id="605" r:id="rId9"/>
    <p:sldId id="606" r:id="rId10"/>
    <p:sldId id="607" r:id="rId11"/>
    <p:sldId id="608" r:id="rId12"/>
    <p:sldId id="609" r:id="rId13"/>
    <p:sldId id="269" r:id="rId14"/>
    <p:sldId id="610" r:id="rId15"/>
    <p:sldId id="611" r:id="rId16"/>
    <p:sldId id="612" r:id="rId17"/>
    <p:sldId id="613" r:id="rId18"/>
    <p:sldId id="278" r:id="rId19"/>
    <p:sldId id="604" r:id="rId20"/>
  </p:sldIdLst>
  <p:sldSz cx="18288000" cy="10287000"/>
  <p:notesSz cx="6858000" cy="9144000"/>
  <p:embeddedFontLst>
    <p:embeddedFont>
      <p:font typeface="Garamond" panose="020204040303010108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Gotham" panose="020B0604020202020204" pitchFamily="34" charset="0"/>
      <p:regular r:id="rId30"/>
      <p:bold r:id="rId31"/>
      <p:italic r:id="rId32"/>
      <p:boldItalic r:id="rId33"/>
    </p:embeddedFont>
    <p:embeddedFont>
      <p:font typeface="Gotham Bold" panose="020B0604020202020204" pitchFamily="34" charset="0"/>
      <p:regular r:id="rId34"/>
      <p:bold r:id="rId35"/>
      <p:italic r:id="rId36"/>
      <p:boldItalic r:id="rId37"/>
    </p:embeddedFont>
    <p:embeddedFont>
      <p:font typeface="Libre Franklin" pitchFamily="2" charset="77"/>
      <p:regular r:id="rId38"/>
      <p:bold r:id="rId39"/>
      <p:italic r:id="rId40"/>
      <p:boldItalic r:id="rId41"/>
    </p:embeddedFont>
    <p:embeddedFont>
      <p:font typeface="Open Sans Bold" panose="020B0806030504020204" pitchFamily="34" charset="0"/>
      <p:regular r:id="rId42"/>
      <p:bold r:id="rId43"/>
      <p:italic r:id="rId44"/>
      <p:boldItalic r:id="rId45"/>
    </p:embeddedFont>
    <p:embeddedFont>
      <p:font typeface="Sagona Book" panose="02020503050505020204"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3" roundtripDataSignature="AMtx7mgTx9T4pLgPeIvxOS5KejFsCBIZ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84BD5-D4C7-C5C7-EA33-74BFAC48FCA6}" v="34" dt="2024-01-24T20:44:33.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8" d="100"/>
          <a:sy n="78" d="100"/>
        </p:scale>
        <p:origin x="80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76"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73" Type="http://customschemas.google.com/relationships/presentationmetadata" Target="metadata"/><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77"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Garcia" userId="S::rick.garcia@aknwrc.org::5b8da065-7d98-4a31-a5e3-692a1c2c585b" providerId="AD" clId="Web-{A0384BD5-D4C7-C5C7-EA33-74BFAC48FCA6}"/>
    <pc:docChg chg="modSld">
      <pc:chgData name="Rick Garcia" userId="S::rick.garcia@aknwrc.org::5b8da065-7d98-4a31-a5e3-692a1c2c585b" providerId="AD" clId="Web-{A0384BD5-D4C7-C5C7-EA33-74BFAC48FCA6}" dt="2024-01-24T20:44:31.497" v="16" actId="20577"/>
      <pc:docMkLst>
        <pc:docMk/>
      </pc:docMkLst>
      <pc:sldChg chg="modSp">
        <pc:chgData name="Rick Garcia" userId="S::rick.garcia@aknwrc.org::5b8da065-7d98-4a31-a5e3-692a1c2c585b" providerId="AD" clId="Web-{A0384BD5-D4C7-C5C7-EA33-74BFAC48FCA6}" dt="2024-01-24T20:43:39.338" v="4" actId="20577"/>
        <pc:sldMkLst>
          <pc:docMk/>
          <pc:sldMk cId="1284791734" sldId="258"/>
        </pc:sldMkLst>
        <pc:spChg chg="mod">
          <ac:chgData name="Rick Garcia" userId="S::rick.garcia@aknwrc.org::5b8da065-7d98-4a31-a5e3-692a1c2c585b" providerId="AD" clId="Web-{A0384BD5-D4C7-C5C7-EA33-74BFAC48FCA6}" dt="2024-01-24T20:43:39.338" v="4" actId="20577"/>
          <ac:spMkLst>
            <pc:docMk/>
            <pc:sldMk cId="1284791734" sldId="258"/>
            <ac:spMk id="247" creationId="{438DF431-1956-CCA7-D0BF-FDA17EF4C6F2}"/>
          </ac:spMkLst>
        </pc:spChg>
      </pc:sldChg>
      <pc:sldChg chg="modSp">
        <pc:chgData name="Rick Garcia" userId="S::rick.garcia@aknwrc.org::5b8da065-7d98-4a31-a5e3-692a1c2c585b" providerId="AD" clId="Web-{A0384BD5-D4C7-C5C7-EA33-74BFAC48FCA6}" dt="2024-01-24T20:43:12.634" v="1" actId="20577"/>
        <pc:sldMkLst>
          <pc:docMk/>
          <pc:sldMk cId="1083538737" sldId="259"/>
        </pc:sldMkLst>
        <pc:spChg chg="mod">
          <ac:chgData name="Rick Garcia" userId="S::rick.garcia@aknwrc.org::5b8da065-7d98-4a31-a5e3-692a1c2c585b" providerId="AD" clId="Web-{A0384BD5-D4C7-C5C7-EA33-74BFAC48FCA6}" dt="2024-01-24T20:43:12.634" v="1" actId="20577"/>
          <ac:spMkLst>
            <pc:docMk/>
            <pc:sldMk cId="1083538737" sldId="259"/>
            <ac:spMk id="257" creationId="{0A39C217-B03C-6F39-A77B-89D8C7077A96}"/>
          </ac:spMkLst>
        </pc:spChg>
        <pc:spChg chg="ord">
          <ac:chgData name="Rick Garcia" userId="S::rick.garcia@aknwrc.org::5b8da065-7d98-4a31-a5e3-692a1c2c585b" providerId="AD" clId="Web-{A0384BD5-D4C7-C5C7-EA33-74BFAC48FCA6}" dt="2024-01-24T20:43:08.431" v="0"/>
          <ac:spMkLst>
            <pc:docMk/>
            <pc:sldMk cId="1083538737" sldId="259"/>
            <ac:spMk id="259" creationId="{57B4A38D-3E10-1C7E-C069-6282EA567CE9}"/>
          </ac:spMkLst>
        </pc:spChg>
      </pc:sldChg>
      <pc:sldChg chg="modSp">
        <pc:chgData name="Rick Garcia" userId="S::rick.garcia@aknwrc.org::5b8da065-7d98-4a31-a5e3-692a1c2c585b" providerId="AD" clId="Web-{A0384BD5-D4C7-C5C7-EA33-74BFAC48FCA6}" dt="2024-01-24T20:43:50.026" v="7" actId="20577"/>
        <pc:sldMkLst>
          <pc:docMk/>
          <pc:sldMk cId="2059396925" sldId="260"/>
        </pc:sldMkLst>
        <pc:spChg chg="mod">
          <ac:chgData name="Rick Garcia" userId="S::rick.garcia@aknwrc.org::5b8da065-7d98-4a31-a5e3-692a1c2c585b" providerId="AD" clId="Web-{A0384BD5-D4C7-C5C7-EA33-74BFAC48FCA6}" dt="2024-01-24T20:43:50.026" v="7" actId="20577"/>
          <ac:spMkLst>
            <pc:docMk/>
            <pc:sldMk cId="2059396925" sldId="260"/>
            <ac:spMk id="272" creationId="{6926F14D-9538-A9D2-C81A-64CB33E60985}"/>
          </ac:spMkLst>
        </pc:spChg>
        <pc:spChg chg="ord">
          <ac:chgData name="Rick Garcia" userId="S::rick.garcia@aknwrc.org::5b8da065-7d98-4a31-a5e3-692a1c2c585b" providerId="AD" clId="Web-{A0384BD5-D4C7-C5C7-EA33-74BFAC48FCA6}" dt="2024-01-24T20:43:46.089" v="5"/>
          <ac:spMkLst>
            <pc:docMk/>
            <pc:sldMk cId="2059396925" sldId="260"/>
            <ac:spMk id="274" creationId="{B95DEE46-8464-509A-4961-1248E1F1F526}"/>
          </ac:spMkLst>
        </pc:spChg>
      </pc:sldChg>
      <pc:sldChg chg="modSp">
        <pc:chgData name="Rick Garcia" userId="S::rick.garcia@aknwrc.org::5b8da065-7d98-4a31-a5e3-692a1c2c585b" providerId="AD" clId="Web-{A0384BD5-D4C7-C5C7-EA33-74BFAC48FCA6}" dt="2024-01-24T20:44:02.449" v="12" actId="20577"/>
        <pc:sldMkLst>
          <pc:docMk/>
          <pc:sldMk cId="122307204" sldId="262"/>
        </pc:sldMkLst>
        <pc:spChg chg="mod">
          <ac:chgData name="Rick Garcia" userId="S::rick.garcia@aknwrc.org::5b8da065-7d98-4a31-a5e3-692a1c2c585b" providerId="AD" clId="Web-{A0384BD5-D4C7-C5C7-EA33-74BFAC48FCA6}" dt="2024-01-24T20:44:02.449" v="12" actId="20577"/>
          <ac:spMkLst>
            <pc:docMk/>
            <pc:sldMk cId="122307204" sldId="262"/>
            <ac:spMk id="305" creationId="{0A67728A-742B-A1B6-D71E-8F50133DD3FD}"/>
          </ac:spMkLst>
        </pc:spChg>
        <pc:spChg chg="ord">
          <ac:chgData name="Rick Garcia" userId="S::rick.garcia@aknwrc.org::5b8da065-7d98-4a31-a5e3-692a1c2c585b" providerId="AD" clId="Web-{A0384BD5-D4C7-C5C7-EA33-74BFAC48FCA6}" dt="2024-01-24T20:43:59.761" v="10"/>
          <ac:spMkLst>
            <pc:docMk/>
            <pc:sldMk cId="122307204" sldId="262"/>
            <ac:spMk id="306" creationId="{15BAAE8E-F139-C175-1395-7B8D99D9112A}"/>
          </ac:spMkLst>
        </pc:spChg>
      </pc:sldChg>
      <pc:sldChg chg="modSp">
        <pc:chgData name="Rick Garcia" userId="S::rick.garcia@aknwrc.org::5b8da065-7d98-4a31-a5e3-692a1c2c585b" providerId="AD" clId="Web-{A0384BD5-D4C7-C5C7-EA33-74BFAC48FCA6}" dt="2024-01-24T20:43:33.182" v="3" actId="20577"/>
        <pc:sldMkLst>
          <pc:docMk/>
          <pc:sldMk cId="3483242732" sldId="269"/>
        </pc:sldMkLst>
        <pc:spChg chg="mod">
          <ac:chgData name="Rick Garcia" userId="S::rick.garcia@aknwrc.org::5b8da065-7d98-4a31-a5e3-692a1c2c585b" providerId="AD" clId="Web-{A0384BD5-D4C7-C5C7-EA33-74BFAC48FCA6}" dt="2024-01-24T20:43:33.182" v="3" actId="20577"/>
          <ac:spMkLst>
            <pc:docMk/>
            <pc:sldMk cId="3483242732" sldId="269"/>
            <ac:spMk id="418" creationId="{57F929ED-97C8-032E-47C6-41A7A36E6098}"/>
          </ac:spMkLst>
        </pc:spChg>
        <pc:spChg chg="ord">
          <ac:chgData name="Rick Garcia" userId="S::rick.garcia@aknwrc.org::5b8da065-7d98-4a31-a5e3-692a1c2c585b" providerId="AD" clId="Web-{A0384BD5-D4C7-C5C7-EA33-74BFAC48FCA6}" dt="2024-01-24T20:43:31.088" v="2"/>
          <ac:spMkLst>
            <pc:docMk/>
            <pc:sldMk cId="3483242732" sldId="269"/>
            <ac:spMk id="421" creationId="{907DA905-E343-29DC-5D06-EAB954BF42C1}"/>
          </ac:spMkLst>
        </pc:spChg>
      </pc:sldChg>
      <pc:sldChg chg="modSp">
        <pc:chgData name="Rick Garcia" userId="S::rick.garcia@aknwrc.org::5b8da065-7d98-4a31-a5e3-692a1c2c585b" providerId="AD" clId="Web-{A0384BD5-D4C7-C5C7-EA33-74BFAC48FCA6}" dt="2024-01-24T20:43:54.823" v="9" actId="20577"/>
        <pc:sldMkLst>
          <pc:docMk/>
          <pc:sldMk cId="447295525" sldId="371"/>
        </pc:sldMkLst>
        <pc:spChg chg="mod">
          <ac:chgData name="Rick Garcia" userId="S::rick.garcia@aknwrc.org::5b8da065-7d98-4a31-a5e3-692a1c2c585b" providerId="AD" clId="Web-{A0384BD5-D4C7-C5C7-EA33-74BFAC48FCA6}" dt="2024-01-24T20:43:54.823" v="9" actId="20577"/>
          <ac:spMkLst>
            <pc:docMk/>
            <pc:sldMk cId="447295525" sldId="371"/>
            <ac:spMk id="287" creationId="{B0FDF168-D2A5-8CBA-D99D-57192935688D}"/>
          </ac:spMkLst>
        </pc:spChg>
        <pc:spChg chg="ord">
          <ac:chgData name="Rick Garcia" userId="S::rick.garcia@aknwrc.org::5b8da065-7d98-4a31-a5e3-692a1c2c585b" providerId="AD" clId="Web-{A0384BD5-D4C7-C5C7-EA33-74BFAC48FCA6}" dt="2024-01-24T20:43:52.683" v="8"/>
          <ac:spMkLst>
            <pc:docMk/>
            <pc:sldMk cId="447295525" sldId="371"/>
            <ac:spMk id="291" creationId="{96162EAA-2B8C-9471-B4D5-26A7F01FEE67}"/>
          </ac:spMkLst>
        </pc:spChg>
      </pc:sldChg>
      <pc:sldChg chg="modSp">
        <pc:chgData name="Rick Garcia" userId="S::rick.garcia@aknwrc.org::5b8da065-7d98-4a31-a5e3-692a1c2c585b" providerId="AD" clId="Web-{A0384BD5-D4C7-C5C7-EA33-74BFAC48FCA6}" dt="2024-01-24T20:44:23.747" v="14" actId="20577"/>
        <pc:sldMkLst>
          <pc:docMk/>
          <pc:sldMk cId="1620379148" sldId="611"/>
        </pc:sldMkLst>
        <pc:spChg chg="mod">
          <ac:chgData name="Rick Garcia" userId="S::rick.garcia@aknwrc.org::5b8da065-7d98-4a31-a5e3-692a1c2c585b" providerId="AD" clId="Web-{A0384BD5-D4C7-C5C7-EA33-74BFAC48FCA6}" dt="2024-01-24T20:44:23.747" v="14" actId="20577"/>
          <ac:spMkLst>
            <pc:docMk/>
            <pc:sldMk cId="1620379148" sldId="611"/>
            <ac:spMk id="418" creationId="{9391781B-F2BB-3951-76E8-B2DF2C24FAC1}"/>
          </ac:spMkLst>
        </pc:spChg>
        <pc:spChg chg="ord">
          <ac:chgData name="Rick Garcia" userId="S::rick.garcia@aknwrc.org::5b8da065-7d98-4a31-a5e3-692a1c2c585b" providerId="AD" clId="Web-{A0384BD5-D4C7-C5C7-EA33-74BFAC48FCA6}" dt="2024-01-24T20:44:21.684" v="13"/>
          <ac:spMkLst>
            <pc:docMk/>
            <pc:sldMk cId="1620379148" sldId="611"/>
            <ac:spMk id="421" creationId="{2C53DFBC-DCC3-F396-D078-CB353781B1EF}"/>
          </ac:spMkLst>
        </pc:spChg>
      </pc:sldChg>
      <pc:sldChg chg="modSp">
        <pc:chgData name="Rick Garcia" userId="S::rick.garcia@aknwrc.org::5b8da065-7d98-4a31-a5e3-692a1c2c585b" providerId="AD" clId="Web-{A0384BD5-D4C7-C5C7-EA33-74BFAC48FCA6}" dt="2024-01-24T20:44:31.497" v="16" actId="20577"/>
        <pc:sldMkLst>
          <pc:docMk/>
          <pc:sldMk cId="1787621716" sldId="613"/>
        </pc:sldMkLst>
        <pc:spChg chg="mod">
          <ac:chgData name="Rick Garcia" userId="S::rick.garcia@aknwrc.org::5b8da065-7d98-4a31-a5e3-692a1c2c585b" providerId="AD" clId="Web-{A0384BD5-D4C7-C5C7-EA33-74BFAC48FCA6}" dt="2024-01-24T20:44:31.497" v="16" actId="20577"/>
          <ac:spMkLst>
            <pc:docMk/>
            <pc:sldMk cId="1787621716" sldId="613"/>
            <ac:spMk id="418" creationId="{FB3B848E-A801-157C-F1C0-043EB43D3BB5}"/>
          </ac:spMkLst>
        </pc:spChg>
        <pc:spChg chg="ord">
          <ac:chgData name="Rick Garcia" userId="S::rick.garcia@aknwrc.org::5b8da065-7d98-4a31-a5e3-692a1c2c585b" providerId="AD" clId="Web-{A0384BD5-D4C7-C5C7-EA33-74BFAC48FCA6}" dt="2024-01-24T20:44:29.591" v="15"/>
          <ac:spMkLst>
            <pc:docMk/>
            <pc:sldMk cId="1787621716" sldId="613"/>
            <ac:spMk id="421" creationId="{EC37300A-0975-236F-550E-302E41336F9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4F4D9-14E2-4921-B97C-0DF2A035F070}"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EB0E849B-8FBA-4B17-9BA7-1DDF6B70DC96}">
      <dgm:prSet/>
      <dgm:spPr/>
      <dgm:t>
        <a:bodyPr/>
        <a:lstStyle/>
        <a:p>
          <a:r>
            <a:rPr lang="en-US"/>
            <a:t>What it did</a:t>
          </a:r>
        </a:p>
      </dgm:t>
    </dgm:pt>
    <dgm:pt modelId="{5ACF917F-8452-46F5-A00A-DA274A9259C6}" type="parTrans" cxnId="{9EC41EF6-D97B-45FC-9153-CC6AC1ADF935}">
      <dgm:prSet/>
      <dgm:spPr/>
      <dgm:t>
        <a:bodyPr/>
        <a:lstStyle/>
        <a:p>
          <a:endParaRPr lang="en-US"/>
        </a:p>
      </dgm:t>
    </dgm:pt>
    <dgm:pt modelId="{04E6B55C-3CB0-4674-91A0-BD549B4428B4}" type="sibTrans" cxnId="{9EC41EF6-D97B-45FC-9153-CC6AC1ADF935}">
      <dgm:prSet/>
      <dgm:spPr/>
      <dgm:t>
        <a:bodyPr/>
        <a:lstStyle/>
        <a:p>
          <a:endParaRPr lang="en-US"/>
        </a:p>
      </dgm:t>
    </dgm:pt>
    <dgm:pt modelId="{1AC5DC3F-3DA8-4D6D-9CE3-01AF4BFA6E64}">
      <dgm:prSet/>
      <dgm:spPr>
        <a:solidFill>
          <a:schemeClr val="tx2">
            <a:lumMod val="20000"/>
            <a:lumOff val="80000"/>
            <a:alpha val="90000"/>
          </a:schemeClr>
        </a:solidFill>
      </dgm:spPr>
      <dgm:t>
        <a:bodyPr/>
        <a:lstStyle/>
        <a:p>
          <a:r>
            <a:rPr lang="en-US"/>
            <a:t>Permitted some States to exercise State jurisdiction in Indian country = concurrent</a:t>
          </a:r>
        </a:p>
      </dgm:t>
    </dgm:pt>
    <dgm:pt modelId="{9ABD0764-68FE-453D-8260-C61CAE7CB690}" type="parTrans" cxnId="{47B71155-7DF1-4169-9D49-BA9667058537}">
      <dgm:prSet/>
      <dgm:spPr/>
      <dgm:t>
        <a:bodyPr/>
        <a:lstStyle/>
        <a:p>
          <a:endParaRPr lang="en-US"/>
        </a:p>
      </dgm:t>
    </dgm:pt>
    <dgm:pt modelId="{BB2DB8DA-F91B-4BDD-A2C2-6DC287FEEC30}" type="sibTrans" cxnId="{47B71155-7DF1-4169-9D49-BA9667058537}">
      <dgm:prSet/>
      <dgm:spPr/>
      <dgm:t>
        <a:bodyPr/>
        <a:lstStyle/>
        <a:p>
          <a:endParaRPr lang="en-US"/>
        </a:p>
      </dgm:t>
    </dgm:pt>
    <dgm:pt modelId="{E2500BC8-274D-4A72-A8B7-16E924E68F47}">
      <dgm:prSet/>
      <dgm:spPr>
        <a:solidFill>
          <a:schemeClr val="tx2">
            <a:lumMod val="20000"/>
            <a:lumOff val="80000"/>
            <a:alpha val="90000"/>
          </a:schemeClr>
        </a:solidFill>
      </dgm:spPr>
      <dgm:t>
        <a:bodyPr/>
        <a:lstStyle/>
        <a:p>
          <a:r>
            <a:rPr lang="en-US"/>
            <a:t>Impacts federal Public Safety and Justice funding</a:t>
          </a:r>
        </a:p>
      </dgm:t>
    </dgm:pt>
    <dgm:pt modelId="{988980C8-B0CC-4EF5-B13A-323F58E230B7}" type="parTrans" cxnId="{650E8F71-D585-47F8-8ED9-17208576AD17}">
      <dgm:prSet/>
      <dgm:spPr/>
      <dgm:t>
        <a:bodyPr/>
        <a:lstStyle/>
        <a:p>
          <a:endParaRPr lang="en-US"/>
        </a:p>
      </dgm:t>
    </dgm:pt>
    <dgm:pt modelId="{93B5EA99-B7B1-4513-932B-D8130FD9DEF2}" type="sibTrans" cxnId="{650E8F71-D585-47F8-8ED9-17208576AD17}">
      <dgm:prSet/>
      <dgm:spPr/>
      <dgm:t>
        <a:bodyPr/>
        <a:lstStyle/>
        <a:p>
          <a:endParaRPr lang="en-US"/>
        </a:p>
      </dgm:t>
    </dgm:pt>
    <dgm:pt modelId="{D57BC0A6-47B2-4FE2-BF95-019D47F80999}">
      <dgm:prSet/>
      <dgm:spPr>
        <a:solidFill>
          <a:schemeClr val="accent5"/>
        </a:solidFill>
      </dgm:spPr>
      <dgm:t>
        <a:bodyPr/>
        <a:lstStyle/>
        <a:p>
          <a:r>
            <a:rPr lang="en-US"/>
            <a:t>What it did </a:t>
          </a:r>
          <a:r>
            <a:rPr lang="en-US" u="sng"/>
            <a:t>not</a:t>
          </a:r>
          <a:r>
            <a:rPr lang="en-US" u="none"/>
            <a:t> </a:t>
          </a:r>
          <a:r>
            <a:rPr lang="en-US"/>
            <a:t>do</a:t>
          </a:r>
        </a:p>
      </dgm:t>
    </dgm:pt>
    <dgm:pt modelId="{2F6A3DB0-BB51-48C4-A9ED-C88BCEA3A93B}" type="parTrans" cxnId="{D1CA0FE3-AF97-4264-9476-6BF4833D7237}">
      <dgm:prSet/>
      <dgm:spPr/>
      <dgm:t>
        <a:bodyPr/>
        <a:lstStyle/>
        <a:p>
          <a:endParaRPr lang="en-US"/>
        </a:p>
      </dgm:t>
    </dgm:pt>
    <dgm:pt modelId="{9F37CA1C-16D4-4224-9B88-E8F64FD35899}" type="sibTrans" cxnId="{D1CA0FE3-AF97-4264-9476-6BF4833D7237}">
      <dgm:prSet/>
      <dgm:spPr/>
      <dgm:t>
        <a:bodyPr/>
        <a:lstStyle/>
        <a:p>
          <a:endParaRPr lang="en-US"/>
        </a:p>
      </dgm:t>
    </dgm:pt>
    <dgm:pt modelId="{AA33317F-99F8-4E7D-A7BC-086C5AA5DC5E}">
      <dgm:prSet/>
      <dgm:spPr>
        <a:solidFill>
          <a:schemeClr val="tx2">
            <a:lumMod val="20000"/>
            <a:lumOff val="80000"/>
            <a:alpha val="90000"/>
          </a:schemeClr>
        </a:solidFill>
      </dgm:spPr>
      <dgm:t>
        <a:bodyPr/>
        <a:lstStyle/>
        <a:p>
          <a:r>
            <a:rPr lang="en-US"/>
            <a:t>Did not terminate Tribes</a:t>
          </a:r>
        </a:p>
      </dgm:t>
    </dgm:pt>
    <dgm:pt modelId="{E3303EE2-8E7E-4BB9-9811-E3EA0E095E4D}" type="parTrans" cxnId="{7799FB2E-4E40-40C9-901A-7F532278E771}">
      <dgm:prSet/>
      <dgm:spPr/>
      <dgm:t>
        <a:bodyPr/>
        <a:lstStyle/>
        <a:p>
          <a:endParaRPr lang="en-US"/>
        </a:p>
      </dgm:t>
    </dgm:pt>
    <dgm:pt modelId="{95C5CBF3-1BDD-4651-A8EC-D99D81C53EEF}" type="sibTrans" cxnId="{7799FB2E-4E40-40C9-901A-7F532278E771}">
      <dgm:prSet/>
      <dgm:spPr/>
      <dgm:t>
        <a:bodyPr/>
        <a:lstStyle/>
        <a:p>
          <a:endParaRPr lang="en-US"/>
        </a:p>
      </dgm:t>
    </dgm:pt>
    <dgm:pt modelId="{685C3B27-4297-4139-A7D8-EF369D167953}">
      <dgm:prSet/>
      <dgm:spPr>
        <a:solidFill>
          <a:schemeClr val="tx2">
            <a:lumMod val="20000"/>
            <a:lumOff val="80000"/>
            <a:alpha val="90000"/>
          </a:schemeClr>
        </a:solidFill>
      </dgm:spPr>
      <dgm:t>
        <a:bodyPr/>
        <a:lstStyle/>
        <a:p>
          <a:r>
            <a:rPr lang="en-US"/>
            <a:t>Did not extinguish Tribal sovereignty</a:t>
          </a:r>
        </a:p>
      </dgm:t>
    </dgm:pt>
    <dgm:pt modelId="{E2D12B30-7D50-4890-BB71-07A770008212}" type="parTrans" cxnId="{DF0FF661-319D-4540-B73D-F682BB83E65F}">
      <dgm:prSet/>
      <dgm:spPr/>
      <dgm:t>
        <a:bodyPr/>
        <a:lstStyle/>
        <a:p>
          <a:endParaRPr lang="en-US"/>
        </a:p>
      </dgm:t>
    </dgm:pt>
    <dgm:pt modelId="{F442BCD9-C7F7-43AD-8D7C-FD4A79E1DF2A}" type="sibTrans" cxnId="{DF0FF661-319D-4540-B73D-F682BB83E65F}">
      <dgm:prSet/>
      <dgm:spPr/>
      <dgm:t>
        <a:bodyPr/>
        <a:lstStyle/>
        <a:p>
          <a:endParaRPr lang="en-US"/>
        </a:p>
      </dgm:t>
    </dgm:pt>
    <dgm:pt modelId="{E3C2684C-402A-49F5-AF03-00D450C9B54E}">
      <dgm:prSet/>
      <dgm:spPr>
        <a:solidFill>
          <a:schemeClr val="tx2">
            <a:lumMod val="20000"/>
            <a:lumOff val="80000"/>
            <a:alpha val="90000"/>
          </a:schemeClr>
        </a:solidFill>
      </dgm:spPr>
      <dgm:t>
        <a:bodyPr/>
        <a:lstStyle/>
        <a:p>
          <a:r>
            <a:rPr lang="en-US"/>
            <a:t>Did not take away Tribal jurisdiction</a:t>
          </a:r>
        </a:p>
      </dgm:t>
    </dgm:pt>
    <dgm:pt modelId="{6708DC70-7E6D-41E6-8E85-A00F3A7FE800}" type="parTrans" cxnId="{67C40FFC-CD26-47E7-82D1-BB82ADD7B1FB}">
      <dgm:prSet/>
      <dgm:spPr/>
      <dgm:t>
        <a:bodyPr/>
        <a:lstStyle/>
        <a:p>
          <a:endParaRPr lang="en-US"/>
        </a:p>
      </dgm:t>
    </dgm:pt>
    <dgm:pt modelId="{8FAB42D8-1C14-4EA7-9809-77B9ED7EC7A3}" type="sibTrans" cxnId="{67C40FFC-CD26-47E7-82D1-BB82ADD7B1FB}">
      <dgm:prSet/>
      <dgm:spPr/>
      <dgm:t>
        <a:bodyPr/>
        <a:lstStyle/>
        <a:p>
          <a:endParaRPr lang="en-US"/>
        </a:p>
      </dgm:t>
    </dgm:pt>
    <dgm:pt modelId="{41E43C89-E00B-4B28-9F46-CB15BD28457D}" type="pres">
      <dgm:prSet presAssocID="{0494F4D9-14E2-4921-B97C-0DF2A035F070}" presName="Name0" presStyleCnt="0">
        <dgm:presLayoutVars>
          <dgm:dir/>
          <dgm:animLvl val="lvl"/>
          <dgm:resizeHandles val="exact"/>
        </dgm:presLayoutVars>
      </dgm:prSet>
      <dgm:spPr/>
    </dgm:pt>
    <dgm:pt modelId="{B6B920AF-B7C4-4A76-956B-E04FFEBB3C2D}" type="pres">
      <dgm:prSet presAssocID="{EB0E849B-8FBA-4B17-9BA7-1DDF6B70DC96}" presName="linNode" presStyleCnt="0"/>
      <dgm:spPr/>
    </dgm:pt>
    <dgm:pt modelId="{8CF66FA2-6A86-47AC-A21F-13BD7987AE3E}" type="pres">
      <dgm:prSet presAssocID="{EB0E849B-8FBA-4B17-9BA7-1DDF6B70DC96}" presName="parentText" presStyleLbl="node1" presStyleIdx="0" presStyleCnt="2">
        <dgm:presLayoutVars>
          <dgm:chMax val="1"/>
          <dgm:bulletEnabled val="1"/>
        </dgm:presLayoutVars>
      </dgm:prSet>
      <dgm:spPr/>
    </dgm:pt>
    <dgm:pt modelId="{4BC45A3A-E768-4707-9EA1-1EF9600F5130}" type="pres">
      <dgm:prSet presAssocID="{EB0E849B-8FBA-4B17-9BA7-1DDF6B70DC96}" presName="descendantText" presStyleLbl="alignAccFollowNode1" presStyleIdx="0" presStyleCnt="2">
        <dgm:presLayoutVars>
          <dgm:bulletEnabled val="1"/>
        </dgm:presLayoutVars>
      </dgm:prSet>
      <dgm:spPr/>
    </dgm:pt>
    <dgm:pt modelId="{4C34ED3C-9F21-4F3B-BED7-67F5D002E42A}" type="pres">
      <dgm:prSet presAssocID="{04E6B55C-3CB0-4674-91A0-BD549B4428B4}" presName="sp" presStyleCnt="0"/>
      <dgm:spPr/>
    </dgm:pt>
    <dgm:pt modelId="{5252C80C-5DD9-4282-95AA-877BECCD911D}" type="pres">
      <dgm:prSet presAssocID="{D57BC0A6-47B2-4FE2-BF95-019D47F80999}" presName="linNode" presStyleCnt="0"/>
      <dgm:spPr/>
    </dgm:pt>
    <dgm:pt modelId="{2A8E3771-34B1-418B-8AEE-95488C639D17}" type="pres">
      <dgm:prSet presAssocID="{D57BC0A6-47B2-4FE2-BF95-019D47F80999}" presName="parentText" presStyleLbl="node1" presStyleIdx="1" presStyleCnt="2">
        <dgm:presLayoutVars>
          <dgm:chMax val="1"/>
          <dgm:bulletEnabled val="1"/>
        </dgm:presLayoutVars>
      </dgm:prSet>
      <dgm:spPr/>
    </dgm:pt>
    <dgm:pt modelId="{B1F04C73-CF37-488C-AE26-B1498A89FAD5}" type="pres">
      <dgm:prSet presAssocID="{D57BC0A6-47B2-4FE2-BF95-019D47F80999}" presName="descendantText" presStyleLbl="alignAccFollowNode1" presStyleIdx="1" presStyleCnt="2">
        <dgm:presLayoutVars>
          <dgm:bulletEnabled val="1"/>
        </dgm:presLayoutVars>
      </dgm:prSet>
      <dgm:spPr/>
    </dgm:pt>
  </dgm:ptLst>
  <dgm:cxnLst>
    <dgm:cxn modelId="{7799FB2E-4E40-40C9-901A-7F532278E771}" srcId="{D57BC0A6-47B2-4FE2-BF95-019D47F80999}" destId="{AA33317F-99F8-4E7D-A7BC-086C5AA5DC5E}" srcOrd="0" destOrd="0" parTransId="{E3303EE2-8E7E-4BB9-9811-E3EA0E095E4D}" sibTransId="{95C5CBF3-1BDD-4651-A8EC-D99D81C53EEF}"/>
    <dgm:cxn modelId="{1F798B51-443A-4CD9-90A6-1996F9017E36}" type="presOf" srcId="{1AC5DC3F-3DA8-4D6D-9CE3-01AF4BFA6E64}" destId="{4BC45A3A-E768-4707-9EA1-1EF9600F5130}" srcOrd="0" destOrd="0" presId="urn:microsoft.com/office/officeart/2005/8/layout/vList5"/>
    <dgm:cxn modelId="{47B71155-7DF1-4169-9D49-BA9667058537}" srcId="{EB0E849B-8FBA-4B17-9BA7-1DDF6B70DC96}" destId="{1AC5DC3F-3DA8-4D6D-9CE3-01AF4BFA6E64}" srcOrd="0" destOrd="0" parTransId="{9ABD0764-68FE-453D-8260-C61CAE7CB690}" sibTransId="{BB2DB8DA-F91B-4BDD-A2C2-6DC287FEEC30}"/>
    <dgm:cxn modelId="{EF5C045C-5951-4433-A733-E209EEE60856}" type="presOf" srcId="{AA33317F-99F8-4E7D-A7BC-086C5AA5DC5E}" destId="{B1F04C73-CF37-488C-AE26-B1498A89FAD5}" srcOrd="0" destOrd="0" presId="urn:microsoft.com/office/officeart/2005/8/layout/vList5"/>
    <dgm:cxn modelId="{DF0FF661-319D-4540-B73D-F682BB83E65F}" srcId="{D57BC0A6-47B2-4FE2-BF95-019D47F80999}" destId="{685C3B27-4297-4139-A7D8-EF369D167953}" srcOrd="1" destOrd="0" parTransId="{E2D12B30-7D50-4890-BB71-07A770008212}" sibTransId="{F442BCD9-C7F7-43AD-8D7C-FD4A79E1DF2A}"/>
    <dgm:cxn modelId="{650E8F71-D585-47F8-8ED9-17208576AD17}" srcId="{EB0E849B-8FBA-4B17-9BA7-1DDF6B70DC96}" destId="{E2500BC8-274D-4A72-A8B7-16E924E68F47}" srcOrd="1" destOrd="0" parTransId="{988980C8-B0CC-4EF5-B13A-323F58E230B7}" sibTransId="{93B5EA99-B7B1-4513-932B-D8130FD9DEF2}"/>
    <dgm:cxn modelId="{08F60574-73A4-43A4-A232-6F8158C95812}" type="presOf" srcId="{D57BC0A6-47B2-4FE2-BF95-019D47F80999}" destId="{2A8E3771-34B1-418B-8AEE-95488C639D17}" srcOrd="0" destOrd="0" presId="urn:microsoft.com/office/officeart/2005/8/layout/vList5"/>
    <dgm:cxn modelId="{66214A7B-D2A2-4AD3-8A3D-F4641A4A45FB}" type="presOf" srcId="{EB0E849B-8FBA-4B17-9BA7-1DDF6B70DC96}" destId="{8CF66FA2-6A86-47AC-A21F-13BD7987AE3E}" srcOrd="0" destOrd="0" presId="urn:microsoft.com/office/officeart/2005/8/layout/vList5"/>
    <dgm:cxn modelId="{B636689B-7F83-44B3-B2FF-B791C0385D9A}" type="presOf" srcId="{E3C2684C-402A-49F5-AF03-00D450C9B54E}" destId="{B1F04C73-CF37-488C-AE26-B1498A89FAD5}" srcOrd="0" destOrd="2" presId="urn:microsoft.com/office/officeart/2005/8/layout/vList5"/>
    <dgm:cxn modelId="{0595B2B5-D913-4EA5-8B5A-43E7412EB003}" type="presOf" srcId="{685C3B27-4297-4139-A7D8-EF369D167953}" destId="{B1F04C73-CF37-488C-AE26-B1498A89FAD5}" srcOrd="0" destOrd="1" presId="urn:microsoft.com/office/officeart/2005/8/layout/vList5"/>
    <dgm:cxn modelId="{D1CA0FE3-AF97-4264-9476-6BF4833D7237}" srcId="{0494F4D9-14E2-4921-B97C-0DF2A035F070}" destId="{D57BC0A6-47B2-4FE2-BF95-019D47F80999}" srcOrd="1" destOrd="0" parTransId="{2F6A3DB0-BB51-48C4-A9ED-C88BCEA3A93B}" sibTransId="{9F37CA1C-16D4-4224-9B88-E8F64FD35899}"/>
    <dgm:cxn modelId="{E9A16CF2-3B1A-43C2-A9C5-95F8C28065FD}" type="presOf" srcId="{0494F4D9-14E2-4921-B97C-0DF2A035F070}" destId="{41E43C89-E00B-4B28-9F46-CB15BD28457D}" srcOrd="0" destOrd="0" presId="urn:microsoft.com/office/officeart/2005/8/layout/vList5"/>
    <dgm:cxn modelId="{791061F4-C797-4575-A859-9F92BD09DA82}" type="presOf" srcId="{E2500BC8-274D-4A72-A8B7-16E924E68F47}" destId="{4BC45A3A-E768-4707-9EA1-1EF9600F5130}" srcOrd="0" destOrd="1" presId="urn:microsoft.com/office/officeart/2005/8/layout/vList5"/>
    <dgm:cxn modelId="{9EC41EF6-D97B-45FC-9153-CC6AC1ADF935}" srcId="{0494F4D9-14E2-4921-B97C-0DF2A035F070}" destId="{EB0E849B-8FBA-4B17-9BA7-1DDF6B70DC96}" srcOrd="0" destOrd="0" parTransId="{5ACF917F-8452-46F5-A00A-DA274A9259C6}" sibTransId="{04E6B55C-3CB0-4674-91A0-BD549B4428B4}"/>
    <dgm:cxn modelId="{67C40FFC-CD26-47E7-82D1-BB82ADD7B1FB}" srcId="{D57BC0A6-47B2-4FE2-BF95-019D47F80999}" destId="{E3C2684C-402A-49F5-AF03-00D450C9B54E}" srcOrd="2" destOrd="0" parTransId="{6708DC70-7E6D-41E6-8E85-A00F3A7FE800}" sibTransId="{8FAB42D8-1C14-4EA7-9809-77B9ED7EC7A3}"/>
    <dgm:cxn modelId="{2A6745F4-841E-4903-B433-2C7D8981492C}" type="presParOf" srcId="{41E43C89-E00B-4B28-9F46-CB15BD28457D}" destId="{B6B920AF-B7C4-4A76-956B-E04FFEBB3C2D}" srcOrd="0" destOrd="0" presId="urn:microsoft.com/office/officeart/2005/8/layout/vList5"/>
    <dgm:cxn modelId="{F759093A-9C5A-4E4C-9424-4BE27D64108D}" type="presParOf" srcId="{B6B920AF-B7C4-4A76-956B-E04FFEBB3C2D}" destId="{8CF66FA2-6A86-47AC-A21F-13BD7987AE3E}" srcOrd="0" destOrd="0" presId="urn:microsoft.com/office/officeart/2005/8/layout/vList5"/>
    <dgm:cxn modelId="{7F1D38E8-8845-451C-98DF-49A83F1A6ACB}" type="presParOf" srcId="{B6B920AF-B7C4-4A76-956B-E04FFEBB3C2D}" destId="{4BC45A3A-E768-4707-9EA1-1EF9600F5130}" srcOrd="1" destOrd="0" presId="urn:microsoft.com/office/officeart/2005/8/layout/vList5"/>
    <dgm:cxn modelId="{2DAAF6EE-CEF3-4AB0-BE8E-2B807D81022C}" type="presParOf" srcId="{41E43C89-E00B-4B28-9F46-CB15BD28457D}" destId="{4C34ED3C-9F21-4F3B-BED7-67F5D002E42A}" srcOrd="1" destOrd="0" presId="urn:microsoft.com/office/officeart/2005/8/layout/vList5"/>
    <dgm:cxn modelId="{81DF9CC1-B376-45FC-B74B-D5213FF4C188}" type="presParOf" srcId="{41E43C89-E00B-4B28-9F46-CB15BD28457D}" destId="{5252C80C-5DD9-4282-95AA-877BECCD911D}" srcOrd="2" destOrd="0" presId="urn:microsoft.com/office/officeart/2005/8/layout/vList5"/>
    <dgm:cxn modelId="{730B1320-9D50-45AB-9C9B-AF3E1C8246A7}" type="presParOf" srcId="{5252C80C-5DD9-4282-95AA-877BECCD911D}" destId="{2A8E3771-34B1-418B-8AEE-95488C639D17}" srcOrd="0" destOrd="0" presId="urn:microsoft.com/office/officeart/2005/8/layout/vList5"/>
    <dgm:cxn modelId="{B7090384-A78B-423A-B94B-04B95B0E82B8}" type="presParOf" srcId="{5252C80C-5DD9-4282-95AA-877BECCD911D}" destId="{B1F04C73-CF37-488C-AE26-B1498A89FAD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4F4D9-14E2-4921-B97C-0DF2A035F070}"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en-US"/>
        </a:p>
      </dgm:t>
    </dgm:pt>
    <dgm:pt modelId="{EB0E849B-8FBA-4B17-9BA7-1DDF6B70DC96}">
      <dgm:prSet/>
      <dgm:spPr>
        <a:solidFill>
          <a:schemeClr val="accent5"/>
        </a:solidFill>
      </dgm:spPr>
      <dgm:t>
        <a:bodyPr/>
        <a:lstStyle/>
        <a:p>
          <a:r>
            <a:rPr lang="en-US"/>
            <a:t>What it did</a:t>
          </a:r>
        </a:p>
      </dgm:t>
    </dgm:pt>
    <dgm:pt modelId="{5ACF917F-8452-46F5-A00A-DA274A9259C6}" type="parTrans" cxnId="{9EC41EF6-D97B-45FC-9153-CC6AC1ADF935}">
      <dgm:prSet/>
      <dgm:spPr/>
      <dgm:t>
        <a:bodyPr/>
        <a:lstStyle/>
        <a:p>
          <a:endParaRPr lang="en-US"/>
        </a:p>
      </dgm:t>
    </dgm:pt>
    <dgm:pt modelId="{04E6B55C-3CB0-4674-91A0-BD549B4428B4}" type="sibTrans" cxnId="{9EC41EF6-D97B-45FC-9153-CC6AC1ADF935}">
      <dgm:prSet/>
      <dgm:spPr/>
      <dgm:t>
        <a:bodyPr/>
        <a:lstStyle/>
        <a:p>
          <a:endParaRPr lang="en-US"/>
        </a:p>
      </dgm:t>
    </dgm:pt>
    <dgm:pt modelId="{1AC5DC3F-3DA8-4D6D-9CE3-01AF4BFA6E64}">
      <dgm:prSet/>
      <dgm:spPr>
        <a:solidFill>
          <a:schemeClr val="tx2">
            <a:lumMod val="20000"/>
            <a:lumOff val="80000"/>
            <a:alpha val="90000"/>
          </a:schemeClr>
        </a:solidFill>
      </dgm:spPr>
      <dgm:t>
        <a:bodyPr/>
        <a:lstStyle/>
        <a:p>
          <a:pPr algn="l" rtl="0"/>
          <a:r>
            <a:rPr lang="en-US" b="0">
              <a:latin typeface="+mn-lt"/>
            </a:rPr>
            <a:t>Settled</a:t>
          </a:r>
          <a:r>
            <a:rPr lang="en-US">
              <a:latin typeface="+mn-lt"/>
            </a:rPr>
            <a:t> </a:t>
          </a:r>
          <a:r>
            <a:rPr lang="en-US">
              <a:latin typeface="Sagona Book"/>
            </a:rPr>
            <a:t>Aboriginal</a:t>
          </a:r>
          <a:r>
            <a:rPr lang="en-US"/>
            <a:t> title claims in Alaska</a:t>
          </a:r>
        </a:p>
      </dgm:t>
    </dgm:pt>
    <dgm:pt modelId="{9ABD0764-68FE-453D-8260-C61CAE7CB690}" type="parTrans" cxnId="{47B71155-7DF1-4169-9D49-BA9667058537}">
      <dgm:prSet/>
      <dgm:spPr/>
      <dgm:t>
        <a:bodyPr/>
        <a:lstStyle/>
        <a:p>
          <a:endParaRPr lang="en-US"/>
        </a:p>
      </dgm:t>
    </dgm:pt>
    <dgm:pt modelId="{BB2DB8DA-F91B-4BDD-A2C2-6DC287FEEC30}" type="sibTrans" cxnId="{47B71155-7DF1-4169-9D49-BA9667058537}">
      <dgm:prSet/>
      <dgm:spPr/>
      <dgm:t>
        <a:bodyPr/>
        <a:lstStyle/>
        <a:p>
          <a:endParaRPr lang="en-US"/>
        </a:p>
      </dgm:t>
    </dgm:pt>
    <dgm:pt modelId="{E2500BC8-274D-4A72-A8B7-16E924E68F47}">
      <dgm:prSet/>
      <dgm:spPr>
        <a:solidFill>
          <a:schemeClr val="tx2">
            <a:lumMod val="20000"/>
            <a:lumOff val="80000"/>
            <a:alpha val="90000"/>
          </a:schemeClr>
        </a:solidFill>
      </dgm:spPr>
      <dgm:t>
        <a:bodyPr/>
        <a:lstStyle/>
        <a:p>
          <a:pPr algn="l"/>
          <a:r>
            <a:rPr lang="en-US"/>
            <a:t>Impacted Alaska Tribes' territorial jurisdiction</a:t>
          </a:r>
        </a:p>
      </dgm:t>
    </dgm:pt>
    <dgm:pt modelId="{988980C8-B0CC-4EF5-B13A-323F58E230B7}" type="parTrans" cxnId="{650E8F71-D585-47F8-8ED9-17208576AD17}">
      <dgm:prSet/>
      <dgm:spPr/>
      <dgm:t>
        <a:bodyPr/>
        <a:lstStyle/>
        <a:p>
          <a:endParaRPr lang="en-US"/>
        </a:p>
      </dgm:t>
    </dgm:pt>
    <dgm:pt modelId="{93B5EA99-B7B1-4513-932B-D8130FD9DEF2}" type="sibTrans" cxnId="{650E8F71-D585-47F8-8ED9-17208576AD17}">
      <dgm:prSet/>
      <dgm:spPr/>
      <dgm:t>
        <a:bodyPr/>
        <a:lstStyle/>
        <a:p>
          <a:endParaRPr lang="en-US"/>
        </a:p>
      </dgm:t>
    </dgm:pt>
    <dgm:pt modelId="{D57BC0A6-47B2-4FE2-BF95-019D47F80999}">
      <dgm:prSet/>
      <dgm:spPr/>
      <dgm:t>
        <a:bodyPr/>
        <a:lstStyle/>
        <a:p>
          <a:r>
            <a:rPr lang="en-US"/>
            <a:t>What it did </a:t>
          </a:r>
          <a:r>
            <a:rPr lang="en-US" u="sng"/>
            <a:t>not</a:t>
          </a:r>
          <a:r>
            <a:rPr lang="en-US" u="none"/>
            <a:t> </a:t>
          </a:r>
          <a:r>
            <a:rPr lang="en-US"/>
            <a:t>do</a:t>
          </a:r>
        </a:p>
      </dgm:t>
    </dgm:pt>
    <dgm:pt modelId="{2F6A3DB0-BB51-48C4-A9ED-C88BCEA3A93B}" type="parTrans" cxnId="{D1CA0FE3-AF97-4264-9476-6BF4833D7237}">
      <dgm:prSet/>
      <dgm:spPr/>
      <dgm:t>
        <a:bodyPr/>
        <a:lstStyle/>
        <a:p>
          <a:endParaRPr lang="en-US"/>
        </a:p>
      </dgm:t>
    </dgm:pt>
    <dgm:pt modelId="{9F37CA1C-16D4-4224-9B88-E8F64FD35899}" type="sibTrans" cxnId="{D1CA0FE3-AF97-4264-9476-6BF4833D7237}">
      <dgm:prSet/>
      <dgm:spPr/>
      <dgm:t>
        <a:bodyPr/>
        <a:lstStyle/>
        <a:p>
          <a:endParaRPr lang="en-US"/>
        </a:p>
      </dgm:t>
    </dgm:pt>
    <dgm:pt modelId="{AA33317F-99F8-4E7D-A7BC-086C5AA5DC5E}">
      <dgm:prSet/>
      <dgm:spPr>
        <a:solidFill>
          <a:schemeClr val="tx2">
            <a:lumMod val="20000"/>
            <a:lumOff val="80000"/>
            <a:alpha val="90000"/>
          </a:schemeClr>
        </a:solidFill>
      </dgm:spPr>
      <dgm:t>
        <a:bodyPr/>
        <a:lstStyle/>
        <a:p>
          <a:r>
            <a:rPr lang="en-US"/>
            <a:t>Did not terminate Tribes</a:t>
          </a:r>
        </a:p>
      </dgm:t>
    </dgm:pt>
    <dgm:pt modelId="{E3303EE2-8E7E-4BB9-9811-E3EA0E095E4D}" type="parTrans" cxnId="{7799FB2E-4E40-40C9-901A-7F532278E771}">
      <dgm:prSet/>
      <dgm:spPr/>
      <dgm:t>
        <a:bodyPr/>
        <a:lstStyle/>
        <a:p>
          <a:endParaRPr lang="en-US"/>
        </a:p>
      </dgm:t>
    </dgm:pt>
    <dgm:pt modelId="{95C5CBF3-1BDD-4651-A8EC-D99D81C53EEF}" type="sibTrans" cxnId="{7799FB2E-4E40-40C9-901A-7F532278E771}">
      <dgm:prSet/>
      <dgm:spPr/>
      <dgm:t>
        <a:bodyPr/>
        <a:lstStyle/>
        <a:p>
          <a:endParaRPr lang="en-US"/>
        </a:p>
      </dgm:t>
    </dgm:pt>
    <dgm:pt modelId="{685C3B27-4297-4139-A7D8-EF369D167953}">
      <dgm:prSet/>
      <dgm:spPr>
        <a:solidFill>
          <a:schemeClr val="tx2">
            <a:lumMod val="20000"/>
            <a:lumOff val="80000"/>
            <a:alpha val="90000"/>
          </a:schemeClr>
        </a:solidFill>
      </dgm:spPr>
      <dgm:t>
        <a:bodyPr/>
        <a:lstStyle/>
        <a:p>
          <a:r>
            <a:rPr lang="en-US"/>
            <a:t>Did not extinguish Tribal sovereignty</a:t>
          </a:r>
        </a:p>
      </dgm:t>
    </dgm:pt>
    <dgm:pt modelId="{E2D12B30-7D50-4890-BB71-07A770008212}" type="parTrans" cxnId="{DF0FF661-319D-4540-B73D-F682BB83E65F}">
      <dgm:prSet/>
      <dgm:spPr/>
      <dgm:t>
        <a:bodyPr/>
        <a:lstStyle/>
        <a:p>
          <a:endParaRPr lang="en-US"/>
        </a:p>
      </dgm:t>
    </dgm:pt>
    <dgm:pt modelId="{F442BCD9-C7F7-43AD-8D7C-FD4A79E1DF2A}" type="sibTrans" cxnId="{DF0FF661-319D-4540-B73D-F682BB83E65F}">
      <dgm:prSet/>
      <dgm:spPr/>
      <dgm:t>
        <a:bodyPr/>
        <a:lstStyle/>
        <a:p>
          <a:endParaRPr lang="en-US"/>
        </a:p>
      </dgm:t>
    </dgm:pt>
    <dgm:pt modelId="{41E43C89-E00B-4B28-9F46-CB15BD28457D}" type="pres">
      <dgm:prSet presAssocID="{0494F4D9-14E2-4921-B97C-0DF2A035F070}" presName="Name0" presStyleCnt="0">
        <dgm:presLayoutVars>
          <dgm:dir/>
          <dgm:animLvl val="lvl"/>
          <dgm:resizeHandles val="exact"/>
        </dgm:presLayoutVars>
      </dgm:prSet>
      <dgm:spPr/>
    </dgm:pt>
    <dgm:pt modelId="{B6B920AF-B7C4-4A76-956B-E04FFEBB3C2D}" type="pres">
      <dgm:prSet presAssocID="{EB0E849B-8FBA-4B17-9BA7-1DDF6B70DC96}" presName="linNode" presStyleCnt="0"/>
      <dgm:spPr/>
    </dgm:pt>
    <dgm:pt modelId="{8CF66FA2-6A86-47AC-A21F-13BD7987AE3E}" type="pres">
      <dgm:prSet presAssocID="{EB0E849B-8FBA-4B17-9BA7-1DDF6B70DC96}" presName="parentText" presStyleLbl="node1" presStyleIdx="0" presStyleCnt="2">
        <dgm:presLayoutVars>
          <dgm:chMax val="1"/>
          <dgm:bulletEnabled val="1"/>
        </dgm:presLayoutVars>
      </dgm:prSet>
      <dgm:spPr/>
    </dgm:pt>
    <dgm:pt modelId="{4BC45A3A-E768-4707-9EA1-1EF9600F5130}" type="pres">
      <dgm:prSet presAssocID="{EB0E849B-8FBA-4B17-9BA7-1DDF6B70DC96}" presName="descendantText" presStyleLbl="alignAccFollowNode1" presStyleIdx="0" presStyleCnt="2">
        <dgm:presLayoutVars>
          <dgm:bulletEnabled val="1"/>
        </dgm:presLayoutVars>
      </dgm:prSet>
      <dgm:spPr/>
    </dgm:pt>
    <dgm:pt modelId="{4C34ED3C-9F21-4F3B-BED7-67F5D002E42A}" type="pres">
      <dgm:prSet presAssocID="{04E6B55C-3CB0-4674-91A0-BD549B4428B4}" presName="sp" presStyleCnt="0"/>
      <dgm:spPr/>
    </dgm:pt>
    <dgm:pt modelId="{5252C80C-5DD9-4282-95AA-877BECCD911D}" type="pres">
      <dgm:prSet presAssocID="{D57BC0A6-47B2-4FE2-BF95-019D47F80999}" presName="linNode" presStyleCnt="0"/>
      <dgm:spPr/>
    </dgm:pt>
    <dgm:pt modelId="{2A8E3771-34B1-418B-8AEE-95488C639D17}" type="pres">
      <dgm:prSet presAssocID="{D57BC0A6-47B2-4FE2-BF95-019D47F80999}" presName="parentText" presStyleLbl="node1" presStyleIdx="1" presStyleCnt="2">
        <dgm:presLayoutVars>
          <dgm:chMax val="1"/>
          <dgm:bulletEnabled val="1"/>
        </dgm:presLayoutVars>
      </dgm:prSet>
      <dgm:spPr/>
    </dgm:pt>
    <dgm:pt modelId="{B1F04C73-CF37-488C-AE26-B1498A89FAD5}" type="pres">
      <dgm:prSet presAssocID="{D57BC0A6-47B2-4FE2-BF95-019D47F80999}" presName="descendantText" presStyleLbl="alignAccFollowNode1" presStyleIdx="1" presStyleCnt="2">
        <dgm:presLayoutVars>
          <dgm:bulletEnabled val="1"/>
        </dgm:presLayoutVars>
      </dgm:prSet>
      <dgm:spPr/>
    </dgm:pt>
  </dgm:ptLst>
  <dgm:cxnLst>
    <dgm:cxn modelId="{7799FB2E-4E40-40C9-901A-7F532278E771}" srcId="{D57BC0A6-47B2-4FE2-BF95-019D47F80999}" destId="{AA33317F-99F8-4E7D-A7BC-086C5AA5DC5E}" srcOrd="0" destOrd="0" parTransId="{E3303EE2-8E7E-4BB9-9811-E3EA0E095E4D}" sibTransId="{95C5CBF3-1BDD-4651-A8EC-D99D81C53EEF}"/>
    <dgm:cxn modelId="{1F798B51-443A-4CD9-90A6-1996F9017E36}" type="presOf" srcId="{1AC5DC3F-3DA8-4D6D-9CE3-01AF4BFA6E64}" destId="{4BC45A3A-E768-4707-9EA1-1EF9600F5130}" srcOrd="0" destOrd="0" presId="urn:microsoft.com/office/officeart/2005/8/layout/vList5"/>
    <dgm:cxn modelId="{47B71155-7DF1-4169-9D49-BA9667058537}" srcId="{EB0E849B-8FBA-4B17-9BA7-1DDF6B70DC96}" destId="{1AC5DC3F-3DA8-4D6D-9CE3-01AF4BFA6E64}" srcOrd="0" destOrd="0" parTransId="{9ABD0764-68FE-453D-8260-C61CAE7CB690}" sibTransId="{BB2DB8DA-F91B-4BDD-A2C2-6DC287FEEC30}"/>
    <dgm:cxn modelId="{EF5C045C-5951-4433-A733-E209EEE60856}" type="presOf" srcId="{AA33317F-99F8-4E7D-A7BC-086C5AA5DC5E}" destId="{B1F04C73-CF37-488C-AE26-B1498A89FAD5}" srcOrd="0" destOrd="0" presId="urn:microsoft.com/office/officeart/2005/8/layout/vList5"/>
    <dgm:cxn modelId="{DF0FF661-319D-4540-B73D-F682BB83E65F}" srcId="{D57BC0A6-47B2-4FE2-BF95-019D47F80999}" destId="{685C3B27-4297-4139-A7D8-EF369D167953}" srcOrd="1" destOrd="0" parTransId="{E2D12B30-7D50-4890-BB71-07A770008212}" sibTransId="{F442BCD9-C7F7-43AD-8D7C-FD4A79E1DF2A}"/>
    <dgm:cxn modelId="{650E8F71-D585-47F8-8ED9-17208576AD17}" srcId="{EB0E849B-8FBA-4B17-9BA7-1DDF6B70DC96}" destId="{E2500BC8-274D-4A72-A8B7-16E924E68F47}" srcOrd="1" destOrd="0" parTransId="{988980C8-B0CC-4EF5-B13A-323F58E230B7}" sibTransId="{93B5EA99-B7B1-4513-932B-D8130FD9DEF2}"/>
    <dgm:cxn modelId="{08F60574-73A4-43A4-A232-6F8158C95812}" type="presOf" srcId="{D57BC0A6-47B2-4FE2-BF95-019D47F80999}" destId="{2A8E3771-34B1-418B-8AEE-95488C639D17}" srcOrd="0" destOrd="0" presId="urn:microsoft.com/office/officeart/2005/8/layout/vList5"/>
    <dgm:cxn modelId="{66214A7B-D2A2-4AD3-8A3D-F4641A4A45FB}" type="presOf" srcId="{EB0E849B-8FBA-4B17-9BA7-1DDF6B70DC96}" destId="{8CF66FA2-6A86-47AC-A21F-13BD7987AE3E}" srcOrd="0" destOrd="0" presId="urn:microsoft.com/office/officeart/2005/8/layout/vList5"/>
    <dgm:cxn modelId="{0595B2B5-D913-4EA5-8B5A-43E7412EB003}" type="presOf" srcId="{685C3B27-4297-4139-A7D8-EF369D167953}" destId="{B1F04C73-CF37-488C-AE26-B1498A89FAD5}" srcOrd="0" destOrd="1" presId="urn:microsoft.com/office/officeart/2005/8/layout/vList5"/>
    <dgm:cxn modelId="{D1CA0FE3-AF97-4264-9476-6BF4833D7237}" srcId="{0494F4D9-14E2-4921-B97C-0DF2A035F070}" destId="{D57BC0A6-47B2-4FE2-BF95-019D47F80999}" srcOrd="1" destOrd="0" parTransId="{2F6A3DB0-BB51-48C4-A9ED-C88BCEA3A93B}" sibTransId="{9F37CA1C-16D4-4224-9B88-E8F64FD35899}"/>
    <dgm:cxn modelId="{E9A16CF2-3B1A-43C2-A9C5-95F8C28065FD}" type="presOf" srcId="{0494F4D9-14E2-4921-B97C-0DF2A035F070}" destId="{41E43C89-E00B-4B28-9F46-CB15BD28457D}" srcOrd="0" destOrd="0" presId="urn:microsoft.com/office/officeart/2005/8/layout/vList5"/>
    <dgm:cxn modelId="{791061F4-C797-4575-A859-9F92BD09DA82}" type="presOf" srcId="{E2500BC8-274D-4A72-A8B7-16E924E68F47}" destId="{4BC45A3A-E768-4707-9EA1-1EF9600F5130}" srcOrd="0" destOrd="1" presId="urn:microsoft.com/office/officeart/2005/8/layout/vList5"/>
    <dgm:cxn modelId="{9EC41EF6-D97B-45FC-9153-CC6AC1ADF935}" srcId="{0494F4D9-14E2-4921-B97C-0DF2A035F070}" destId="{EB0E849B-8FBA-4B17-9BA7-1DDF6B70DC96}" srcOrd="0" destOrd="0" parTransId="{5ACF917F-8452-46F5-A00A-DA274A9259C6}" sibTransId="{04E6B55C-3CB0-4674-91A0-BD549B4428B4}"/>
    <dgm:cxn modelId="{2A6745F4-841E-4903-B433-2C7D8981492C}" type="presParOf" srcId="{41E43C89-E00B-4B28-9F46-CB15BD28457D}" destId="{B6B920AF-B7C4-4A76-956B-E04FFEBB3C2D}" srcOrd="0" destOrd="0" presId="urn:microsoft.com/office/officeart/2005/8/layout/vList5"/>
    <dgm:cxn modelId="{F759093A-9C5A-4E4C-9424-4BE27D64108D}" type="presParOf" srcId="{B6B920AF-B7C4-4A76-956B-E04FFEBB3C2D}" destId="{8CF66FA2-6A86-47AC-A21F-13BD7987AE3E}" srcOrd="0" destOrd="0" presId="urn:microsoft.com/office/officeart/2005/8/layout/vList5"/>
    <dgm:cxn modelId="{7F1D38E8-8845-451C-98DF-49A83F1A6ACB}" type="presParOf" srcId="{B6B920AF-B7C4-4A76-956B-E04FFEBB3C2D}" destId="{4BC45A3A-E768-4707-9EA1-1EF9600F5130}" srcOrd="1" destOrd="0" presId="urn:microsoft.com/office/officeart/2005/8/layout/vList5"/>
    <dgm:cxn modelId="{2DAAF6EE-CEF3-4AB0-BE8E-2B807D81022C}" type="presParOf" srcId="{41E43C89-E00B-4B28-9F46-CB15BD28457D}" destId="{4C34ED3C-9F21-4F3B-BED7-67F5D002E42A}" srcOrd="1" destOrd="0" presId="urn:microsoft.com/office/officeart/2005/8/layout/vList5"/>
    <dgm:cxn modelId="{81DF9CC1-B376-45FC-B74B-D5213FF4C188}" type="presParOf" srcId="{41E43C89-E00B-4B28-9F46-CB15BD28457D}" destId="{5252C80C-5DD9-4282-95AA-877BECCD911D}" srcOrd="2" destOrd="0" presId="urn:microsoft.com/office/officeart/2005/8/layout/vList5"/>
    <dgm:cxn modelId="{730B1320-9D50-45AB-9C9B-AF3E1C8246A7}" type="presParOf" srcId="{5252C80C-5DD9-4282-95AA-877BECCD911D}" destId="{2A8E3771-34B1-418B-8AEE-95488C639D17}" srcOrd="0" destOrd="0" presId="urn:microsoft.com/office/officeart/2005/8/layout/vList5"/>
    <dgm:cxn modelId="{B7090384-A78B-423A-B94B-04B95B0E82B8}" type="presParOf" srcId="{5252C80C-5DD9-4282-95AA-877BECCD911D}" destId="{B1F04C73-CF37-488C-AE26-B1498A89FAD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45A3A-E768-4707-9EA1-1EF9600F5130}">
      <dsp:nvSpPr>
        <dsp:cNvPr id="0" name=""/>
        <dsp:cNvSpPr/>
      </dsp:nvSpPr>
      <dsp:spPr>
        <a:xfrm rot="5400000">
          <a:off x="7222159" y="-2394292"/>
          <a:ext cx="2577046" cy="8010054"/>
        </a:xfrm>
        <a:prstGeom prst="round2SameRect">
          <a:avLst/>
        </a:prstGeom>
        <a:solidFill>
          <a:schemeClr val="tx2">
            <a:lumMod val="20000"/>
            <a:lumOff val="80000"/>
            <a:alpha val="9000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a:t>Permitted some States to exercise State jurisdiction in Indian country = concurrent</a:t>
          </a:r>
        </a:p>
        <a:p>
          <a:pPr marL="285750" lvl="1" indent="-285750" algn="l" defTabSz="1422400">
            <a:lnSpc>
              <a:spcPct val="90000"/>
            </a:lnSpc>
            <a:spcBef>
              <a:spcPct val="0"/>
            </a:spcBef>
            <a:spcAft>
              <a:spcPct val="15000"/>
            </a:spcAft>
            <a:buChar char="•"/>
          </a:pPr>
          <a:r>
            <a:rPr lang="en-US" sz="3200" kern="1200"/>
            <a:t>Impacts federal Public Safety and Justice funding</a:t>
          </a:r>
        </a:p>
      </dsp:txBody>
      <dsp:txXfrm rot="-5400000">
        <a:off x="4505656" y="448012"/>
        <a:ext cx="7884253" cy="2325444"/>
      </dsp:txXfrm>
    </dsp:sp>
    <dsp:sp modelId="{8CF66FA2-6A86-47AC-A21F-13BD7987AE3E}">
      <dsp:nvSpPr>
        <dsp:cNvPr id="0" name=""/>
        <dsp:cNvSpPr/>
      </dsp:nvSpPr>
      <dsp:spPr>
        <a:xfrm>
          <a:off x="0" y="80"/>
          <a:ext cx="4505655" cy="322130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What it did</a:t>
          </a:r>
        </a:p>
      </dsp:txBody>
      <dsp:txXfrm>
        <a:off x="157251" y="157331"/>
        <a:ext cx="4191153" cy="2906806"/>
      </dsp:txXfrm>
    </dsp:sp>
    <dsp:sp modelId="{B1F04C73-CF37-488C-AE26-B1498A89FAD5}">
      <dsp:nvSpPr>
        <dsp:cNvPr id="0" name=""/>
        <dsp:cNvSpPr/>
      </dsp:nvSpPr>
      <dsp:spPr>
        <a:xfrm rot="5400000">
          <a:off x="7222159" y="988081"/>
          <a:ext cx="2577046" cy="8010054"/>
        </a:xfrm>
        <a:prstGeom prst="round2SameRect">
          <a:avLst/>
        </a:prstGeom>
        <a:solidFill>
          <a:schemeClr val="tx2">
            <a:lumMod val="20000"/>
            <a:lumOff val="80000"/>
            <a:alpha val="9000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a:t>Did not terminate Tribes</a:t>
          </a:r>
        </a:p>
        <a:p>
          <a:pPr marL="285750" lvl="1" indent="-285750" algn="l" defTabSz="1422400">
            <a:lnSpc>
              <a:spcPct val="90000"/>
            </a:lnSpc>
            <a:spcBef>
              <a:spcPct val="0"/>
            </a:spcBef>
            <a:spcAft>
              <a:spcPct val="15000"/>
            </a:spcAft>
            <a:buChar char="•"/>
          </a:pPr>
          <a:r>
            <a:rPr lang="en-US" sz="3200" kern="1200"/>
            <a:t>Did not extinguish Tribal sovereignty</a:t>
          </a:r>
        </a:p>
        <a:p>
          <a:pPr marL="285750" lvl="1" indent="-285750" algn="l" defTabSz="1422400">
            <a:lnSpc>
              <a:spcPct val="90000"/>
            </a:lnSpc>
            <a:spcBef>
              <a:spcPct val="0"/>
            </a:spcBef>
            <a:spcAft>
              <a:spcPct val="15000"/>
            </a:spcAft>
            <a:buChar char="•"/>
          </a:pPr>
          <a:r>
            <a:rPr lang="en-US" sz="3200" kern="1200"/>
            <a:t>Did not take away Tribal jurisdiction</a:t>
          </a:r>
        </a:p>
      </dsp:txBody>
      <dsp:txXfrm rot="-5400000">
        <a:off x="4505656" y="3830386"/>
        <a:ext cx="7884253" cy="2325444"/>
      </dsp:txXfrm>
    </dsp:sp>
    <dsp:sp modelId="{2A8E3771-34B1-418B-8AEE-95488C639D17}">
      <dsp:nvSpPr>
        <dsp:cNvPr id="0" name=""/>
        <dsp:cNvSpPr/>
      </dsp:nvSpPr>
      <dsp:spPr>
        <a:xfrm>
          <a:off x="0" y="3382454"/>
          <a:ext cx="4505655" cy="3221308"/>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What it did </a:t>
          </a:r>
          <a:r>
            <a:rPr lang="en-US" sz="6500" u="sng" kern="1200"/>
            <a:t>not</a:t>
          </a:r>
          <a:r>
            <a:rPr lang="en-US" sz="6500" u="none" kern="1200"/>
            <a:t> </a:t>
          </a:r>
          <a:r>
            <a:rPr lang="en-US" sz="6500" kern="1200"/>
            <a:t>do</a:t>
          </a:r>
        </a:p>
      </dsp:txBody>
      <dsp:txXfrm>
        <a:off x="157251" y="3539705"/>
        <a:ext cx="4191153" cy="290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45A3A-E768-4707-9EA1-1EF9600F5130}">
      <dsp:nvSpPr>
        <dsp:cNvPr id="0" name=""/>
        <dsp:cNvSpPr/>
      </dsp:nvSpPr>
      <dsp:spPr>
        <a:xfrm rot="5400000">
          <a:off x="7195342" y="-2385402"/>
          <a:ext cx="2567477" cy="7980311"/>
        </a:xfrm>
        <a:prstGeom prst="round2SameRect">
          <a:avLst/>
        </a:prstGeom>
        <a:solidFill>
          <a:schemeClr val="tx2">
            <a:lumMod val="20000"/>
            <a:lumOff val="80000"/>
            <a:alpha val="9000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rtl="0">
            <a:lnSpc>
              <a:spcPct val="90000"/>
            </a:lnSpc>
            <a:spcBef>
              <a:spcPct val="0"/>
            </a:spcBef>
            <a:spcAft>
              <a:spcPct val="15000"/>
            </a:spcAft>
            <a:buChar char="•"/>
          </a:pPr>
          <a:r>
            <a:rPr lang="en-US" sz="3900" b="0" kern="1200">
              <a:latin typeface="+mn-lt"/>
            </a:rPr>
            <a:t>Settled</a:t>
          </a:r>
          <a:r>
            <a:rPr lang="en-US" sz="3900" kern="1200">
              <a:latin typeface="+mn-lt"/>
            </a:rPr>
            <a:t> </a:t>
          </a:r>
          <a:r>
            <a:rPr lang="en-US" sz="3900" kern="1200">
              <a:latin typeface="Sagona Book"/>
            </a:rPr>
            <a:t>Aboriginal</a:t>
          </a:r>
          <a:r>
            <a:rPr lang="en-US" sz="3900" kern="1200"/>
            <a:t> title claims in Alaska</a:t>
          </a:r>
        </a:p>
        <a:p>
          <a:pPr marL="285750" lvl="1" indent="-285750" algn="l" defTabSz="1733550">
            <a:lnSpc>
              <a:spcPct val="90000"/>
            </a:lnSpc>
            <a:spcBef>
              <a:spcPct val="0"/>
            </a:spcBef>
            <a:spcAft>
              <a:spcPct val="15000"/>
            </a:spcAft>
            <a:buChar char="•"/>
          </a:pPr>
          <a:r>
            <a:rPr lang="en-US" sz="3900" kern="1200"/>
            <a:t>Impacted Alaska Tribes' territorial jurisdiction</a:t>
          </a:r>
        </a:p>
      </dsp:txBody>
      <dsp:txXfrm rot="-5400000">
        <a:off x="4488925" y="446349"/>
        <a:ext cx="7854977" cy="2316809"/>
      </dsp:txXfrm>
    </dsp:sp>
    <dsp:sp modelId="{8CF66FA2-6A86-47AC-A21F-13BD7987AE3E}">
      <dsp:nvSpPr>
        <dsp:cNvPr id="0" name=""/>
        <dsp:cNvSpPr/>
      </dsp:nvSpPr>
      <dsp:spPr>
        <a:xfrm>
          <a:off x="0" y="80"/>
          <a:ext cx="4488925" cy="3209347"/>
        </a:xfrm>
        <a:prstGeom prst="roundRect">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What it did</a:t>
          </a:r>
        </a:p>
      </dsp:txBody>
      <dsp:txXfrm>
        <a:off x="156667" y="156747"/>
        <a:ext cx="4175591" cy="2896013"/>
      </dsp:txXfrm>
    </dsp:sp>
    <dsp:sp modelId="{B1F04C73-CF37-488C-AE26-B1498A89FAD5}">
      <dsp:nvSpPr>
        <dsp:cNvPr id="0" name=""/>
        <dsp:cNvSpPr/>
      </dsp:nvSpPr>
      <dsp:spPr>
        <a:xfrm rot="5400000">
          <a:off x="7195342" y="984412"/>
          <a:ext cx="2567477" cy="7980311"/>
        </a:xfrm>
        <a:prstGeom prst="round2SameRect">
          <a:avLst/>
        </a:prstGeom>
        <a:solidFill>
          <a:schemeClr val="tx2">
            <a:lumMod val="20000"/>
            <a:lumOff val="80000"/>
            <a:alpha val="90000"/>
          </a:schemeClr>
        </a:solidFill>
        <a:ln w="9525" cap="flat" cmpd="sng" algn="ctr">
          <a:solidFill>
            <a:schemeClr val="accent4">
              <a:tint val="40000"/>
              <a:alpha val="90000"/>
              <a:hueOff val="-3945706"/>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a:t>Did not terminate Tribes</a:t>
          </a:r>
        </a:p>
        <a:p>
          <a:pPr marL="285750" lvl="1" indent="-285750" algn="l" defTabSz="1733550">
            <a:lnSpc>
              <a:spcPct val="90000"/>
            </a:lnSpc>
            <a:spcBef>
              <a:spcPct val="0"/>
            </a:spcBef>
            <a:spcAft>
              <a:spcPct val="15000"/>
            </a:spcAft>
            <a:buChar char="•"/>
          </a:pPr>
          <a:r>
            <a:rPr lang="en-US" sz="3900" kern="1200"/>
            <a:t>Did not extinguish Tribal sovereignty</a:t>
          </a:r>
        </a:p>
      </dsp:txBody>
      <dsp:txXfrm rot="-5400000">
        <a:off x="4488925" y="3816163"/>
        <a:ext cx="7854977" cy="2316809"/>
      </dsp:txXfrm>
    </dsp:sp>
    <dsp:sp modelId="{2A8E3771-34B1-418B-8AEE-95488C639D17}">
      <dsp:nvSpPr>
        <dsp:cNvPr id="0" name=""/>
        <dsp:cNvSpPr/>
      </dsp:nvSpPr>
      <dsp:spPr>
        <a:xfrm>
          <a:off x="0" y="3369894"/>
          <a:ext cx="4488925" cy="3209347"/>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What it did </a:t>
          </a:r>
          <a:r>
            <a:rPr lang="en-US" sz="6500" u="sng" kern="1200"/>
            <a:t>not</a:t>
          </a:r>
          <a:r>
            <a:rPr lang="en-US" sz="6500" u="none" kern="1200"/>
            <a:t> </a:t>
          </a:r>
          <a:r>
            <a:rPr lang="en-US" sz="6500" kern="1200"/>
            <a:t>do</a:t>
          </a:r>
        </a:p>
      </dsp:txBody>
      <dsp:txXfrm>
        <a:off x="156667" y="3526561"/>
        <a:ext cx="4175591" cy="28960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a:extLst>
            <a:ext uri="{FF2B5EF4-FFF2-40B4-BE49-F238E27FC236}">
              <a16:creationId xmlns:a16="http://schemas.microsoft.com/office/drawing/2014/main" id="{CB8F9E9E-194F-2F45-B4E6-875438CB52B8}"/>
            </a:ext>
          </a:extLst>
        </p:cNvPr>
        <p:cNvGrpSpPr/>
        <p:nvPr/>
      </p:nvGrpSpPr>
      <p:grpSpPr>
        <a:xfrm>
          <a:off x="0" y="0"/>
          <a:ext cx="0" cy="0"/>
          <a:chOff x="0" y="0"/>
          <a:chExt cx="0" cy="0"/>
        </a:xfrm>
      </p:grpSpPr>
      <p:sp>
        <p:nvSpPr>
          <p:cNvPr id="205" name="Google Shape;205;g2aee31e61e4_1_75:notes">
            <a:extLst>
              <a:ext uri="{FF2B5EF4-FFF2-40B4-BE49-F238E27FC236}">
                <a16:creationId xmlns:a16="http://schemas.microsoft.com/office/drawing/2014/main" id="{446171D7-AE9D-B06B-0E63-5C512C3151B4}"/>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SzPts val="1400"/>
              <a:buNone/>
            </a:pPr>
            <a:endParaRPr/>
          </a:p>
        </p:txBody>
      </p:sp>
      <p:sp>
        <p:nvSpPr>
          <p:cNvPr id="206" name="Google Shape;206;g2aee31e61e4_1_75:notes">
            <a:extLst>
              <a:ext uri="{FF2B5EF4-FFF2-40B4-BE49-F238E27FC236}">
                <a16:creationId xmlns:a16="http://schemas.microsoft.com/office/drawing/2014/main" id="{7FE8D87F-70C3-9984-7293-855EC1DBF1AE}"/>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395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81538B44-AA9E-A1A9-EC43-1AD870698FFE}"/>
            </a:ext>
          </a:extLst>
        </p:cNvPr>
        <p:cNvGrpSpPr/>
        <p:nvPr/>
      </p:nvGrpSpPr>
      <p:grpSpPr>
        <a:xfrm>
          <a:off x="0" y="0"/>
          <a:ext cx="0" cy="0"/>
          <a:chOff x="0" y="0"/>
          <a:chExt cx="0" cy="0"/>
        </a:xfrm>
      </p:grpSpPr>
      <p:sp>
        <p:nvSpPr>
          <p:cNvPr id="297" name="Google Shape;297;g2aee31e61e4_3_112:notes">
            <a:extLst>
              <a:ext uri="{FF2B5EF4-FFF2-40B4-BE49-F238E27FC236}">
                <a16:creationId xmlns:a16="http://schemas.microsoft.com/office/drawing/2014/main" id="{C18489B3-360C-981E-C08A-69314D9CEC1B}"/>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aee31e61e4_3_112:notes">
            <a:extLst>
              <a:ext uri="{FF2B5EF4-FFF2-40B4-BE49-F238E27FC236}">
                <a16:creationId xmlns:a16="http://schemas.microsoft.com/office/drawing/2014/main" id="{043B64ED-0769-9DE8-BE1B-15A4BB33404E}"/>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sz="1200" b="0" i="0" u="none" strike="noStrike">
                <a:solidFill>
                  <a:srgbClr val="000000"/>
                </a:solidFill>
                <a:effectLst/>
                <a:latin typeface="Calibri"/>
                <a:cs typeface="Calibri"/>
              </a:rPr>
              <a:t>Casey</a:t>
            </a:r>
          </a:p>
          <a:p>
            <a:endParaRPr lang="en-US" sz="1200" b="0" i="0" u="none" strike="noStrike">
              <a:solidFill>
                <a:srgbClr val="000000"/>
              </a:solidFill>
              <a:effectLst/>
              <a:latin typeface="Calibri"/>
              <a:cs typeface="Calibri"/>
            </a:endParaRPr>
          </a:p>
          <a:p>
            <a:r>
              <a:rPr lang="en-US" sz="1200" b="0" i="0" u="none" strike="noStrike">
                <a:solidFill>
                  <a:srgbClr val="000000"/>
                </a:solidFill>
                <a:effectLst/>
                <a:latin typeface="Calibri"/>
                <a:cs typeface="Calibri"/>
              </a:rPr>
              <a:t>Alaska is a PL 280 state, </a:t>
            </a:r>
            <a:r>
              <a:rPr lang="en-US" sz="1200" b="0" i="0" u="none" strike="noStrike">
                <a:solidFill>
                  <a:srgbClr val="444444"/>
                </a:solidFill>
                <a:effectLst/>
                <a:latin typeface="Arial"/>
                <a:cs typeface="Arial"/>
              </a:rPr>
              <a:t>t</a:t>
            </a:r>
            <a:r>
              <a:rPr lang="en-US" sz="1200" b="0" i="0" u="none" strike="noStrike">
                <a:solidFill>
                  <a:srgbClr val="000000"/>
                </a:solidFill>
                <a:effectLst/>
                <a:latin typeface="Calibri"/>
                <a:cs typeface="Calibri"/>
              </a:rPr>
              <a:t>his law has been a source of much confusion.</a:t>
            </a:r>
            <a:r>
              <a:rPr lang="en-US" sz="1200">
                <a:solidFill>
                  <a:srgbClr val="000000"/>
                </a:solidFill>
                <a:latin typeface="Calibri"/>
                <a:cs typeface="Calibri"/>
              </a:rPr>
              <a:t> </a:t>
            </a:r>
            <a:endParaRPr lang="en-US"/>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a:t>A </a:t>
            </a:r>
            <a:r>
              <a:rPr lang="en-US" sz="1200" u="sng"/>
              <a:t>federal</a:t>
            </a:r>
            <a:r>
              <a:rPr lang="en-US" sz="1200"/>
              <a:t> law passed in 1953 that applied to Alaska at the time of statehood. Changed state and federal criminal and civil jurisdiction in ‘Indian Country’</a:t>
            </a:r>
            <a:endParaRPr lang="en-US" sz="1200">
              <a:cs typeface="Calibri"/>
            </a:endParaRPr>
          </a:p>
          <a:p>
            <a:pPr algn="l" rtl="0" fontAlgn="base">
              <a:buFont typeface="Arial" panose="020B0604020202020204" pitchFamily="34" charset="0"/>
              <a:buNone/>
            </a:pPr>
            <a:r>
              <a:rPr lang="en-US" sz="1200" b="0" i="0" u="none" strike="noStrike">
                <a:solidFill>
                  <a:srgbClr val="000000"/>
                </a:solidFill>
                <a:effectLst/>
                <a:latin typeface="Calibri"/>
                <a:cs typeface="Calibri"/>
              </a:rPr>
              <a:t>Basically what it did was – </a:t>
            </a:r>
            <a:r>
              <a:rPr lang="en-US" sz="1200" b="0" i="0">
                <a:solidFill>
                  <a:srgbClr val="444444"/>
                </a:solidFill>
                <a:effectLst/>
                <a:latin typeface="Calibri"/>
                <a:cs typeface="Calibri"/>
              </a:rPr>
              <a:t>​</a:t>
            </a:r>
          </a:p>
          <a:p>
            <a:pPr algn="l" rtl="0" fontAlgn="base">
              <a:buFont typeface="Arial" panose="020B0604020202020204" pitchFamily="34" charset="0"/>
              <a:buChar char="•"/>
            </a:pPr>
            <a:r>
              <a:rPr lang="en-US" sz="1200" b="0" i="0" u="none" strike="noStrike">
                <a:solidFill>
                  <a:srgbClr val="000000"/>
                </a:solidFill>
                <a:effectLst/>
                <a:latin typeface="Calibri"/>
                <a:cs typeface="Calibri"/>
              </a:rPr>
              <a:t>inject the state as a sovereign and gave it jurisdiction where it didn't have it before. </a:t>
            </a:r>
            <a:r>
              <a:rPr lang="en-US" sz="1200" b="0" i="0">
                <a:solidFill>
                  <a:srgbClr val="444444"/>
                </a:solidFill>
                <a:effectLst/>
                <a:latin typeface="Calibri"/>
                <a:cs typeface="Calibri"/>
              </a:rPr>
              <a:t>​</a:t>
            </a:r>
          </a:p>
          <a:p>
            <a:pPr algn="l" rtl="0" fontAlgn="base">
              <a:buFont typeface="Arial" panose="020B0604020202020204" pitchFamily="34" charset="0"/>
              <a:buChar char="•"/>
            </a:pPr>
            <a:r>
              <a:rPr lang="en-US" sz="1200" b="0" i="0" u="none" strike="noStrike">
                <a:solidFill>
                  <a:srgbClr val="000000"/>
                </a:solidFill>
                <a:effectLst/>
                <a:latin typeface="Calibri"/>
                <a:cs typeface="Calibri"/>
              </a:rPr>
              <a:t>Some people thought this law took away tribal jurisdiction, but it did not, we have concurrent jurisdiction.   </a:t>
            </a:r>
            <a:r>
              <a:rPr lang="en-US" sz="1200" b="0" i="0">
                <a:solidFill>
                  <a:srgbClr val="444444"/>
                </a:solidFill>
                <a:effectLst/>
                <a:latin typeface="Calibri"/>
                <a:cs typeface="Calibri"/>
              </a:rPr>
              <a:t>​</a:t>
            </a:r>
          </a:p>
          <a:p>
            <a:endParaRPr lang="en-US"/>
          </a:p>
          <a:p>
            <a:r>
              <a:rPr lang="en-US"/>
              <a:t>There are 374 tribes in the 6 Mandatory P.L. 280 States. For Reference, there are 574 federally-recognized tribes total. </a:t>
            </a:r>
            <a:endParaRPr lang="en-US">
              <a:cs typeface="Calibri"/>
            </a:endParaRPr>
          </a:p>
          <a:p>
            <a:endParaRPr lang="en-US">
              <a:cs typeface="Calibri"/>
            </a:endParaRPr>
          </a:p>
        </p:txBody>
      </p:sp>
      <p:sp>
        <p:nvSpPr>
          <p:cNvPr id="299" name="Google Shape;299;g2aee31e61e4_3_112:notes">
            <a:extLst>
              <a:ext uri="{FF2B5EF4-FFF2-40B4-BE49-F238E27FC236}">
                <a16:creationId xmlns:a16="http://schemas.microsoft.com/office/drawing/2014/main" id="{1FD74EBC-4528-BE60-035B-4EE9C7CB783F}"/>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10</a:t>
            </a:fld>
            <a:endParaRPr/>
          </a:p>
        </p:txBody>
      </p:sp>
    </p:spTree>
    <p:extLst>
      <p:ext uri="{BB962C8B-B14F-4D97-AF65-F5344CB8AC3E}">
        <p14:creationId xmlns:p14="http://schemas.microsoft.com/office/powerpoint/2010/main" val="40310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8CA5CC9B-BA83-9F08-6077-97A27937F812}"/>
            </a:ext>
          </a:extLst>
        </p:cNvPr>
        <p:cNvGrpSpPr/>
        <p:nvPr/>
      </p:nvGrpSpPr>
      <p:grpSpPr>
        <a:xfrm>
          <a:off x="0" y="0"/>
          <a:ext cx="0" cy="0"/>
          <a:chOff x="0" y="0"/>
          <a:chExt cx="0" cy="0"/>
        </a:xfrm>
      </p:grpSpPr>
      <p:sp>
        <p:nvSpPr>
          <p:cNvPr id="297" name="Google Shape;297;g2aee31e61e4_3_112:notes">
            <a:extLst>
              <a:ext uri="{FF2B5EF4-FFF2-40B4-BE49-F238E27FC236}">
                <a16:creationId xmlns:a16="http://schemas.microsoft.com/office/drawing/2014/main" id="{5045A1B1-D60B-0D91-00A8-1D860584FF38}"/>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aee31e61e4_3_112:notes">
            <a:extLst>
              <a:ext uri="{FF2B5EF4-FFF2-40B4-BE49-F238E27FC236}">
                <a16:creationId xmlns:a16="http://schemas.microsoft.com/office/drawing/2014/main" id="{D6E50174-7342-01EF-AC5E-CEA516F04FA0}"/>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endParaRPr lang="en-US">
              <a:cs typeface="Calibri"/>
            </a:endParaRPr>
          </a:p>
        </p:txBody>
      </p:sp>
      <p:sp>
        <p:nvSpPr>
          <p:cNvPr id="299" name="Google Shape;299;g2aee31e61e4_3_112:notes">
            <a:extLst>
              <a:ext uri="{FF2B5EF4-FFF2-40B4-BE49-F238E27FC236}">
                <a16:creationId xmlns:a16="http://schemas.microsoft.com/office/drawing/2014/main" id="{71B74731-D7D2-5BB4-1CBA-005F163D2D79}"/>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11</a:t>
            </a:fld>
            <a:endParaRPr/>
          </a:p>
        </p:txBody>
      </p:sp>
    </p:spTree>
    <p:extLst>
      <p:ext uri="{BB962C8B-B14F-4D97-AF65-F5344CB8AC3E}">
        <p14:creationId xmlns:p14="http://schemas.microsoft.com/office/powerpoint/2010/main" val="371149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5BB80AAF-165B-D524-4326-3357086EB509}"/>
            </a:ext>
          </a:extLst>
        </p:cNvPr>
        <p:cNvGrpSpPr/>
        <p:nvPr/>
      </p:nvGrpSpPr>
      <p:grpSpPr>
        <a:xfrm>
          <a:off x="0" y="0"/>
          <a:ext cx="0" cy="0"/>
          <a:chOff x="0" y="0"/>
          <a:chExt cx="0" cy="0"/>
        </a:xfrm>
      </p:grpSpPr>
      <p:sp>
        <p:nvSpPr>
          <p:cNvPr id="297" name="Google Shape;297;g2aee31e61e4_3_112:notes">
            <a:extLst>
              <a:ext uri="{FF2B5EF4-FFF2-40B4-BE49-F238E27FC236}">
                <a16:creationId xmlns:a16="http://schemas.microsoft.com/office/drawing/2014/main" id="{440181CD-4C72-8DB0-09FE-164E5634BE61}"/>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aee31e61e4_3_112:notes">
            <a:extLst>
              <a:ext uri="{FF2B5EF4-FFF2-40B4-BE49-F238E27FC236}">
                <a16:creationId xmlns:a16="http://schemas.microsoft.com/office/drawing/2014/main" id="{862CBBCA-B6B8-4438-6FFD-06D1A7EB77CE}"/>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marR="0" lvl="0" indent="0" algn="l" defTabSz="914400">
              <a:lnSpc>
                <a:spcPct val="100000"/>
              </a:lnSpc>
              <a:spcBef>
                <a:spcPts val="0"/>
              </a:spcBef>
              <a:spcAft>
                <a:spcPts val="0"/>
              </a:spcAft>
              <a:buClrTx/>
              <a:buSzTx/>
              <a:buFontTx/>
              <a:buNone/>
              <a:tabLst/>
              <a:defRPr/>
            </a:pPr>
            <a:r>
              <a:rPr lang="en-US">
                <a:cs typeface="Calibri"/>
              </a:rPr>
              <a:t>Maggie</a:t>
            </a:r>
          </a:p>
          <a:p>
            <a:pPr marL="0" marR="0" lvl="0" indent="0" algn="l" defTabSz="914400">
              <a:lnSpc>
                <a:spcPct val="100000"/>
              </a:lnSpc>
              <a:spcBef>
                <a:spcPts val="0"/>
              </a:spcBef>
              <a:spcAft>
                <a:spcPts val="0"/>
              </a:spcAft>
              <a:buClrTx/>
              <a:buSzTx/>
              <a:buFontTx/>
              <a:buNone/>
              <a:tabLst/>
              <a:defRPr/>
            </a:pPr>
            <a:endParaRPr lang="en-US" sz="1200" kern="1200">
              <a:latin typeface="+mn-lt"/>
              <a:ea typeface="+mn-ea"/>
              <a:cs typeface="+mn-cs"/>
            </a:endParaRPr>
          </a:p>
          <a:p>
            <a:pPr marL="0" marR="0" lvl="0" indent="0" algn="l" defTabSz="914400">
              <a:lnSpc>
                <a:spcPct val="100000"/>
              </a:lnSpc>
              <a:spcBef>
                <a:spcPts val="0"/>
              </a:spcBef>
              <a:spcAft>
                <a:spcPts val="0"/>
              </a:spcAft>
              <a:buClrTx/>
              <a:buSzTx/>
              <a:buFontTx/>
              <a:buNone/>
              <a:tabLst/>
              <a:defRPr/>
            </a:pPr>
            <a:r>
              <a:rPr lang="en-US" sz="1200" kern="1200">
                <a:latin typeface="+mn-lt"/>
                <a:ea typeface="+mn-ea"/>
                <a:cs typeface="+mn-cs"/>
              </a:rPr>
              <a:t>In </a:t>
            </a:r>
            <a:r>
              <a:rPr lang="en-US" sz="1200" b="1" kern="1200">
                <a:latin typeface="+mn-lt"/>
                <a:ea typeface="+mn-ea"/>
                <a:cs typeface="+mn-cs"/>
              </a:rPr>
              <a:t>Nulato Tribal Court v. Superior Court</a:t>
            </a:r>
            <a:r>
              <a:rPr lang="en-US" sz="1200" kern="1200">
                <a:latin typeface="+mn-lt"/>
                <a:ea typeface="+mn-ea"/>
                <a:cs typeface="+mn-cs"/>
              </a:rPr>
              <a:t>, Fourth Judicial District, S16941, the Alaska Supreme Court confirmed the court had “long recognized that concurrent jurisdiction over domestic relations is exercised by the State and tribal courts.” </a:t>
            </a:r>
            <a:endParaRPr lang="en-US">
              <a:ea typeface="+mn-ea"/>
              <a:cs typeface="+mn-cs"/>
            </a:endParaRPr>
          </a:p>
          <a:p>
            <a:endParaRPr lang="en-US"/>
          </a:p>
          <a:p>
            <a:endParaRPr lang="en-US">
              <a:cs typeface="Calibri"/>
            </a:endParaRPr>
          </a:p>
        </p:txBody>
      </p:sp>
      <p:sp>
        <p:nvSpPr>
          <p:cNvPr id="299" name="Google Shape;299;g2aee31e61e4_3_112:notes">
            <a:extLst>
              <a:ext uri="{FF2B5EF4-FFF2-40B4-BE49-F238E27FC236}">
                <a16:creationId xmlns:a16="http://schemas.microsoft.com/office/drawing/2014/main" id="{386324E0-CBFE-9B22-6FB5-8F0C20E4BC2F}"/>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12</a:t>
            </a:fld>
            <a:endParaRPr/>
          </a:p>
        </p:txBody>
      </p:sp>
    </p:spTree>
    <p:extLst>
      <p:ext uri="{BB962C8B-B14F-4D97-AF65-F5344CB8AC3E}">
        <p14:creationId xmlns:p14="http://schemas.microsoft.com/office/powerpoint/2010/main" val="1231288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a:extLst>
            <a:ext uri="{FF2B5EF4-FFF2-40B4-BE49-F238E27FC236}">
              <a16:creationId xmlns:a16="http://schemas.microsoft.com/office/drawing/2014/main" id="{F7DEFF51-1F20-C13B-A151-AFC0DA4EAC4C}"/>
            </a:ext>
          </a:extLst>
        </p:cNvPr>
        <p:cNvGrpSpPr/>
        <p:nvPr/>
      </p:nvGrpSpPr>
      <p:grpSpPr>
        <a:xfrm>
          <a:off x="0" y="0"/>
          <a:ext cx="0" cy="0"/>
          <a:chOff x="0" y="0"/>
          <a:chExt cx="0" cy="0"/>
        </a:xfrm>
      </p:grpSpPr>
      <p:sp>
        <p:nvSpPr>
          <p:cNvPr id="410" name="Google Shape;410;g2aee31e61e4_3_197:notes">
            <a:extLst>
              <a:ext uri="{FF2B5EF4-FFF2-40B4-BE49-F238E27FC236}">
                <a16:creationId xmlns:a16="http://schemas.microsoft.com/office/drawing/2014/main" id="{752BDBBF-B9D3-F82E-DF6C-33CE0CA20E52}"/>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aee31e61e4_3_197:notes">
            <a:extLst>
              <a:ext uri="{FF2B5EF4-FFF2-40B4-BE49-F238E27FC236}">
                <a16:creationId xmlns:a16="http://schemas.microsoft.com/office/drawing/2014/main" id="{2E502BCD-874C-A42C-E25E-013A047870A1}"/>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800"/>
              <a:buNone/>
            </a:pPr>
            <a:endParaRPr sz="1800"/>
          </a:p>
        </p:txBody>
      </p:sp>
      <p:sp>
        <p:nvSpPr>
          <p:cNvPr id="412" name="Google Shape;412;g2aee31e61e4_3_197:notes">
            <a:extLst>
              <a:ext uri="{FF2B5EF4-FFF2-40B4-BE49-F238E27FC236}">
                <a16:creationId xmlns:a16="http://schemas.microsoft.com/office/drawing/2014/main" id="{B4F9B545-B34B-97B5-06FB-9CABD01BB8AB}"/>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13</a:t>
            </a:fld>
            <a:endParaRPr/>
          </a:p>
        </p:txBody>
      </p:sp>
    </p:spTree>
    <p:extLst>
      <p:ext uri="{BB962C8B-B14F-4D97-AF65-F5344CB8AC3E}">
        <p14:creationId xmlns:p14="http://schemas.microsoft.com/office/powerpoint/2010/main" val="371139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a:extLst>
            <a:ext uri="{FF2B5EF4-FFF2-40B4-BE49-F238E27FC236}">
              <a16:creationId xmlns:a16="http://schemas.microsoft.com/office/drawing/2014/main" id="{27AA6F50-9EF6-7A85-5CED-B7EA6B77D6C4}"/>
            </a:ext>
          </a:extLst>
        </p:cNvPr>
        <p:cNvGrpSpPr/>
        <p:nvPr/>
      </p:nvGrpSpPr>
      <p:grpSpPr>
        <a:xfrm>
          <a:off x="0" y="0"/>
          <a:ext cx="0" cy="0"/>
          <a:chOff x="0" y="0"/>
          <a:chExt cx="0" cy="0"/>
        </a:xfrm>
      </p:grpSpPr>
      <p:sp>
        <p:nvSpPr>
          <p:cNvPr id="410" name="Google Shape;410;g2aee31e61e4_3_197:notes">
            <a:extLst>
              <a:ext uri="{FF2B5EF4-FFF2-40B4-BE49-F238E27FC236}">
                <a16:creationId xmlns:a16="http://schemas.microsoft.com/office/drawing/2014/main" id="{BD7BEF59-377F-7B95-B811-D97605B1F0B6}"/>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aee31e61e4_3_197:notes">
            <a:extLst>
              <a:ext uri="{FF2B5EF4-FFF2-40B4-BE49-F238E27FC236}">
                <a16:creationId xmlns:a16="http://schemas.microsoft.com/office/drawing/2014/main" id="{B89AFF1D-6674-7478-1D6E-EF66E43E4B9D}"/>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sz="1800"/>
              <a:t>Maude</a:t>
            </a:r>
          </a:p>
          <a:p>
            <a:endParaRPr lang="en-US" sz="1800" baseline="0"/>
          </a:p>
          <a:p>
            <a:r>
              <a:rPr lang="en-US" sz="1800" baseline="0"/>
              <a:t>- These are the kinds of cases that are typically handled by tribal courts, but there are more kinds of cases that tribal courts are taking 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a:t>Many Alaska</a:t>
            </a:r>
            <a:r>
              <a:rPr lang="en-US" sz="1800" baseline="0"/>
              <a:t> Tribes do not currently exercise </a:t>
            </a:r>
            <a:r>
              <a:rPr lang="en-US" sz="1800"/>
              <a:t>criminal jurisdiction.</a:t>
            </a:r>
            <a:r>
              <a:rPr lang="en-US" sz="1800" baseline="0"/>
              <a:t> This means Tribal Court remedies do not include locking people up.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baseline="0"/>
              <a:t>In many Tribal Laws you will find elements that look like criminal laws, such as sections prohibiting assault and battery.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baseline="0"/>
              <a:t>Federal law (ICRA) imposes requirements on Tribes exercise criminal jurisdiction</a:t>
            </a:r>
          </a:p>
          <a:p>
            <a:endParaRPr lang="en-US" sz="1800">
              <a:cs typeface="Calibri"/>
            </a:endParaRPr>
          </a:p>
          <a:p>
            <a:pPr marL="0" indent="0">
              <a:buClr>
                <a:schemeClr val="dk1"/>
              </a:buClr>
              <a:buSzPts val="1800"/>
              <a:buNone/>
            </a:pPr>
            <a:endParaRPr sz="1800"/>
          </a:p>
        </p:txBody>
      </p:sp>
      <p:sp>
        <p:nvSpPr>
          <p:cNvPr id="412" name="Google Shape;412;g2aee31e61e4_3_197:notes">
            <a:extLst>
              <a:ext uri="{FF2B5EF4-FFF2-40B4-BE49-F238E27FC236}">
                <a16:creationId xmlns:a16="http://schemas.microsoft.com/office/drawing/2014/main" id="{F4FD9A37-0A56-24CA-003B-7184FAFBB542}"/>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14</a:t>
            </a:fld>
            <a:endParaRPr/>
          </a:p>
        </p:txBody>
      </p:sp>
    </p:spTree>
    <p:extLst>
      <p:ext uri="{BB962C8B-B14F-4D97-AF65-F5344CB8AC3E}">
        <p14:creationId xmlns:p14="http://schemas.microsoft.com/office/powerpoint/2010/main" val="13565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a:extLst>
            <a:ext uri="{FF2B5EF4-FFF2-40B4-BE49-F238E27FC236}">
              <a16:creationId xmlns:a16="http://schemas.microsoft.com/office/drawing/2014/main" id="{79E5D151-E02C-3F51-474B-0070B9434EE9}"/>
            </a:ext>
          </a:extLst>
        </p:cNvPr>
        <p:cNvGrpSpPr/>
        <p:nvPr/>
      </p:nvGrpSpPr>
      <p:grpSpPr>
        <a:xfrm>
          <a:off x="0" y="0"/>
          <a:ext cx="0" cy="0"/>
          <a:chOff x="0" y="0"/>
          <a:chExt cx="0" cy="0"/>
        </a:xfrm>
      </p:grpSpPr>
      <p:sp>
        <p:nvSpPr>
          <p:cNvPr id="410" name="Google Shape;410;g2aee31e61e4_3_197:notes">
            <a:extLst>
              <a:ext uri="{FF2B5EF4-FFF2-40B4-BE49-F238E27FC236}">
                <a16:creationId xmlns:a16="http://schemas.microsoft.com/office/drawing/2014/main" id="{4BC40F88-29DE-D500-1EC4-B0B80356918F}"/>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aee31e61e4_3_197:notes">
            <a:extLst>
              <a:ext uri="{FF2B5EF4-FFF2-40B4-BE49-F238E27FC236}">
                <a16:creationId xmlns:a16="http://schemas.microsoft.com/office/drawing/2014/main" id="{EFB9C81F-6F48-4E4C-ECB3-2128B570AD32}"/>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800"/>
              <a:buNone/>
            </a:pPr>
            <a:endParaRPr sz="1800"/>
          </a:p>
        </p:txBody>
      </p:sp>
      <p:sp>
        <p:nvSpPr>
          <p:cNvPr id="412" name="Google Shape;412;g2aee31e61e4_3_197:notes">
            <a:extLst>
              <a:ext uri="{FF2B5EF4-FFF2-40B4-BE49-F238E27FC236}">
                <a16:creationId xmlns:a16="http://schemas.microsoft.com/office/drawing/2014/main" id="{1277D2F1-EAB0-B876-1B7B-B2A37EA11967}"/>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15</a:t>
            </a:fld>
            <a:endParaRPr/>
          </a:p>
        </p:txBody>
      </p:sp>
    </p:spTree>
    <p:extLst>
      <p:ext uri="{BB962C8B-B14F-4D97-AF65-F5344CB8AC3E}">
        <p14:creationId xmlns:p14="http://schemas.microsoft.com/office/powerpoint/2010/main" val="151248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a:extLst>
            <a:ext uri="{FF2B5EF4-FFF2-40B4-BE49-F238E27FC236}">
              <a16:creationId xmlns:a16="http://schemas.microsoft.com/office/drawing/2014/main" id="{83BB60E4-2601-2126-571F-7BF8CFD33DA8}"/>
            </a:ext>
          </a:extLst>
        </p:cNvPr>
        <p:cNvGrpSpPr/>
        <p:nvPr/>
      </p:nvGrpSpPr>
      <p:grpSpPr>
        <a:xfrm>
          <a:off x="0" y="0"/>
          <a:ext cx="0" cy="0"/>
          <a:chOff x="0" y="0"/>
          <a:chExt cx="0" cy="0"/>
        </a:xfrm>
      </p:grpSpPr>
      <p:sp>
        <p:nvSpPr>
          <p:cNvPr id="410" name="Google Shape;410;g2aee31e61e4_3_197:notes">
            <a:extLst>
              <a:ext uri="{FF2B5EF4-FFF2-40B4-BE49-F238E27FC236}">
                <a16:creationId xmlns:a16="http://schemas.microsoft.com/office/drawing/2014/main" id="{339B0DFA-A945-3131-A430-5ED8EEF0FEEE}"/>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aee31e61e4_3_197:notes">
            <a:extLst>
              <a:ext uri="{FF2B5EF4-FFF2-40B4-BE49-F238E27FC236}">
                <a16:creationId xmlns:a16="http://schemas.microsoft.com/office/drawing/2014/main" id="{7D17A628-8A9C-53B3-CBE8-6A94180ABBC8}"/>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800"/>
              <a:buNone/>
            </a:pPr>
            <a:endParaRPr sz="1800"/>
          </a:p>
        </p:txBody>
      </p:sp>
      <p:sp>
        <p:nvSpPr>
          <p:cNvPr id="412" name="Google Shape;412;g2aee31e61e4_3_197:notes">
            <a:extLst>
              <a:ext uri="{FF2B5EF4-FFF2-40B4-BE49-F238E27FC236}">
                <a16:creationId xmlns:a16="http://schemas.microsoft.com/office/drawing/2014/main" id="{2294F982-9AEA-614F-9538-BA6363642341}"/>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16</a:t>
            </a:fld>
            <a:endParaRPr/>
          </a:p>
        </p:txBody>
      </p:sp>
    </p:spTree>
    <p:extLst>
      <p:ext uri="{BB962C8B-B14F-4D97-AF65-F5344CB8AC3E}">
        <p14:creationId xmlns:p14="http://schemas.microsoft.com/office/powerpoint/2010/main" val="2350584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a:extLst>
            <a:ext uri="{FF2B5EF4-FFF2-40B4-BE49-F238E27FC236}">
              <a16:creationId xmlns:a16="http://schemas.microsoft.com/office/drawing/2014/main" id="{2BB07D63-571C-2D6C-4C2E-E9E5C80FD1A7}"/>
            </a:ext>
          </a:extLst>
        </p:cNvPr>
        <p:cNvGrpSpPr/>
        <p:nvPr/>
      </p:nvGrpSpPr>
      <p:grpSpPr>
        <a:xfrm>
          <a:off x="0" y="0"/>
          <a:ext cx="0" cy="0"/>
          <a:chOff x="0" y="0"/>
          <a:chExt cx="0" cy="0"/>
        </a:xfrm>
      </p:grpSpPr>
      <p:sp>
        <p:nvSpPr>
          <p:cNvPr id="410" name="Google Shape;410;g2aee31e61e4_3_197:notes">
            <a:extLst>
              <a:ext uri="{FF2B5EF4-FFF2-40B4-BE49-F238E27FC236}">
                <a16:creationId xmlns:a16="http://schemas.microsoft.com/office/drawing/2014/main" id="{4391157C-0D37-40B4-A6FA-52830245F0E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aee31e61e4_3_197:notes">
            <a:extLst>
              <a:ext uri="{FF2B5EF4-FFF2-40B4-BE49-F238E27FC236}">
                <a16:creationId xmlns:a16="http://schemas.microsoft.com/office/drawing/2014/main" id="{2C8C0FE1-8173-494F-4152-03D3462665BD}"/>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800"/>
              <a:buNone/>
            </a:pPr>
            <a:endParaRPr sz="1800"/>
          </a:p>
        </p:txBody>
      </p:sp>
      <p:sp>
        <p:nvSpPr>
          <p:cNvPr id="412" name="Google Shape;412;g2aee31e61e4_3_197:notes">
            <a:extLst>
              <a:ext uri="{FF2B5EF4-FFF2-40B4-BE49-F238E27FC236}">
                <a16:creationId xmlns:a16="http://schemas.microsoft.com/office/drawing/2014/main" id="{A09AE5C4-81BB-29A0-F631-C6DF03850D10}"/>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17</a:t>
            </a:fld>
            <a:endParaRPr/>
          </a:p>
        </p:txBody>
      </p:sp>
    </p:spTree>
    <p:extLst>
      <p:ext uri="{BB962C8B-B14F-4D97-AF65-F5344CB8AC3E}">
        <p14:creationId xmlns:p14="http://schemas.microsoft.com/office/powerpoint/2010/main" val="1955146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a:extLst>
            <a:ext uri="{FF2B5EF4-FFF2-40B4-BE49-F238E27FC236}">
              <a16:creationId xmlns:a16="http://schemas.microsoft.com/office/drawing/2014/main" id="{820205A9-72B7-8719-13D6-23CD7F82FA73}"/>
            </a:ext>
          </a:extLst>
        </p:cNvPr>
        <p:cNvGrpSpPr/>
        <p:nvPr/>
      </p:nvGrpSpPr>
      <p:grpSpPr>
        <a:xfrm>
          <a:off x="0" y="0"/>
          <a:ext cx="0" cy="0"/>
          <a:chOff x="0" y="0"/>
          <a:chExt cx="0" cy="0"/>
        </a:xfrm>
      </p:grpSpPr>
      <p:sp>
        <p:nvSpPr>
          <p:cNvPr id="518" name="Google Shape;518;g2aee31e61e4_1_166:notes">
            <a:extLst>
              <a:ext uri="{FF2B5EF4-FFF2-40B4-BE49-F238E27FC236}">
                <a16:creationId xmlns:a16="http://schemas.microsoft.com/office/drawing/2014/main" id="{EF494B28-5642-9619-B578-6AA68F07057E}"/>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g2aee31e61e4_1_166:notes">
            <a:extLst>
              <a:ext uri="{FF2B5EF4-FFF2-40B4-BE49-F238E27FC236}">
                <a16:creationId xmlns:a16="http://schemas.microsoft.com/office/drawing/2014/main" id="{5F51B582-40FC-A2E5-7518-0A291DB90093}"/>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65887" indent="-232943">
              <a:buSzPts val="1400"/>
              <a:buNone/>
            </a:pPr>
            <a:endParaRPr/>
          </a:p>
        </p:txBody>
      </p:sp>
      <p:sp>
        <p:nvSpPr>
          <p:cNvPr id="520" name="Google Shape;520;g2aee31e61e4_1_166:notes">
            <a:extLst>
              <a:ext uri="{FF2B5EF4-FFF2-40B4-BE49-F238E27FC236}">
                <a16:creationId xmlns:a16="http://schemas.microsoft.com/office/drawing/2014/main" id="{7F45AF47-CA5E-3EEB-FA3A-4957B02F4C78}"/>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
              <a:pPr/>
              <a:t>18</a:t>
            </a:fld>
            <a:endParaRPr/>
          </a:p>
        </p:txBody>
      </p:sp>
    </p:spTree>
    <p:extLst>
      <p:ext uri="{BB962C8B-B14F-4D97-AF65-F5344CB8AC3E}">
        <p14:creationId xmlns:p14="http://schemas.microsoft.com/office/powerpoint/2010/main" val="1277123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a:extLst>
            <a:ext uri="{FF2B5EF4-FFF2-40B4-BE49-F238E27FC236}">
              <a16:creationId xmlns:a16="http://schemas.microsoft.com/office/drawing/2014/main" id="{FD42A959-C297-FA34-DCAB-529094F044AD}"/>
            </a:ext>
          </a:extLst>
        </p:cNvPr>
        <p:cNvGrpSpPr/>
        <p:nvPr/>
      </p:nvGrpSpPr>
      <p:grpSpPr>
        <a:xfrm>
          <a:off x="0" y="0"/>
          <a:ext cx="0" cy="0"/>
          <a:chOff x="0" y="0"/>
          <a:chExt cx="0" cy="0"/>
        </a:xfrm>
      </p:grpSpPr>
      <p:sp>
        <p:nvSpPr>
          <p:cNvPr id="518" name="Google Shape;518;g2aee31e61e4_1_166:notes">
            <a:extLst>
              <a:ext uri="{FF2B5EF4-FFF2-40B4-BE49-F238E27FC236}">
                <a16:creationId xmlns:a16="http://schemas.microsoft.com/office/drawing/2014/main" id="{05237E8C-0AEF-BED4-DD18-1B0ABA4A67A6}"/>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g2aee31e61e4_1_166:notes">
            <a:extLst>
              <a:ext uri="{FF2B5EF4-FFF2-40B4-BE49-F238E27FC236}">
                <a16:creationId xmlns:a16="http://schemas.microsoft.com/office/drawing/2014/main" id="{481ADCC9-5B39-D9D3-4712-1950DE66280F}"/>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65887" indent="-232943">
              <a:buSzPts val="1400"/>
              <a:buNone/>
            </a:pPr>
            <a:endParaRPr/>
          </a:p>
        </p:txBody>
      </p:sp>
      <p:sp>
        <p:nvSpPr>
          <p:cNvPr id="520" name="Google Shape;520;g2aee31e61e4_1_166:notes">
            <a:extLst>
              <a:ext uri="{FF2B5EF4-FFF2-40B4-BE49-F238E27FC236}">
                <a16:creationId xmlns:a16="http://schemas.microsoft.com/office/drawing/2014/main" id="{5CB45209-AA76-6268-0580-2187E4DB9C70}"/>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
              <a:pPr/>
              <a:t>19</a:t>
            </a:fld>
            <a:endParaRPr/>
          </a:p>
        </p:txBody>
      </p:sp>
    </p:spTree>
    <p:extLst>
      <p:ext uri="{BB962C8B-B14F-4D97-AF65-F5344CB8AC3E}">
        <p14:creationId xmlns:p14="http://schemas.microsoft.com/office/powerpoint/2010/main" val="375367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8D0D0D34-49A2-5D3A-D7C8-DEC8B9994166}"/>
            </a:ext>
          </a:extLst>
        </p:cNvPr>
        <p:cNvGrpSpPr/>
        <p:nvPr/>
      </p:nvGrpSpPr>
      <p:grpSpPr>
        <a:xfrm>
          <a:off x="0" y="0"/>
          <a:ext cx="0" cy="0"/>
          <a:chOff x="0" y="0"/>
          <a:chExt cx="0" cy="0"/>
        </a:xfrm>
      </p:grpSpPr>
      <p:sp>
        <p:nvSpPr>
          <p:cNvPr id="217" name="Google Shape;217;g2aee1b196cc_0_43:notes">
            <a:extLst>
              <a:ext uri="{FF2B5EF4-FFF2-40B4-BE49-F238E27FC236}">
                <a16:creationId xmlns:a16="http://schemas.microsoft.com/office/drawing/2014/main" id="{F53ABA7F-4681-A968-364A-7DD058E32F1B}"/>
              </a:ext>
            </a:extLst>
          </p:cNvPr>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SzPts val="1400"/>
              <a:buNone/>
            </a:pPr>
            <a:endParaRPr/>
          </a:p>
        </p:txBody>
      </p:sp>
      <p:sp>
        <p:nvSpPr>
          <p:cNvPr id="218" name="Google Shape;218;g2aee1b196cc_0_43:notes">
            <a:extLst>
              <a:ext uri="{FF2B5EF4-FFF2-40B4-BE49-F238E27FC236}">
                <a16:creationId xmlns:a16="http://schemas.microsoft.com/office/drawing/2014/main" id="{A105382B-6837-8D50-638B-EEA7FBF65E1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153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78BD1801-0EB6-599E-1E41-F3369B47C333}"/>
            </a:ext>
          </a:extLst>
        </p:cNvPr>
        <p:cNvGrpSpPr/>
        <p:nvPr/>
      </p:nvGrpSpPr>
      <p:grpSpPr>
        <a:xfrm>
          <a:off x="0" y="0"/>
          <a:ext cx="0" cy="0"/>
          <a:chOff x="0" y="0"/>
          <a:chExt cx="0" cy="0"/>
        </a:xfrm>
      </p:grpSpPr>
      <p:sp>
        <p:nvSpPr>
          <p:cNvPr id="236" name="Google Shape;236;g2aee31e61e4_1_87:notes">
            <a:extLst>
              <a:ext uri="{FF2B5EF4-FFF2-40B4-BE49-F238E27FC236}">
                <a16:creationId xmlns:a16="http://schemas.microsoft.com/office/drawing/2014/main" id="{168CF635-447A-007C-664A-0B3B9DC9B861}"/>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aee31e61e4_1_87:notes">
            <a:extLst>
              <a:ext uri="{FF2B5EF4-FFF2-40B4-BE49-F238E27FC236}">
                <a16:creationId xmlns:a16="http://schemas.microsoft.com/office/drawing/2014/main" id="{D027E650-19AE-2809-E12D-2021D672E534}"/>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SzPts val="1400"/>
              <a:buNone/>
            </a:pPr>
            <a:endParaRPr/>
          </a:p>
        </p:txBody>
      </p:sp>
      <p:sp>
        <p:nvSpPr>
          <p:cNvPr id="238" name="Google Shape;238;g2aee31e61e4_1_87:notes">
            <a:extLst>
              <a:ext uri="{FF2B5EF4-FFF2-40B4-BE49-F238E27FC236}">
                <a16:creationId xmlns:a16="http://schemas.microsoft.com/office/drawing/2014/main" id="{BAB6506F-C878-8603-C5F3-3A74BF36360E}"/>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3</a:t>
            </a:fld>
            <a:endParaRPr/>
          </a:p>
        </p:txBody>
      </p:sp>
    </p:spTree>
    <p:extLst>
      <p:ext uri="{BB962C8B-B14F-4D97-AF65-F5344CB8AC3E}">
        <p14:creationId xmlns:p14="http://schemas.microsoft.com/office/powerpoint/2010/main" val="317768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BE384AD9-6135-9E0F-97E8-92C24266A14F}"/>
            </a:ext>
          </a:extLst>
        </p:cNvPr>
        <p:cNvGrpSpPr/>
        <p:nvPr/>
      </p:nvGrpSpPr>
      <p:grpSpPr>
        <a:xfrm>
          <a:off x="0" y="0"/>
          <a:ext cx="0" cy="0"/>
          <a:chOff x="0" y="0"/>
          <a:chExt cx="0" cy="0"/>
        </a:xfrm>
      </p:grpSpPr>
      <p:sp>
        <p:nvSpPr>
          <p:cNvPr id="253" name="Google Shape;253;g2aee31e61e4_3_79:notes">
            <a:extLst>
              <a:ext uri="{FF2B5EF4-FFF2-40B4-BE49-F238E27FC236}">
                <a16:creationId xmlns:a16="http://schemas.microsoft.com/office/drawing/2014/main" id="{AE2591C1-0B1F-CEA6-B6BA-70FECFBC1B35}"/>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aee31e61e4_3_79:notes">
            <a:extLst>
              <a:ext uri="{FF2B5EF4-FFF2-40B4-BE49-F238E27FC236}">
                <a16:creationId xmlns:a16="http://schemas.microsoft.com/office/drawing/2014/main" id="{C6AD24F0-7AE3-C2C0-E0B6-86340A5EA3B6}"/>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SzPts val="1400"/>
              <a:buNone/>
            </a:pPr>
            <a:r>
              <a:rPr lang="en"/>
              <a:t>Going to dive into some history of Alaska tribal justice systems and talk about what they looked like prior to contact and colonization, and discuss the effects that contact and colonization from Russia and the US had on tribal justice systems. We’ll then talk a bit about Alaska statehood and new state priorities, and finally what tribal justice systems in Alaska look like today. </a:t>
            </a:r>
            <a:endParaRPr/>
          </a:p>
          <a:p>
            <a:pPr marL="0" indent="0">
              <a:buSzPts val="1400"/>
              <a:buNone/>
            </a:pPr>
            <a:endParaRPr/>
          </a:p>
          <a:p>
            <a:pPr marL="0" indent="0">
              <a:buSzPts val="1400"/>
              <a:buNone/>
            </a:pPr>
            <a:endParaRPr/>
          </a:p>
        </p:txBody>
      </p:sp>
      <p:sp>
        <p:nvSpPr>
          <p:cNvPr id="255" name="Google Shape;255;g2aee31e61e4_3_79:notes">
            <a:extLst>
              <a:ext uri="{FF2B5EF4-FFF2-40B4-BE49-F238E27FC236}">
                <a16:creationId xmlns:a16="http://schemas.microsoft.com/office/drawing/2014/main" id="{E086C078-7610-E890-E9D0-B2B0184108F1}"/>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4</a:t>
            </a:fld>
            <a:endParaRPr/>
          </a:p>
        </p:txBody>
      </p:sp>
    </p:spTree>
    <p:extLst>
      <p:ext uri="{BB962C8B-B14F-4D97-AF65-F5344CB8AC3E}">
        <p14:creationId xmlns:p14="http://schemas.microsoft.com/office/powerpoint/2010/main" val="263804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3D496C14-4099-F4FE-D0BA-A3D3B6A5342A}"/>
            </a:ext>
          </a:extLst>
        </p:cNvPr>
        <p:cNvGrpSpPr/>
        <p:nvPr/>
      </p:nvGrpSpPr>
      <p:grpSpPr>
        <a:xfrm>
          <a:off x="0" y="0"/>
          <a:ext cx="0" cy="0"/>
          <a:chOff x="0" y="0"/>
          <a:chExt cx="0" cy="0"/>
        </a:xfrm>
      </p:grpSpPr>
      <p:sp>
        <p:nvSpPr>
          <p:cNvPr id="265" name="Google Shape;265;g2aee31e61e4_3_88:notes">
            <a:extLst>
              <a:ext uri="{FF2B5EF4-FFF2-40B4-BE49-F238E27FC236}">
                <a16:creationId xmlns:a16="http://schemas.microsoft.com/office/drawing/2014/main" id="{BF5BE720-D6E8-46C3-3058-336F8A24A66B}"/>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aee31e61e4_3_88:notes">
            <a:extLst>
              <a:ext uri="{FF2B5EF4-FFF2-40B4-BE49-F238E27FC236}">
                <a16:creationId xmlns:a16="http://schemas.microsoft.com/office/drawing/2014/main" id="{6F4421B5-5612-CB35-5ABC-59C2ED2A9D48}"/>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174708" indent="-174708">
              <a:buClr>
                <a:schemeClr val="dk1"/>
              </a:buClr>
              <a:buSzPts val="1200"/>
              <a:buFont typeface="Arial"/>
              <a:buChar char="•"/>
            </a:pPr>
            <a:r>
              <a:rPr lang="en"/>
              <a:t>From Rose Borkowski, Yupik Elder from Emmonak, Video Statement 2004 – on file with AKNWRC</a:t>
            </a:r>
            <a:endParaRPr/>
          </a:p>
          <a:p>
            <a:pPr marL="174708" indent="-97060">
              <a:buClr>
                <a:schemeClr val="dk1"/>
              </a:buClr>
              <a:buSzPts val="1200"/>
              <a:buNone/>
            </a:pPr>
            <a:endParaRPr/>
          </a:p>
          <a:p>
            <a:pPr marL="174708" indent="-174708">
              <a:buSzPts val="1200"/>
              <a:buFont typeface="Arial"/>
              <a:buChar char="•"/>
            </a:pPr>
            <a:r>
              <a:rPr lang="en" b="0" i="0">
                <a:solidFill>
                  <a:srgbClr val="000000"/>
                </a:solidFill>
                <a:latin typeface="Arial"/>
                <a:ea typeface="Arial"/>
                <a:cs typeface="Arial"/>
                <a:sym typeface="Arial"/>
              </a:rPr>
              <a:t>The Alaska Native Women’s Coalition (ANWC)* in coordination with the staff at the Emmonak Women’s Shelter held a regional training in Emmonak, Alaska on March 23–24, 2004. The overall purpose of the regional training was to address and develop community specific approaches to domestic violence, sexual assault and batterer’s intervention.</a:t>
            </a:r>
            <a:br>
              <a:rPr lang="en"/>
            </a:br>
            <a:br>
              <a:rPr lang="en"/>
            </a:br>
            <a:r>
              <a:rPr lang="en" b="0" i="0">
                <a:solidFill>
                  <a:srgbClr val="000000"/>
                </a:solidFill>
                <a:latin typeface="Arial"/>
                <a:ea typeface="Arial"/>
                <a:cs typeface="Arial"/>
                <a:sym typeface="Arial"/>
              </a:rPr>
              <a:t>There were seven members in our resource group who traveled to Emmonak by plane: Eleanor David and Tammy Young, Co-Directors of ANWC, Shirley Moses, Project Specialist, Jacque Actuga—Clan Star Director of Public Policy, Marlin Mousseau—Consultant Batterer’s Intervention Project, Tang Cheam—Technology Specialist and myself—ANWC Member.</a:t>
            </a:r>
            <a:endParaRPr/>
          </a:p>
        </p:txBody>
      </p:sp>
      <p:sp>
        <p:nvSpPr>
          <p:cNvPr id="267" name="Google Shape;267;g2aee31e61e4_3_88:notes">
            <a:extLst>
              <a:ext uri="{FF2B5EF4-FFF2-40B4-BE49-F238E27FC236}">
                <a16:creationId xmlns:a16="http://schemas.microsoft.com/office/drawing/2014/main" id="{66946E53-A10C-B967-83D1-FDA2F1C0FD34}"/>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5</a:t>
            </a:fld>
            <a:endParaRPr/>
          </a:p>
        </p:txBody>
      </p:sp>
    </p:spTree>
    <p:extLst>
      <p:ext uri="{BB962C8B-B14F-4D97-AF65-F5344CB8AC3E}">
        <p14:creationId xmlns:p14="http://schemas.microsoft.com/office/powerpoint/2010/main" val="3304928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713F79B9-4C76-1E01-F156-995BE30DD79C}"/>
            </a:ext>
          </a:extLst>
        </p:cNvPr>
        <p:cNvGrpSpPr/>
        <p:nvPr/>
      </p:nvGrpSpPr>
      <p:grpSpPr>
        <a:xfrm>
          <a:off x="0" y="0"/>
          <a:ext cx="0" cy="0"/>
          <a:chOff x="0" y="0"/>
          <a:chExt cx="0" cy="0"/>
        </a:xfrm>
      </p:grpSpPr>
      <p:sp>
        <p:nvSpPr>
          <p:cNvPr id="280" name="Google Shape;280;g2aee31e61e4_3_99:notes">
            <a:extLst>
              <a:ext uri="{FF2B5EF4-FFF2-40B4-BE49-F238E27FC236}">
                <a16:creationId xmlns:a16="http://schemas.microsoft.com/office/drawing/2014/main" id="{9165746C-498B-D7E1-B2EE-B93DE3AC234F}"/>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aee31e61e4_3_99:notes">
            <a:extLst>
              <a:ext uri="{FF2B5EF4-FFF2-40B4-BE49-F238E27FC236}">
                <a16:creationId xmlns:a16="http://schemas.microsoft.com/office/drawing/2014/main" id="{74F64C7B-A00F-C0BE-3DDF-28784BD39CA2}"/>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174708" indent="-97060">
              <a:buClr>
                <a:schemeClr val="dk1"/>
              </a:buClr>
              <a:buSzPts val="1200"/>
              <a:buNone/>
            </a:pPr>
            <a:endParaRPr/>
          </a:p>
        </p:txBody>
      </p:sp>
      <p:sp>
        <p:nvSpPr>
          <p:cNvPr id="282" name="Google Shape;282;g2aee31e61e4_3_99:notes">
            <a:extLst>
              <a:ext uri="{FF2B5EF4-FFF2-40B4-BE49-F238E27FC236}">
                <a16:creationId xmlns:a16="http://schemas.microsoft.com/office/drawing/2014/main" id="{0D69EF94-1C45-C729-5392-CE1AE8224090}"/>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6</a:t>
            </a:fld>
            <a:endParaRPr/>
          </a:p>
        </p:txBody>
      </p:sp>
    </p:spTree>
    <p:extLst>
      <p:ext uri="{BB962C8B-B14F-4D97-AF65-F5344CB8AC3E}">
        <p14:creationId xmlns:p14="http://schemas.microsoft.com/office/powerpoint/2010/main" val="13145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47CEBB9B-1A93-5F13-321A-51C3B9527C53}"/>
            </a:ext>
          </a:extLst>
        </p:cNvPr>
        <p:cNvGrpSpPr/>
        <p:nvPr/>
      </p:nvGrpSpPr>
      <p:grpSpPr>
        <a:xfrm>
          <a:off x="0" y="0"/>
          <a:ext cx="0" cy="0"/>
          <a:chOff x="0" y="0"/>
          <a:chExt cx="0" cy="0"/>
        </a:xfrm>
      </p:grpSpPr>
      <p:sp>
        <p:nvSpPr>
          <p:cNvPr id="297" name="Google Shape;297;g2aee31e61e4_3_112:notes">
            <a:extLst>
              <a:ext uri="{FF2B5EF4-FFF2-40B4-BE49-F238E27FC236}">
                <a16:creationId xmlns:a16="http://schemas.microsoft.com/office/drawing/2014/main" id="{91A29BEA-6146-3D6A-BD0A-0EC2A6F44F0A}"/>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aee31e61e4_3_112:notes">
            <a:extLst>
              <a:ext uri="{FF2B5EF4-FFF2-40B4-BE49-F238E27FC236}">
                <a16:creationId xmlns:a16="http://schemas.microsoft.com/office/drawing/2014/main" id="{AD0F2AFA-B9D0-8B3B-08EC-75E29A1FF3E8}"/>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174708" indent="-174708">
              <a:buClr>
                <a:schemeClr val="dk1"/>
              </a:buClr>
              <a:buSzPts val="1200"/>
              <a:buFont typeface="Arial"/>
              <a:buChar char="•"/>
            </a:pPr>
            <a:r>
              <a:rPr lang="en"/>
              <a:t>Lisa Kailljuus Lang – Chief Justice of the Central Council of Tligit and Haida Indian Tribes of Alaska and Executive director of the Xaadas foundation talked about the effects that colonization had on the Haida peoples. </a:t>
            </a:r>
            <a:endParaRPr/>
          </a:p>
          <a:p>
            <a:pPr marL="174708" indent="-97060">
              <a:buClr>
                <a:schemeClr val="dk1"/>
              </a:buClr>
              <a:buSzPts val="1200"/>
              <a:buNone/>
            </a:pPr>
            <a:endParaRPr/>
          </a:p>
          <a:p>
            <a:pPr marL="174708" indent="-174708">
              <a:buClr>
                <a:schemeClr val="dk1"/>
              </a:buClr>
              <a:buSzPts val="1200"/>
              <a:buFont typeface="Arial"/>
              <a:buChar char="•"/>
            </a:pPr>
            <a:r>
              <a:rPr lang="en"/>
              <a:t>Read quote </a:t>
            </a:r>
            <a:endParaRPr/>
          </a:p>
          <a:p>
            <a:pPr marL="174708" indent="-97060">
              <a:buClr>
                <a:schemeClr val="dk1"/>
              </a:buClr>
              <a:buSzPts val="1200"/>
              <a:buNone/>
            </a:pPr>
            <a:endParaRPr/>
          </a:p>
          <a:p>
            <a:pPr marL="174708" indent="-174708">
              <a:buClr>
                <a:schemeClr val="dk1"/>
              </a:buClr>
              <a:buSzPts val="1200"/>
              <a:buFont typeface="Arial"/>
              <a:buChar char="•"/>
            </a:pPr>
            <a:r>
              <a:rPr lang="en"/>
              <a:t>There is no debate that colonization and the actions of various governments, including Russia and the United States, attempted to destroy indigenous justice systems in Alaska </a:t>
            </a:r>
            <a:endParaRPr/>
          </a:p>
        </p:txBody>
      </p:sp>
      <p:sp>
        <p:nvSpPr>
          <p:cNvPr id="299" name="Google Shape;299;g2aee31e61e4_3_112:notes">
            <a:extLst>
              <a:ext uri="{FF2B5EF4-FFF2-40B4-BE49-F238E27FC236}">
                <a16:creationId xmlns:a16="http://schemas.microsoft.com/office/drawing/2014/main" id="{FA9D3C7D-27A6-3329-B357-F32D897B6C11}"/>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7</a:t>
            </a:fld>
            <a:endParaRPr/>
          </a:p>
        </p:txBody>
      </p:sp>
    </p:spTree>
    <p:extLst>
      <p:ext uri="{BB962C8B-B14F-4D97-AF65-F5344CB8AC3E}">
        <p14:creationId xmlns:p14="http://schemas.microsoft.com/office/powerpoint/2010/main" val="335358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5EF3AA42-6F25-D48B-4B24-D3AD32FCD4FE}"/>
            </a:ext>
          </a:extLst>
        </p:cNvPr>
        <p:cNvGrpSpPr/>
        <p:nvPr/>
      </p:nvGrpSpPr>
      <p:grpSpPr>
        <a:xfrm>
          <a:off x="0" y="0"/>
          <a:ext cx="0" cy="0"/>
          <a:chOff x="0" y="0"/>
          <a:chExt cx="0" cy="0"/>
        </a:xfrm>
      </p:grpSpPr>
      <p:sp>
        <p:nvSpPr>
          <p:cNvPr id="297" name="Google Shape;297;g2aee31e61e4_3_112:notes">
            <a:extLst>
              <a:ext uri="{FF2B5EF4-FFF2-40B4-BE49-F238E27FC236}">
                <a16:creationId xmlns:a16="http://schemas.microsoft.com/office/drawing/2014/main" id="{7D80B21E-AC91-7E7B-A7AE-CCC3135DB112}"/>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aee31e61e4_3_112:notes">
            <a:extLst>
              <a:ext uri="{FF2B5EF4-FFF2-40B4-BE49-F238E27FC236}">
                <a16:creationId xmlns:a16="http://schemas.microsoft.com/office/drawing/2014/main" id="{3EDB5923-A073-0462-74E6-B1BBCD9DC619}"/>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174708" indent="-174708">
              <a:buClr>
                <a:schemeClr val="dk1"/>
              </a:buClr>
              <a:buSzPts val="1200"/>
              <a:buFont typeface="Arial"/>
              <a:buChar char="•"/>
            </a:pPr>
            <a:r>
              <a:rPr lang="en"/>
              <a:t>Lisa Kailljuus Lang – Chief Justice of the Central Council of Tligit and Haida Indian Tribes of Alaska and Executive director of the Xaadas foundation talked about the effects that colonization had on the Haida peoples. </a:t>
            </a:r>
            <a:endParaRPr/>
          </a:p>
          <a:p>
            <a:pPr marL="174708" indent="-97060">
              <a:buClr>
                <a:schemeClr val="dk1"/>
              </a:buClr>
              <a:buSzPts val="1200"/>
              <a:buNone/>
            </a:pPr>
            <a:endParaRPr/>
          </a:p>
          <a:p>
            <a:pPr marL="174708" indent="-174708">
              <a:buClr>
                <a:schemeClr val="dk1"/>
              </a:buClr>
              <a:buSzPts val="1200"/>
              <a:buFont typeface="Arial"/>
              <a:buChar char="•"/>
            </a:pPr>
            <a:r>
              <a:rPr lang="en"/>
              <a:t>Read quote </a:t>
            </a:r>
            <a:endParaRPr/>
          </a:p>
          <a:p>
            <a:pPr marL="174708" indent="-97060">
              <a:buClr>
                <a:schemeClr val="dk1"/>
              </a:buClr>
              <a:buSzPts val="1200"/>
              <a:buNone/>
            </a:pPr>
            <a:endParaRPr/>
          </a:p>
          <a:p>
            <a:pPr marL="174708" indent="-174708">
              <a:buClr>
                <a:schemeClr val="dk1"/>
              </a:buClr>
              <a:buSzPts val="1200"/>
              <a:buFont typeface="Arial"/>
              <a:buChar char="•"/>
            </a:pPr>
            <a:r>
              <a:rPr lang="en"/>
              <a:t>There is no debate that colonization and the actions of various governments, including Russia and the United States, attempted to destroy indigenous justice systems in Alaska </a:t>
            </a:r>
            <a:endParaRPr/>
          </a:p>
        </p:txBody>
      </p:sp>
      <p:sp>
        <p:nvSpPr>
          <p:cNvPr id="299" name="Google Shape;299;g2aee31e61e4_3_112:notes">
            <a:extLst>
              <a:ext uri="{FF2B5EF4-FFF2-40B4-BE49-F238E27FC236}">
                <a16:creationId xmlns:a16="http://schemas.microsoft.com/office/drawing/2014/main" id="{C3012981-389E-3936-4997-7DCEE40947DD}"/>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8</a:t>
            </a:fld>
            <a:endParaRPr/>
          </a:p>
        </p:txBody>
      </p:sp>
    </p:spTree>
    <p:extLst>
      <p:ext uri="{BB962C8B-B14F-4D97-AF65-F5344CB8AC3E}">
        <p14:creationId xmlns:p14="http://schemas.microsoft.com/office/powerpoint/2010/main" val="39710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561121EE-327B-D506-EAD6-7B6215589580}"/>
            </a:ext>
          </a:extLst>
        </p:cNvPr>
        <p:cNvGrpSpPr/>
        <p:nvPr/>
      </p:nvGrpSpPr>
      <p:grpSpPr>
        <a:xfrm>
          <a:off x="0" y="0"/>
          <a:ext cx="0" cy="0"/>
          <a:chOff x="0" y="0"/>
          <a:chExt cx="0" cy="0"/>
        </a:xfrm>
      </p:grpSpPr>
      <p:sp>
        <p:nvSpPr>
          <p:cNvPr id="297" name="Google Shape;297;g2aee31e61e4_3_112:notes">
            <a:extLst>
              <a:ext uri="{FF2B5EF4-FFF2-40B4-BE49-F238E27FC236}">
                <a16:creationId xmlns:a16="http://schemas.microsoft.com/office/drawing/2014/main" id="{E193A303-1A9A-056B-0541-D20B39881D09}"/>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aee31e61e4_3_112:notes">
            <a:extLst>
              <a:ext uri="{FF2B5EF4-FFF2-40B4-BE49-F238E27FC236}">
                <a16:creationId xmlns:a16="http://schemas.microsoft.com/office/drawing/2014/main" id="{D383010C-90AF-2B32-F4AF-9FFAB78CB35F}"/>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174708" indent="-174708">
              <a:buClr>
                <a:schemeClr val="dk1"/>
              </a:buClr>
              <a:buSzPts val="1200"/>
              <a:buFont typeface="Arial"/>
              <a:buChar char="•"/>
            </a:pPr>
            <a:r>
              <a:rPr lang="en"/>
              <a:t>Lisa Kailljuus Lang – Chief Justice of the Central Council of Tligit and Haida Indian Tribes of Alaska and Executive director of the Xaadas foundation talked about the effects that colonization had on the Haida peoples. </a:t>
            </a:r>
            <a:endParaRPr/>
          </a:p>
          <a:p>
            <a:pPr marL="174708" indent="-97060">
              <a:buClr>
                <a:schemeClr val="dk1"/>
              </a:buClr>
              <a:buSzPts val="1200"/>
              <a:buNone/>
            </a:pPr>
            <a:endParaRPr/>
          </a:p>
          <a:p>
            <a:pPr marL="174708" indent="-174708">
              <a:buClr>
                <a:schemeClr val="dk1"/>
              </a:buClr>
              <a:buSzPts val="1200"/>
              <a:buFont typeface="Arial"/>
              <a:buChar char="•"/>
            </a:pPr>
            <a:r>
              <a:rPr lang="en"/>
              <a:t>Read quote </a:t>
            </a:r>
            <a:endParaRPr/>
          </a:p>
          <a:p>
            <a:pPr marL="174708" indent="-97060">
              <a:buClr>
                <a:schemeClr val="dk1"/>
              </a:buClr>
              <a:buSzPts val="1200"/>
              <a:buNone/>
            </a:pPr>
            <a:endParaRPr/>
          </a:p>
          <a:p>
            <a:pPr marL="174708" indent="-174708">
              <a:buClr>
                <a:schemeClr val="dk1"/>
              </a:buClr>
              <a:buSzPts val="1200"/>
              <a:buFont typeface="Arial"/>
              <a:buChar char="•"/>
            </a:pPr>
            <a:r>
              <a:rPr lang="en"/>
              <a:t>There is no debate that colonization and the actions of various governments, including Russia and the United States, attempted to destroy indigenous justice systems in Alaska </a:t>
            </a:r>
            <a:endParaRPr/>
          </a:p>
        </p:txBody>
      </p:sp>
      <p:sp>
        <p:nvSpPr>
          <p:cNvPr id="299" name="Google Shape;299;g2aee31e61e4_3_112:notes">
            <a:extLst>
              <a:ext uri="{FF2B5EF4-FFF2-40B4-BE49-F238E27FC236}">
                <a16:creationId xmlns:a16="http://schemas.microsoft.com/office/drawing/2014/main" id="{72568B78-CFC3-0519-3545-7AC3A7DC244B}"/>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
              <a:pPr algn="r">
                <a:buSzPts val="1400"/>
              </a:pPr>
              <a:t>9</a:t>
            </a:fld>
            <a:endParaRPr/>
          </a:p>
        </p:txBody>
      </p:sp>
    </p:spTree>
    <p:extLst>
      <p:ext uri="{BB962C8B-B14F-4D97-AF65-F5344CB8AC3E}">
        <p14:creationId xmlns:p14="http://schemas.microsoft.com/office/powerpoint/2010/main" val="3782241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457200" y="6356356"/>
            <a:ext cx="2133600"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3124200" y="6356356"/>
            <a:ext cx="2895600"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6553200" y="6356356"/>
            <a:ext cx="2133600" cy="3651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7" name="Google Shape;27;p20"/>
          <p:cNvSpPr txBox="1">
            <a:spLocks noGrp="1"/>
          </p:cNvSpPr>
          <p:nvPr>
            <p:ph type="body" idx="1"/>
          </p:nvPr>
        </p:nvSpPr>
        <p:spPr>
          <a:xfrm>
            <a:off x="457200" y="1600203"/>
            <a:ext cx="8229600" cy="4525964"/>
          </a:xfrm>
          <a:prstGeom prst="rect">
            <a:avLst/>
          </a:prstGeom>
          <a:noFill/>
          <a:ln>
            <a:noFill/>
          </a:ln>
        </p:spPr>
        <p:txBody>
          <a:bodyPr spcFirstLastPara="1" wrap="square" lIns="91425" tIns="45700" rIns="91425" bIns="45700" anchor="t" anchorCtr="0">
            <a:normAutofit/>
          </a:bodyPr>
          <a:lstStyle>
            <a:lvl1pPr marL="457190" lvl="0" indent="-342892" algn="l">
              <a:lnSpc>
                <a:spcPct val="100000"/>
              </a:lnSpc>
              <a:spcBef>
                <a:spcPts val="360"/>
              </a:spcBef>
              <a:spcAft>
                <a:spcPts val="0"/>
              </a:spcAft>
              <a:buClr>
                <a:schemeClr val="dk1"/>
              </a:buClr>
              <a:buSzPts val="1800"/>
              <a:buChar char="•"/>
              <a:defRPr/>
            </a:lvl1pPr>
            <a:lvl2pPr marL="914378" lvl="1" indent="-342892" algn="l">
              <a:lnSpc>
                <a:spcPct val="100000"/>
              </a:lnSpc>
              <a:spcBef>
                <a:spcPts val="360"/>
              </a:spcBef>
              <a:spcAft>
                <a:spcPts val="0"/>
              </a:spcAft>
              <a:buClr>
                <a:schemeClr val="dk1"/>
              </a:buClr>
              <a:buSzPts val="1800"/>
              <a:buChar char="–"/>
              <a:defRPr/>
            </a:lvl2pPr>
            <a:lvl3pPr marL="1371566" lvl="2" indent="-342892" algn="l">
              <a:lnSpc>
                <a:spcPct val="100000"/>
              </a:lnSpc>
              <a:spcBef>
                <a:spcPts val="360"/>
              </a:spcBef>
              <a:spcAft>
                <a:spcPts val="0"/>
              </a:spcAft>
              <a:buClr>
                <a:schemeClr val="dk1"/>
              </a:buClr>
              <a:buSzPts val="1800"/>
              <a:buChar char="•"/>
              <a:defRPr/>
            </a:lvl3pPr>
            <a:lvl4pPr marL="1828754" lvl="3" indent="-342892" algn="l">
              <a:lnSpc>
                <a:spcPct val="100000"/>
              </a:lnSpc>
              <a:spcBef>
                <a:spcPts val="360"/>
              </a:spcBef>
              <a:spcAft>
                <a:spcPts val="0"/>
              </a:spcAft>
              <a:buClr>
                <a:schemeClr val="dk1"/>
              </a:buClr>
              <a:buSzPts val="1800"/>
              <a:buChar char="–"/>
              <a:defRPr/>
            </a:lvl4pPr>
            <a:lvl5pPr marL="2285944" lvl="4" indent="-342892" algn="l">
              <a:lnSpc>
                <a:spcPct val="100000"/>
              </a:lnSpc>
              <a:spcBef>
                <a:spcPts val="360"/>
              </a:spcBef>
              <a:spcAft>
                <a:spcPts val="0"/>
              </a:spcAft>
              <a:buClr>
                <a:schemeClr val="dk1"/>
              </a:buClr>
              <a:buSzPts val="1800"/>
              <a:buChar char="»"/>
              <a:defRPr/>
            </a:lvl5pPr>
            <a:lvl6pPr marL="2743132" lvl="5" indent="-342892" algn="l">
              <a:lnSpc>
                <a:spcPct val="100000"/>
              </a:lnSpc>
              <a:spcBef>
                <a:spcPts val="360"/>
              </a:spcBef>
              <a:spcAft>
                <a:spcPts val="0"/>
              </a:spcAft>
              <a:buClr>
                <a:schemeClr val="dk1"/>
              </a:buClr>
              <a:buSzPts val="1800"/>
              <a:buChar char="•"/>
              <a:defRPr/>
            </a:lvl6pPr>
            <a:lvl7pPr marL="3200320" lvl="6" indent="-342892" algn="l">
              <a:lnSpc>
                <a:spcPct val="100000"/>
              </a:lnSpc>
              <a:spcBef>
                <a:spcPts val="360"/>
              </a:spcBef>
              <a:spcAft>
                <a:spcPts val="0"/>
              </a:spcAft>
              <a:buClr>
                <a:schemeClr val="dk1"/>
              </a:buClr>
              <a:buSzPts val="1800"/>
              <a:buChar char="•"/>
              <a:defRPr/>
            </a:lvl7pPr>
            <a:lvl8pPr marL="3657510" lvl="7" indent="-342892" algn="l">
              <a:lnSpc>
                <a:spcPct val="100000"/>
              </a:lnSpc>
              <a:spcBef>
                <a:spcPts val="360"/>
              </a:spcBef>
              <a:spcAft>
                <a:spcPts val="0"/>
              </a:spcAft>
              <a:buClr>
                <a:schemeClr val="dk1"/>
              </a:buClr>
              <a:buSzPts val="1800"/>
              <a:buChar char="•"/>
              <a:defRPr/>
            </a:lvl8pPr>
            <a:lvl9pPr marL="4114698" lvl="8" indent="-342892" algn="l">
              <a:lnSpc>
                <a:spcPct val="100000"/>
              </a:lnSpc>
              <a:spcBef>
                <a:spcPts val="360"/>
              </a:spcBef>
              <a:spcAft>
                <a:spcPts val="0"/>
              </a:spcAft>
              <a:buClr>
                <a:schemeClr val="dk1"/>
              </a:buClr>
              <a:buSzPts val="1800"/>
              <a:buChar char="•"/>
              <a:defRPr/>
            </a:lvl9pPr>
          </a:lstStyle>
          <a:p>
            <a:pPr lvl="0"/>
            <a:r>
              <a:rPr lang="en-US"/>
              <a:t>Click to edit Master text styles</a:t>
            </a:r>
          </a:p>
        </p:txBody>
      </p:sp>
      <p:sp>
        <p:nvSpPr>
          <p:cNvPr id="28" name="Google Shape;28;p20"/>
          <p:cNvSpPr txBox="1">
            <a:spLocks noGrp="1"/>
          </p:cNvSpPr>
          <p:nvPr>
            <p:ph type="dt" idx="10"/>
          </p:nvPr>
        </p:nvSpPr>
        <p:spPr>
          <a:xfrm>
            <a:off x="457200" y="6356356"/>
            <a:ext cx="2133600"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3124200" y="6356356"/>
            <a:ext cx="2895600"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6553200" y="6356356"/>
            <a:ext cx="2133600" cy="3651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722314" y="4406904"/>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3" name="Google Shape;33;p21"/>
          <p:cNvSpPr txBox="1">
            <a:spLocks noGrp="1"/>
          </p:cNvSpPr>
          <p:nvPr>
            <p:ph type="body" idx="1"/>
          </p:nvPr>
        </p:nvSpPr>
        <p:spPr>
          <a:xfrm>
            <a:off x="722314" y="2906719"/>
            <a:ext cx="7772400" cy="1500188"/>
          </a:xfrm>
          <a:prstGeom prst="rect">
            <a:avLst/>
          </a:prstGeom>
          <a:noFill/>
          <a:ln>
            <a:noFill/>
          </a:ln>
        </p:spPr>
        <p:txBody>
          <a:bodyPr spcFirstLastPara="1" wrap="square" lIns="91425" tIns="45700" rIns="91425" bIns="45700" anchor="b" anchorCtr="0">
            <a:normAutofit/>
          </a:bodyPr>
          <a:lstStyle>
            <a:lvl1pPr marL="457190" lvl="0" indent="-228594" algn="l">
              <a:lnSpc>
                <a:spcPct val="100000"/>
              </a:lnSpc>
              <a:spcBef>
                <a:spcPts val="400"/>
              </a:spcBef>
              <a:spcAft>
                <a:spcPts val="0"/>
              </a:spcAft>
              <a:buClr>
                <a:srgbClr val="888888"/>
              </a:buClr>
              <a:buSzPts val="2000"/>
              <a:buNone/>
              <a:defRPr sz="2000">
                <a:solidFill>
                  <a:srgbClr val="888888"/>
                </a:solidFill>
              </a:defRPr>
            </a:lvl1pPr>
            <a:lvl2pPr marL="914378" lvl="1" indent="-228594" algn="l">
              <a:lnSpc>
                <a:spcPct val="100000"/>
              </a:lnSpc>
              <a:spcBef>
                <a:spcPts val="360"/>
              </a:spcBef>
              <a:spcAft>
                <a:spcPts val="0"/>
              </a:spcAft>
              <a:buClr>
                <a:srgbClr val="888888"/>
              </a:buClr>
              <a:buSzPts val="1800"/>
              <a:buNone/>
              <a:defRPr sz="1800">
                <a:solidFill>
                  <a:srgbClr val="888888"/>
                </a:solidFill>
              </a:defRPr>
            </a:lvl2pPr>
            <a:lvl3pPr marL="1371566" lvl="2" indent="-228594" algn="l">
              <a:lnSpc>
                <a:spcPct val="100000"/>
              </a:lnSpc>
              <a:spcBef>
                <a:spcPts val="320"/>
              </a:spcBef>
              <a:spcAft>
                <a:spcPts val="0"/>
              </a:spcAft>
              <a:buClr>
                <a:srgbClr val="888888"/>
              </a:buClr>
              <a:buSzPts val="1600"/>
              <a:buNone/>
              <a:defRPr sz="1600">
                <a:solidFill>
                  <a:srgbClr val="888888"/>
                </a:solidFill>
              </a:defRPr>
            </a:lvl3pPr>
            <a:lvl4pPr marL="1828754" lvl="3" indent="-228594" algn="l">
              <a:lnSpc>
                <a:spcPct val="100000"/>
              </a:lnSpc>
              <a:spcBef>
                <a:spcPts val="280"/>
              </a:spcBef>
              <a:spcAft>
                <a:spcPts val="0"/>
              </a:spcAft>
              <a:buClr>
                <a:srgbClr val="888888"/>
              </a:buClr>
              <a:buSzPts val="1400"/>
              <a:buNone/>
              <a:defRPr sz="1400">
                <a:solidFill>
                  <a:srgbClr val="888888"/>
                </a:solidFill>
              </a:defRPr>
            </a:lvl4pPr>
            <a:lvl5pPr marL="2285944" lvl="4" indent="-228594" algn="l">
              <a:lnSpc>
                <a:spcPct val="100000"/>
              </a:lnSpc>
              <a:spcBef>
                <a:spcPts val="280"/>
              </a:spcBef>
              <a:spcAft>
                <a:spcPts val="0"/>
              </a:spcAft>
              <a:buClr>
                <a:srgbClr val="888888"/>
              </a:buClr>
              <a:buSzPts val="1400"/>
              <a:buNone/>
              <a:defRPr sz="1400">
                <a:solidFill>
                  <a:srgbClr val="888888"/>
                </a:solidFill>
              </a:defRPr>
            </a:lvl5pPr>
            <a:lvl6pPr marL="2743132" lvl="5" indent="-228594" algn="l">
              <a:lnSpc>
                <a:spcPct val="100000"/>
              </a:lnSpc>
              <a:spcBef>
                <a:spcPts val="280"/>
              </a:spcBef>
              <a:spcAft>
                <a:spcPts val="0"/>
              </a:spcAft>
              <a:buClr>
                <a:srgbClr val="888888"/>
              </a:buClr>
              <a:buSzPts val="1400"/>
              <a:buNone/>
              <a:defRPr sz="1400">
                <a:solidFill>
                  <a:srgbClr val="888888"/>
                </a:solidFill>
              </a:defRPr>
            </a:lvl6pPr>
            <a:lvl7pPr marL="3200320" lvl="6" indent="-228594" algn="l">
              <a:lnSpc>
                <a:spcPct val="100000"/>
              </a:lnSpc>
              <a:spcBef>
                <a:spcPts val="280"/>
              </a:spcBef>
              <a:spcAft>
                <a:spcPts val="0"/>
              </a:spcAft>
              <a:buClr>
                <a:srgbClr val="888888"/>
              </a:buClr>
              <a:buSzPts val="1400"/>
              <a:buNone/>
              <a:defRPr sz="1400">
                <a:solidFill>
                  <a:srgbClr val="888888"/>
                </a:solidFill>
              </a:defRPr>
            </a:lvl7pPr>
            <a:lvl8pPr marL="3657510" lvl="7" indent="-228594" algn="l">
              <a:lnSpc>
                <a:spcPct val="100000"/>
              </a:lnSpc>
              <a:spcBef>
                <a:spcPts val="280"/>
              </a:spcBef>
              <a:spcAft>
                <a:spcPts val="0"/>
              </a:spcAft>
              <a:buClr>
                <a:srgbClr val="888888"/>
              </a:buClr>
              <a:buSzPts val="1400"/>
              <a:buNone/>
              <a:defRPr sz="1400">
                <a:solidFill>
                  <a:srgbClr val="888888"/>
                </a:solidFill>
              </a:defRPr>
            </a:lvl8pPr>
            <a:lvl9pPr marL="4114698" lvl="8" indent="-228594" algn="l">
              <a:lnSpc>
                <a:spcPct val="100000"/>
              </a:lnSpc>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
        <p:nvSpPr>
          <p:cNvPr id="34" name="Google Shape;34;p21"/>
          <p:cNvSpPr txBox="1">
            <a:spLocks noGrp="1"/>
          </p:cNvSpPr>
          <p:nvPr>
            <p:ph type="dt" idx="10"/>
          </p:nvPr>
        </p:nvSpPr>
        <p:spPr>
          <a:xfrm>
            <a:off x="457200" y="6356356"/>
            <a:ext cx="2133600"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3124200" y="6356356"/>
            <a:ext cx="2895600"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6553200" y="6356356"/>
            <a:ext cx="2133600" cy="3651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9" name="Google Shape;39;p22"/>
          <p:cNvSpPr txBox="1">
            <a:spLocks noGrp="1"/>
          </p:cNvSpPr>
          <p:nvPr>
            <p:ph type="body" idx="1"/>
          </p:nvPr>
        </p:nvSpPr>
        <p:spPr>
          <a:xfrm>
            <a:off x="457200" y="1600203"/>
            <a:ext cx="4038600" cy="4525964"/>
          </a:xfrm>
          <a:prstGeom prst="rect">
            <a:avLst/>
          </a:prstGeom>
          <a:noFill/>
          <a:ln>
            <a:noFill/>
          </a:ln>
        </p:spPr>
        <p:txBody>
          <a:bodyPr spcFirstLastPara="1" wrap="square" lIns="91425" tIns="45700" rIns="91425" bIns="45700" anchor="t" anchorCtr="0">
            <a:normAutofit/>
          </a:bodyPr>
          <a:lstStyle>
            <a:lvl1pPr marL="457190" lvl="0" indent="-406390" algn="l">
              <a:lnSpc>
                <a:spcPct val="100000"/>
              </a:lnSpc>
              <a:spcBef>
                <a:spcPts val="560"/>
              </a:spcBef>
              <a:spcAft>
                <a:spcPts val="0"/>
              </a:spcAft>
              <a:buClr>
                <a:schemeClr val="dk1"/>
              </a:buClr>
              <a:buSzPts val="2800"/>
              <a:buChar char="•"/>
              <a:defRPr sz="2800"/>
            </a:lvl1pPr>
            <a:lvl2pPr marL="914378" lvl="1" indent="-380990" algn="l">
              <a:lnSpc>
                <a:spcPct val="100000"/>
              </a:lnSpc>
              <a:spcBef>
                <a:spcPts val="480"/>
              </a:spcBef>
              <a:spcAft>
                <a:spcPts val="0"/>
              </a:spcAft>
              <a:buClr>
                <a:schemeClr val="dk1"/>
              </a:buClr>
              <a:buSzPts val="2400"/>
              <a:buChar char="–"/>
              <a:defRPr sz="2400"/>
            </a:lvl2pPr>
            <a:lvl3pPr marL="1371566" lvl="2" indent="-355592" algn="l">
              <a:lnSpc>
                <a:spcPct val="100000"/>
              </a:lnSpc>
              <a:spcBef>
                <a:spcPts val="400"/>
              </a:spcBef>
              <a:spcAft>
                <a:spcPts val="0"/>
              </a:spcAft>
              <a:buClr>
                <a:schemeClr val="dk1"/>
              </a:buClr>
              <a:buSzPts val="2000"/>
              <a:buChar char="•"/>
              <a:defRPr sz="2000"/>
            </a:lvl3pPr>
            <a:lvl4pPr marL="1828754" lvl="3" indent="-342892" algn="l">
              <a:lnSpc>
                <a:spcPct val="100000"/>
              </a:lnSpc>
              <a:spcBef>
                <a:spcPts val="360"/>
              </a:spcBef>
              <a:spcAft>
                <a:spcPts val="0"/>
              </a:spcAft>
              <a:buClr>
                <a:schemeClr val="dk1"/>
              </a:buClr>
              <a:buSzPts val="1800"/>
              <a:buChar char="–"/>
              <a:defRPr sz="1800"/>
            </a:lvl4pPr>
            <a:lvl5pPr marL="2285944" lvl="4" indent="-342892" algn="l">
              <a:lnSpc>
                <a:spcPct val="100000"/>
              </a:lnSpc>
              <a:spcBef>
                <a:spcPts val="360"/>
              </a:spcBef>
              <a:spcAft>
                <a:spcPts val="0"/>
              </a:spcAft>
              <a:buClr>
                <a:schemeClr val="dk1"/>
              </a:buClr>
              <a:buSzPts val="1800"/>
              <a:buChar char="»"/>
              <a:defRPr sz="1800"/>
            </a:lvl5pPr>
            <a:lvl6pPr marL="2743132" lvl="5" indent="-342892" algn="l">
              <a:lnSpc>
                <a:spcPct val="100000"/>
              </a:lnSpc>
              <a:spcBef>
                <a:spcPts val="360"/>
              </a:spcBef>
              <a:spcAft>
                <a:spcPts val="0"/>
              </a:spcAft>
              <a:buClr>
                <a:schemeClr val="dk1"/>
              </a:buClr>
              <a:buSzPts val="1800"/>
              <a:buChar char="•"/>
              <a:defRPr sz="1800"/>
            </a:lvl6pPr>
            <a:lvl7pPr marL="3200320" lvl="6" indent="-342892" algn="l">
              <a:lnSpc>
                <a:spcPct val="100000"/>
              </a:lnSpc>
              <a:spcBef>
                <a:spcPts val="360"/>
              </a:spcBef>
              <a:spcAft>
                <a:spcPts val="0"/>
              </a:spcAft>
              <a:buClr>
                <a:schemeClr val="dk1"/>
              </a:buClr>
              <a:buSzPts val="1800"/>
              <a:buChar char="•"/>
              <a:defRPr sz="1800"/>
            </a:lvl7pPr>
            <a:lvl8pPr marL="3657510" lvl="7" indent="-342892" algn="l">
              <a:lnSpc>
                <a:spcPct val="100000"/>
              </a:lnSpc>
              <a:spcBef>
                <a:spcPts val="360"/>
              </a:spcBef>
              <a:spcAft>
                <a:spcPts val="0"/>
              </a:spcAft>
              <a:buClr>
                <a:schemeClr val="dk1"/>
              </a:buClr>
              <a:buSzPts val="1800"/>
              <a:buChar char="•"/>
              <a:defRPr sz="1800"/>
            </a:lvl8pPr>
            <a:lvl9pPr marL="4114698" lvl="8" indent="-342892" algn="l">
              <a:lnSpc>
                <a:spcPct val="100000"/>
              </a:lnSpc>
              <a:spcBef>
                <a:spcPts val="360"/>
              </a:spcBef>
              <a:spcAft>
                <a:spcPts val="0"/>
              </a:spcAft>
              <a:buClr>
                <a:schemeClr val="dk1"/>
              </a:buClr>
              <a:buSzPts val="1800"/>
              <a:buChar char="•"/>
              <a:defRPr sz="1800"/>
            </a:lvl9pPr>
          </a:lstStyle>
          <a:p>
            <a:pPr lvl="0"/>
            <a:r>
              <a:rPr lang="en-US"/>
              <a:t>Click to edit Master text styles</a:t>
            </a:r>
          </a:p>
        </p:txBody>
      </p:sp>
      <p:sp>
        <p:nvSpPr>
          <p:cNvPr id="40" name="Google Shape;40;p22"/>
          <p:cNvSpPr txBox="1">
            <a:spLocks noGrp="1"/>
          </p:cNvSpPr>
          <p:nvPr>
            <p:ph type="body" idx="2"/>
          </p:nvPr>
        </p:nvSpPr>
        <p:spPr>
          <a:xfrm>
            <a:off x="4648200" y="1600203"/>
            <a:ext cx="4038600" cy="4525964"/>
          </a:xfrm>
          <a:prstGeom prst="rect">
            <a:avLst/>
          </a:prstGeom>
          <a:noFill/>
          <a:ln>
            <a:noFill/>
          </a:ln>
        </p:spPr>
        <p:txBody>
          <a:bodyPr spcFirstLastPara="1" wrap="square" lIns="91425" tIns="45700" rIns="91425" bIns="45700" anchor="t" anchorCtr="0">
            <a:normAutofit/>
          </a:bodyPr>
          <a:lstStyle>
            <a:lvl1pPr marL="457190" lvl="0" indent="-406390" algn="l">
              <a:lnSpc>
                <a:spcPct val="100000"/>
              </a:lnSpc>
              <a:spcBef>
                <a:spcPts val="560"/>
              </a:spcBef>
              <a:spcAft>
                <a:spcPts val="0"/>
              </a:spcAft>
              <a:buClr>
                <a:schemeClr val="dk1"/>
              </a:buClr>
              <a:buSzPts val="2800"/>
              <a:buChar char="•"/>
              <a:defRPr sz="2800"/>
            </a:lvl1pPr>
            <a:lvl2pPr marL="914378" lvl="1" indent="-380990" algn="l">
              <a:lnSpc>
                <a:spcPct val="100000"/>
              </a:lnSpc>
              <a:spcBef>
                <a:spcPts val="480"/>
              </a:spcBef>
              <a:spcAft>
                <a:spcPts val="0"/>
              </a:spcAft>
              <a:buClr>
                <a:schemeClr val="dk1"/>
              </a:buClr>
              <a:buSzPts val="2400"/>
              <a:buChar char="–"/>
              <a:defRPr sz="2400"/>
            </a:lvl2pPr>
            <a:lvl3pPr marL="1371566" lvl="2" indent="-355592" algn="l">
              <a:lnSpc>
                <a:spcPct val="100000"/>
              </a:lnSpc>
              <a:spcBef>
                <a:spcPts val="400"/>
              </a:spcBef>
              <a:spcAft>
                <a:spcPts val="0"/>
              </a:spcAft>
              <a:buClr>
                <a:schemeClr val="dk1"/>
              </a:buClr>
              <a:buSzPts val="2000"/>
              <a:buChar char="•"/>
              <a:defRPr sz="2000"/>
            </a:lvl3pPr>
            <a:lvl4pPr marL="1828754" lvl="3" indent="-342892" algn="l">
              <a:lnSpc>
                <a:spcPct val="100000"/>
              </a:lnSpc>
              <a:spcBef>
                <a:spcPts val="360"/>
              </a:spcBef>
              <a:spcAft>
                <a:spcPts val="0"/>
              </a:spcAft>
              <a:buClr>
                <a:schemeClr val="dk1"/>
              </a:buClr>
              <a:buSzPts val="1800"/>
              <a:buChar char="–"/>
              <a:defRPr sz="1800"/>
            </a:lvl4pPr>
            <a:lvl5pPr marL="2285944" lvl="4" indent="-342892" algn="l">
              <a:lnSpc>
                <a:spcPct val="100000"/>
              </a:lnSpc>
              <a:spcBef>
                <a:spcPts val="360"/>
              </a:spcBef>
              <a:spcAft>
                <a:spcPts val="0"/>
              </a:spcAft>
              <a:buClr>
                <a:schemeClr val="dk1"/>
              </a:buClr>
              <a:buSzPts val="1800"/>
              <a:buChar char="»"/>
              <a:defRPr sz="1800"/>
            </a:lvl5pPr>
            <a:lvl6pPr marL="2743132" lvl="5" indent="-342892" algn="l">
              <a:lnSpc>
                <a:spcPct val="100000"/>
              </a:lnSpc>
              <a:spcBef>
                <a:spcPts val="360"/>
              </a:spcBef>
              <a:spcAft>
                <a:spcPts val="0"/>
              </a:spcAft>
              <a:buClr>
                <a:schemeClr val="dk1"/>
              </a:buClr>
              <a:buSzPts val="1800"/>
              <a:buChar char="•"/>
              <a:defRPr sz="1800"/>
            </a:lvl6pPr>
            <a:lvl7pPr marL="3200320" lvl="6" indent="-342892" algn="l">
              <a:lnSpc>
                <a:spcPct val="100000"/>
              </a:lnSpc>
              <a:spcBef>
                <a:spcPts val="360"/>
              </a:spcBef>
              <a:spcAft>
                <a:spcPts val="0"/>
              </a:spcAft>
              <a:buClr>
                <a:schemeClr val="dk1"/>
              </a:buClr>
              <a:buSzPts val="1800"/>
              <a:buChar char="•"/>
              <a:defRPr sz="1800"/>
            </a:lvl7pPr>
            <a:lvl8pPr marL="3657510" lvl="7" indent="-342892" algn="l">
              <a:lnSpc>
                <a:spcPct val="100000"/>
              </a:lnSpc>
              <a:spcBef>
                <a:spcPts val="360"/>
              </a:spcBef>
              <a:spcAft>
                <a:spcPts val="0"/>
              </a:spcAft>
              <a:buClr>
                <a:schemeClr val="dk1"/>
              </a:buClr>
              <a:buSzPts val="1800"/>
              <a:buChar char="•"/>
              <a:defRPr sz="1800"/>
            </a:lvl8pPr>
            <a:lvl9pPr marL="4114698" lvl="8" indent="-342892" algn="l">
              <a:lnSpc>
                <a:spcPct val="100000"/>
              </a:lnSpc>
              <a:spcBef>
                <a:spcPts val="360"/>
              </a:spcBef>
              <a:spcAft>
                <a:spcPts val="0"/>
              </a:spcAft>
              <a:buClr>
                <a:schemeClr val="dk1"/>
              </a:buClr>
              <a:buSzPts val="1800"/>
              <a:buChar char="•"/>
              <a:defRPr sz="1800"/>
            </a:lvl9pPr>
          </a:lstStyle>
          <a:p>
            <a:pPr lvl="0"/>
            <a:r>
              <a:rPr lang="en-US"/>
              <a:t>Click to edit Master text styles</a:t>
            </a:r>
          </a:p>
        </p:txBody>
      </p:sp>
      <p:sp>
        <p:nvSpPr>
          <p:cNvPr id="41" name="Google Shape;41;p22"/>
          <p:cNvSpPr txBox="1">
            <a:spLocks noGrp="1"/>
          </p:cNvSpPr>
          <p:nvPr>
            <p:ph type="dt" idx="10"/>
          </p:nvPr>
        </p:nvSpPr>
        <p:spPr>
          <a:xfrm>
            <a:off x="457200" y="6356356"/>
            <a:ext cx="2133600"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3124200" y="6356356"/>
            <a:ext cx="2895600"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6553200" y="6356356"/>
            <a:ext cx="2133600" cy="3651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46" name="Google Shape;46;p23"/>
          <p:cNvSpPr txBox="1">
            <a:spLocks noGrp="1"/>
          </p:cNvSpPr>
          <p:nvPr>
            <p:ph type="body" idx="1"/>
          </p:nvPr>
        </p:nvSpPr>
        <p:spPr>
          <a:xfrm>
            <a:off x="457202" y="1535114"/>
            <a:ext cx="4040188" cy="639762"/>
          </a:xfrm>
          <a:prstGeom prst="rect">
            <a:avLst/>
          </a:prstGeom>
          <a:noFill/>
          <a:ln>
            <a:noFill/>
          </a:ln>
        </p:spPr>
        <p:txBody>
          <a:bodyPr spcFirstLastPara="1" wrap="square" lIns="91425" tIns="45700" rIns="91425" bIns="45700" anchor="b" anchorCtr="0">
            <a:normAutofit/>
          </a:bodyPr>
          <a:lstStyle>
            <a:lvl1pPr marL="457190" lvl="0" indent="-228594" algn="l">
              <a:lnSpc>
                <a:spcPct val="100000"/>
              </a:lnSpc>
              <a:spcBef>
                <a:spcPts val="480"/>
              </a:spcBef>
              <a:spcAft>
                <a:spcPts val="0"/>
              </a:spcAft>
              <a:buClr>
                <a:schemeClr val="dk1"/>
              </a:buClr>
              <a:buSzPts val="2400"/>
              <a:buNone/>
              <a:defRPr sz="2400" b="1"/>
            </a:lvl1pPr>
            <a:lvl2pPr marL="914378" lvl="1" indent="-228594" algn="l">
              <a:lnSpc>
                <a:spcPct val="100000"/>
              </a:lnSpc>
              <a:spcBef>
                <a:spcPts val="400"/>
              </a:spcBef>
              <a:spcAft>
                <a:spcPts val="0"/>
              </a:spcAft>
              <a:buClr>
                <a:schemeClr val="dk1"/>
              </a:buClr>
              <a:buSzPts val="2000"/>
              <a:buNone/>
              <a:defRPr sz="2000" b="1"/>
            </a:lvl2pPr>
            <a:lvl3pPr marL="1371566" lvl="2" indent="-228594" algn="l">
              <a:lnSpc>
                <a:spcPct val="100000"/>
              </a:lnSpc>
              <a:spcBef>
                <a:spcPts val="360"/>
              </a:spcBef>
              <a:spcAft>
                <a:spcPts val="0"/>
              </a:spcAft>
              <a:buClr>
                <a:schemeClr val="dk1"/>
              </a:buClr>
              <a:buSzPts val="1800"/>
              <a:buNone/>
              <a:defRPr sz="1800" b="1"/>
            </a:lvl3pPr>
            <a:lvl4pPr marL="1828754" lvl="3" indent="-228594" algn="l">
              <a:lnSpc>
                <a:spcPct val="100000"/>
              </a:lnSpc>
              <a:spcBef>
                <a:spcPts val="320"/>
              </a:spcBef>
              <a:spcAft>
                <a:spcPts val="0"/>
              </a:spcAft>
              <a:buClr>
                <a:schemeClr val="dk1"/>
              </a:buClr>
              <a:buSzPts val="1600"/>
              <a:buNone/>
              <a:defRPr sz="1600" b="1"/>
            </a:lvl4pPr>
            <a:lvl5pPr marL="2285944" lvl="4" indent="-228594" algn="l">
              <a:lnSpc>
                <a:spcPct val="100000"/>
              </a:lnSpc>
              <a:spcBef>
                <a:spcPts val="320"/>
              </a:spcBef>
              <a:spcAft>
                <a:spcPts val="0"/>
              </a:spcAft>
              <a:buClr>
                <a:schemeClr val="dk1"/>
              </a:buClr>
              <a:buSzPts val="1600"/>
              <a:buNone/>
              <a:defRPr sz="1600" b="1"/>
            </a:lvl5pPr>
            <a:lvl6pPr marL="2743132" lvl="5" indent="-228594" algn="l">
              <a:lnSpc>
                <a:spcPct val="100000"/>
              </a:lnSpc>
              <a:spcBef>
                <a:spcPts val="320"/>
              </a:spcBef>
              <a:spcAft>
                <a:spcPts val="0"/>
              </a:spcAft>
              <a:buClr>
                <a:schemeClr val="dk1"/>
              </a:buClr>
              <a:buSzPts val="1600"/>
              <a:buNone/>
              <a:defRPr sz="1600" b="1"/>
            </a:lvl6pPr>
            <a:lvl7pPr marL="3200320" lvl="6" indent="-228594" algn="l">
              <a:lnSpc>
                <a:spcPct val="100000"/>
              </a:lnSpc>
              <a:spcBef>
                <a:spcPts val="320"/>
              </a:spcBef>
              <a:spcAft>
                <a:spcPts val="0"/>
              </a:spcAft>
              <a:buClr>
                <a:schemeClr val="dk1"/>
              </a:buClr>
              <a:buSzPts val="1600"/>
              <a:buNone/>
              <a:defRPr sz="1600" b="1"/>
            </a:lvl7pPr>
            <a:lvl8pPr marL="3657510" lvl="7" indent="-228594" algn="l">
              <a:lnSpc>
                <a:spcPct val="100000"/>
              </a:lnSpc>
              <a:spcBef>
                <a:spcPts val="320"/>
              </a:spcBef>
              <a:spcAft>
                <a:spcPts val="0"/>
              </a:spcAft>
              <a:buClr>
                <a:schemeClr val="dk1"/>
              </a:buClr>
              <a:buSzPts val="1600"/>
              <a:buNone/>
              <a:defRPr sz="1600" b="1"/>
            </a:lvl8pPr>
            <a:lvl9pPr marL="4114698" lvl="8" indent="-228594" algn="l">
              <a:lnSpc>
                <a:spcPct val="100000"/>
              </a:lnSpc>
              <a:spcBef>
                <a:spcPts val="320"/>
              </a:spcBef>
              <a:spcAft>
                <a:spcPts val="0"/>
              </a:spcAft>
              <a:buClr>
                <a:schemeClr val="dk1"/>
              </a:buClr>
              <a:buSzPts val="1600"/>
              <a:buNone/>
              <a:defRPr sz="1600" b="1"/>
            </a:lvl9pPr>
          </a:lstStyle>
          <a:p>
            <a:pPr lvl="0"/>
            <a:r>
              <a:rPr lang="en-US"/>
              <a:t>Click to edit Master text styles</a:t>
            </a:r>
          </a:p>
        </p:txBody>
      </p:sp>
      <p:sp>
        <p:nvSpPr>
          <p:cNvPr id="47" name="Google Shape;47;p23"/>
          <p:cNvSpPr txBox="1">
            <a:spLocks noGrp="1"/>
          </p:cNvSpPr>
          <p:nvPr>
            <p:ph type="body" idx="2"/>
          </p:nvPr>
        </p:nvSpPr>
        <p:spPr>
          <a:xfrm>
            <a:off x="457202" y="2174876"/>
            <a:ext cx="4040188" cy="3951288"/>
          </a:xfrm>
          <a:prstGeom prst="rect">
            <a:avLst/>
          </a:prstGeom>
          <a:noFill/>
          <a:ln>
            <a:noFill/>
          </a:ln>
        </p:spPr>
        <p:txBody>
          <a:bodyPr spcFirstLastPara="1" wrap="square" lIns="91425" tIns="45700" rIns="91425" bIns="45700" anchor="t" anchorCtr="0">
            <a:normAutofit/>
          </a:bodyPr>
          <a:lstStyle>
            <a:lvl1pPr marL="457190" lvl="0" indent="-380990" algn="l">
              <a:lnSpc>
                <a:spcPct val="100000"/>
              </a:lnSpc>
              <a:spcBef>
                <a:spcPts val="480"/>
              </a:spcBef>
              <a:spcAft>
                <a:spcPts val="0"/>
              </a:spcAft>
              <a:buClr>
                <a:schemeClr val="dk1"/>
              </a:buClr>
              <a:buSzPts val="2400"/>
              <a:buChar char="•"/>
              <a:defRPr sz="2400"/>
            </a:lvl1pPr>
            <a:lvl2pPr marL="914378" lvl="1" indent="-355592" algn="l">
              <a:lnSpc>
                <a:spcPct val="100000"/>
              </a:lnSpc>
              <a:spcBef>
                <a:spcPts val="400"/>
              </a:spcBef>
              <a:spcAft>
                <a:spcPts val="0"/>
              </a:spcAft>
              <a:buClr>
                <a:schemeClr val="dk1"/>
              </a:buClr>
              <a:buSzPts val="2000"/>
              <a:buChar char="–"/>
              <a:defRPr sz="2000"/>
            </a:lvl2pPr>
            <a:lvl3pPr marL="1371566" lvl="2" indent="-342892" algn="l">
              <a:lnSpc>
                <a:spcPct val="100000"/>
              </a:lnSpc>
              <a:spcBef>
                <a:spcPts val="360"/>
              </a:spcBef>
              <a:spcAft>
                <a:spcPts val="0"/>
              </a:spcAft>
              <a:buClr>
                <a:schemeClr val="dk1"/>
              </a:buClr>
              <a:buSzPts val="1800"/>
              <a:buChar char="•"/>
              <a:defRPr sz="1800"/>
            </a:lvl3pPr>
            <a:lvl4pPr marL="1828754" lvl="3" indent="-330192" algn="l">
              <a:lnSpc>
                <a:spcPct val="100000"/>
              </a:lnSpc>
              <a:spcBef>
                <a:spcPts val="320"/>
              </a:spcBef>
              <a:spcAft>
                <a:spcPts val="0"/>
              </a:spcAft>
              <a:buClr>
                <a:schemeClr val="dk1"/>
              </a:buClr>
              <a:buSzPts val="1600"/>
              <a:buChar char="–"/>
              <a:defRPr sz="1600"/>
            </a:lvl4pPr>
            <a:lvl5pPr marL="2285944" lvl="4" indent="-330192" algn="l">
              <a:lnSpc>
                <a:spcPct val="100000"/>
              </a:lnSpc>
              <a:spcBef>
                <a:spcPts val="320"/>
              </a:spcBef>
              <a:spcAft>
                <a:spcPts val="0"/>
              </a:spcAft>
              <a:buClr>
                <a:schemeClr val="dk1"/>
              </a:buClr>
              <a:buSzPts val="1600"/>
              <a:buChar char="»"/>
              <a:defRPr sz="1600"/>
            </a:lvl5pPr>
            <a:lvl6pPr marL="2743132" lvl="5" indent="-330192" algn="l">
              <a:lnSpc>
                <a:spcPct val="100000"/>
              </a:lnSpc>
              <a:spcBef>
                <a:spcPts val="320"/>
              </a:spcBef>
              <a:spcAft>
                <a:spcPts val="0"/>
              </a:spcAft>
              <a:buClr>
                <a:schemeClr val="dk1"/>
              </a:buClr>
              <a:buSzPts val="1600"/>
              <a:buChar char="•"/>
              <a:defRPr sz="1600"/>
            </a:lvl6pPr>
            <a:lvl7pPr marL="3200320" lvl="6" indent="-330192" algn="l">
              <a:lnSpc>
                <a:spcPct val="100000"/>
              </a:lnSpc>
              <a:spcBef>
                <a:spcPts val="320"/>
              </a:spcBef>
              <a:spcAft>
                <a:spcPts val="0"/>
              </a:spcAft>
              <a:buClr>
                <a:schemeClr val="dk1"/>
              </a:buClr>
              <a:buSzPts val="1600"/>
              <a:buChar char="•"/>
              <a:defRPr sz="1600"/>
            </a:lvl7pPr>
            <a:lvl8pPr marL="3657510" lvl="7" indent="-330192" algn="l">
              <a:lnSpc>
                <a:spcPct val="100000"/>
              </a:lnSpc>
              <a:spcBef>
                <a:spcPts val="320"/>
              </a:spcBef>
              <a:spcAft>
                <a:spcPts val="0"/>
              </a:spcAft>
              <a:buClr>
                <a:schemeClr val="dk1"/>
              </a:buClr>
              <a:buSzPts val="1600"/>
              <a:buChar char="•"/>
              <a:defRPr sz="1600"/>
            </a:lvl8pPr>
            <a:lvl9pPr marL="4114698" lvl="8" indent="-330192" algn="l">
              <a:lnSpc>
                <a:spcPct val="100000"/>
              </a:lnSpc>
              <a:spcBef>
                <a:spcPts val="320"/>
              </a:spcBef>
              <a:spcAft>
                <a:spcPts val="0"/>
              </a:spcAft>
              <a:buClr>
                <a:schemeClr val="dk1"/>
              </a:buClr>
              <a:buSzPts val="1600"/>
              <a:buChar char="•"/>
              <a:defRPr sz="1600"/>
            </a:lvl9pPr>
          </a:lstStyle>
          <a:p>
            <a:pPr lvl="0"/>
            <a:r>
              <a:rPr lang="en-US"/>
              <a:t>Click to edit Master text styles</a:t>
            </a:r>
          </a:p>
        </p:txBody>
      </p:sp>
      <p:sp>
        <p:nvSpPr>
          <p:cNvPr id="48" name="Google Shape;48;p23"/>
          <p:cNvSpPr txBox="1">
            <a:spLocks noGrp="1"/>
          </p:cNvSpPr>
          <p:nvPr>
            <p:ph type="body" idx="3"/>
          </p:nvPr>
        </p:nvSpPr>
        <p:spPr>
          <a:xfrm>
            <a:off x="4645026" y="1535114"/>
            <a:ext cx="4041776" cy="639762"/>
          </a:xfrm>
          <a:prstGeom prst="rect">
            <a:avLst/>
          </a:prstGeom>
          <a:noFill/>
          <a:ln>
            <a:noFill/>
          </a:ln>
        </p:spPr>
        <p:txBody>
          <a:bodyPr spcFirstLastPara="1" wrap="square" lIns="91425" tIns="45700" rIns="91425" bIns="45700" anchor="b" anchorCtr="0">
            <a:normAutofit/>
          </a:bodyPr>
          <a:lstStyle>
            <a:lvl1pPr marL="457190" lvl="0" indent="-228594" algn="l">
              <a:lnSpc>
                <a:spcPct val="100000"/>
              </a:lnSpc>
              <a:spcBef>
                <a:spcPts val="480"/>
              </a:spcBef>
              <a:spcAft>
                <a:spcPts val="0"/>
              </a:spcAft>
              <a:buClr>
                <a:schemeClr val="dk1"/>
              </a:buClr>
              <a:buSzPts val="2400"/>
              <a:buNone/>
              <a:defRPr sz="2400" b="1"/>
            </a:lvl1pPr>
            <a:lvl2pPr marL="914378" lvl="1" indent="-228594" algn="l">
              <a:lnSpc>
                <a:spcPct val="100000"/>
              </a:lnSpc>
              <a:spcBef>
                <a:spcPts val="400"/>
              </a:spcBef>
              <a:spcAft>
                <a:spcPts val="0"/>
              </a:spcAft>
              <a:buClr>
                <a:schemeClr val="dk1"/>
              </a:buClr>
              <a:buSzPts val="2000"/>
              <a:buNone/>
              <a:defRPr sz="2000" b="1"/>
            </a:lvl2pPr>
            <a:lvl3pPr marL="1371566" lvl="2" indent="-228594" algn="l">
              <a:lnSpc>
                <a:spcPct val="100000"/>
              </a:lnSpc>
              <a:spcBef>
                <a:spcPts val="360"/>
              </a:spcBef>
              <a:spcAft>
                <a:spcPts val="0"/>
              </a:spcAft>
              <a:buClr>
                <a:schemeClr val="dk1"/>
              </a:buClr>
              <a:buSzPts val="1800"/>
              <a:buNone/>
              <a:defRPr sz="1800" b="1"/>
            </a:lvl3pPr>
            <a:lvl4pPr marL="1828754" lvl="3" indent="-228594" algn="l">
              <a:lnSpc>
                <a:spcPct val="100000"/>
              </a:lnSpc>
              <a:spcBef>
                <a:spcPts val="320"/>
              </a:spcBef>
              <a:spcAft>
                <a:spcPts val="0"/>
              </a:spcAft>
              <a:buClr>
                <a:schemeClr val="dk1"/>
              </a:buClr>
              <a:buSzPts val="1600"/>
              <a:buNone/>
              <a:defRPr sz="1600" b="1"/>
            </a:lvl4pPr>
            <a:lvl5pPr marL="2285944" lvl="4" indent="-228594" algn="l">
              <a:lnSpc>
                <a:spcPct val="100000"/>
              </a:lnSpc>
              <a:spcBef>
                <a:spcPts val="320"/>
              </a:spcBef>
              <a:spcAft>
                <a:spcPts val="0"/>
              </a:spcAft>
              <a:buClr>
                <a:schemeClr val="dk1"/>
              </a:buClr>
              <a:buSzPts val="1600"/>
              <a:buNone/>
              <a:defRPr sz="1600" b="1"/>
            </a:lvl5pPr>
            <a:lvl6pPr marL="2743132" lvl="5" indent="-228594" algn="l">
              <a:lnSpc>
                <a:spcPct val="100000"/>
              </a:lnSpc>
              <a:spcBef>
                <a:spcPts val="320"/>
              </a:spcBef>
              <a:spcAft>
                <a:spcPts val="0"/>
              </a:spcAft>
              <a:buClr>
                <a:schemeClr val="dk1"/>
              </a:buClr>
              <a:buSzPts val="1600"/>
              <a:buNone/>
              <a:defRPr sz="1600" b="1"/>
            </a:lvl6pPr>
            <a:lvl7pPr marL="3200320" lvl="6" indent="-228594" algn="l">
              <a:lnSpc>
                <a:spcPct val="100000"/>
              </a:lnSpc>
              <a:spcBef>
                <a:spcPts val="320"/>
              </a:spcBef>
              <a:spcAft>
                <a:spcPts val="0"/>
              </a:spcAft>
              <a:buClr>
                <a:schemeClr val="dk1"/>
              </a:buClr>
              <a:buSzPts val="1600"/>
              <a:buNone/>
              <a:defRPr sz="1600" b="1"/>
            </a:lvl7pPr>
            <a:lvl8pPr marL="3657510" lvl="7" indent="-228594" algn="l">
              <a:lnSpc>
                <a:spcPct val="100000"/>
              </a:lnSpc>
              <a:spcBef>
                <a:spcPts val="320"/>
              </a:spcBef>
              <a:spcAft>
                <a:spcPts val="0"/>
              </a:spcAft>
              <a:buClr>
                <a:schemeClr val="dk1"/>
              </a:buClr>
              <a:buSzPts val="1600"/>
              <a:buNone/>
              <a:defRPr sz="1600" b="1"/>
            </a:lvl8pPr>
            <a:lvl9pPr marL="4114698" lvl="8" indent="-228594" algn="l">
              <a:lnSpc>
                <a:spcPct val="100000"/>
              </a:lnSpc>
              <a:spcBef>
                <a:spcPts val="320"/>
              </a:spcBef>
              <a:spcAft>
                <a:spcPts val="0"/>
              </a:spcAft>
              <a:buClr>
                <a:schemeClr val="dk1"/>
              </a:buClr>
              <a:buSzPts val="1600"/>
              <a:buNone/>
              <a:defRPr sz="1600" b="1"/>
            </a:lvl9pPr>
          </a:lstStyle>
          <a:p>
            <a:pPr lvl="0"/>
            <a:r>
              <a:rPr lang="en-US"/>
              <a:t>Click to edit Master text styles</a:t>
            </a:r>
          </a:p>
        </p:txBody>
      </p:sp>
      <p:sp>
        <p:nvSpPr>
          <p:cNvPr id="49" name="Google Shape;49;p23"/>
          <p:cNvSpPr txBox="1">
            <a:spLocks noGrp="1"/>
          </p:cNvSpPr>
          <p:nvPr>
            <p:ph type="body" idx="4"/>
          </p:nvPr>
        </p:nvSpPr>
        <p:spPr>
          <a:xfrm>
            <a:off x="4645026" y="2174876"/>
            <a:ext cx="4041776" cy="3951288"/>
          </a:xfrm>
          <a:prstGeom prst="rect">
            <a:avLst/>
          </a:prstGeom>
          <a:noFill/>
          <a:ln>
            <a:noFill/>
          </a:ln>
        </p:spPr>
        <p:txBody>
          <a:bodyPr spcFirstLastPara="1" wrap="square" lIns="91425" tIns="45700" rIns="91425" bIns="45700" anchor="t" anchorCtr="0">
            <a:normAutofit/>
          </a:bodyPr>
          <a:lstStyle>
            <a:lvl1pPr marL="457190" lvl="0" indent="-380990" algn="l">
              <a:lnSpc>
                <a:spcPct val="100000"/>
              </a:lnSpc>
              <a:spcBef>
                <a:spcPts val="480"/>
              </a:spcBef>
              <a:spcAft>
                <a:spcPts val="0"/>
              </a:spcAft>
              <a:buClr>
                <a:schemeClr val="dk1"/>
              </a:buClr>
              <a:buSzPts val="2400"/>
              <a:buChar char="•"/>
              <a:defRPr sz="2400"/>
            </a:lvl1pPr>
            <a:lvl2pPr marL="914378" lvl="1" indent="-355592" algn="l">
              <a:lnSpc>
                <a:spcPct val="100000"/>
              </a:lnSpc>
              <a:spcBef>
                <a:spcPts val="400"/>
              </a:spcBef>
              <a:spcAft>
                <a:spcPts val="0"/>
              </a:spcAft>
              <a:buClr>
                <a:schemeClr val="dk1"/>
              </a:buClr>
              <a:buSzPts val="2000"/>
              <a:buChar char="–"/>
              <a:defRPr sz="2000"/>
            </a:lvl2pPr>
            <a:lvl3pPr marL="1371566" lvl="2" indent="-342892" algn="l">
              <a:lnSpc>
                <a:spcPct val="100000"/>
              </a:lnSpc>
              <a:spcBef>
                <a:spcPts val="360"/>
              </a:spcBef>
              <a:spcAft>
                <a:spcPts val="0"/>
              </a:spcAft>
              <a:buClr>
                <a:schemeClr val="dk1"/>
              </a:buClr>
              <a:buSzPts val="1800"/>
              <a:buChar char="•"/>
              <a:defRPr sz="1800"/>
            </a:lvl3pPr>
            <a:lvl4pPr marL="1828754" lvl="3" indent="-330192" algn="l">
              <a:lnSpc>
                <a:spcPct val="100000"/>
              </a:lnSpc>
              <a:spcBef>
                <a:spcPts val="320"/>
              </a:spcBef>
              <a:spcAft>
                <a:spcPts val="0"/>
              </a:spcAft>
              <a:buClr>
                <a:schemeClr val="dk1"/>
              </a:buClr>
              <a:buSzPts val="1600"/>
              <a:buChar char="–"/>
              <a:defRPr sz="1600"/>
            </a:lvl4pPr>
            <a:lvl5pPr marL="2285944" lvl="4" indent="-330192" algn="l">
              <a:lnSpc>
                <a:spcPct val="100000"/>
              </a:lnSpc>
              <a:spcBef>
                <a:spcPts val="320"/>
              </a:spcBef>
              <a:spcAft>
                <a:spcPts val="0"/>
              </a:spcAft>
              <a:buClr>
                <a:schemeClr val="dk1"/>
              </a:buClr>
              <a:buSzPts val="1600"/>
              <a:buChar char="»"/>
              <a:defRPr sz="1600"/>
            </a:lvl5pPr>
            <a:lvl6pPr marL="2743132" lvl="5" indent="-330192" algn="l">
              <a:lnSpc>
                <a:spcPct val="100000"/>
              </a:lnSpc>
              <a:spcBef>
                <a:spcPts val="320"/>
              </a:spcBef>
              <a:spcAft>
                <a:spcPts val="0"/>
              </a:spcAft>
              <a:buClr>
                <a:schemeClr val="dk1"/>
              </a:buClr>
              <a:buSzPts val="1600"/>
              <a:buChar char="•"/>
              <a:defRPr sz="1600"/>
            </a:lvl6pPr>
            <a:lvl7pPr marL="3200320" lvl="6" indent="-330192" algn="l">
              <a:lnSpc>
                <a:spcPct val="100000"/>
              </a:lnSpc>
              <a:spcBef>
                <a:spcPts val="320"/>
              </a:spcBef>
              <a:spcAft>
                <a:spcPts val="0"/>
              </a:spcAft>
              <a:buClr>
                <a:schemeClr val="dk1"/>
              </a:buClr>
              <a:buSzPts val="1600"/>
              <a:buChar char="•"/>
              <a:defRPr sz="1600"/>
            </a:lvl7pPr>
            <a:lvl8pPr marL="3657510" lvl="7" indent="-330192" algn="l">
              <a:lnSpc>
                <a:spcPct val="100000"/>
              </a:lnSpc>
              <a:spcBef>
                <a:spcPts val="320"/>
              </a:spcBef>
              <a:spcAft>
                <a:spcPts val="0"/>
              </a:spcAft>
              <a:buClr>
                <a:schemeClr val="dk1"/>
              </a:buClr>
              <a:buSzPts val="1600"/>
              <a:buChar char="•"/>
              <a:defRPr sz="1600"/>
            </a:lvl8pPr>
            <a:lvl9pPr marL="4114698" lvl="8" indent="-330192" algn="l">
              <a:lnSpc>
                <a:spcPct val="100000"/>
              </a:lnSpc>
              <a:spcBef>
                <a:spcPts val="320"/>
              </a:spcBef>
              <a:spcAft>
                <a:spcPts val="0"/>
              </a:spcAft>
              <a:buClr>
                <a:schemeClr val="dk1"/>
              </a:buClr>
              <a:buSzPts val="1600"/>
              <a:buChar char="•"/>
              <a:defRPr sz="1600"/>
            </a:lvl9pPr>
          </a:lstStyle>
          <a:p>
            <a:pPr lvl="0"/>
            <a:r>
              <a:rPr lang="en-US"/>
              <a:t>Click to edit Master text styles</a:t>
            </a:r>
          </a:p>
        </p:txBody>
      </p:sp>
      <p:sp>
        <p:nvSpPr>
          <p:cNvPr id="50" name="Google Shape;50;p23"/>
          <p:cNvSpPr txBox="1">
            <a:spLocks noGrp="1"/>
          </p:cNvSpPr>
          <p:nvPr>
            <p:ph type="dt" idx="10"/>
          </p:nvPr>
        </p:nvSpPr>
        <p:spPr>
          <a:xfrm>
            <a:off x="457200" y="6356356"/>
            <a:ext cx="2133600"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3124200" y="6356356"/>
            <a:ext cx="2895600"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6553200" y="6356356"/>
            <a:ext cx="2133600" cy="3651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5" name="Google Shape;55;p24"/>
          <p:cNvSpPr txBox="1">
            <a:spLocks noGrp="1"/>
          </p:cNvSpPr>
          <p:nvPr>
            <p:ph type="dt" idx="10"/>
          </p:nvPr>
        </p:nvSpPr>
        <p:spPr>
          <a:xfrm>
            <a:off x="457200" y="6356356"/>
            <a:ext cx="2133600"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3124200" y="6356356"/>
            <a:ext cx="2895600"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6553200" y="6356356"/>
            <a:ext cx="2133600" cy="3651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1792288" y="4800604"/>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7" name="Google Shape;67;p26"/>
          <p:cNvSpPr>
            <a:spLocks noGrp="1"/>
          </p:cNvSpPr>
          <p:nvPr>
            <p:ph type="pic" idx="2"/>
          </p:nvPr>
        </p:nvSpPr>
        <p:spPr>
          <a:xfrm>
            <a:off x="1792288" y="612776"/>
            <a:ext cx="5486400" cy="4114800"/>
          </a:xfrm>
          <a:prstGeom prst="rect">
            <a:avLst/>
          </a:prstGeom>
          <a:noFill/>
          <a:ln>
            <a:noFill/>
          </a:ln>
        </p:spPr>
      </p:sp>
      <p:sp>
        <p:nvSpPr>
          <p:cNvPr id="68" name="Google Shape;68;p26"/>
          <p:cNvSpPr txBox="1">
            <a:spLocks noGrp="1"/>
          </p:cNvSpPr>
          <p:nvPr>
            <p:ph type="body" idx="1"/>
          </p:nvPr>
        </p:nvSpPr>
        <p:spPr>
          <a:xfrm>
            <a:off x="1792288" y="5367341"/>
            <a:ext cx="5486400" cy="804863"/>
          </a:xfrm>
          <a:prstGeom prst="rect">
            <a:avLst/>
          </a:prstGeom>
          <a:noFill/>
          <a:ln>
            <a:noFill/>
          </a:ln>
        </p:spPr>
        <p:txBody>
          <a:bodyPr spcFirstLastPara="1" wrap="square" lIns="91425" tIns="45700" rIns="91425" bIns="45700" anchor="t" anchorCtr="0">
            <a:normAutofit/>
          </a:bodyPr>
          <a:lstStyle>
            <a:lvl1pPr marL="457190" lvl="0" indent="-228594" algn="l">
              <a:lnSpc>
                <a:spcPct val="100000"/>
              </a:lnSpc>
              <a:spcBef>
                <a:spcPts val="280"/>
              </a:spcBef>
              <a:spcAft>
                <a:spcPts val="0"/>
              </a:spcAft>
              <a:buClr>
                <a:schemeClr val="dk1"/>
              </a:buClr>
              <a:buSzPts val="1400"/>
              <a:buNone/>
              <a:defRPr sz="1400"/>
            </a:lvl1pPr>
            <a:lvl2pPr marL="914378" lvl="1" indent="-228594" algn="l">
              <a:lnSpc>
                <a:spcPct val="100000"/>
              </a:lnSpc>
              <a:spcBef>
                <a:spcPts val="240"/>
              </a:spcBef>
              <a:spcAft>
                <a:spcPts val="0"/>
              </a:spcAft>
              <a:buClr>
                <a:schemeClr val="dk1"/>
              </a:buClr>
              <a:buSzPts val="1200"/>
              <a:buNone/>
              <a:defRPr sz="1200"/>
            </a:lvl2pPr>
            <a:lvl3pPr marL="1371566" lvl="2" indent="-228594" algn="l">
              <a:lnSpc>
                <a:spcPct val="100000"/>
              </a:lnSpc>
              <a:spcBef>
                <a:spcPts val="200"/>
              </a:spcBef>
              <a:spcAft>
                <a:spcPts val="0"/>
              </a:spcAft>
              <a:buClr>
                <a:schemeClr val="dk1"/>
              </a:buClr>
              <a:buSzPts val="1000"/>
              <a:buNone/>
              <a:defRPr sz="1000"/>
            </a:lvl3pPr>
            <a:lvl4pPr marL="1828754" lvl="3" indent="-228594" algn="l">
              <a:lnSpc>
                <a:spcPct val="100000"/>
              </a:lnSpc>
              <a:spcBef>
                <a:spcPts val="180"/>
              </a:spcBef>
              <a:spcAft>
                <a:spcPts val="0"/>
              </a:spcAft>
              <a:buClr>
                <a:schemeClr val="dk1"/>
              </a:buClr>
              <a:buSzPts val="900"/>
              <a:buNone/>
              <a:defRPr sz="900"/>
            </a:lvl4pPr>
            <a:lvl5pPr marL="2285944" lvl="4" indent="-228594" algn="l">
              <a:lnSpc>
                <a:spcPct val="100000"/>
              </a:lnSpc>
              <a:spcBef>
                <a:spcPts val="180"/>
              </a:spcBef>
              <a:spcAft>
                <a:spcPts val="0"/>
              </a:spcAft>
              <a:buClr>
                <a:schemeClr val="dk1"/>
              </a:buClr>
              <a:buSzPts val="900"/>
              <a:buNone/>
              <a:defRPr sz="900"/>
            </a:lvl5pPr>
            <a:lvl6pPr marL="2743132" lvl="5" indent="-228594" algn="l">
              <a:lnSpc>
                <a:spcPct val="100000"/>
              </a:lnSpc>
              <a:spcBef>
                <a:spcPts val="180"/>
              </a:spcBef>
              <a:spcAft>
                <a:spcPts val="0"/>
              </a:spcAft>
              <a:buClr>
                <a:schemeClr val="dk1"/>
              </a:buClr>
              <a:buSzPts val="900"/>
              <a:buNone/>
              <a:defRPr sz="900"/>
            </a:lvl6pPr>
            <a:lvl7pPr marL="3200320" lvl="6" indent="-228594" algn="l">
              <a:lnSpc>
                <a:spcPct val="100000"/>
              </a:lnSpc>
              <a:spcBef>
                <a:spcPts val="180"/>
              </a:spcBef>
              <a:spcAft>
                <a:spcPts val="0"/>
              </a:spcAft>
              <a:buClr>
                <a:schemeClr val="dk1"/>
              </a:buClr>
              <a:buSzPts val="900"/>
              <a:buNone/>
              <a:defRPr sz="900"/>
            </a:lvl7pPr>
            <a:lvl8pPr marL="3657510" lvl="7" indent="-228594" algn="l">
              <a:lnSpc>
                <a:spcPct val="100000"/>
              </a:lnSpc>
              <a:spcBef>
                <a:spcPts val="180"/>
              </a:spcBef>
              <a:spcAft>
                <a:spcPts val="0"/>
              </a:spcAft>
              <a:buClr>
                <a:schemeClr val="dk1"/>
              </a:buClr>
              <a:buSzPts val="900"/>
              <a:buNone/>
              <a:defRPr sz="900"/>
            </a:lvl8pPr>
            <a:lvl9pPr marL="4114698" lvl="8" indent="-228594" algn="l">
              <a:lnSpc>
                <a:spcPct val="100000"/>
              </a:lnSpc>
              <a:spcBef>
                <a:spcPts val="180"/>
              </a:spcBef>
              <a:spcAft>
                <a:spcPts val="0"/>
              </a:spcAft>
              <a:buClr>
                <a:schemeClr val="dk1"/>
              </a:buClr>
              <a:buSzPts val="900"/>
              <a:buNone/>
              <a:defRPr sz="900"/>
            </a:lvl9pPr>
          </a:lstStyle>
          <a:p>
            <a:pPr lvl="0"/>
            <a:r>
              <a:rPr lang="en-US"/>
              <a:t>Click to edit Master text styles</a:t>
            </a:r>
          </a:p>
        </p:txBody>
      </p:sp>
      <p:sp>
        <p:nvSpPr>
          <p:cNvPr id="69" name="Google Shape;69;p26"/>
          <p:cNvSpPr txBox="1">
            <a:spLocks noGrp="1"/>
          </p:cNvSpPr>
          <p:nvPr>
            <p:ph type="dt" idx="10"/>
          </p:nvPr>
        </p:nvSpPr>
        <p:spPr>
          <a:xfrm>
            <a:off x="457200" y="6356356"/>
            <a:ext cx="2133600"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3124200" y="6356356"/>
            <a:ext cx="2895600"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6553200" y="6356356"/>
            <a:ext cx="2133600" cy="3651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4" name="Google Shape;74;p27"/>
          <p:cNvSpPr txBox="1">
            <a:spLocks noGrp="1"/>
          </p:cNvSpPr>
          <p:nvPr>
            <p:ph type="body" idx="1"/>
          </p:nvPr>
        </p:nvSpPr>
        <p:spPr>
          <a:xfrm rot="5400000">
            <a:off x="2309026" y="-251618"/>
            <a:ext cx="4525964" cy="8229600"/>
          </a:xfrm>
          <a:prstGeom prst="rect">
            <a:avLst/>
          </a:prstGeom>
          <a:noFill/>
          <a:ln>
            <a:noFill/>
          </a:ln>
        </p:spPr>
        <p:txBody>
          <a:bodyPr spcFirstLastPara="1" wrap="square" lIns="91425" tIns="45700" rIns="91425" bIns="45700" anchor="t" anchorCtr="0">
            <a:normAutofit/>
          </a:bodyPr>
          <a:lstStyle>
            <a:lvl1pPr marL="457190" lvl="0" indent="-342892" algn="l">
              <a:lnSpc>
                <a:spcPct val="100000"/>
              </a:lnSpc>
              <a:spcBef>
                <a:spcPts val="360"/>
              </a:spcBef>
              <a:spcAft>
                <a:spcPts val="0"/>
              </a:spcAft>
              <a:buClr>
                <a:schemeClr val="dk1"/>
              </a:buClr>
              <a:buSzPts val="1800"/>
              <a:buChar char="•"/>
              <a:defRPr/>
            </a:lvl1pPr>
            <a:lvl2pPr marL="914378" lvl="1" indent="-342892" algn="l">
              <a:lnSpc>
                <a:spcPct val="100000"/>
              </a:lnSpc>
              <a:spcBef>
                <a:spcPts val="360"/>
              </a:spcBef>
              <a:spcAft>
                <a:spcPts val="0"/>
              </a:spcAft>
              <a:buClr>
                <a:schemeClr val="dk1"/>
              </a:buClr>
              <a:buSzPts val="1800"/>
              <a:buChar char="–"/>
              <a:defRPr/>
            </a:lvl2pPr>
            <a:lvl3pPr marL="1371566" lvl="2" indent="-342892" algn="l">
              <a:lnSpc>
                <a:spcPct val="100000"/>
              </a:lnSpc>
              <a:spcBef>
                <a:spcPts val="360"/>
              </a:spcBef>
              <a:spcAft>
                <a:spcPts val="0"/>
              </a:spcAft>
              <a:buClr>
                <a:schemeClr val="dk1"/>
              </a:buClr>
              <a:buSzPts val="1800"/>
              <a:buChar char="•"/>
              <a:defRPr/>
            </a:lvl3pPr>
            <a:lvl4pPr marL="1828754" lvl="3" indent="-342892" algn="l">
              <a:lnSpc>
                <a:spcPct val="100000"/>
              </a:lnSpc>
              <a:spcBef>
                <a:spcPts val="360"/>
              </a:spcBef>
              <a:spcAft>
                <a:spcPts val="0"/>
              </a:spcAft>
              <a:buClr>
                <a:schemeClr val="dk1"/>
              </a:buClr>
              <a:buSzPts val="1800"/>
              <a:buChar char="–"/>
              <a:defRPr/>
            </a:lvl4pPr>
            <a:lvl5pPr marL="2285944" lvl="4" indent="-342892" algn="l">
              <a:lnSpc>
                <a:spcPct val="100000"/>
              </a:lnSpc>
              <a:spcBef>
                <a:spcPts val="360"/>
              </a:spcBef>
              <a:spcAft>
                <a:spcPts val="0"/>
              </a:spcAft>
              <a:buClr>
                <a:schemeClr val="dk1"/>
              </a:buClr>
              <a:buSzPts val="1800"/>
              <a:buChar char="»"/>
              <a:defRPr/>
            </a:lvl5pPr>
            <a:lvl6pPr marL="2743132" lvl="5" indent="-342892" algn="l">
              <a:lnSpc>
                <a:spcPct val="100000"/>
              </a:lnSpc>
              <a:spcBef>
                <a:spcPts val="360"/>
              </a:spcBef>
              <a:spcAft>
                <a:spcPts val="0"/>
              </a:spcAft>
              <a:buClr>
                <a:schemeClr val="dk1"/>
              </a:buClr>
              <a:buSzPts val="1800"/>
              <a:buChar char="•"/>
              <a:defRPr/>
            </a:lvl6pPr>
            <a:lvl7pPr marL="3200320" lvl="6" indent="-342892" algn="l">
              <a:lnSpc>
                <a:spcPct val="100000"/>
              </a:lnSpc>
              <a:spcBef>
                <a:spcPts val="360"/>
              </a:spcBef>
              <a:spcAft>
                <a:spcPts val="0"/>
              </a:spcAft>
              <a:buClr>
                <a:schemeClr val="dk1"/>
              </a:buClr>
              <a:buSzPts val="1800"/>
              <a:buChar char="•"/>
              <a:defRPr/>
            </a:lvl7pPr>
            <a:lvl8pPr marL="3657510" lvl="7" indent="-342892" algn="l">
              <a:lnSpc>
                <a:spcPct val="100000"/>
              </a:lnSpc>
              <a:spcBef>
                <a:spcPts val="360"/>
              </a:spcBef>
              <a:spcAft>
                <a:spcPts val="0"/>
              </a:spcAft>
              <a:buClr>
                <a:schemeClr val="dk1"/>
              </a:buClr>
              <a:buSzPts val="1800"/>
              <a:buChar char="•"/>
              <a:defRPr/>
            </a:lvl8pPr>
            <a:lvl9pPr marL="4114698" lvl="8" indent="-342892" algn="l">
              <a:lnSpc>
                <a:spcPct val="100000"/>
              </a:lnSpc>
              <a:spcBef>
                <a:spcPts val="360"/>
              </a:spcBef>
              <a:spcAft>
                <a:spcPts val="0"/>
              </a:spcAft>
              <a:buClr>
                <a:schemeClr val="dk1"/>
              </a:buClr>
              <a:buSzPts val="1800"/>
              <a:buChar char="•"/>
              <a:defRPr/>
            </a:lvl9pPr>
          </a:lstStyle>
          <a:p>
            <a:pPr lvl="0"/>
            <a:r>
              <a:rPr lang="en-US"/>
              <a:t>Click to edit Master text styles</a:t>
            </a:r>
          </a:p>
        </p:txBody>
      </p:sp>
      <p:sp>
        <p:nvSpPr>
          <p:cNvPr id="75" name="Google Shape;75;p27"/>
          <p:cNvSpPr txBox="1">
            <a:spLocks noGrp="1"/>
          </p:cNvSpPr>
          <p:nvPr>
            <p:ph type="dt" idx="10"/>
          </p:nvPr>
        </p:nvSpPr>
        <p:spPr>
          <a:xfrm>
            <a:off x="457200" y="6356356"/>
            <a:ext cx="2133600"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3124200" y="6356356"/>
            <a:ext cx="2895600"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6553200" y="6356356"/>
            <a:ext cx="2133600" cy="3651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4732345" y="2171702"/>
            <a:ext cx="5851526"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0" name="Google Shape;80;p28"/>
          <p:cNvSpPr txBox="1">
            <a:spLocks noGrp="1"/>
          </p:cNvSpPr>
          <p:nvPr>
            <p:ph type="body" idx="1"/>
          </p:nvPr>
        </p:nvSpPr>
        <p:spPr>
          <a:xfrm rot="5400000">
            <a:off x="541339" y="190500"/>
            <a:ext cx="5851526" cy="6019800"/>
          </a:xfrm>
          <a:prstGeom prst="rect">
            <a:avLst/>
          </a:prstGeom>
          <a:noFill/>
          <a:ln>
            <a:noFill/>
          </a:ln>
        </p:spPr>
        <p:txBody>
          <a:bodyPr spcFirstLastPara="1" wrap="square" lIns="91425" tIns="45700" rIns="91425" bIns="45700" anchor="t" anchorCtr="0">
            <a:normAutofit/>
          </a:bodyPr>
          <a:lstStyle>
            <a:lvl1pPr marL="457190" lvl="0" indent="-342892" algn="l">
              <a:lnSpc>
                <a:spcPct val="100000"/>
              </a:lnSpc>
              <a:spcBef>
                <a:spcPts val="360"/>
              </a:spcBef>
              <a:spcAft>
                <a:spcPts val="0"/>
              </a:spcAft>
              <a:buClr>
                <a:schemeClr val="dk1"/>
              </a:buClr>
              <a:buSzPts val="1800"/>
              <a:buChar char="•"/>
              <a:defRPr/>
            </a:lvl1pPr>
            <a:lvl2pPr marL="914378" lvl="1" indent="-342892" algn="l">
              <a:lnSpc>
                <a:spcPct val="100000"/>
              </a:lnSpc>
              <a:spcBef>
                <a:spcPts val="360"/>
              </a:spcBef>
              <a:spcAft>
                <a:spcPts val="0"/>
              </a:spcAft>
              <a:buClr>
                <a:schemeClr val="dk1"/>
              </a:buClr>
              <a:buSzPts val="1800"/>
              <a:buChar char="–"/>
              <a:defRPr/>
            </a:lvl2pPr>
            <a:lvl3pPr marL="1371566" lvl="2" indent="-342892" algn="l">
              <a:lnSpc>
                <a:spcPct val="100000"/>
              </a:lnSpc>
              <a:spcBef>
                <a:spcPts val="360"/>
              </a:spcBef>
              <a:spcAft>
                <a:spcPts val="0"/>
              </a:spcAft>
              <a:buClr>
                <a:schemeClr val="dk1"/>
              </a:buClr>
              <a:buSzPts val="1800"/>
              <a:buChar char="•"/>
              <a:defRPr/>
            </a:lvl3pPr>
            <a:lvl4pPr marL="1828754" lvl="3" indent="-342892" algn="l">
              <a:lnSpc>
                <a:spcPct val="100000"/>
              </a:lnSpc>
              <a:spcBef>
                <a:spcPts val="360"/>
              </a:spcBef>
              <a:spcAft>
                <a:spcPts val="0"/>
              </a:spcAft>
              <a:buClr>
                <a:schemeClr val="dk1"/>
              </a:buClr>
              <a:buSzPts val="1800"/>
              <a:buChar char="–"/>
              <a:defRPr/>
            </a:lvl4pPr>
            <a:lvl5pPr marL="2285944" lvl="4" indent="-342892" algn="l">
              <a:lnSpc>
                <a:spcPct val="100000"/>
              </a:lnSpc>
              <a:spcBef>
                <a:spcPts val="360"/>
              </a:spcBef>
              <a:spcAft>
                <a:spcPts val="0"/>
              </a:spcAft>
              <a:buClr>
                <a:schemeClr val="dk1"/>
              </a:buClr>
              <a:buSzPts val="1800"/>
              <a:buChar char="»"/>
              <a:defRPr/>
            </a:lvl5pPr>
            <a:lvl6pPr marL="2743132" lvl="5" indent="-342892" algn="l">
              <a:lnSpc>
                <a:spcPct val="100000"/>
              </a:lnSpc>
              <a:spcBef>
                <a:spcPts val="360"/>
              </a:spcBef>
              <a:spcAft>
                <a:spcPts val="0"/>
              </a:spcAft>
              <a:buClr>
                <a:schemeClr val="dk1"/>
              </a:buClr>
              <a:buSzPts val="1800"/>
              <a:buChar char="•"/>
              <a:defRPr/>
            </a:lvl6pPr>
            <a:lvl7pPr marL="3200320" lvl="6" indent="-342892" algn="l">
              <a:lnSpc>
                <a:spcPct val="100000"/>
              </a:lnSpc>
              <a:spcBef>
                <a:spcPts val="360"/>
              </a:spcBef>
              <a:spcAft>
                <a:spcPts val="0"/>
              </a:spcAft>
              <a:buClr>
                <a:schemeClr val="dk1"/>
              </a:buClr>
              <a:buSzPts val="1800"/>
              <a:buChar char="•"/>
              <a:defRPr/>
            </a:lvl7pPr>
            <a:lvl8pPr marL="3657510" lvl="7" indent="-342892" algn="l">
              <a:lnSpc>
                <a:spcPct val="100000"/>
              </a:lnSpc>
              <a:spcBef>
                <a:spcPts val="360"/>
              </a:spcBef>
              <a:spcAft>
                <a:spcPts val="0"/>
              </a:spcAft>
              <a:buClr>
                <a:schemeClr val="dk1"/>
              </a:buClr>
              <a:buSzPts val="1800"/>
              <a:buChar char="•"/>
              <a:defRPr/>
            </a:lvl8pPr>
            <a:lvl9pPr marL="4114698" lvl="8" indent="-342892" algn="l">
              <a:lnSpc>
                <a:spcPct val="100000"/>
              </a:lnSpc>
              <a:spcBef>
                <a:spcPts val="360"/>
              </a:spcBef>
              <a:spcAft>
                <a:spcPts val="0"/>
              </a:spcAft>
              <a:buClr>
                <a:schemeClr val="dk1"/>
              </a:buClr>
              <a:buSzPts val="1800"/>
              <a:buChar char="•"/>
              <a:defRPr/>
            </a:lvl9pPr>
          </a:lstStyle>
          <a:p>
            <a:pPr lvl="0"/>
            <a:r>
              <a:rPr lang="en-US"/>
              <a:t>Click to edit Master text styles</a:t>
            </a:r>
          </a:p>
        </p:txBody>
      </p:sp>
      <p:sp>
        <p:nvSpPr>
          <p:cNvPr id="81" name="Google Shape;81;p28"/>
          <p:cNvSpPr txBox="1">
            <a:spLocks noGrp="1"/>
          </p:cNvSpPr>
          <p:nvPr>
            <p:ph type="dt" idx="10"/>
          </p:nvPr>
        </p:nvSpPr>
        <p:spPr>
          <a:xfrm>
            <a:off x="457200" y="6356356"/>
            <a:ext cx="2133600"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3124200" y="6356356"/>
            <a:ext cx="2895600"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6553200" y="6356356"/>
            <a:ext cx="2133600" cy="36512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3"/>
            <a:ext cx="8229600" cy="4525964"/>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457200" y="6356356"/>
            <a:ext cx="2133600" cy="36512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3124200" y="6356356"/>
            <a:ext cx="2895600" cy="36512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6553200" y="6356356"/>
            <a:ext cx="2133600" cy="36512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9.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Shape 207">
          <a:extLst>
            <a:ext uri="{FF2B5EF4-FFF2-40B4-BE49-F238E27FC236}">
              <a16:creationId xmlns:a16="http://schemas.microsoft.com/office/drawing/2014/main" id="{D47C31DA-8DB7-0061-1820-79FF362B635A}"/>
            </a:ext>
          </a:extLst>
        </p:cNvPr>
        <p:cNvGrpSpPr/>
        <p:nvPr/>
      </p:nvGrpSpPr>
      <p:grpSpPr>
        <a:xfrm>
          <a:off x="0" y="0"/>
          <a:ext cx="0" cy="0"/>
          <a:chOff x="0" y="0"/>
          <a:chExt cx="0" cy="0"/>
        </a:xfrm>
      </p:grpSpPr>
      <p:sp>
        <p:nvSpPr>
          <p:cNvPr id="208" name="Google Shape;208;p38">
            <a:extLst>
              <a:ext uri="{FF2B5EF4-FFF2-40B4-BE49-F238E27FC236}">
                <a16:creationId xmlns:a16="http://schemas.microsoft.com/office/drawing/2014/main" id="{CB88B4E4-E260-0CC8-4DFB-417C09939CFD}"/>
              </a:ext>
            </a:extLst>
          </p:cNvPr>
          <p:cNvSpPr/>
          <p:nvPr/>
        </p:nvSpPr>
        <p:spPr>
          <a:xfrm>
            <a:off x="212750" y="174651"/>
            <a:ext cx="17887681" cy="9937750"/>
          </a:xfrm>
          <a:custGeom>
            <a:avLst/>
            <a:gdLst/>
            <a:ahLst/>
            <a:cxnLst/>
            <a:rect l="l" t="t" r="r" b="b"/>
            <a:pathLst>
              <a:path w="17938750" h="9937750" extrusionOk="0">
                <a:moveTo>
                  <a:pt x="0" y="0"/>
                </a:moveTo>
                <a:lnTo>
                  <a:pt x="17938750" y="0"/>
                </a:lnTo>
                <a:lnTo>
                  <a:pt x="17938750" y="9937750"/>
                </a:lnTo>
                <a:lnTo>
                  <a:pt x="0" y="9937750"/>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209" name="Google Shape;209;p38">
            <a:extLst>
              <a:ext uri="{FF2B5EF4-FFF2-40B4-BE49-F238E27FC236}">
                <a16:creationId xmlns:a16="http://schemas.microsoft.com/office/drawing/2014/main" id="{43DFC3A4-C43D-CF50-9DF0-8D7A0DA6A025}"/>
              </a:ext>
            </a:extLst>
          </p:cNvPr>
          <p:cNvPicPr preferRelativeResize="0"/>
          <p:nvPr/>
        </p:nvPicPr>
        <p:blipFill rotWithShape="1">
          <a:blip r:embed="rId4">
            <a:alphaModFix/>
          </a:blip>
          <a:srcRect t="10029" b="10029"/>
          <a:stretch/>
        </p:blipFill>
        <p:spPr>
          <a:xfrm>
            <a:off x="5159479" y="3846919"/>
            <a:ext cx="8350030" cy="4725606"/>
          </a:xfrm>
          <a:prstGeom prst="rect">
            <a:avLst/>
          </a:prstGeom>
          <a:noFill/>
          <a:ln>
            <a:noFill/>
          </a:ln>
        </p:spPr>
      </p:pic>
      <p:sp>
        <p:nvSpPr>
          <p:cNvPr id="210" name="Google Shape;210;p38">
            <a:extLst>
              <a:ext uri="{FF2B5EF4-FFF2-40B4-BE49-F238E27FC236}">
                <a16:creationId xmlns:a16="http://schemas.microsoft.com/office/drawing/2014/main" id="{52C8244F-9FED-538D-1E1F-245098F32EB4}"/>
              </a:ext>
            </a:extLst>
          </p:cNvPr>
          <p:cNvSpPr txBox="1"/>
          <p:nvPr/>
        </p:nvSpPr>
        <p:spPr>
          <a:xfrm>
            <a:off x="1066800" y="790366"/>
            <a:ext cx="16535400" cy="2769989"/>
          </a:xfrm>
          <a:prstGeom prst="rect">
            <a:avLst/>
          </a:prstGeom>
          <a:noFill/>
          <a:ln>
            <a:noFill/>
          </a:ln>
        </p:spPr>
        <p:txBody>
          <a:bodyPr spcFirstLastPara="1" wrap="square" lIns="0" tIns="0" rIns="0" bIns="0" anchor="t" anchorCtr="0">
            <a:spAutoFit/>
          </a:bodyPr>
          <a:lstStyle/>
          <a:p>
            <a:pPr algn="ctr"/>
            <a:r>
              <a:rPr lang="en" sz="6000">
                <a:solidFill>
                  <a:schemeClr val="dk1"/>
                </a:solidFill>
                <a:latin typeface="Garamond"/>
                <a:ea typeface="Garamond"/>
                <a:cs typeface="Garamond"/>
                <a:sym typeface="Garamond"/>
              </a:rPr>
              <a:t>Understanding Recent Changes To Alaska's Unique Legal Landscape and How Alaska Tribes Are Pursuing Justice and Public Safety In Our Communities</a:t>
            </a:r>
            <a:endParaRPr sz="3200">
              <a:solidFill>
                <a:schemeClr val="lt1"/>
              </a:solidFill>
              <a:latin typeface="Garamond"/>
              <a:ea typeface="Garamond"/>
              <a:cs typeface="Garamond"/>
              <a:sym typeface="Garamond"/>
            </a:endParaRPr>
          </a:p>
        </p:txBody>
      </p:sp>
      <p:sp>
        <p:nvSpPr>
          <p:cNvPr id="211" name="Google Shape;211;p38">
            <a:extLst>
              <a:ext uri="{FF2B5EF4-FFF2-40B4-BE49-F238E27FC236}">
                <a16:creationId xmlns:a16="http://schemas.microsoft.com/office/drawing/2014/main" id="{90A3EC70-EAD2-7637-AC82-0D29753F8C8B}"/>
              </a:ext>
            </a:extLst>
          </p:cNvPr>
          <p:cNvSpPr/>
          <p:nvPr/>
        </p:nvSpPr>
        <p:spPr>
          <a:xfrm>
            <a:off x="513910" y="514114"/>
            <a:ext cx="17260180" cy="9258772"/>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212" name="Google Shape;212;p38">
            <a:extLst>
              <a:ext uri="{FF2B5EF4-FFF2-40B4-BE49-F238E27FC236}">
                <a16:creationId xmlns:a16="http://schemas.microsoft.com/office/drawing/2014/main" id="{8B624361-984C-9C14-AA38-82BFBAB2B72B}"/>
              </a:ext>
            </a:extLst>
          </p:cNvPr>
          <p:cNvSpPr txBox="1"/>
          <p:nvPr/>
        </p:nvSpPr>
        <p:spPr>
          <a:xfrm>
            <a:off x="6043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800"/>
          </a:p>
        </p:txBody>
      </p:sp>
      <p:sp>
        <p:nvSpPr>
          <p:cNvPr id="213" name="Google Shape;213;p38">
            <a:extLst>
              <a:ext uri="{FF2B5EF4-FFF2-40B4-BE49-F238E27FC236}">
                <a16:creationId xmlns:a16="http://schemas.microsoft.com/office/drawing/2014/main" id="{B1534E97-C7A9-3941-748E-A5770253A119}"/>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5">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214" name="Google Shape;214;p38">
            <a:extLst>
              <a:ext uri="{FF2B5EF4-FFF2-40B4-BE49-F238E27FC236}">
                <a16:creationId xmlns:a16="http://schemas.microsoft.com/office/drawing/2014/main" id="{C8725F64-4130-E785-404F-6311C590E3A6}"/>
              </a:ext>
            </a:extLst>
          </p:cNvPr>
          <p:cNvPicPr preferRelativeResize="0"/>
          <p:nvPr/>
        </p:nvPicPr>
        <p:blipFill>
          <a:blip r:embed="rId6">
            <a:alphaModFix/>
          </a:blip>
          <a:stretch>
            <a:fillRect/>
          </a:stretch>
        </p:blipFill>
        <p:spPr>
          <a:xfrm>
            <a:off x="16341517" y="8572501"/>
            <a:ext cx="1352634" cy="1074150"/>
          </a:xfrm>
          <a:prstGeom prst="rect">
            <a:avLst/>
          </a:prstGeom>
          <a:noFill/>
          <a:ln>
            <a:noFill/>
          </a:ln>
        </p:spPr>
      </p:pic>
      <p:sp>
        <p:nvSpPr>
          <p:cNvPr id="215" name="Google Shape;215;p38">
            <a:extLst>
              <a:ext uri="{FF2B5EF4-FFF2-40B4-BE49-F238E27FC236}">
                <a16:creationId xmlns:a16="http://schemas.microsoft.com/office/drawing/2014/main" id="{3D89E443-B01F-0289-67EA-CE142FC51F1A}"/>
              </a:ext>
            </a:extLst>
          </p:cNvPr>
          <p:cNvSpPr txBox="1"/>
          <p:nvPr/>
        </p:nvSpPr>
        <p:spPr>
          <a:xfrm>
            <a:off x="876300" y="8863828"/>
            <a:ext cx="16535400" cy="492443"/>
          </a:xfrm>
          <a:prstGeom prst="rect">
            <a:avLst/>
          </a:prstGeom>
          <a:noFill/>
          <a:ln>
            <a:noFill/>
          </a:ln>
        </p:spPr>
        <p:txBody>
          <a:bodyPr spcFirstLastPara="1" wrap="square" lIns="0" tIns="0" rIns="0" bIns="0" anchor="t" anchorCtr="0">
            <a:spAutoFit/>
          </a:bodyPr>
          <a:lstStyle/>
          <a:p>
            <a:pPr algn="ctr"/>
            <a:r>
              <a:rPr lang="en" sz="3200">
                <a:solidFill>
                  <a:schemeClr val="dk1"/>
                </a:solidFill>
                <a:latin typeface="Garamond"/>
                <a:ea typeface="Garamond"/>
                <a:cs typeface="Garamond"/>
                <a:sym typeface="Garamond"/>
              </a:rPr>
              <a:t>Hosted by Senator Wielechowski</a:t>
            </a:r>
            <a:endParaRPr sz="3200">
              <a:solidFill>
                <a:schemeClr val="lt1"/>
              </a:solidFill>
              <a:latin typeface="Garamond"/>
              <a:ea typeface="Garamond"/>
              <a:cs typeface="Garamond"/>
              <a:sym typeface="Garamond"/>
            </a:endParaRPr>
          </a:p>
        </p:txBody>
      </p:sp>
    </p:spTree>
    <p:extLst>
      <p:ext uri="{BB962C8B-B14F-4D97-AF65-F5344CB8AC3E}">
        <p14:creationId xmlns:p14="http://schemas.microsoft.com/office/powerpoint/2010/main" val="1706081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Shape 300">
          <a:extLst>
            <a:ext uri="{FF2B5EF4-FFF2-40B4-BE49-F238E27FC236}">
              <a16:creationId xmlns:a16="http://schemas.microsoft.com/office/drawing/2014/main" id="{3113EFEF-1609-C5AC-4811-A1FA1033AACD}"/>
            </a:ext>
          </a:extLst>
        </p:cNvPr>
        <p:cNvGrpSpPr/>
        <p:nvPr/>
      </p:nvGrpSpPr>
      <p:grpSpPr>
        <a:xfrm>
          <a:off x="0" y="0"/>
          <a:ext cx="0" cy="0"/>
          <a:chOff x="0" y="0"/>
          <a:chExt cx="0" cy="0"/>
        </a:xfrm>
      </p:grpSpPr>
      <p:sp>
        <p:nvSpPr>
          <p:cNvPr id="301" name="Google Shape;301;p44">
            <a:extLst>
              <a:ext uri="{FF2B5EF4-FFF2-40B4-BE49-F238E27FC236}">
                <a16:creationId xmlns:a16="http://schemas.microsoft.com/office/drawing/2014/main" id="{0EC933D9-8166-3CD8-B88C-69FA7D23939B}"/>
              </a:ext>
            </a:extLst>
          </p:cNvPr>
          <p:cNvSpPr txBox="1"/>
          <p:nvPr/>
        </p:nvSpPr>
        <p:spPr>
          <a:xfrm>
            <a:off x="490907" y="849812"/>
            <a:ext cx="17259298" cy="1844864"/>
          </a:xfrm>
          <a:prstGeom prst="rect">
            <a:avLst/>
          </a:prstGeom>
          <a:noFill/>
          <a:ln>
            <a:noFill/>
          </a:ln>
        </p:spPr>
        <p:txBody>
          <a:bodyPr spcFirstLastPara="1" wrap="square" lIns="0" tIns="0" rIns="0" bIns="0" anchor="t" anchorCtr="0">
            <a:spAutoFit/>
          </a:bodyPr>
          <a:lstStyle/>
          <a:p>
            <a:pPr algn="ctr">
              <a:lnSpc>
                <a:spcPct val="111111"/>
              </a:lnSpc>
              <a:buSzPts val="2700"/>
            </a:pPr>
            <a:r>
              <a:rPr lang="en-US" sz="5400">
                <a:solidFill>
                  <a:schemeClr val="dk1"/>
                </a:solidFill>
                <a:latin typeface="Georgia"/>
                <a:ea typeface="Georgia"/>
                <a:cs typeface="Georgia"/>
                <a:sym typeface="Georgia"/>
              </a:rPr>
              <a:t>Public Law 280</a:t>
            </a:r>
          </a:p>
          <a:p>
            <a:pPr algn="ctr">
              <a:lnSpc>
                <a:spcPct val="111111"/>
              </a:lnSpc>
              <a:buSzPts val="2700"/>
            </a:pPr>
            <a:endParaRPr lang="en-US" sz="5400">
              <a:solidFill>
                <a:schemeClr val="dk1"/>
              </a:solidFill>
              <a:latin typeface="Georgia"/>
              <a:ea typeface="Georgia"/>
              <a:cs typeface="Georgia"/>
              <a:sym typeface="Georgia"/>
            </a:endParaRPr>
          </a:p>
        </p:txBody>
      </p:sp>
      <p:sp>
        <p:nvSpPr>
          <p:cNvPr id="306" name="Google Shape;306;p44">
            <a:extLst>
              <a:ext uri="{FF2B5EF4-FFF2-40B4-BE49-F238E27FC236}">
                <a16:creationId xmlns:a16="http://schemas.microsoft.com/office/drawing/2014/main" id="{225AB070-4433-ADAB-A66F-B364C814C671}"/>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307" name="Google Shape;307;p44">
            <a:extLst>
              <a:ext uri="{FF2B5EF4-FFF2-40B4-BE49-F238E27FC236}">
                <a16:creationId xmlns:a16="http://schemas.microsoft.com/office/drawing/2014/main" id="{9023F2F6-9C8F-291B-AA26-D6700F00FF8F}"/>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310" name="Google Shape;310;p44">
            <a:extLst>
              <a:ext uri="{FF2B5EF4-FFF2-40B4-BE49-F238E27FC236}">
                <a16:creationId xmlns:a16="http://schemas.microsoft.com/office/drawing/2014/main" id="{C20CCCD2-E195-CAFE-46D1-623406ED3C08}"/>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3" name="Google Shape;222;p39">
            <a:extLst>
              <a:ext uri="{FF2B5EF4-FFF2-40B4-BE49-F238E27FC236}">
                <a16:creationId xmlns:a16="http://schemas.microsoft.com/office/drawing/2014/main" id="{3E32FCB4-D829-4A8A-91F1-EEFEA1AC06DD}"/>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4" name="Google Shape;223;p39">
            <a:extLst>
              <a:ext uri="{FF2B5EF4-FFF2-40B4-BE49-F238E27FC236}">
                <a16:creationId xmlns:a16="http://schemas.microsoft.com/office/drawing/2014/main" id="{48CF1CF1-ACF3-AFAF-D039-DE9CEEBE690A}"/>
              </a:ext>
            </a:extLst>
          </p:cNvPr>
          <p:cNvPicPr preferRelativeResize="0"/>
          <p:nvPr/>
        </p:nvPicPr>
        <p:blipFill>
          <a:blip r:embed="rId4">
            <a:alphaModFix/>
          </a:blip>
          <a:stretch>
            <a:fillRect/>
          </a:stretch>
        </p:blipFill>
        <p:spPr>
          <a:xfrm>
            <a:off x="16341517" y="8572501"/>
            <a:ext cx="1352634" cy="1074150"/>
          </a:xfrm>
          <a:prstGeom prst="rect">
            <a:avLst/>
          </a:prstGeom>
          <a:noFill/>
          <a:ln>
            <a:noFill/>
          </a:ln>
        </p:spPr>
      </p:pic>
      <p:graphicFrame>
        <p:nvGraphicFramePr>
          <p:cNvPr id="5" name="Content Placeholder 2">
            <a:extLst>
              <a:ext uri="{FF2B5EF4-FFF2-40B4-BE49-F238E27FC236}">
                <a16:creationId xmlns:a16="http://schemas.microsoft.com/office/drawing/2014/main" id="{3A5C5C16-7A20-B926-2056-02DBA52E01E4}"/>
              </a:ext>
            </a:extLst>
          </p:cNvPr>
          <p:cNvGraphicFramePr>
            <a:graphicFrameLocks/>
          </p:cNvGraphicFramePr>
          <p:nvPr>
            <p:extLst>
              <p:ext uri="{D42A27DB-BD31-4B8C-83A1-F6EECF244321}">
                <p14:modId xmlns:p14="http://schemas.microsoft.com/office/powerpoint/2010/main" val="951406530"/>
              </p:ext>
            </p:extLst>
          </p:nvPr>
        </p:nvGraphicFramePr>
        <p:xfrm>
          <a:off x="2858589" y="1993178"/>
          <a:ext cx="12515710" cy="66038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2934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Shape 300">
          <a:extLst>
            <a:ext uri="{FF2B5EF4-FFF2-40B4-BE49-F238E27FC236}">
              <a16:creationId xmlns:a16="http://schemas.microsoft.com/office/drawing/2014/main" id="{F69E73C8-633F-350D-C666-A23525824CF5}"/>
            </a:ext>
          </a:extLst>
        </p:cNvPr>
        <p:cNvGrpSpPr/>
        <p:nvPr/>
      </p:nvGrpSpPr>
      <p:grpSpPr>
        <a:xfrm>
          <a:off x="0" y="0"/>
          <a:ext cx="0" cy="0"/>
          <a:chOff x="0" y="0"/>
          <a:chExt cx="0" cy="0"/>
        </a:xfrm>
      </p:grpSpPr>
      <p:sp>
        <p:nvSpPr>
          <p:cNvPr id="301" name="Google Shape;301;p44">
            <a:extLst>
              <a:ext uri="{FF2B5EF4-FFF2-40B4-BE49-F238E27FC236}">
                <a16:creationId xmlns:a16="http://schemas.microsoft.com/office/drawing/2014/main" id="{D35479FF-1BEE-D98C-723D-33E002A1BC93}"/>
              </a:ext>
            </a:extLst>
          </p:cNvPr>
          <p:cNvSpPr txBox="1"/>
          <p:nvPr/>
        </p:nvSpPr>
        <p:spPr>
          <a:xfrm>
            <a:off x="490907" y="849812"/>
            <a:ext cx="17259298" cy="1844864"/>
          </a:xfrm>
          <a:prstGeom prst="rect">
            <a:avLst/>
          </a:prstGeom>
          <a:noFill/>
          <a:ln>
            <a:noFill/>
          </a:ln>
        </p:spPr>
        <p:txBody>
          <a:bodyPr spcFirstLastPara="1" wrap="square" lIns="0" tIns="0" rIns="0" bIns="0" anchor="t" anchorCtr="0">
            <a:spAutoFit/>
          </a:bodyPr>
          <a:lstStyle/>
          <a:p>
            <a:pPr algn="ctr">
              <a:lnSpc>
                <a:spcPct val="111111"/>
              </a:lnSpc>
              <a:buSzPts val="2700"/>
            </a:pPr>
            <a:r>
              <a:rPr lang="en-US" sz="5400">
                <a:solidFill>
                  <a:schemeClr val="dk1"/>
                </a:solidFill>
                <a:latin typeface="Georgia"/>
                <a:ea typeface="Georgia"/>
                <a:cs typeface="Georgia"/>
                <a:sym typeface="Georgia"/>
              </a:rPr>
              <a:t>Alaska Native Claims Settlement Act (ANCSA)</a:t>
            </a:r>
          </a:p>
          <a:p>
            <a:pPr algn="ctr">
              <a:lnSpc>
                <a:spcPct val="111111"/>
              </a:lnSpc>
              <a:buSzPts val="2700"/>
            </a:pPr>
            <a:endParaRPr lang="en-US" sz="5400">
              <a:solidFill>
                <a:schemeClr val="dk1"/>
              </a:solidFill>
              <a:latin typeface="Georgia"/>
              <a:ea typeface="Georgia"/>
              <a:cs typeface="Georgia"/>
              <a:sym typeface="Georgia"/>
            </a:endParaRPr>
          </a:p>
        </p:txBody>
      </p:sp>
      <p:sp>
        <p:nvSpPr>
          <p:cNvPr id="306" name="Google Shape;306;p44">
            <a:extLst>
              <a:ext uri="{FF2B5EF4-FFF2-40B4-BE49-F238E27FC236}">
                <a16:creationId xmlns:a16="http://schemas.microsoft.com/office/drawing/2014/main" id="{17E13696-646F-A3DA-5B55-164819C61DD8}"/>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307" name="Google Shape;307;p44">
            <a:extLst>
              <a:ext uri="{FF2B5EF4-FFF2-40B4-BE49-F238E27FC236}">
                <a16:creationId xmlns:a16="http://schemas.microsoft.com/office/drawing/2014/main" id="{15BE81E3-8949-50A0-1BFA-5DBFB1F809B3}"/>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310" name="Google Shape;310;p44">
            <a:extLst>
              <a:ext uri="{FF2B5EF4-FFF2-40B4-BE49-F238E27FC236}">
                <a16:creationId xmlns:a16="http://schemas.microsoft.com/office/drawing/2014/main" id="{238BD701-FD8E-6F29-7167-A40E13FB421F}"/>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3" name="Google Shape;222;p39">
            <a:extLst>
              <a:ext uri="{FF2B5EF4-FFF2-40B4-BE49-F238E27FC236}">
                <a16:creationId xmlns:a16="http://schemas.microsoft.com/office/drawing/2014/main" id="{5F5D81A0-CBD3-B74E-9F3C-0991A0E1F1F2}"/>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4" name="Google Shape;223;p39">
            <a:extLst>
              <a:ext uri="{FF2B5EF4-FFF2-40B4-BE49-F238E27FC236}">
                <a16:creationId xmlns:a16="http://schemas.microsoft.com/office/drawing/2014/main" id="{70FC7599-A145-AC45-B4E2-03FE63780964}"/>
              </a:ext>
            </a:extLst>
          </p:cNvPr>
          <p:cNvPicPr preferRelativeResize="0"/>
          <p:nvPr/>
        </p:nvPicPr>
        <p:blipFill>
          <a:blip r:embed="rId4">
            <a:alphaModFix/>
          </a:blip>
          <a:stretch>
            <a:fillRect/>
          </a:stretch>
        </p:blipFill>
        <p:spPr>
          <a:xfrm>
            <a:off x="16341517" y="8572501"/>
            <a:ext cx="1352634" cy="1074150"/>
          </a:xfrm>
          <a:prstGeom prst="rect">
            <a:avLst/>
          </a:prstGeom>
          <a:noFill/>
          <a:ln>
            <a:noFill/>
          </a:ln>
        </p:spPr>
      </p:pic>
      <p:graphicFrame>
        <p:nvGraphicFramePr>
          <p:cNvPr id="8" name="Content Placeholder 2">
            <a:extLst>
              <a:ext uri="{FF2B5EF4-FFF2-40B4-BE49-F238E27FC236}">
                <a16:creationId xmlns:a16="http://schemas.microsoft.com/office/drawing/2014/main" id="{79A2AEFF-0A67-DC04-660E-196BA4AB1C96}"/>
              </a:ext>
            </a:extLst>
          </p:cNvPr>
          <p:cNvGraphicFramePr>
            <a:graphicFrameLocks/>
          </p:cNvGraphicFramePr>
          <p:nvPr>
            <p:extLst>
              <p:ext uri="{D42A27DB-BD31-4B8C-83A1-F6EECF244321}">
                <p14:modId xmlns:p14="http://schemas.microsoft.com/office/powerpoint/2010/main" val="220828315"/>
              </p:ext>
            </p:extLst>
          </p:nvPr>
        </p:nvGraphicFramePr>
        <p:xfrm>
          <a:off x="2909381" y="2038931"/>
          <a:ext cx="12469237" cy="65793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4040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Shape 300">
          <a:extLst>
            <a:ext uri="{FF2B5EF4-FFF2-40B4-BE49-F238E27FC236}">
              <a16:creationId xmlns:a16="http://schemas.microsoft.com/office/drawing/2014/main" id="{AB33467A-6D8F-C5BD-8982-0ED0932126D9}"/>
            </a:ext>
          </a:extLst>
        </p:cNvPr>
        <p:cNvGrpSpPr/>
        <p:nvPr/>
      </p:nvGrpSpPr>
      <p:grpSpPr>
        <a:xfrm>
          <a:off x="0" y="0"/>
          <a:ext cx="0" cy="0"/>
          <a:chOff x="0" y="0"/>
          <a:chExt cx="0" cy="0"/>
        </a:xfrm>
      </p:grpSpPr>
      <p:sp>
        <p:nvSpPr>
          <p:cNvPr id="301" name="Google Shape;301;p44">
            <a:extLst>
              <a:ext uri="{FF2B5EF4-FFF2-40B4-BE49-F238E27FC236}">
                <a16:creationId xmlns:a16="http://schemas.microsoft.com/office/drawing/2014/main" id="{74C8C3FE-559B-2331-7A08-4B1D0818A5AA}"/>
              </a:ext>
            </a:extLst>
          </p:cNvPr>
          <p:cNvSpPr txBox="1"/>
          <p:nvPr/>
        </p:nvSpPr>
        <p:spPr>
          <a:xfrm>
            <a:off x="490907" y="849812"/>
            <a:ext cx="17259298" cy="1844864"/>
          </a:xfrm>
          <a:prstGeom prst="rect">
            <a:avLst/>
          </a:prstGeom>
          <a:noFill/>
          <a:ln>
            <a:noFill/>
          </a:ln>
        </p:spPr>
        <p:txBody>
          <a:bodyPr spcFirstLastPara="1" wrap="square" lIns="0" tIns="0" rIns="0" bIns="0" anchor="t" anchorCtr="0">
            <a:spAutoFit/>
          </a:bodyPr>
          <a:lstStyle/>
          <a:p>
            <a:pPr algn="ctr">
              <a:lnSpc>
                <a:spcPct val="111111"/>
              </a:lnSpc>
              <a:buSzPts val="2700"/>
            </a:pPr>
            <a:r>
              <a:rPr lang="en-US" sz="5400">
                <a:solidFill>
                  <a:schemeClr val="dk1"/>
                </a:solidFill>
                <a:latin typeface="Georgia"/>
                <a:ea typeface="Georgia"/>
                <a:cs typeface="Georgia"/>
                <a:sym typeface="Georgia"/>
              </a:rPr>
              <a:t>Jurisdiction: Concurrent vs. Exclusive</a:t>
            </a:r>
          </a:p>
          <a:p>
            <a:pPr algn="ctr">
              <a:lnSpc>
                <a:spcPct val="111111"/>
              </a:lnSpc>
              <a:buSzPts val="2700"/>
            </a:pPr>
            <a:endParaRPr lang="en-US" sz="5400">
              <a:solidFill>
                <a:schemeClr val="dk1"/>
              </a:solidFill>
              <a:latin typeface="Georgia"/>
              <a:ea typeface="Georgia"/>
              <a:cs typeface="Georgia"/>
              <a:sym typeface="Georgia"/>
            </a:endParaRPr>
          </a:p>
        </p:txBody>
      </p:sp>
      <p:sp>
        <p:nvSpPr>
          <p:cNvPr id="306" name="Google Shape;306;p44">
            <a:extLst>
              <a:ext uri="{FF2B5EF4-FFF2-40B4-BE49-F238E27FC236}">
                <a16:creationId xmlns:a16="http://schemas.microsoft.com/office/drawing/2014/main" id="{872B07DA-46BE-664F-C498-C225B899A239}"/>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307" name="Google Shape;307;p44">
            <a:extLst>
              <a:ext uri="{FF2B5EF4-FFF2-40B4-BE49-F238E27FC236}">
                <a16:creationId xmlns:a16="http://schemas.microsoft.com/office/drawing/2014/main" id="{125B6BA0-DFD0-5D8A-E981-A4BC62B60F3E}"/>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310" name="Google Shape;310;p44">
            <a:extLst>
              <a:ext uri="{FF2B5EF4-FFF2-40B4-BE49-F238E27FC236}">
                <a16:creationId xmlns:a16="http://schemas.microsoft.com/office/drawing/2014/main" id="{442D3C4E-03EC-67C0-0F2F-7723397C4C8D}"/>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3" name="Google Shape;222;p39">
            <a:extLst>
              <a:ext uri="{FF2B5EF4-FFF2-40B4-BE49-F238E27FC236}">
                <a16:creationId xmlns:a16="http://schemas.microsoft.com/office/drawing/2014/main" id="{155DAB90-8131-1AC7-006C-4C3863D43741}"/>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4" name="Google Shape;223;p39">
            <a:extLst>
              <a:ext uri="{FF2B5EF4-FFF2-40B4-BE49-F238E27FC236}">
                <a16:creationId xmlns:a16="http://schemas.microsoft.com/office/drawing/2014/main" id="{2B6599CC-43F9-08DB-C725-884D01065302}"/>
              </a:ext>
            </a:extLst>
          </p:cNvPr>
          <p:cNvPicPr preferRelativeResize="0"/>
          <p:nvPr/>
        </p:nvPicPr>
        <p:blipFill>
          <a:blip r:embed="rId4">
            <a:alphaModFix/>
          </a:blip>
          <a:stretch>
            <a:fillRect/>
          </a:stretch>
        </p:blipFill>
        <p:spPr>
          <a:xfrm>
            <a:off x="16341517" y="8572501"/>
            <a:ext cx="1352634" cy="1074150"/>
          </a:xfrm>
          <a:prstGeom prst="rect">
            <a:avLst/>
          </a:prstGeom>
          <a:noFill/>
          <a:ln>
            <a:noFill/>
          </a:ln>
        </p:spPr>
      </p:pic>
      <p:sp>
        <p:nvSpPr>
          <p:cNvPr id="6" name="Content Placeholder 2">
            <a:extLst>
              <a:ext uri="{FF2B5EF4-FFF2-40B4-BE49-F238E27FC236}">
                <a16:creationId xmlns:a16="http://schemas.microsoft.com/office/drawing/2014/main" id="{87B5503D-B85F-313F-4271-0ECCC6F903FB}"/>
              </a:ext>
            </a:extLst>
          </p:cNvPr>
          <p:cNvSpPr txBox="1">
            <a:spLocks/>
          </p:cNvSpPr>
          <p:nvPr/>
        </p:nvSpPr>
        <p:spPr>
          <a:xfrm>
            <a:off x="1335216" y="2375256"/>
            <a:ext cx="15773400" cy="5815584"/>
          </a:xfrm>
          <a:prstGeom prst="rect">
            <a:avLst/>
          </a:prstGeom>
        </p:spPr>
        <p:txBody>
          <a:bodyPr spcFirstLastPara="1" vert="horz" wrap="square" lIns="137160" tIns="68580" rIns="137160" bIns="68580" rtlCol="0" anchor="t" anchorCtr="0">
            <a:normAutofit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pPr>
            <a:r>
              <a:rPr lang="en-US" sz="3200" b="1">
                <a:latin typeface="Georgia" panose="02040502050405020303" pitchFamily="18" charset="0"/>
              </a:rPr>
              <a:t>The Federal Government, State of Alaska, and Tribes all have some amount of jurisdiction in Alaska villages</a:t>
            </a:r>
          </a:p>
          <a:p>
            <a:pPr marL="457200" indent="-457200">
              <a:buFont typeface="Arial" panose="020B0604020202020204" pitchFamily="34" charset="0"/>
              <a:buChar char="•"/>
            </a:pPr>
            <a:endParaRPr lang="en-US" sz="3200">
              <a:latin typeface="Georgia" panose="02040502050405020303" pitchFamily="18" charset="0"/>
            </a:endParaRPr>
          </a:p>
          <a:p>
            <a:pPr marL="457200" indent="-457200">
              <a:buFont typeface="Arial" panose="020B0604020202020204" pitchFamily="34" charset="0"/>
              <a:buChar char="•"/>
            </a:pPr>
            <a:r>
              <a:rPr lang="en-US" sz="3200" b="1">
                <a:latin typeface="Georgia" panose="02040502050405020303" pitchFamily="18" charset="0"/>
              </a:rPr>
              <a:t>Concurrent Jurisdiction – </a:t>
            </a:r>
            <a:r>
              <a:rPr lang="en-US" sz="3200" b="1" u="sng">
                <a:latin typeface="Georgia" panose="02040502050405020303" pitchFamily="18" charset="0"/>
              </a:rPr>
              <a:t>More than one government </a:t>
            </a:r>
            <a:r>
              <a:rPr lang="en-US" sz="3200">
                <a:latin typeface="Georgia" panose="02040502050405020303" pitchFamily="18" charset="0"/>
              </a:rPr>
              <a:t>may exercise jurisdiction</a:t>
            </a:r>
          </a:p>
          <a:p>
            <a:pPr marL="922338" indent="-461963">
              <a:buFont typeface="Arial" panose="020B0604020202020204" pitchFamily="34" charset="0"/>
              <a:buChar char="•"/>
            </a:pPr>
            <a:r>
              <a:rPr lang="en-US" sz="3200">
                <a:latin typeface="Georgia" panose="02040502050405020303" pitchFamily="18" charset="0"/>
              </a:rPr>
              <a:t>This is where most of Tribal jurisdiction falls. The Tribe and state, or two or more Tribes could assume jurisdiction (ex. child custody and protection cases) </a:t>
            </a:r>
          </a:p>
          <a:p>
            <a:pPr lvl="1" indent="-514350">
              <a:buFont typeface="Arial" panose="020B0604020202020204" pitchFamily="34" charset="0"/>
              <a:buChar char="•"/>
            </a:pPr>
            <a:endParaRPr lang="en-US" sz="3200">
              <a:latin typeface="Georgia" panose="02040502050405020303" pitchFamily="18" charset="0"/>
            </a:endParaRPr>
          </a:p>
          <a:p>
            <a:pPr marL="457200" indent="-457200">
              <a:buFont typeface="Arial" panose="020B0604020202020204" pitchFamily="34" charset="0"/>
              <a:buChar char="•"/>
            </a:pPr>
            <a:r>
              <a:rPr lang="en-US" sz="3200" b="1">
                <a:latin typeface="Georgia" panose="02040502050405020303" pitchFamily="18" charset="0"/>
              </a:rPr>
              <a:t>Exclusive Jurisdiction – </a:t>
            </a:r>
            <a:r>
              <a:rPr lang="en-US" sz="3200">
                <a:latin typeface="Georgia" panose="02040502050405020303" pitchFamily="18" charset="0"/>
              </a:rPr>
              <a:t>When just </a:t>
            </a:r>
            <a:r>
              <a:rPr lang="en-US" sz="3200" b="1" u="sng">
                <a:latin typeface="Georgia" panose="02040502050405020303" pitchFamily="18" charset="0"/>
              </a:rPr>
              <a:t>one government has jurisdiction</a:t>
            </a:r>
            <a:r>
              <a:rPr lang="en-US" sz="3200" b="1">
                <a:latin typeface="Georgia" panose="02040502050405020303" pitchFamily="18" charset="0"/>
              </a:rPr>
              <a:t> </a:t>
            </a:r>
            <a:r>
              <a:rPr lang="en-US" sz="3200">
                <a:latin typeface="Georgia" panose="02040502050405020303" pitchFamily="18" charset="0"/>
              </a:rPr>
              <a:t>over a case </a:t>
            </a:r>
          </a:p>
          <a:p>
            <a:pPr marL="876300" lvl="1" indent="-346075">
              <a:buFont typeface="Arial" panose="020B0604020202020204" pitchFamily="34" charset="0"/>
              <a:buChar char="•"/>
            </a:pPr>
            <a:r>
              <a:rPr lang="en-US" sz="3200">
                <a:latin typeface="Georgia" panose="02040502050405020303" pitchFamily="18" charset="0"/>
              </a:rPr>
              <a:t>Internal government affairs (Tribes have exclusive jurisdiction over determining Tribal membership)</a:t>
            </a:r>
          </a:p>
        </p:txBody>
      </p:sp>
    </p:spTree>
    <p:extLst>
      <p:ext uri="{BB962C8B-B14F-4D97-AF65-F5344CB8AC3E}">
        <p14:creationId xmlns:p14="http://schemas.microsoft.com/office/powerpoint/2010/main" val="86304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03C2E7A1-B6F5-BE63-C9F9-D33DEE80A0F1}"/>
            </a:ext>
          </a:extLst>
        </p:cNvPr>
        <p:cNvGrpSpPr/>
        <p:nvPr/>
      </p:nvGrpSpPr>
      <p:grpSpPr>
        <a:xfrm>
          <a:off x="0" y="0"/>
          <a:ext cx="0" cy="0"/>
          <a:chOff x="0" y="0"/>
          <a:chExt cx="0" cy="0"/>
        </a:xfrm>
      </p:grpSpPr>
      <p:sp>
        <p:nvSpPr>
          <p:cNvPr id="421" name="Google Shape;421;p51">
            <a:extLst>
              <a:ext uri="{FF2B5EF4-FFF2-40B4-BE49-F238E27FC236}">
                <a16:creationId xmlns:a16="http://schemas.microsoft.com/office/drawing/2014/main" id="{907DA905-E343-29DC-5D06-EAB954BF42C1}"/>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414" name="Google Shape;414;p51">
            <a:extLst>
              <a:ext uri="{FF2B5EF4-FFF2-40B4-BE49-F238E27FC236}">
                <a16:creationId xmlns:a16="http://schemas.microsoft.com/office/drawing/2014/main" id="{2AC83832-7501-1125-5CF1-FD6A788B2D21}"/>
              </a:ext>
            </a:extLst>
          </p:cNvPr>
          <p:cNvSpPr txBox="1"/>
          <p:nvPr/>
        </p:nvSpPr>
        <p:spPr>
          <a:xfrm>
            <a:off x="514353" y="853976"/>
            <a:ext cx="17259298" cy="1844864"/>
          </a:xfrm>
          <a:prstGeom prst="rect">
            <a:avLst/>
          </a:prstGeom>
          <a:noFill/>
          <a:ln>
            <a:noFill/>
          </a:ln>
        </p:spPr>
        <p:txBody>
          <a:bodyPr spcFirstLastPara="1" wrap="square" lIns="0" tIns="0" rIns="0" bIns="0" anchor="t" anchorCtr="0">
            <a:spAutoFit/>
          </a:bodyPr>
          <a:lstStyle/>
          <a:p>
            <a:pPr algn="ctr">
              <a:lnSpc>
                <a:spcPct val="111111"/>
              </a:lnSpc>
              <a:buSzPts val="2700"/>
            </a:pPr>
            <a:r>
              <a:rPr lang="en" sz="5400">
                <a:solidFill>
                  <a:schemeClr val="dk1"/>
                </a:solidFill>
                <a:latin typeface="Georgia"/>
                <a:ea typeface="Georgia"/>
                <a:cs typeface="Georgia"/>
                <a:sym typeface="Georgia"/>
              </a:rPr>
              <a:t>Tribal Justice Systems Today</a:t>
            </a:r>
            <a:endParaRPr sz="2200"/>
          </a:p>
          <a:p>
            <a:pPr algn="ctr">
              <a:lnSpc>
                <a:spcPct val="111111"/>
              </a:lnSpc>
              <a:buSzPts val="2700"/>
            </a:pPr>
            <a:endParaRPr sz="5400">
              <a:solidFill>
                <a:schemeClr val="dk1"/>
              </a:solidFill>
              <a:latin typeface="Georgia"/>
              <a:ea typeface="Georgia"/>
              <a:cs typeface="Georgia"/>
              <a:sym typeface="Georgia"/>
            </a:endParaRPr>
          </a:p>
        </p:txBody>
      </p:sp>
      <p:sp>
        <p:nvSpPr>
          <p:cNvPr id="418" name="Google Shape;418;p51">
            <a:extLst>
              <a:ext uri="{FF2B5EF4-FFF2-40B4-BE49-F238E27FC236}">
                <a16:creationId xmlns:a16="http://schemas.microsoft.com/office/drawing/2014/main" id="{57F929ED-97C8-032E-47C6-41A7A36E6098}"/>
              </a:ext>
            </a:extLst>
          </p:cNvPr>
          <p:cNvSpPr txBox="1"/>
          <p:nvPr/>
        </p:nvSpPr>
        <p:spPr>
          <a:xfrm>
            <a:off x="1262930" y="2066630"/>
            <a:ext cx="15330176" cy="5539978"/>
          </a:xfrm>
          <a:prstGeom prst="rect">
            <a:avLst/>
          </a:prstGeom>
          <a:noFill/>
          <a:ln>
            <a:noFill/>
          </a:ln>
        </p:spPr>
        <p:txBody>
          <a:bodyPr spcFirstLastPara="1" wrap="square" lIns="0" tIns="0" rIns="0" bIns="0" anchor="t" anchorCtr="0">
            <a:spAutoFit/>
          </a:bodyPr>
          <a:lstStyle/>
          <a:p>
            <a:pPr>
              <a:buSzPts val="1400"/>
            </a:pPr>
            <a:r>
              <a:rPr lang="en" sz="2800">
                <a:solidFill>
                  <a:schemeClr val="tx1"/>
                </a:solidFill>
                <a:latin typeface="Georgia"/>
                <a:ea typeface="Georgia"/>
                <a:cs typeface="Georgia"/>
                <a:sym typeface="Georgia"/>
              </a:rPr>
              <a:t>Despite hundreds of years of colonization and the attempted destruction of tribal justice systems in Alaska, today, Tribes are establishing or reestablishing Tribal courts and justice systems!!</a:t>
            </a:r>
            <a:endParaRPr lang="en-US" sz="2200">
              <a:solidFill>
                <a:schemeClr val="tx1"/>
              </a:solidFill>
            </a:endParaRPr>
          </a:p>
          <a:p>
            <a:pPr>
              <a:buSzPts val="1400"/>
            </a:pPr>
            <a:endParaRPr sz="2800">
              <a:solidFill>
                <a:schemeClr val="tx1"/>
              </a:solidFill>
              <a:latin typeface="Georgia"/>
              <a:ea typeface="Georgia"/>
              <a:cs typeface="Georgia"/>
            </a:endParaRPr>
          </a:p>
          <a:p>
            <a:pPr marL="457200" indent="-457200">
              <a:buClr>
                <a:srgbClr val="444342"/>
              </a:buClr>
              <a:buSzPts val="1400"/>
              <a:buFont typeface="Arial"/>
              <a:buChar char="•"/>
            </a:pPr>
            <a:r>
              <a:rPr lang="en" sz="2800">
                <a:solidFill>
                  <a:schemeClr val="tx1"/>
                </a:solidFill>
                <a:latin typeface="Georgia"/>
                <a:ea typeface="Georgia"/>
                <a:cs typeface="Georgia"/>
                <a:sym typeface="Georgia"/>
              </a:rPr>
              <a:t>Exercise inherent sovereignty and authority</a:t>
            </a:r>
            <a:endParaRPr sz="2200">
              <a:solidFill>
                <a:schemeClr val="tx1"/>
              </a:solidFill>
            </a:endParaRPr>
          </a:p>
          <a:p>
            <a:pPr marL="457200" indent="-279400">
              <a:buClr>
                <a:schemeClr val="dk1"/>
              </a:buClr>
              <a:buSzPts val="1400"/>
            </a:pPr>
            <a:endParaRPr sz="2800">
              <a:solidFill>
                <a:schemeClr val="tx1"/>
              </a:solidFill>
              <a:latin typeface="Georgia"/>
              <a:ea typeface="Georgia"/>
              <a:cs typeface="Georgia"/>
            </a:endParaRPr>
          </a:p>
          <a:p>
            <a:pPr marL="457200" indent="-457200">
              <a:buClr>
                <a:srgbClr val="444342"/>
              </a:buClr>
              <a:buSzPts val="1400"/>
              <a:buFont typeface="Arial"/>
              <a:buChar char="•"/>
            </a:pPr>
            <a:r>
              <a:rPr lang="en" sz="2800">
                <a:solidFill>
                  <a:schemeClr val="tx1"/>
                </a:solidFill>
                <a:latin typeface="Georgia"/>
                <a:ea typeface="Georgia"/>
                <a:cs typeface="Georgia"/>
                <a:sym typeface="Georgia"/>
              </a:rPr>
              <a:t>Implement traditional and culturally appropriate justice systems that meet the needs of the community </a:t>
            </a:r>
            <a:endParaRPr sz="2200">
              <a:solidFill>
                <a:schemeClr val="tx1"/>
              </a:solidFill>
            </a:endParaRPr>
          </a:p>
          <a:p>
            <a:pPr marL="457200" indent="-279400">
              <a:buClr>
                <a:schemeClr val="dk1"/>
              </a:buClr>
              <a:buSzPts val="1400"/>
            </a:pPr>
            <a:endParaRPr sz="2800">
              <a:solidFill>
                <a:schemeClr val="tx1"/>
              </a:solidFill>
              <a:latin typeface="Georgia"/>
              <a:ea typeface="Georgia"/>
              <a:cs typeface="Georgia"/>
            </a:endParaRPr>
          </a:p>
          <a:p>
            <a:pPr marL="457200" indent="-457200">
              <a:buClr>
                <a:srgbClr val="444342"/>
              </a:buClr>
              <a:buSzPts val="1400"/>
              <a:buFont typeface="Arial"/>
              <a:buChar char="•"/>
            </a:pPr>
            <a:r>
              <a:rPr lang="en" sz="2800">
                <a:solidFill>
                  <a:schemeClr val="tx1"/>
                </a:solidFill>
                <a:latin typeface="Georgia"/>
                <a:ea typeface="Georgia"/>
                <a:cs typeface="Georgia"/>
                <a:sym typeface="Georgia"/>
              </a:rPr>
              <a:t>Restore public safety to the Tribe and community</a:t>
            </a:r>
            <a:endParaRPr sz="2200">
              <a:solidFill>
                <a:schemeClr val="tx1"/>
              </a:solidFill>
            </a:endParaRPr>
          </a:p>
          <a:p>
            <a:pPr marL="1371600" lvl="2">
              <a:buSzPts val="1400"/>
            </a:pPr>
            <a:endParaRPr sz="2800">
              <a:solidFill>
                <a:schemeClr val="tx1"/>
              </a:solidFill>
              <a:latin typeface="Georgia"/>
              <a:ea typeface="Georgia"/>
              <a:cs typeface="Georgia"/>
            </a:endParaRPr>
          </a:p>
          <a:p>
            <a:pPr marL="1371600" lvl="2">
              <a:buSzPts val="1400"/>
            </a:pPr>
            <a:endParaRPr sz="2800">
              <a:solidFill>
                <a:schemeClr val="tx1"/>
              </a:solidFill>
              <a:latin typeface="Georgia"/>
              <a:ea typeface="Georgia"/>
              <a:cs typeface="Georgia"/>
            </a:endParaRPr>
          </a:p>
          <a:p>
            <a:pPr marL="457200" indent="-279400">
              <a:buClr>
                <a:schemeClr val="dk1"/>
              </a:buClr>
              <a:buSzPts val="1400"/>
            </a:pPr>
            <a:endParaRPr sz="2800">
              <a:solidFill>
                <a:schemeClr val="tx1"/>
              </a:solidFill>
              <a:latin typeface="Georgia"/>
              <a:ea typeface="Georgia"/>
              <a:cs typeface="Georgia"/>
            </a:endParaRPr>
          </a:p>
          <a:p>
            <a:pPr marL="457200" indent="-304800">
              <a:buClr>
                <a:schemeClr val="dk1"/>
              </a:buClr>
              <a:buSzPts val="1200"/>
            </a:pPr>
            <a:endParaRPr sz="2400">
              <a:solidFill>
                <a:schemeClr val="tx1"/>
              </a:solidFill>
              <a:latin typeface="Georgia"/>
              <a:ea typeface="Georgia"/>
              <a:cs typeface="Georgia"/>
            </a:endParaRPr>
          </a:p>
        </p:txBody>
      </p:sp>
      <p:pic>
        <p:nvPicPr>
          <p:cNvPr id="419" name="Google Shape;419;p51" descr="A picture containing text&#10;&#10;Description automatically generated">
            <a:extLst>
              <a:ext uri="{FF2B5EF4-FFF2-40B4-BE49-F238E27FC236}">
                <a16:creationId xmlns:a16="http://schemas.microsoft.com/office/drawing/2014/main" id="{4E66F25D-5C71-D059-BD3E-DB592DB4BA9F}"/>
              </a:ext>
            </a:extLst>
          </p:cNvPr>
          <p:cNvPicPr preferRelativeResize="0"/>
          <p:nvPr/>
        </p:nvPicPr>
        <p:blipFill rotWithShape="1">
          <a:blip r:embed="rId3">
            <a:alphaModFix/>
          </a:blip>
          <a:srcRect/>
          <a:stretch/>
        </p:blipFill>
        <p:spPr>
          <a:xfrm>
            <a:off x="10884401" y="4752805"/>
            <a:ext cx="4642374" cy="3594098"/>
          </a:xfrm>
          <a:prstGeom prst="rect">
            <a:avLst/>
          </a:prstGeom>
          <a:noFill/>
          <a:ln>
            <a:noFill/>
          </a:ln>
        </p:spPr>
      </p:pic>
      <p:sp>
        <p:nvSpPr>
          <p:cNvPr id="420" name="Google Shape;420;p51">
            <a:extLst>
              <a:ext uri="{FF2B5EF4-FFF2-40B4-BE49-F238E27FC236}">
                <a16:creationId xmlns:a16="http://schemas.microsoft.com/office/drawing/2014/main" id="{A80F17A3-4F4D-D2D2-8F71-E2D77388AED4}"/>
              </a:ext>
            </a:extLst>
          </p:cNvPr>
          <p:cNvSpPr txBox="1"/>
          <p:nvPr/>
        </p:nvSpPr>
        <p:spPr>
          <a:xfrm>
            <a:off x="10884380" y="8346925"/>
            <a:ext cx="2626200" cy="384660"/>
          </a:xfrm>
          <a:prstGeom prst="rect">
            <a:avLst/>
          </a:prstGeom>
          <a:noFill/>
          <a:ln>
            <a:noFill/>
          </a:ln>
        </p:spPr>
        <p:txBody>
          <a:bodyPr spcFirstLastPara="1" wrap="square" lIns="137150" tIns="68550" rIns="137150" bIns="68550" anchor="t" anchorCtr="0">
            <a:spAutoFit/>
          </a:bodyPr>
          <a:lstStyle/>
          <a:p>
            <a:pPr>
              <a:buSzPts val="900"/>
            </a:pPr>
            <a:r>
              <a:rPr lang="en" sz="1600" i="1">
                <a:solidFill>
                  <a:schemeClr val="dk1"/>
                </a:solidFill>
                <a:latin typeface="Calibri"/>
                <a:ea typeface="Calibri"/>
                <a:cs typeface="Calibri"/>
                <a:sym typeface="Calibri"/>
              </a:rPr>
              <a:t>from Smarthistory.org</a:t>
            </a:r>
            <a:endParaRPr sz="1600" i="1">
              <a:solidFill>
                <a:schemeClr val="dk1"/>
              </a:solidFill>
              <a:latin typeface="Calibri"/>
              <a:ea typeface="Calibri"/>
              <a:cs typeface="Calibri"/>
              <a:sym typeface="Calibri"/>
            </a:endParaRPr>
          </a:p>
        </p:txBody>
      </p:sp>
      <p:sp>
        <p:nvSpPr>
          <p:cNvPr id="422" name="Google Shape;422;p51">
            <a:extLst>
              <a:ext uri="{FF2B5EF4-FFF2-40B4-BE49-F238E27FC236}">
                <a16:creationId xmlns:a16="http://schemas.microsoft.com/office/drawing/2014/main" id="{CD7CC4D2-22E5-8CFE-A8D6-D4849E685EBB}"/>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424" name="Google Shape;424;p51">
            <a:extLst>
              <a:ext uri="{FF2B5EF4-FFF2-40B4-BE49-F238E27FC236}">
                <a16:creationId xmlns:a16="http://schemas.microsoft.com/office/drawing/2014/main" id="{F5B815C4-C44C-FD9B-911D-6FA6C3C108C6}"/>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2" name="Google Shape;213;p38">
            <a:extLst>
              <a:ext uri="{FF2B5EF4-FFF2-40B4-BE49-F238E27FC236}">
                <a16:creationId xmlns:a16="http://schemas.microsoft.com/office/drawing/2014/main" id="{E92B9FE4-C08F-9F46-AB26-B9FE8D542A04}"/>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4">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3" name="Google Shape;214;p38">
            <a:extLst>
              <a:ext uri="{FF2B5EF4-FFF2-40B4-BE49-F238E27FC236}">
                <a16:creationId xmlns:a16="http://schemas.microsoft.com/office/drawing/2014/main" id="{21EC9363-BC20-7372-1ABB-1DA00E421376}"/>
              </a:ext>
            </a:extLst>
          </p:cNvPr>
          <p:cNvPicPr preferRelativeResize="0"/>
          <p:nvPr/>
        </p:nvPicPr>
        <p:blipFill>
          <a:blip r:embed="rId5">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348324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7F4C9DA3-2FED-7E5C-0DFA-8BE43322B0BC}"/>
            </a:ext>
          </a:extLst>
        </p:cNvPr>
        <p:cNvGrpSpPr/>
        <p:nvPr/>
      </p:nvGrpSpPr>
      <p:grpSpPr>
        <a:xfrm>
          <a:off x="0" y="0"/>
          <a:ext cx="0" cy="0"/>
          <a:chOff x="0" y="0"/>
          <a:chExt cx="0" cy="0"/>
        </a:xfrm>
      </p:grpSpPr>
      <p:sp>
        <p:nvSpPr>
          <p:cNvPr id="414" name="Google Shape;414;p51">
            <a:extLst>
              <a:ext uri="{FF2B5EF4-FFF2-40B4-BE49-F238E27FC236}">
                <a16:creationId xmlns:a16="http://schemas.microsoft.com/office/drawing/2014/main" id="{E3A41FF3-751D-2AE2-2F42-9044B0D4AEE3}"/>
              </a:ext>
            </a:extLst>
          </p:cNvPr>
          <p:cNvSpPr txBox="1"/>
          <p:nvPr/>
        </p:nvSpPr>
        <p:spPr>
          <a:xfrm>
            <a:off x="514353" y="853976"/>
            <a:ext cx="17259298" cy="1844864"/>
          </a:xfrm>
          <a:prstGeom prst="rect">
            <a:avLst/>
          </a:prstGeom>
          <a:noFill/>
          <a:ln>
            <a:noFill/>
          </a:ln>
        </p:spPr>
        <p:txBody>
          <a:bodyPr spcFirstLastPara="1" wrap="square" lIns="0" tIns="0" rIns="0" bIns="0" anchor="t" anchorCtr="0">
            <a:spAutoFit/>
          </a:bodyPr>
          <a:lstStyle/>
          <a:p>
            <a:pPr algn="ctr">
              <a:lnSpc>
                <a:spcPct val="111111"/>
              </a:lnSpc>
              <a:buSzPts val="2700"/>
            </a:pPr>
            <a:r>
              <a:rPr lang="en" sz="5400">
                <a:solidFill>
                  <a:schemeClr val="dk1"/>
                </a:solidFill>
                <a:latin typeface="Georgia"/>
                <a:ea typeface="Georgia"/>
                <a:cs typeface="Georgia"/>
                <a:sym typeface="Georgia"/>
              </a:rPr>
              <a:t>Tribal Justice Systems Today</a:t>
            </a:r>
            <a:endParaRPr sz="2200"/>
          </a:p>
          <a:p>
            <a:pPr algn="ctr">
              <a:lnSpc>
                <a:spcPct val="111111"/>
              </a:lnSpc>
              <a:buSzPts val="2700"/>
            </a:pPr>
            <a:endParaRPr sz="5400">
              <a:solidFill>
                <a:schemeClr val="dk1"/>
              </a:solidFill>
              <a:latin typeface="Georgia"/>
              <a:ea typeface="Georgia"/>
              <a:cs typeface="Georgia"/>
              <a:sym typeface="Georgia"/>
            </a:endParaRPr>
          </a:p>
        </p:txBody>
      </p:sp>
      <p:sp>
        <p:nvSpPr>
          <p:cNvPr id="421" name="Google Shape;421;p51">
            <a:extLst>
              <a:ext uri="{FF2B5EF4-FFF2-40B4-BE49-F238E27FC236}">
                <a16:creationId xmlns:a16="http://schemas.microsoft.com/office/drawing/2014/main" id="{F9222329-FBB8-2A50-C9A4-9AFB2BF9D18C}"/>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422" name="Google Shape;422;p51">
            <a:extLst>
              <a:ext uri="{FF2B5EF4-FFF2-40B4-BE49-F238E27FC236}">
                <a16:creationId xmlns:a16="http://schemas.microsoft.com/office/drawing/2014/main" id="{A69FBD84-70EA-CF36-317C-CFADD2E3748B}"/>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424" name="Google Shape;424;p51">
            <a:extLst>
              <a:ext uri="{FF2B5EF4-FFF2-40B4-BE49-F238E27FC236}">
                <a16:creationId xmlns:a16="http://schemas.microsoft.com/office/drawing/2014/main" id="{CF112CB8-EBF7-7E38-AA17-CDD14922E947}"/>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graphicFrame>
        <p:nvGraphicFramePr>
          <p:cNvPr id="2" name="Table 9">
            <a:extLst>
              <a:ext uri="{FF2B5EF4-FFF2-40B4-BE49-F238E27FC236}">
                <a16:creationId xmlns:a16="http://schemas.microsoft.com/office/drawing/2014/main" id="{6129AF00-AB8A-46BD-C5EC-E3152370B24E}"/>
              </a:ext>
            </a:extLst>
          </p:cNvPr>
          <p:cNvGraphicFramePr>
            <a:graphicFrameLocks noGrp="1"/>
          </p:cNvGraphicFramePr>
          <p:nvPr>
            <p:extLst>
              <p:ext uri="{D42A27DB-BD31-4B8C-83A1-F6EECF244321}">
                <p14:modId xmlns:p14="http://schemas.microsoft.com/office/powerpoint/2010/main" val="1606450289"/>
              </p:ext>
            </p:extLst>
          </p:nvPr>
        </p:nvGraphicFramePr>
        <p:xfrm>
          <a:off x="2316639" y="2218950"/>
          <a:ext cx="14535630" cy="6397560"/>
        </p:xfrm>
        <a:graphic>
          <a:graphicData uri="http://schemas.openxmlformats.org/drawingml/2006/table">
            <a:tbl>
              <a:tblPr bandRow="1">
                <a:tableStyleId>{F5AB1C69-6EDB-4FF4-983F-18BD219EF322}</a:tableStyleId>
              </a:tblPr>
              <a:tblGrid>
                <a:gridCol w="6568022">
                  <a:extLst>
                    <a:ext uri="{9D8B030D-6E8A-4147-A177-3AD203B41FA5}">
                      <a16:colId xmlns:a16="http://schemas.microsoft.com/office/drawing/2014/main" val="3939976704"/>
                    </a:ext>
                  </a:extLst>
                </a:gridCol>
                <a:gridCol w="7967608">
                  <a:extLst>
                    <a:ext uri="{9D8B030D-6E8A-4147-A177-3AD203B41FA5}">
                      <a16:colId xmlns:a16="http://schemas.microsoft.com/office/drawing/2014/main" val="966651584"/>
                    </a:ext>
                  </a:extLst>
                </a:gridCol>
              </a:tblGrid>
              <a:tr h="1046740">
                <a:tc>
                  <a:txBody>
                    <a:bodyPr/>
                    <a:lstStyle/>
                    <a:p>
                      <a:pPr marL="0" marR="0" lvl="0" indent="0" algn="l" defTabSz="914400" rtl="0" eaLnBrk="1" latinLnBrk="0" hangingPunct="1">
                        <a:lnSpc>
                          <a:spcPct val="100000"/>
                        </a:lnSpc>
                        <a:spcBef>
                          <a:spcPts val="0"/>
                        </a:spcBef>
                        <a:spcAft>
                          <a:spcPts val="0"/>
                        </a:spcAft>
                        <a:buClrTx/>
                        <a:buSzTx/>
                        <a:buFontTx/>
                        <a:buNone/>
                      </a:pPr>
                      <a:r>
                        <a:rPr lang="en-US" sz="3600" kern="0" cap="none" spc="0" baseline="0">
                          <a:solidFill>
                            <a:schemeClr val="tx1"/>
                          </a:solidFill>
                          <a:latin typeface="+mn-lt"/>
                          <a:ea typeface="+mn-ea"/>
                          <a:cs typeface="+mn-cs"/>
                        </a:rPr>
                        <a:t>Adoptions</a:t>
                      </a:r>
                    </a:p>
                  </a:txBody>
                  <a:tcPr marL="258810" marR="258810" marT="258810" marB="258810" anchor="ctr"/>
                </a:tc>
                <a:tc>
                  <a:txBody>
                    <a:bodyPr/>
                    <a:lstStyle/>
                    <a:p>
                      <a:pPr marL="0" lvl="0" algn="l" defTabSz="914400" rtl="0" eaLnBrk="1" latinLnBrk="0" hangingPunct="1">
                        <a:buNone/>
                      </a:pPr>
                      <a:r>
                        <a:rPr lang="en-US" sz="3600" kern="0" cap="none" spc="0" baseline="0">
                          <a:solidFill>
                            <a:schemeClr val="tx1"/>
                          </a:solidFill>
                          <a:latin typeface="+mn-lt"/>
                          <a:ea typeface="+mn-ea"/>
                          <a:cs typeface="+mn-cs"/>
                        </a:rPr>
                        <a:t>Domestic Violence</a:t>
                      </a:r>
                    </a:p>
                  </a:txBody>
                  <a:tcPr marL="258810" marR="258810" marT="258810" marB="258810" anchor="ctr"/>
                </a:tc>
                <a:extLst>
                  <a:ext uri="{0D108BD9-81ED-4DB2-BD59-A6C34878D82A}">
                    <a16:rowId xmlns:a16="http://schemas.microsoft.com/office/drawing/2014/main" val="867181321"/>
                  </a:ext>
                </a:extLst>
              </a:tr>
              <a:tr h="960472">
                <a:tc>
                  <a:txBody>
                    <a:bodyPr/>
                    <a:lstStyle/>
                    <a:p>
                      <a:r>
                        <a:rPr lang="en-US" sz="3600" kern="0" cap="none" spc="0" baseline="0">
                          <a:solidFill>
                            <a:schemeClr val="tx1"/>
                          </a:solidFill>
                        </a:rPr>
                        <a:t>Child Protection</a:t>
                      </a:r>
                      <a:endParaRPr lang="en-US" sz="3600" kern="0" cap="none" spc="0" baseline="0">
                        <a:solidFill>
                          <a:schemeClr val="tx1"/>
                        </a:solidFill>
                        <a:latin typeface="Calibri"/>
                      </a:endParaRPr>
                    </a:p>
                  </a:txBody>
                  <a:tcPr marL="258810" marR="258810" marT="258810" marB="2588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kern="0" cap="none" spc="0" baseline="0">
                          <a:solidFill>
                            <a:schemeClr val="tx1"/>
                          </a:solidFill>
                        </a:rPr>
                        <a:t>Trespass</a:t>
                      </a:r>
                      <a:endParaRPr lang="en-US" sz="3600" kern="0" cap="none" spc="0" baseline="0">
                        <a:solidFill>
                          <a:schemeClr val="tx1"/>
                        </a:solidFill>
                        <a:latin typeface="Calibri"/>
                      </a:endParaRPr>
                    </a:p>
                  </a:txBody>
                  <a:tcPr marL="258810" marR="258810" marT="258810" marB="258810"/>
                </a:tc>
                <a:extLst>
                  <a:ext uri="{0D108BD9-81ED-4DB2-BD59-A6C34878D82A}">
                    <a16:rowId xmlns:a16="http://schemas.microsoft.com/office/drawing/2014/main" val="1245529180"/>
                  </a:ext>
                </a:extLst>
              </a:tr>
              <a:tr h="960472">
                <a:tc>
                  <a:txBody>
                    <a:bodyPr/>
                    <a:lstStyle/>
                    <a:p>
                      <a:r>
                        <a:rPr lang="en-US" sz="3600" kern="0" cap="none" spc="0" baseline="0">
                          <a:solidFill>
                            <a:schemeClr val="tx1"/>
                          </a:solidFill>
                        </a:rPr>
                        <a:t>Child Custody</a:t>
                      </a:r>
                      <a:endParaRPr lang="en-US" sz="3600" kern="0" cap="none" spc="0" baseline="0">
                        <a:solidFill>
                          <a:schemeClr val="tx1"/>
                        </a:solidFill>
                        <a:latin typeface="Calibri"/>
                      </a:endParaRPr>
                    </a:p>
                  </a:txBody>
                  <a:tcPr marL="258810" marR="258810" marT="258810" marB="2588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kern="0" cap="none" spc="0" baseline="0">
                          <a:solidFill>
                            <a:schemeClr val="tx1"/>
                          </a:solidFill>
                        </a:rPr>
                        <a:t>Assault / Disorderly Conduct</a:t>
                      </a:r>
                      <a:endParaRPr lang="en-US" sz="3600" kern="0" cap="none" spc="0" baseline="0">
                        <a:solidFill>
                          <a:schemeClr val="tx1"/>
                        </a:solidFill>
                        <a:latin typeface="Calibri"/>
                      </a:endParaRPr>
                    </a:p>
                  </a:txBody>
                  <a:tcPr marL="258810" marR="258810" marT="258810" marB="258810"/>
                </a:tc>
                <a:extLst>
                  <a:ext uri="{0D108BD9-81ED-4DB2-BD59-A6C34878D82A}">
                    <a16:rowId xmlns:a16="http://schemas.microsoft.com/office/drawing/2014/main" val="3511089894"/>
                  </a:ext>
                </a:extLst>
              </a:tr>
              <a:tr h="960472">
                <a:tc>
                  <a:txBody>
                    <a:bodyPr/>
                    <a:lstStyle/>
                    <a:p>
                      <a:r>
                        <a:rPr lang="en-US" sz="3600" kern="0" cap="none" spc="0" baseline="0">
                          <a:solidFill>
                            <a:schemeClr val="tx1"/>
                          </a:solidFill>
                        </a:rPr>
                        <a:t>ICWA Intervention</a:t>
                      </a:r>
                      <a:endParaRPr lang="en-US" sz="3600" kern="0" cap="none" spc="0" baseline="0">
                        <a:solidFill>
                          <a:schemeClr val="tx1"/>
                        </a:solidFill>
                        <a:latin typeface="Calibri"/>
                      </a:endParaRPr>
                    </a:p>
                  </a:txBody>
                  <a:tcPr marL="258810" marR="258810" marT="258810" marB="258810"/>
                </a:tc>
                <a:tc>
                  <a:txBody>
                    <a:bodyPr/>
                    <a:lstStyle/>
                    <a:p>
                      <a:r>
                        <a:rPr lang="en-US" sz="3600" kern="0" cap="none" spc="0" baseline="0">
                          <a:solidFill>
                            <a:schemeClr val="tx1"/>
                          </a:solidFill>
                        </a:rPr>
                        <a:t>Drug &amp; alcohol regulation</a:t>
                      </a:r>
                      <a:endParaRPr lang="en-US" sz="3600" kern="0" cap="none" spc="0" baseline="0">
                        <a:solidFill>
                          <a:schemeClr val="tx1"/>
                        </a:solidFill>
                        <a:latin typeface="Calibri"/>
                      </a:endParaRPr>
                    </a:p>
                  </a:txBody>
                  <a:tcPr marL="258810" marR="258810" marT="258810" marB="258810"/>
                </a:tc>
                <a:extLst>
                  <a:ext uri="{0D108BD9-81ED-4DB2-BD59-A6C34878D82A}">
                    <a16:rowId xmlns:a16="http://schemas.microsoft.com/office/drawing/2014/main" val="1545489668"/>
                  </a:ext>
                </a:extLst>
              </a:tr>
              <a:tr h="960472">
                <a:tc>
                  <a:txBody>
                    <a:bodyPr/>
                    <a:lstStyle/>
                    <a:p>
                      <a:r>
                        <a:rPr lang="en-US" sz="3600" kern="0" cap="none" spc="0" baseline="0">
                          <a:solidFill>
                            <a:schemeClr val="tx1"/>
                          </a:solidFill>
                        </a:rPr>
                        <a:t>Probate / Inheritance</a:t>
                      </a:r>
                      <a:endParaRPr lang="en-US" sz="3600" kern="0" cap="none" spc="0" baseline="0">
                        <a:solidFill>
                          <a:schemeClr val="tx1"/>
                        </a:solidFill>
                        <a:latin typeface="Calibri"/>
                      </a:endParaRPr>
                    </a:p>
                  </a:txBody>
                  <a:tcPr marL="258810" marR="258810" marT="258810" marB="258810"/>
                </a:tc>
                <a:tc>
                  <a:txBody>
                    <a:bodyPr/>
                    <a:lstStyle/>
                    <a:p>
                      <a:r>
                        <a:rPr lang="en-US" sz="3600" kern="0" cap="none" spc="0" baseline="0">
                          <a:solidFill>
                            <a:schemeClr val="tx1"/>
                          </a:solidFill>
                        </a:rPr>
                        <a:t>Juvenile Delinquency</a:t>
                      </a:r>
                      <a:endParaRPr lang="en-US" sz="3600" kern="0" cap="none" spc="0" baseline="0">
                        <a:solidFill>
                          <a:schemeClr val="tx1"/>
                        </a:solidFill>
                        <a:latin typeface="Calibri"/>
                      </a:endParaRPr>
                    </a:p>
                  </a:txBody>
                  <a:tcPr marL="258810" marR="258810" marT="258810" marB="258810"/>
                </a:tc>
                <a:extLst>
                  <a:ext uri="{0D108BD9-81ED-4DB2-BD59-A6C34878D82A}">
                    <a16:rowId xmlns:a16="http://schemas.microsoft.com/office/drawing/2014/main" val="1376070727"/>
                  </a:ext>
                </a:extLst>
              </a:tr>
              <a:tr h="960472">
                <a:tc>
                  <a:txBody>
                    <a:bodyPr/>
                    <a:lstStyle/>
                    <a:p>
                      <a:r>
                        <a:rPr lang="en-US" sz="3600" kern="0" cap="none" spc="0" baseline="0">
                          <a:solidFill>
                            <a:schemeClr val="tx1"/>
                          </a:solidFill>
                        </a:rPr>
                        <a:t>Marriages / Divorces</a:t>
                      </a:r>
                      <a:endParaRPr lang="en-US" sz="3600" kern="0" cap="none" spc="0" baseline="0">
                        <a:solidFill>
                          <a:schemeClr val="tx1"/>
                        </a:solidFill>
                        <a:latin typeface="Calibri"/>
                      </a:endParaRPr>
                    </a:p>
                  </a:txBody>
                  <a:tcPr marL="258810" marR="258810" marT="258810" marB="258810"/>
                </a:tc>
                <a:tc>
                  <a:txBody>
                    <a:bodyPr/>
                    <a:lstStyle/>
                    <a:p>
                      <a:r>
                        <a:rPr lang="en-US" sz="3600" kern="0" cap="none" spc="0" baseline="0">
                          <a:solidFill>
                            <a:schemeClr val="tx1"/>
                          </a:solidFill>
                        </a:rPr>
                        <a:t>Vandalism</a:t>
                      </a:r>
                      <a:endParaRPr lang="en-US" sz="3600" kern="0" cap="none" spc="0" baseline="0">
                        <a:solidFill>
                          <a:schemeClr val="tx1"/>
                        </a:solidFill>
                        <a:latin typeface="Calibri"/>
                      </a:endParaRPr>
                    </a:p>
                  </a:txBody>
                  <a:tcPr marL="258810" marR="258810" marT="258810" marB="258810"/>
                </a:tc>
                <a:extLst>
                  <a:ext uri="{0D108BD9-81ED-4DB2-BD59-A6C34878D82A}">
                    <a16:rowId xmlns:a16="http://schemas.microsoft.com/office/drawing/2014/main" val="1007270944"/>
                  </a:ext>
                </a:extLst>
              </a:tr>
            </a:tbl>
          </a:graphicData>
        </a:graphic>
      </p:graphicFrame>
      <p:sp>
        <p:nvSpPr>
          <p:cNvPr id="3" name="Google Shape;213;p38">
            <a:extLst>
              <a:ext uri="{FF2B5EF4-FFF2-40B4-BE49-F238E27FC236}">
                <a16:creationId xmlns:a16="http://schemas.microsoft.com/office/drawing/2014/main" id="{B006CA27-4A76-6117-51F2-482C78BE6380}"/>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4" name="Google Shape;214;p38">
            <a:extLst>
              <a:ext uri="{FF2B5EF4-FFF2-40B4-BE49-F238E27FC236}">
                <a16:creationId xmlns:a16="http://schemas.microsoft.com/office/drawing/2014/main" id="{3B421032-779F-9CE8-4961-2BDEB26D7453}"/>
              </a:ext>
            </a:extLst>
          </p:cNvPr>
          <p:cNvPicPr preferRelativeResize="0"/>
          <p:nvPr/>
        </p:nvPicPr>
        <p:blipFill>
          <a:blip r:embed="rId4">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30254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4005B571-A8CA-1AD5-13F3-0F7A445CAA63}"/>
            </a:ext>
          </a:extLst>
        </p:cNvPr>
        <p:cNvGrpSpPr/>
        <p:nvPr/>
      </p:nvGrpSpPr>
      <p:grpSpPr>
        <a:xfrm>
          <a:off x="0" y="0"/>
          <a:ext cx="0" cy="0"/>
          <a:chOff x="0" y="0"/>
          <a:chExt cx="0" cy="0"/>
        </a:xfrm>
      </p:grpSpPr>
      <p:sp>
        <p:nvSpPr>
          <p:cNvPr id="421" name="Google Shape;421;p51">
            <a:extLst>
              <a:ext uri="{FF2B5EF4-FFF2-40B4-BE49-F238E27FC236}">
                <a16:creationId xmlns:a16="http://schemas.microsoft.com/office/drawing/2014/main" id="{2C53DFBC-DCC3-F396-D078-CB353781B1EF}"/>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414" name="Google Shape;414;p51">
            <a:extLst>
              <a:ext uri="{FF2B5EF4-FFF2-40B4-BE49-F238E27FC236}">
                <a16:creationId xmlns:a16="http://schemas.microsoft.com/office/drawing/2014/main" id="{7F67EF7B-D04A-DC76-AED9-4A937C3F1BA7}"/>
              </a:ext>
            </a:extLst>
          </p:cNvPr>
          <p:cNvSpPr txBox="1"/>
          <p:nvPr/>
        </p:nvSpPr>
        <p:spPr>
          <a:xfrm>
            <a:off x="362682" y="869199"/>
            <a:ext cx="17562636" cy="3074688"/>
          </a:xfrm>
          <a:prstGeom prst="rect">
            <a:avLst/>
          </a:prstGeom>
          <a:noFill/>
          <a:ln>
            <a:noFill/>
          </a:ln>
        </p:spPr>
        <p:txBody>
          <a:bodyPr spcFirstLastPara="1" wrap="square" lIns="0" tIns="0" rIns="0" bIns="0" anchor="t" anchorCtr="0">
            <a:spAutoFit/>
          </a:bodyPr>
          <a:lstStyle/>
          <a:p>
            <a:pPr algn="ctr">
              <a:lnSpc>
                <a:spcPct val="111111"/>
              </a:lnSpc>
              <a:buSzPts val="2700"/>
            </a:pPr>
            <a:r>
              <a:rPr lang="en-US" sz="6000">
                <a:solidFill>
                  <a:schemeClr val="dk1"/>
                </a:solidFill>
                <a:latin typeface="Georgia"/>
                <a:sym typeface="Georgia"/>
              </a:rPr>
              <a:t>The Violence Against Women Act (2022) </a:t>
            </a:r>
          </a:p>
          <a:p>
            <a:pPr algn="ctr">
              <a:lnSpc>
                <a:spcPct val="111111"/>
              </a:lnSpc>
              <a:buSzPts val="2700"/>
            </a:pPr>
            <a:r>
              <a:rPr lang="en-US" sz="6000">
                <a:solidFill>
                  <a:schemeClr val="dk1"/>
                </a:solidFill>
                <a:latin typeface="Georgia"/>
                <a:sym typeface="Georgia"/>
              </a:rPr>
              <a:t>and Alaska Tribes</a:t>
            </a:r>
            <a:endParaRPr sz="2800"/>
          </a:p>
          <a:p>
            <a:pPr algn="ctr">
              <a:lnSpc>
                <a:spcPct val="111111"/>
              </a:lnSpc>
              <a:buSzPts val="2700"/>
            </a:pPr>
            <a:endParaRPr sz="6000">
              <a:solidFill>
                <a:schemeClr val="dk1"/>
              </a:solidFill>
              <a:latin typeface="Georgia"/>
              <a:ea typeface="Georgia"/>
              <a:cs typeface="Georgia"/>
              <a:sym typeface="Georgia"/>
            </a:endParaRPr>
          </a:p>
        </p:txBody>
      </p:sp>
      <p:sp>
        <p:nvSpPr>
          <p:cNvPr id="418" name="Google Shape;418;p51">
            <a:extLst>
              <a:ext uri="{FF2B5EF4-FFF2-40B4-BE49-F238E27FC236}">
                <a16:creationId xmlns:a16="http://schemas.microsoft.com/office/drawing/2014/main" id="{9391781B-F2BB-3951-76E8-B2DF2C24FAC1}"/>
              </a:ext>
            </a:extLst>
          </p:cNvPr>
          <p:cNvSpPr txBox="1"/>
          <p:nvPr/>
        </p:nvSpPr>
        <p:spPr>
          <a:xfrm>
            <a:off x="1478912" y="3282731"/>
            <a:ext cx="15330176" cy="4985980"/>
          </a:xfrm>
          <a:prstGeom prst="rect">
            <a:avLst/>
          </a:prstGeom>
          <a:noFill/>
          <a:ln>
            <a:noFill/>
          </a:ln>
        </p:spPr>
        <p:txBody>
          <a:bodyPr spcFirstLastPara="1" wrap="square" lIns="0" tIns="0" rIns="0" bIns="0" anchor="t" anchorCtr="0">
            <a:spAutoFit/>
          </a:bodyPr>
          <a:lstStyle/>
          <a:p>
            <a:pPr>
              <a:buSzPts val="1400"/>
            </a:pPr>
            <a:r>
              <a:rPr lang="en-US" sz="3600">
                <a:solidFill>
                  <a:schemeClr val="tx1"/>
                </a:solidFill>
                <a:latin typeface="Georgia"/>
                <a:ea typeface="Georgia"/>
                <a:cs typeface="Georgia"/>
                <a:sym typeface="Georgia"/>
              </a:rPr>
              <a:t>1. Defines </a:t>
            </a:r>
            <a:r>
              <a:rPr lang="en-US" sz="3600" b="1" u="sng">
                <a:solidFill>
                  <a:schemeClr val="tx1"/>
                </a:solidFill>
                <a:latin typeface="Georgia"/>
                <a:ea typeface="Georgia"/>
                <a:cs typeface="Georgia"/>
                <a:sym typeface="Georgia"/>
              </a:rPr>
              <a:t>for the first time</a:t>
            </a:r>
            <a:r>
              <a:rPr lang="en-US" sz="3600">
                <a:solidFill>
                  <a:schemeClr val="tx1"/>
                </a:solidFill>
                <a:latin typeface="Georgia"/>
                <a:ea typeface="Georgia"/>
                <a:cs typeface="Georgia"/>
                <a:sym typeface="Georgia"/>
              </a:rPr>
              <a:t> the territory where Alaska Tribes’ jurisdiction is recognized. Does not create “Indian country” – Alaska-specific definition of Village</a:t>
            </a:r>
            <a:endParaRPr lang="en-US" sz="3600">
              <a:solidFill>
                <a:schemeClr val="tx1"/>
              </a:solidFill>
              <a:latin typeface="Georgia"/>
              <a:ea typeface="Georgia"/>
              <a:cs typeface="Georgia"/>
            </a:endParaRPr>
          </a:p>
          <a:p>
            <a:pPr>
              <a:buSzPts val="1400"/>
            </a:pPr>
            <a:endParaRPr lang="en-US" sz="3600">
              <a:solidFill>
                <a:schemeClr val="tx1"/>
              </a:solidFill>
              <a:latin typeface="Georgia"/>
              <a:ea typeface="Georgia"/>
              <a:cs typeface="Georgia"/>
            </a:endParaRPr>
          </a:p>
          <a:p>
            <a:pPr>
              <a:buSzPts val="1400"/>
            </a:pPr>
            <a:r>
              <a:rPr lang="en-US" sz="3600">
                <a:solidFill>
                  <a:schemeClr val="tx1"/>
                </a:solidFill>
                <a:latin typeface="Georgia"/>
                <a:ea typeface="Georgia"/>
                <a:cs typeface="Georgia"/>
                <a:sym typeface="Georgia"/>
              </a:rPr>
              <a:t>2. Clarifies Alaska Tribes’ authority over Native people within the Village</a:t>
            </a:r>
            <a:endParaRPr lang="en-US" sz="3600">
              <a:solidFill>
                <a:schemeClr val="tx1"/>
              </a:solidFill>
              <a:latin typeface="Georgia"/>
              <a:ea typeface="Georgia"/>
              <a:cs typeface="Georgia"/>
            </a:endParaRPr>
          </a:p>
          <a:p>
            <a:pPr>
              <a:buSzPts val="1400"/>
            </a:pPr>
            <a:endParaRPr lang="en-US" sz="3600">
              <a:solidFill>
                <a:schemeClr val="tx1"/>
              </a:solidFill>
              <a:latin typeface="Georgia"/>
              <a:ea typeface="Georgia"/>
              <a:cs typeface="Georgia"/>
            </a:endParaRPr>
          </a:p>
          <a:p>
            <a:pPr>
              <a:buSzPts val="1400"/>
            </a:pPr>
            <a:r>
              <a:rPr lang="en-US" sz="3600">
                <a:solidFill>
                  <a:schemeClr val="tx1"/>
                </a:solidFill>
                <a:latin typeface="Georgia"/>
                <a:ea typeface="Georgia"/>
                <a:cs typeface="Georgia"/>
                <a:sym typeface="Georgia"/>
              </a:rPr>
              <a:t>3. Pilot project available to Alaska Tribes – criminal jurisdiction over non-Native people that commit certain crimes within the Village</a:t>
            </a:r>
            <a:endParaRPr lang="en-US" sz="3600">
              <a:solidFill>
                <a:schemeClr val="tx1"/>
              </a:solidFill>
              <a:latin typeface="Georgia"/>
              <a:ea typeface="Georgia"/>
              <a:cs typeface="Georgia"/>
            </a:endParaRPr>
          </a:p>
          <a:p>
            <a:pPr>
              <a:buSzPts val="1400"/>
            </a:pPr>
            <a:endParaRPr lang="en-US" sz="3600">
              <a:solidFill>
                <a:schemeClr val="tx1"/>
              </a:solidFill>
              <a:latin typeface="Georgia"/>
              <a:ea typeface="Georgia"/>
              <a:cs typeface="Georgia"/>
            </a:endParaRPr>
          </a:p>
        </p:txBody>
      </p:sp>
      <p:sp>
        <p:nvSpPr>
          <p:cNvPr id="422" name="Google Shape;422;p51">
            <a:extLst>
              <a:ext uri="{FF2B5EF4-FFF2-40B4-BE49-F238E27FC236}">
                <a16:creationId xmlns:a16="http://schemas.microsoft.com/office/drawing/2014/main" id="{86F105D9-9AA3-B3D6-FFB6-A325168C686F}"/>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424" name="Google Shape;424;p51">
            <a:extLst>
              <a:ext uri="{FF2B5EF4-FFF2-40B4-BE49-F238E27FC236}">
                <a16:creationId xmlns:a16="http://schemas.microsoft.com/office/drawing/2014/main" id="{96C26CF6-92ED-F96D-4F55-F0E90DE9075A}"/>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2" name="Google Shape;213;p38">
            <a:extLst>
              <a:ext uri="{FF2B5EF4-FFF2-40B4-BE49-F238E27FC236}">
                <a16:creationId xmlns:a16="http://schemas.microsoft.com/office/drawing/2014/main" id="{4061E4D0-A2D1-6547-B0B7-219F8D937E11}"/>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3" name="Google Shape;214;p38">
            <a:extLst>
              <a:ext uri="{FF2B5EF4-FFF2-40B4-BE49-F238E27FC236}">
                <a16:creationId xmlns:a16="http://schemas.microsoft.com/office/drawing/2014/main" id="{0C01DF6F-6C69-7099-D584-65DC2BC9F7AC}"/>
              </a:ext>
            </a:extLst>
          </p:cNvPr>
          <p:cNvPicPr preferRelativeResize="0"/>
          <p:nvPr/>
        </p:nvPicPr>
        <p:blipFill>
          <a:blip r:embed="rId4">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162037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93C9BD7C-EBBC-4E73-3C5B-93FFC6D07D0D}"/>
            </a:ext>
          </a:extLst>
        </p:cNvPr>
        <p:cNvGrpSpPr/>
        <p:nvPr/>
      </p:nvGrpSpPr>
      <p:grpSpPr>
        <a:xfrm>
          <a:off x="0" y="0"/>
          <a:ext cx="0" cy="0"/>
          <a:chOff x="0" y="0"/>
          <a:chExt cx="0" cy="0"/>
        </a:xfrm>
      </p:grpSpPr>
      <p:sp>
        <p:nvSpPr>
          <p:cNvPr id="421" name="Google Shape;421;p51">
            <a:extLst>
              <a:ext uri="{FF2B5EF4-FFF2-40B4-BE49-F238E27FC236}">
                <a16:creationId xmlns:a16="http://schemas.microsoft.com/office/drawing/2014/main" id="{C9EB36E8-8C40-B8CB-9F16-4F2F048415B6}"/>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422" name="Google Shape;422;p51">
            <a:extLst>
              <a:ext uri="{FF2B5EF4-FFF2-40B4-BE49-F238E27FC236}">
                <a16:creationId xmlns:a16="http://schemas.microsoft.com/office/drawing/2014/main" id="{A1F8607F-32B8-3626-1112-61A26EF7DA4A}"/>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424" name="Google Shape;424;p51">
            <a:extLst>
              <a:ext uri="{FF2B5EF4-FFF2-40B4-BE49-F238E27FC236}">
                <a16:creationId xmlns:a16="http://schemas.microsoft.com/office/drawing/2014/main" id="{1A1DB467-FBC6-5C94-73FF-85D658BA7263}"/>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grpSp>
        <p:nvGrpSpPr>
          <p:cNvPr id="31" name="Group 30">
            <a:extLst>
              <a:ext uri="{FF2B5EF4-FFF2-40B4-BE49-F238E27FC236}">
                <a16:creationId xmlns:a16="http://schemas.microsoft.com/office/drawing/2014/main" id="{02F7D045-A1B5-F2BE-AC0C-6DF6D031B322}"/>
              </a:ext>
            </a:extLst>
          </p:cNvPr>
          <p:cNvGrpSpPr/>
          <p:nvPr/>
        </p:nvGrpSpPr>
        <p:grpSpPr>
          <a:xfrm>
            <a:off x="2481891" y="942370"/>
            <a:ext cx="13728916" cy="1143385"/>
            <a:chOff x="2578350" y="733234"/>
            <a:chExt cx="13728916" cy="1143385"/>
          </a:xfrm>
        </p:grpSpPr>
        <p:grpSp>
          <p:nvGrpSpPr>
            <p:cNvPr id="4" name="Group 30">
              <a:extLst>
                <a:ext uri="{FF2B5EF4-FFF2-40B4-BE49-F238E27FC236}">
                  <a16:creationId xmlns:a16="http://schemas.microsoft.com/office/drawing/2014/main" id="{AF2FAEC6-6E5B-3CDD-E642-A110B735160B}"/>
                </a:ext>
              </a:extLst>
            </p:cNvPr>
            <p:cNvGrpSpPr/>
            <p:nvPr/>
          </p:nvGrpSpPr>
          <p:grpSpPr>
            <a:xfrm>
              <a:off x="2578350" y="733234"/>
              <a:ext cx="13728916" cy="1100688"/>
              <a:chOff x="0" y="0"/>
              <a:chExt cx="3615846" cy="289893"/>
            </a:xfrm>
          </p:grpSpPr>
          <p:sp>
            <p:nvSpPr>
              <p:cNvPr id="5" name="Freeform 31">
                <a:extLst>
                  <a:ext uri="{FF2B5EF4-FFF2-40B4-BE49-F238E27FC236}">
                    <a16:creationId xmlns:a16="http://schemas.microsoft.com/office/drawing/2014/main" id="{D10625BD-14A1-7A7D-3741-4AB7F459E10B}"/>
                  </a:ext>
                </a:extLst>
              </p:cNvPr>
              <p:cNvSpPr/>
              <p:nvPr/>
            </p:nvSpPr>
            <p:spPr>
              <a:xfrm>
                <a:off x="0" y="0"/>
                <a:ext cx="3615846" cy="289893"/>
              </a:xfrm>
              <a:custGeom>
                <a:avLst/>
                <a:gdLst/>
                <a:ahLst/>
                <a:cxnLst/>
                <a:rect l="l" t="t" r="r" b="b"/>
                <a:pathLst>
                  <a:path w="3615846" h="289893">
                    <a:moveTo>
                      <a:pt x="28760" y="0"/>
                    </a:moveTo>
                    <a:lnTo>
                      <a:pt x="3587087" y="0"/>
                    </a:lnTo>
                    <a:cubicBezTo>
                      <a:pt x="3602970" y="0"/>
                      <a:pt x="3615846" y="12876"/>
                      <a:pt x="3615846" y="28760"/>
                    </a:cubicBezTo>
                    <a:lnTo>
                      <a:pt x="3615846" y="261134"/>
                    </a:lnTo>
                    <a:cubicBezTo>
                      <a:pt x="3615846" y="277017"/>
                      <a:pt x="3602970" y="289893"/>
                      <a:pt x="3587087" y="289893"/>
                    </a:cubicBezTo>
                    <a:lnTo>
                      <a:pt x="28760" y="289893"/>
                    </a:lnTo>
                    <a:cubicBezTo>
                      <a:pt x="12876" y="289893"/>
                      <a:pt x="0" y="277017"/>
                      <a:pt x="0" y="261134"/>
                    </a:cubicBezTo>
                    <a:lnTo>
                      <a:pt x="0" y="28760"/>
                    </a:lnTo>
                    <a:cubicBezTo>
                      <a:pt x="0" y="12876"/>
                      <a:pt x="12876" y="0"/>
                      <a:pt x="28760" y="0"/>
                    </a:cubicBezTo>
                    <a:close/>
                  </a:path>
                </a:pathLst>
              </a:custGeom>
              <a:solidFill>
                <a:srgbClr val="6E752F">
                  <a:alpha val="80000"/>
                </a:srgbClr>
              </a:solidFill>
            </p:spPr>
            <p:txBody>
              <a:bodyPr/>
              <a:lstStyle/>
              <a:p>
                <a:pPr>
                  <a:buClrTx/>
                </a:pPr>
                <a:endParaRPr lang="en-US" sz="1800" kern="1200">
                  <a:solidFill>
                    <a:prstClr val="black"/>
                  </a:solidFill>
                  <a:latin typeface="Calibri"/>
                  <a:ea typeface="+mn-ea"/>
                  <a:cs typeface="+mn-cs"/>
                </a:endParaRPr>
              </a:p>
            </p:txBody>
          </p:sp>
          <p:sp>
            <p:nvSpPr>
              <p:cNvPr id="6" name="TextBox 32">
                <a:extLst>
                  <a:ext uri="{FF2B5EF4-FFF2-40B4-BE49-F238E27FC236}">
                    <a16:creationId xmlns:a16="http://schemas.microsoft.com/office/drawing/2014/main" id="{7E7D8E2B-F9D9-FD49-EBCE-6678B39541B0}"/>
                  </a:ext>
                </a:extLst>
              </p:cNvPr>
              <p:cNvSpPr txBox="1"/>
              <p:nvPr/>
            </p:nvSpPr>
            <p:spPr>
              <a:xfrm>
                <a:off x="0" y="-38100"/>
                <a:ext cx="812800" cy="850900"/>
              </a:xfrm>
              <a:prstGeom prst="rect">
                <a:avLst/>
              </a:prstGeom>
            </p:spPr>
            <p:txBody>
              <a:bodyPr lIns="50800" tIns="50800" rIns="50800" bIns="50800" rtlCol="0" anchor="ctr"/>
              <a:lstStyle/>
              <a:p>
                <a:pPr algn="ctr">
                  <a:lnSpc>
                    <a:spcPts val="2660"/>
                  </a:lnSpc>
                  <a:buClrTx/>
                </a:pPr>
                <a:endParaRPr sz="1800" kern="1200">
                  <a:solidFill>
                    <a:prstClr val="black"/>
                  </a:solidFill>
                  <a:latin typeface="Calibri"/>
                  <a:ea typeface="+mn-ea"/>
                  <a:cs typeface="+mn-cs"/>
                </a:endParaRPr>
              </a:p>
            </p:txBody>
          </p:sp>
        </p:grpSp>
        <p:sp>
          <p:nvSpPr>
            <p:cNvPr id="8" name="TextBox 7">
              <a:extLst>
                <a:ext uri="{FF2B5EF4-FFF2-40B4-BE49-F238E27FC236}">
                  <a16:creationId xmlns:a16="http://schemas.microsoft.com/office/drawing/2014/main" id="{7E340F1F-C00A-AA97-7AA9-04233E2E87BE}"/>
                </a:ext>
              </a:extLst>
            </p:cNvPr>
            <p:cNvSpPr txBox="1"/>
            <p:nvPr/>
          </p:nvSpPr>
          <p:spPr>
            <a:xfrm>
              <a:off x="4616250" y="944248"/>
              <a:ext cx="9144000" cy="932371"/>
            </a:xfrm>
            <a:prstGeom prst="rect">
              <a:avLst/>
            </a:prstGeom>
            <a:noFill/>
          </p:spPr>
          <p:txBody>
            <a:bodyPr wrap="square">
              <a:spAutoFit/>
            </a:bodyPr>
            <a:lstStyle/>
            <a:p>
              <a:pPr algn="ctr">
                <a:lnSpc>
                  <a:spcPts val="6174"/>
                </a:lnSpc>
                <a:spcBef>
                  <a:spcPct val="0"/>
                </a:spcBef>
                <a:buClrTx/>
              </a:pPr>
              <a:r>
                <a:rPr lang="en-US" sz="7200" kern="1200" spc="-250">
                  <a:solidFill>
                    <a:srgbClr val="E7E7E7"/>
                  </a:solidFill>
                  <a:latin typeface="Gotham Bold"/>
                  <a:ea typeface="+mn-ea"/>
                  <a:cs typeface="+mn-cs"/>
                </a:rPr>
                <a:t>Where to start?</a:t>
              </a:r>
            </a:p>
          </p:txBody>
        </p:sp>
      </p:grpSp>
      <p:grpSp>
        <p:nvGrpSpPr>
          <p:cNvPr id="32" name="Group 31">
            <a:extLst>
              <a:ext uri="{FF2B5EF4-FFF2-40B4-BE49-F238E27FC236}">
                <a16:creationId xmlns:a16="http://schemas.microsoft.com/office/drawing/2014/main" id="{FE71862F-1702-8BC3-E978-C8B5A8194870}"/>
              </a:ext>
            </a:extLst>
          </p:cNvPr>
          <p:cNvGrpSpPr/>
          <p:nvPr/>
        </p:nvGrpSpPr>
        <p:grpSpPr>
          <a:xfrm>
            <a:off x="105067" y="2297227"/>
            <a:ext cx="18182934" cy="6746903"/>
            <a:chOff x="105067" y="2062767"/>
            <a:chExt cx="18182934" cy="6746903"/>
          </a:xfrm>
        </p:grpSpPr>
        <p:grpSp>
          <p:nvGrpSpPr>
            <p:cNvPr id="19" name="Group 18">
              <a:extLst>
                <a:ext uri="{FF2B5EF4-FFF2-40B4-BE49-F238E27FC236}">
                  <a16:creationId xmlns:a16="http://schemas.microsoft.com/office/drawing/2014/main" id="{125DDE82-A0CC-753A-B565-4E7AA110E4AF}"/>
                </a:ext>
              </a:extLst>
            </p:cNvPr>
            <p:cNvGrpSpPr/>
            <p:nvPr/>
          </p:nvGrpSpPr>
          <p:grpSpPr>
            <a:xfrm>
              <a:off x="1528828" y="2062767"/>
              <a:ext cx="6589402" cy="6533178"/>
              <a:chOff x="3590168" y="1712803"/>
              <a:chExt cx="3988002" cy="3953974"/>
            </a:xfrm>
          </p:grpSpPr>
          <p:grpSp>
            <p:nvGrpSpPr>
              <p:cNvPr id="20" name="Group 3">
                <a:extLst>
                  <a:ext uri="{FF2B5EF4-FFF2-40B4-BE49-F238E27FC236}">
                    <a16:creationId xmlns:a16="http://schemas.microsoft.com/office/drawing/2014/main" id="{A5B57B4C-EA6C-BF8D-2D14-64669B30E0E0}"/>
                  </a:ext>
                </a:extLst>
              </p:cNvPr>
              <p:cNvGrpSpPr/>
              <p:nvPr/>
            </p:nvGrpSpPr>
            <p:grpSpPr>
              <a:xfrm>
                <a:off x="3590168" y="1712803"/>
                <a:ext cx="3988002" cy="3953974"/>
                <a:chOff x="0" y="0"/>
                <a:chExt cx="769153" cy="762591"/>
              </a:xfrm>
            </p:grpSpPr>
            <p:sp>
              <p:nvSpPr>
                <p:cNvPr id="23" name="Freeform 4">
                  <a:extLst>
                    <a:ext uri="{FF2B5EF4-FFF2-40B4-BE49-F238E27FC236}">
                      <a16:creationId xmlns:a16="http://schemas.microsoft.com/office/drawing/2014/main" id="{8DC70796-B2D1-1857-6843-7CB7F352DEFB}"/>
                    </a:ext>
                  </a:extLst>
                </p:cNvPr>
                <p:cNvSpPr/>
                <p:nvPr/>
              </p:nvSpPr>
              <p:spPr>
                <a:xfrm>
                  <a:off x="118800" y="0"/>
                  <a:ext cx="531554" cy="762591"/>
                </a:xfrm>
                <a:custGeom>
                  <a:avLst/>
                  <a:gdLst/>
                  <a:ahLst/>
                  <a:cxnLst/>
                  <a:rect l="l" t="t" r="r" b="b"/>
                  <a:pathLst>
                    <a:path w="531554" h="762591">
                      <a:moveTo>
                        <a:pt x="265777" y="0"/>
                      </a:moveTo>
                      <a:cubicBezTo>
                        <a:pt x="425477" y="58898"/>
                        <a:pt x="531554" y="211080"/>
                        <a:pt x="531554" y="381295"/>
                      </a:cubicBezTo>
                      <a:cubicBezTo>
                        <a:pt x="531554" y="551511"/>
                        <a:pt x="425477" y="703692"/>
                        <a:pt x="265777" y="762591"/>
                      </a:cubicBezTo>
                      <a:cubicBezTo>
                        <a:pt x="106076" y="703692"/>
                        <a:pt x="0" y="551511"/>
                        <a:pt x="0" y="381295"/>
                      </a:cubicBezTo>
                      <a:cubicBezTo>
                        <a:pt x="0" y="211080"/>
                        <a:pt x="106076" y="58898"/>
                        <a:pt x="265777" y="0"/>
                      </a:cubicBezTo>
                      <a:close/>
                    </a:path>
                  </a:pathLst>
                </a:custGeom>
                <a:solidFill>
                  <a:srgbClr val="D94C17">
                    <a:alpha val="80000"/>
                  </a:srgbClr>
                </a:solidFill>
              </p:spPr>
              <p:txBody>
                <a:bodyPr/>
                <a:lstStyle/>
                <a:p>
                  <a:pPr>
                    <a:buClrTx/>
                  </a:pPr>
                  <a:endParaRPr lang="en-US" sz="1800" kern="1200">
                    <a:solidFill>
                      <a:prstClr val="black"/>
                    </a:solidFill>
                    <a:latin typeface="Calibri"/>
                    <a:ea typeface="+mn-ea"/>
                    <a:cs typeface="+mn-cs"/>
                  </a:endParaRPr>
                </a:p>
              </p:txBody>
            </p:sp>
            <p:sp>
              <p:nvSpPr>
                <p:cNvPr id="24" name="TextBox 5">
                  <a:extLst>
                    <a:ext uri="{FF2B5EF4-FFF2-40B4-BE49-F238E27FC236}">
                      <a16:creationId xmlns:a16="http://schemas.microsoft.com/office/drawing/2014/main" id="{96B1C01A-AC79-28CC-B40D-1C9B77FB2468}"/>
                    </a:ext>
                  </a:extLst>
                </p:cNvPr>
                <p:cNvSpPr txBox="1"/>
                <p:nvPr/>
              </p:nvSpPr>
              <p:spPr>
                <a:xfrm>
                  <a:off x="76200" y="38100"/>
                  <a:ext cx="660400" cy="698500"/>
                </a:xfrm>
                <a:prstGeom prst="rect">
                  <a:avLst/>
                </a:prstGeom>
              </p:spPr>
              <p:txBody>
                <a:bodyPr lIns="50800" tIns="50800" rIns="50800" bIns="50800" rtlCol="0" anchor="ctr"/>
                <a:lstStyle/>
                <a:p>
                  <a:pPr algn="ctr">
                    <a:lnSpc>
                      <a:spcPts val="2660"/>
                    </a:lnSpc>
                    <a:buClrTx/>
                  </a:pPr>
                  <a:endParaRPr sz="1800" kern="1200">
                    <a:solidFill>
                      <a:prstClr val="black"/>
                    </a:solidFill>
                    <a:latin typeface="Calibri"/>
                    <a:ea typeface="+mn-ea"/>
                    <a:cs typeface="+mn-cs"/>
                  </a:endParaRPr>
                </a:p>
              </p:txBody>
            </p:sp>
          </p:grpSp>
          <p:sp>
            <p:nvSpPr>
              <p:cNvPr id="21" name="Freeform 27">
                <a:extLst>
                  <a:ext uri="{FF2B5EF4-FFF2-40B4-BE49-F238E27FC236}">
                    <a16:creationId xmlns:a16="http://schemas.microsoft.com/office/drawing/2014/main" id="{3E50DE60-E631-ECF9-E16A-1DF70C8A6E69}"/>
                  </a:ext>
                </a:extLst>
              </p:cNvPr>
              <p:cNvSpPr/>
              <p:nvPr/>
            </p:nvSpPr>
            <p:spPr>
              <a:xfrm>
                <a:off x="4994041" y="3689790"/>
                <a:ext cx="1180256" cy="922075"/>
              </a:xfrm>
              <a:custGeom>
                <a:avLst/>
                <a:gdLst/>
                <a:ahLst/>
                <a:cxnLst/>
                <a:rect l="l" t="t" r="r" b="b"/>
                <a:pathLst>
                  <a:path w="1180256" h="922075">
                    <a:moveTo>
                      <a:pt x="0" y="0"/>
                    </a:moveTo>
                    <a:lnTo>
                      <a:pt x="1180256" y="0"/>
                    </a:lnTo>
                    <a:lnTo>
                      <a:pt x="1180256" y="922075"/>
                    </a:lnTo>
                    <a:lnTo>
                      <a:pt x="0" y="9220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buClrTx/>
                </a:pPr>
                <a:endParaRPr lang="en-US" sz="1800" kern="1200">
                  <a:solidFill>
                    <a:prstClr val="black"/>
                  </a:solidFill>
                  <a:latin typeface="Calibri"/>
                  <a:ea typeface="+mn-ea"/>
                  <a:cs typeface="+mn-cs"/>
                </a:endParaRPr>
              </a:p>
            </p:txBody>
          </p:sp>
          <p:sp>
            <p:nvSpPr>
              <p:cNvPr id="22" name="TextBox 35">
                <a:extLst>
                  <a:ext uri="{FF2B5EF4-FFF2-40B4-BE49-F238E27FC236}">
                    <a16:creationId xmlns:a16="http://schemas.microsoft.com/office/drawing/2014/main" id="{34BE3E1C-E037-868F-1BA7-C6FB75D8FE0E}"/>
                  </a:ext>
                </a:extLst>
              </p:cNvPr>
              <p:cNvSpPr txBox="1"/>
              <p:nvPr/>
            </p:nvSpPr>
            <p:spPr>
              <a:xfrm>
                <a:off x="4132335" y="2919230"/>
                <a:ext cx="2903668" cy="284606"/>
              </a:xfrm>
              <a:prstGeom prst="rect">
                <a:avLst/>
              </a:prstGeom>
            </p:spPr>
            <p:txBody>
              <a:bodyPr lIns="0" tIns="0" rIns="0" bIns="0" rtlCol="0" anchor="t">
                <a:spAutoFit/>
              </a:bodyPr>
              <a:lstStyle/>
              <a:p>
                <a:pPr algn="ctr">
                  <a:lnSpc>
                    <a:spcPts val="3240"/>
                  </a:lnSpc>
                  <a:buClrTx/>
                </a:pPr>
                <a:r>
                  <a:rPr lang="en-US" sz="4800" kern="1200" spc="-120">
                    <a:solidFill>
                      <a:srgbClr val="FFFFFF"/>
                    </a:solidFill>
                    <a:latin typeface="Open Sans Bold"/>
                    <a:ea typeface="+mn-ea"/>
                    <a:cs typeface="+mn-cs"/>
                  </a:rPr>
                  <a:t>Indian Tribe</a:t>
                </a:r>
              </a:p>
            </p:txBody>
          </p:sp>
        </p:grpSp>
        <p:grpSp>
          <p:nvGrpSpPr>
            <p:cNvPr id="25" name="Group 6">
              <a:extLst>
                <a:ext uri="{FF2B5EF4-FFF2-40B4-BE49-F238E27FC236}">
                  <a16:creationId xmlns:a16="http://schemas.microsoft.com/office/drawing/2014/main" id="{51A9139A-CBAD-DB4D-4DA0-5B2509DFC6EC}"/>
                </a:ext>
              </a:extLst>
            </p:cNvPr>
            <p:cNvGrpSpPr/>
            <p:nvPr/>
          </p:nvGrpSpPr>
          <p:grpSpPr>
            <a:xfrm>
              <a:off x="10187355" y="2085090"/>
              <a:ext cx="5823460" cy="6724580"/>
              <a:chOff x="76200" y="0"/>
              <a:chExt cx="660400" cy="762591"/>
            </a:xfrm>
          </p:grpSpPr>
          <p:sp>
            <p:nvSpPr>
              <p:cNvPr id="26" name="Freeform 7">
                <a:extLst>
                  <a:ext uri="{FF2B5EF4-FFF2-40B4-BE49-F238E27FC236}">
                    <a16:creationId xmlns:a16="http://schemas.microsoft.com/office/drawing/2014/main" id="{A4AD4CEE-93AC-4179-B8C1-C86ED36FDB6A}"/>
                  </a:ext>
                </a:extLst>
              </p:cNvPr>
              <p:cNvSpPr/>
              <p:nvPr/>
            </p:nvSpPr>
            <p:spPr>
              <a:xfrm>
                <a:off x="195650" y="0"/>
                <a:ext cx="531554" cy="762591"/>
              </a:xfrm>
              <a:custGeom>
                <a:avLst/>
                <a:gdLst/>
                <a:ahLst/>
                <a:cxnLst/>
                <a:rect l="l" t="t" r="r" b="b"/>
                <a:pathLst>
                  <a:path w="531554" h="762591">
                    <a:moveTo>
                      <a:pt x="265777" y="0"/>
                    </a:moveTo>
                    <a:cubicBezTo>
                      <a:pt x="425477" y="58898"/>
                      <a:pt x="531554" y="211080"/>
                      <a:pt x="531554" y="381295"/>
                    </a:cubicBezTo>
                    <a:cubicBezTo>
                      <a:pt x="531554" y="551511"/>
                      <a:pt x="425477" y="703692"/>
                      <a:pt x="265777" y="762591"/>
                    </a:cubicBezTo>
                    <a:cubicBezTo>
                      <a:pt x="106076" y="703692"/>
                      <a:pt x="0" y="551511"/>
                      <a:pt x="0" y="381295"/>
                    </a:cubicBezTo>
                    <a:cubicBezTo>
                      <a:pt x="0" y="211080"/>
                      <a:pt x="106076" y="58898"/>
                      <a:pt x="265777" y="0"/>
                    </a:cubicBezTo>
                    <a:close/>
                  </a:path>
                </a:pathLst>
              </a:custGeom>
              <a:solidFill>
                <a:srgbClr val="D94C17">
                  <a:alpha val="80000"/>
                </a:srgbClr>
              </a:solidFill>
            </p:spPr>
            <p:txBody>
              <a:bodyPr/>
              <a:lstStyle/>
              <a:p>
                <a:pPr>
                  <a:buClrTx/>
                </a:pPr>
                <a:endParaRPr lang="en-US" sz="1800" kern="1200">
                  <a:solidFill>
                    <a:prstClr val="black"/>
                  </a:solidFill>
                  <a:latin typeface="Calibri"/>
                  <a:ea typeface="+mn-ea"/>
                  <a:cs typeface="+mn-cs"/>
                </a:endParaRPr>
              </a:p>
            </p:txBody>
          </p:sp>
          <p:sp>
            <p:nvSpPr>
              <p:cNvPr id="27" name="TextBox 8">
                <a:extLst>
                  <a:ext uri="{FF2B5EF4-FFF2-40B4-BE49-F238E27FC236}">
                    <a16:creationId xmlns:a16="http://schemas.microsoft.com/office/drawing/2014/main" id="{7EF82D45-B546-525A-69CC-6819C04A46C1}"/>
                  </a:ext>
                </a:extLst>
              </p:cNvPr>
              <p:cNvSpPr txBox="1"/>
              <p:nvPr/>
            </p:nvSpPr>
            <p:spPr>
              <a:xfrm>
                <a:off x="76200" y="38100"/>
                <a:ext cx="660400" cy="698500"/>
              </a:xfrm>
              <a:prstGeom prst="rect">
                <a:avLst/>
              </a:prstGeom>
            </p:spPr>
            <p:txBody>
              <a:bodyPr lIns="50800" tIns="50800" rIns="50800" bIns="50800" rtlCol="0" anchor="ctr"/>
              <a:lstStyle/>
              <a:p>
                <a:pPr algn="ctr">
                  <a:lnSpc>
                    <a:spcPts val="2660"/>
                  </a:lnSpc>
                  <a:buClrTx/>
                </a:pPr>
                <a:endParaRPr sz="1800" kern="1200">
                  <a:solidFill>
                    <a:prstClr val="black"/>
                  </a:solidFill>
                  <a:latin typeface="Calibri"/>
                  <a:ea typeface="+mn-ea"/>
                  <a:cs typeface="+mn-cs"/>
                </a:endParaRPr>
              </a:p>
            </p:txBody>
          </p:sp>
        </p:grpSp>
        <p:sp>
          <p:nvSpPr>
            <p:cNvPr id="28" name="TextBox 36">
              <a:extLst>
                <a:ext uri="{FF2B5EF4-FFF2-40B4-BE49-F238E27FC236}">
                  <a16:creationId xmlns:a16="http://schemas.microsoft.com/office/drawing/2014/main" id="{3C6A68B2-64A6-A8A9-2F19-E797738BBA06}"/>
                </a:ext>
              </a:extLst>
            </p:cNvPr>
            <p:cNvSpPr txBox="1"/>
            <p:nvPr/>
          </p:nvSpPr>
          <p:spPr>
            <a:xfrm>
              <a:off x="11567306" y="4126493"/>
              <a:ext cx="4208254" cy="470257"/>
            </a:xfrm>
            <a:prstGeom prst="rect">
              <a:avLst/>
            </a:prstGeom>
          </p:spPr>
          <p:txBody>
            <a:bodyPr wrap="square" lIns="0" tIns="0" rIns="0" bIns="0" rtlCol="0" anchor="t">
              <a:spAutoFit/>
            </a:bodyPr>
            <a:lstStyle/>
            <a:p>
              <a:pPr algn="ctr">
                <a:lnSpc>
                  <a:spcPts val="3240"/>
                </a:lnSpc>
                <a:buClrTx/>
              </a:pPr>
              <a:r>
                <a:rPr lang="en-US" sz="4800" kern="1200" spc="-120">
                  <a:solidFill>
                    <a:srgbClr val="FFFFFF"/>
                  </a:solidFill>
                  <a:latin typeface="Open Sans Bold"/>
                  <a:ea typeface="+mn-ea"/>
                  <a:cs typeface="+mn-cs"/>
                </a:rPr>
                <a:t>Village</a:t>
              </a:r>
            </a:p>
          </p:txBody>
        </p:sp>
        <p:sp>
          <p:nvSpPr>
            <p:cNvPr id="29" name="TextBox 13">
              <a:extLst>
                <a:ext uri="{FF2B5EF4-FFF2-40B4-BE49-F238E27FC236}">
                  <a16:creationId xmlns:a16="http://schemas.microsoft.com/office/drawing/2014/main" id="{255AB29A-C991-3E42-DE8A-19C52DC628FA}"/>
                </a:ext>
              </a:extLst>
            </p:cNvPr>
            <p:cNvSpPr txBox="1"/>
            <p:nvPr/>
          </p:nvSpPr>
          <p:spPr>
            <a:xfrm>
              <a:off x="105067" y="3695701"/>
              <a:ext cx="18182934" cy="3969805"/>
            </a:xfrm>
            <a:prstGeom prst="rect">
              <a:avLst/>
            </a:prstGeom>
          </p:spPr>
          <p:txBody>
            <a:bodyPr wrap="square" lIns="0" tIns="0" rIns="0" bIns="0" rtlCol="0" anchor="t">
              <a:spAutoFit/>
            </a:bodyPr>
            <a:lstStyle/>
            <a:p>
              <a:pPr algn="ctr">
                <a:lnSpc>
                  <a:spcPts val="5240"/>
                </a:lnSpc>
                <a:buClrTx/>
              </a:pPr>
              <a:r>
                <a:rPr lang="en-US" sz="6000" kern="1200" spc="-156">
                  <a:solidFill>
                    <a:srgbClr val="D94C17"/>
                  </a:solidFill>
                  <a:latin typeface="Gotham"/>
                  <a:ea typeface="+mn-ea"/>
                  <a:cs typeface="+mn-cs"/>
                </a:rPr>
                <a:t>occupying</a:t>
              </a:r>
            </a:p>
            <a:p>
              <a:pPr algn="ctr">
                <a:lnSpc>
                  <a:spcPts val="5240"/>
                </a:lnSpc>
                <a:buClrTx/>
              </a:pPr>
              <a:endParaRPr lang="en-US" sz="6000" kern="1200" spc="-156">
                <a:solidFill>
                  <a:srgbClr val="D94C17"/>
                </a:solidFill>
                <a:latin typeface="Gotham"/>
                <a:ea typeface="+mn-ea"/>
                <a:cs typeface="+mn-cs"/>
              </a:endParaRPr>
            </a:p>
            <a:p>
              <a:pPr algn="ctr">
                <a:lnSpc>
                  <a:spcPts val="5240"/>
                </a:lnSpc>
                <a:buClrTx/>
              </a:pPr>
              <a:r>
                <a:rPr lang="en-US" sz="6000" kern="1200" spc="-156">
                  <a:solidFill>
                    <a:srgbClr val="D94C17"/>
                  </a:solidFill>
                  <a:latin typeface="Gotham"/>
                  <a:ea typeface="+mn-ea"/>
                  <a:cs typeface="+mn-cs"/>
                </a:rPr>
                <a:t> a</a:t>
              </a:r>
            </a:p>
            <a:p>
              <a:pPr>
                <a:lnSpc>
                  <a:spcPts val="5240"/>
                </a:lnSpc>
                <a:buClrTx/>
              </a:pPr>
              <a:endParaRPr lang="en-US" sz="8000" kern="1200" spc="-156">
                <a:solidFill>
                  <a:srgbClr val="D94C17"/>
                </a:solidFill>
                <a:latin typeface="Gotham"/>
                <a:ea typeface="+mn-ea"/>
                <a:cs typeface="+mn-cs"/>
              </a:endParaRPr>
            </a:p>
            <a:p>
              <a:pPr>
                <a:lnSpc>
                  <a:spcPts val="5240"/>
                </a:lnSpc>
                <a:buClrTx/>
              </a:pPr>
              <a:endParaRPr lang="en-US" sz="8000" kern="1200" spc="-156">
                <a:solidFill>
                  <a:srgbClr val="D94C17"/>
                </a:solidFill>
                <a:latin typeface="Gotham"/>
                <a:ea typeface="+mn-ea"/>
                <a:cs typeface="+mn-cs"/>
              </a:endParaRPr>
            </a:p>
            <a:p>
              <a:pPr algn="ctr">
                <a:lnSpc>
                  <a:spcPts val="5240"/>
                </a:lnSpc>
                <a:buClrTx/>
              </a:pPr>
              <a:r>
                <a:rPr lang="en-US" sz="4000" kern="1200" spc="-160">
                  <a:solidFill>
                    <a:srgbClr val="D94C17"/>
                  </a:solidFill>
                  <a:latin typeface="Gotham"/>
                  <a:ea typeface="+mn-ea"/>
                  <a:cs typeface="+mn-cs"/>
                </a:rPr>
                <a:t>25 U.S.C Sec. 1305</a:t>
              </a:r>
              <a:endParaRPr lang="en-US" sz="8000" kern="1200" spc="-156">
                <a:solidFill>
                  <a:srgbClr val="D94C17"/>
                </a:solidFill>
                <a:latin typeface="Gotham"/>
                <a:ea typeface="+mn-ea"/>
                <a:cs typeface="+mn-cs"/>
              </a:endParaRPr>
            </a:p>
          </p:txBody>
        </p:sp>
        <p:sp>
          <p:nvSpPr>
            <p:cNvPr id="30" name="Freeform 28">
              <a:extLst>
                <a:ext uri="{FF2B5EF4-FFF2-40B4-BE49-F238E27FC236}">
                  <a16:creationId xmlns:a16="http://schemas.microsoft.com/office/drawing/2014/main" id="{CAC0F616-3843-C302-EFB2-082FC8D847BF}"/>
                </a:ext>
              </a:extLst>
            </p:cNvPr>
            <p:cNvSpPr/>
            <p:nvPr/>
          </p:nvSpPr>
          <p:spPr>
            <a:xfrm>
              <a:off x="12735539" y="5073881"/>
              <a:ext cx="1873656" cy="1873658"/>
            </a:xfrm>
            <a:custGeom>
              <a:avLst/>
              <a:gdLst/>
              <a:ahLst/>
              <a:cxnLst/>
              <a:rect l="l" t="t" r="r" b="b"/>
              <a:pathLst>
                <a:path w="1101688" h="1101688">
                  <a:moveTo>
                    <a:pt x="0" y="0"/>
                  </a:moveTo>
                  <a:lnTo>
                    <a:pt x="1101688" y="0"/>
                  </a:lnTo>
                  <a:lnTo>
                    <a:pt x="1101688" y="1101688"/>
                  </a:lnTo>
                  <a:lnTo>
                    <a:pt x="0" y="11016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buClrTx/>
              </a:pPr>
              <a:endParaRPr lang="en-US" sz="1800" kern="1200">
                <a:solidFill>
                  <a:prstClr val="black"/>
                </a:solidFill>
                <a:latin typeface="Calibri"/>
                <a:ea typeface="+mn-ea"/>
                <a:cs typeface="+mn-cs"/>
              </a:endParaRPr>
            </a:p>
          </p:txBody>
        </p:sp>
      </p:grpSp>
      <p:sp>
        <p:nvSpPr>
          <p:cNvPr id="2" name="Google Shape;213;p38">
            <a:extLst>
              <a:ext uri="{FF2B5EF4-FFF2-40B4-BE49-F238E27FC236}">
                <a16:creationId xmlns:a16="http://schemas.microsoft.com/office/drawing/2014/main" id="{C2EF59A5-CF39-DBD9-DEB8-906B36FBF742}"/>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7">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3" name="Google Shape;214;p38">
            <a:extLst>
              <a:ext uri="{FF2B5EF4-FFF2-40B4-BE49-F238E27FC236}">
                <a16:creationId xmlns:a16="http://schemas.microsoft.com/office/drawing/2014/main" id="{9BC73FA9-6A87-82F6-26AA-92798553A1AF}"/>
              </a:ext>
            </a:extLst>
          </p:cNvPr>
          <p:cNvPicPr preferRelativeResize="0"/>
          <p:nvPr/>
        </p:nvPicPr>
        <p:blipFill>
          <a:blip r:embed="rId8">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1800891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3">
          <a:extLst>
            <a:ext uri="{FF2B5EF4-FFF2-40B4-BE49-F238E27FC236}">
              <a16:creationId xmlns:a16="http://schemas.microsoft.com/office/drawing/2014/main" id="{35814B50-29A8-CA26-B6E0-F644BF6C9E71}"/>
            </a:ext>
          </a:extLst>
        </p:cNvPr>
        <p:cNvGrpSpPr/>
        <p:nvPr/>
      </p:nvGrpSpPr>
      <p:grpSpPr>
        <a:xfrm>
          <a:off x="0" y="0"/>
          <a:ext cx="0" cy="0"/>
          <a:chOff x="0" y="0"/>
          <a:chExt cx="0" cy="0"/>
        </a:xfrm>
      </p:grpSpPr>
      <p:sp>
        <p:nvSpPr>
          <p:cNvPr id="421" name="Google Shape;421;p51">
            <a:extLst>
              <a:ext uri="{FF2B5EF4-FFF2-40B4-BE49-F238E27FC236}">
                <a16:creationId xmlns:a16="http://schemas.microsoft.com/office/drawing/2014/main" id="{EC37300A-0975-236F-550E-302E41336F90}"/>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414" name="Google Shape;414;p51">
            <a:extLst>
              <a:ext uri="{FF2B5EF4-FFF2-40B4-BE49-F238E27FC236}">
                <a16:creationId xmlns:a16="http://schemas.microsoft.com/office/drawing/2014/main" id="{D61DAC34-0365-688A-3C15-067AD0696F0A}"/>
              </a:ext>
            </a:extLst>
          </p:cNvPr>
          <p:cNvSpPr txBox="1"/>
          <p:nvPr/>
        </p:nvSpPr>
        <p:spPr>
          <a:xfrm>
            <a:off x="362682" y="869199"/>
            <a:ext cx="17562636" cy="1024896"/>
          </a:xfrm>
          <a:prstGeom prst="rect">
            <a:avLst/>
          </a:prstGeom>
          <a:noFill/>
          <a:ln>
            <a:noFill/>
          </a:ln>
        </p:spPr>
        <p:txBody>
          <a:bodyPr spcFirstLastPara="1" wrap="square" lIns="0" tIns="0" rIns="0" bIns="0" anchor="t" anchorCtr="0">
            <a:spAutoFit/>
          </a:bodyPr>
          <a:lstStyle/>
          <a:p>
            <a:pPr algn="ctr">
              <a:lnSpc>
                <a:spcPct val="111111"/>
              </a:lnSpc>
              <a:buSzPts val="2700"/>
            </a:pPr>
            <a:r>
              <a:rPr lang="en-US" sz="6000">
                <a:solidFill>
                  <a:schemeClr val="dk1"/>
                </a:solidFill>
                <a:latin typeface="Georgia"/>
                <a:sym typeface="Georgia"/>
              </a:rPr>
              <a:t>Pilot Project Overview</a:t>
            </a:r>
            <a:endParaRPr sz="6000">
              <a:solidFill>
                <a:schemeClr val="dk1"/>
              </a:solidFill>
              <a:latin typeface="Georgia"/>
              <a:ea typeface="Georgia"/>
              <a:cs typeface="Georgia"/>
              <a:sym typeface="Georgia"/>
            </a:endParaRPr>
          </a:p>
        </p:txBody>
      </p:sp>
      <p:sp>
        <p:nvSpPr>
          <p:cNvPr id="418" name="Google Shape;418;p51">
            <a:extLst>
              <a:ext uri="{FF2B5EF4-FFF2-40B4-BE49-F238E27FC236}">
                <a16:creationId xmlns:a16="http://schemas.microsoft.com/office/drawing/2014/main" id="{FB3B848E-A801-157C-F1C0-043EB43D3BB5}"/>
              </a:ext>
            </a:extLst>
          </p:cNvPr>
          <p:cNvSpPr txBox="1"/>
          <p:nvPr/>
        </p:nvSpPr>
        <p:spPr>
          <a:xfrm>
            <a:off x="1314789" y="2740308"/>
            <a:ext cx="16215239" cy="4431983"/>
          </a:xfrm>
          <a:prstGeom prst="rect">
            <a:avLst/>
          </a:prstGeom>
          <a:noFill/>
          <a:ln>
            <a:noFill/>
          </a:ln>
        </p:spPr>
        <p:txBody>
          <a:bodyPr spcFirstLastPara="1" wrap="square" lIns="0" tIns="0" rIns="0" bIns="0" anchor="t" anchorCtr="0">
            <a:spAutoFit/>
          </a:bodyPr>
          <a:lstStyle/>
          <a:p>
            <a:pPr>
              <a:buSzPts val="1400"/>
            </a:pPr>
            <a:r>
              <a:rPr lang="en-US" sz="3600">
                <a:solidFill>
                  <a:schemeClr val="tx1"/>
                </a:solidFill>
                <a:latin typeface="Georgia"/>
                <a:ea typeface="Georgia"/>
                <a:cs typeface="Georgia"/>
                <a:sym typeface="Georgia"/>
              </a:rPr>
              <a:t>Alaska Tribes, that meet certain standards to </a:t>
            </a:r>
            <a:r>
              <a:rPr lang="en-US" sz="3600" b="1" u="sng">
                <a:solidFill>
                  <a:schemeClr val="tx1"/>
                </a:solidFill>
                <a:latin typeface="Georgia"/>
                <a:ea typeface="Georgia"/>
                <a:cs typeface="Georgia"/>
                <a:sym typeface="Georgia"/>
              </a:rPr>
              <a:t>protect defendant’s rights</a:t>
            </a:r>
            <a:r>
              <a:rPr lang="en-US" sz="3600">
                <a:solidFill>
                  <a:schemeClr val="tx1"/>
                </a:solidFill>
                <a:latin typeface="Georgia"/>
                <a:ea typeface="Georgia"/>
                <a:cs typeface="Georgia"/>
                <a:sym typeface="Georgia"/>
              </a:rPr>
              <a:t>, can exercise special tribal criminal jurisdiction (STCJ) over </a:t>
            </a:r>
            <a:r>
              <a:rPr lang="en-US" sz="3600" b="1" u="sng">
                <a:solidFill>
                  <a:schemeClr val="tx1"/>
                </a:solidFill>
                <a:latin typeface="Georgia"/>
                <a:ea typeface="Georgia"/>
                <a:cs typeface="Georgia"/>
                <a:sym typeface="Georgia"/>
              </a:rPr>
              <a:t>certain crimes</a:t>
            </a:r>
            <a:r>
              <a:rPr lang="en-US" sz="3600">
                <a:solidFill>
                  <a:schemeClr val="tx1"/>
                </a:solidFill>
                <a:latin typeface="Georgia"/>
                <a:ea typeface="Georgia"/>
                <a:cs typeface="Georgia"/>
                <a:sym typeface="Georgia"/>
              </a:rPr>
              <a:t> committed in their villages by </a:t>
            </a:r>
            <a:r>
              <a:rPr lang="en-US" sz="3600" b="1" u="sng">
                <a:solidFill>
                  <a:schemeClr val="tx1"/>
                </a:solidFill>
                <a:latin typeface="Georgia"/>
                <a:ea typeface="Georgia"/>
                <a:cs typeface="Georgia"/>
                <a:sym typeface="Georgia"/>
              </a:rPr>
              <a:t>non-Indian</a:t>
            </a:r>
            <a:r>
              <a:rPr lang="en-US" sz="3600">
                <a:solidFill>
                  <a:schemeClr val="tx1"/>
                </a:solidFill>
                <a:latin typeface="Georgia"/>
                <a:ea typeface="Georgia"/>
                <a:cs typeface="Georgia"/>
                <a:sym typeface="Georgia"/>
              </a:rPr>
              <a:t> perpetrators</a:t>
            </a:r>
            <a:endParaRPr lang="en-US" sz="3600">
              <a:solidFill>
                <a:schemeClr val="tx1"/>
              </a:solidFill>
              <a:latin typeface="Georgia"/>
              <a:ea typeface="Georgia"/>
              <a:cs typeface="Georgia"/>
            </a:endParaRPr>
          </a:p>
          <a:p>
            <a:pPr>
              <a:buSzPts val="1400"/>
            </a:pPr>
            <a:endParaRPr lang="en-US" sz="3600">
              <a:solidFill>
                <a:schemeClr val="tx1"/>
              </a:solidFill>
              <a:latin typeface="Georgia"/>
              <a:ea typeface="Georgia"/>
              <a:cs typeface="Georgia"/>
            </a:endParaRPr>
          </a:p>
          <a:p>
            <a:pPr>
              <a:buSzPts val="1400"/>
            </a:pPr>
            <a:endParaRPr lang="en-US" sz="3600">
              <a:solidFill>
                <a:schemeClr val="tx1"/>
              </a:solidFill>
              <a:latin typeface="Georgia"/>
              <a:ea typeface="Georgia"/>
              <a:cs typeface="Georgia"/>
            </a:endParaRPr>
          </a:p>
          <a:p>
            <a:pPr>
              <a:buSzPts val="1400"/>
            </a:pPr>
            <a:endParaRPr lang="en-US" sz="3600">
              <a:solidFill>
                <a:schemeClr val="tx1"/>
              </a:solidFill>
              <a:latin typeface="Georgia"/>
              <a:ea typeface="Georgia"/>
              <a:cs typeface="Georgia"/>
            </a:endParaRPr>
          </a:p>
          <a:p>
            <a:pPr>
              <a:buSzPts val="1400"/>
            </a:pPr>
            <a:r>
              <a:rPr lang="en-US" sz="3600">
                <a:solidFill>
                  <a:schemeClr val="tx1"/>
                </a:solidFill>
                <a:latin typeface="Georgia"/>
                <a:ea typeface="Georgia"/>
                <a:cs typeface="Georgia"/>
                <a:sym typeface="Georgia"/>
              </a:rPr>
              <a:t>- 25 U.S.C. Section 1305(d)</a:t>
            </a:r>
            <a:endParaRPr lang="en-US" sz="3600">
              <a:solidFill>
                <a:schemeClr val="tx1"/>
              </a:solidFill>
              <a:latin typeface="Georgia"/>
              <a:ea typeface="Georgia"/>
              <a:cs typeface="Georgia"/>
            </a:endParaRPr>
          </a:p>
          <a:p>
            <a:pPr>
              <a:buSzPts val="1400"/>
            </a:pPr>
            <a:endParaRPr lang="en-US" sz="3600">
              <a:solidFill>
                <a:schemeClr val="tx1"/>
              </a:solidFill>
              <a:latin typeface="Georgia"/>
              <a:ea typeface="Georgia"/>
              <a:cs typeface="Georgia"/>
            </a:endParaRPr>
          </a:p>
        </p:txBody>
      </p:sp>
      <p:sp>
        <p:nvSpPr>
          <p:cNvPr id="422" name="Google Shape;422;p51">
            <a:extLst>
              <a:ext uri="{FF2B5EF4-FFF2-40B4-BE49-F238E27FC236}">
                <a16:creationId xmlns:a16="http://schemas.microsoft.com/office/drawing/2014/main" id="{F2C5BE63-A7C7-1DC1-2AE6-A1A4C3825E09}"/>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424" name="Google Shape;424;p51">
            <a:extLst>
              <a:ext uri="{FF2B5EF4-FFF2-40B4-BE49-F238E27FC236}">
                <a16:creationId xmlns:a16="http://schemas.microsoft.com/office/drawing/2014/main" id="{23121033-8736-BB35-195F-056EDF27EDB6}"/>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2" name="Google Shape;213;p38">
            <a:extLst>
              <a:ext uri="{FF2B5EF4-FFF2-40B4-BE49-F238E27FC236}">
                <a16:creationId xmlns:a16="http://schemas.microsoft.com/office/drawing/2014/main" id="{D46B3A02-0250-B0B5-9E33-D098F0FC8C40}"/>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3" name="Google Shape;214;p38">
            <a:extLst>
              <a:ext uri="{FF2B5EF4-FFF2-40B4-BE49-F238E27FC236}">
                <a16:creationId xmlns:a16="http://schemas.microsoft.com/office/drawing/2014/main" id="{2A456900-64AD-09FB-1B1E-7505801F5723}"/>
              </a:ext>
            </a:extLst>
          </p:cNvPr>
          <p:cNvPicPr preferRelativeResize="0"/>
          <p:nvPr/>
        </p:nvPicPr>
        <p:blipFill>
          <a:blip r:embed="rId4">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1787621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1">
          <a:extLst>
            <a:ext uri="{FF2B5EF4-FFF2-40B4-BE49-F238E27FC236}">
              <a16:creationId xmlns:a16="http://schemas.microsoft.com/office/drawing/2014/main" id="{262F0872-FD13-1BCB-728F-2CC545E4B940}"/>
            </a:ext>
          </a:extLst>
        </p:cNvPr>
        <p:cNvGrpSpPr/>
        <p:nvPr/>
      </p:nvGrpSpPr>
      <p:grpSpPr>
        <a:xfrm>
          <a:off x="0" y="0"/>
          <a:ext cx="0" cy="0"/>
          <a:chOff x="0" y="0"/>
          <a:chExt cx="0" cy="0"/>
        </a:xfrm>
      </p:grpSpPr>
      <p:sp>
        <p:nvSpPr>
          <p:cNvPr id="522" name="Google Shape;522;p60">
            <a:extLst>
              <a:ext uri="{FF2B5EF4-FFF2-40B4-BE49-F238E27FC236}">
                <a16:creationId xmlns:a16="http://schemas.microsoft.com/office/drawing/2014/main" id="{E2596340-3882-6992-5A8F-A9D540D7D48C}"/>
              </a:ext>
            </a:extLst>
          </p:cNvPr>
          <p:cNvSpPr txBox="1"/>
          <p:nvPr/>
        </p:nvSpPr>
        <p:spPr>
          <a:xfrm>
            <a:off x="6738082" y="9358365"/>
            <a:ext cx="4811840" cy="769401"/>
          </a:xfrm>
          <a:prstGeom prst="rect">
            <a:avLst/>
          </a:prstGeom>
          <a:noFill/>
          <a:ln>
            <a:noFill/>
          </a:ln>
        </p:spPr>
        <p:txBody>
          <a:bodyPr spcFirstLastPara="1" wrap="square" lIns="91450" tIns="45700" rIns="91450" bIns="45700" anchor="t" anchorCtr="0">
            <a:spAutoFit/>
          </a:bodyPr>
          <a:lstStyle/>
          <a:p>
            <a:r>
              <a:rPr lang="en" sz="2200">
                <a:solidFill>
                  <a:schemeClr val="lt1"/>
                </a:solidFill>
              </a:rPr>
              <a:t>Alaska Native Women’s Resource Center</a:t>
            </a:r>
            <a:endParaRPr/>
          </a:p>
        </p:txBody>
      </p:sp>
      <p:pic>
        <p:nvPicPr>
          <p:cNvPr id="523" name="Google Shape;523;p60" descr="A black and white image of a skull&#10;&#10;Description automatically generated with medium confidence">
            <a:extLst>
              <a:ext uri="{FF2B5EF4-FFF2-40B4-BE49-F238E27FC236}">
                <a16:creationId xmlns:a16="http://schemas.microsoft.com/office/drawing/2014/main" id="{5F4EC70D-125D-FD62-DAF8-2EFA4CB1A5D4}"/>
              </a:ext>
            </a:extLst>
          </p:cNvPr>
          <p:cNvPicPr preferRelativeResize="0"/>
          <p:nvPr/>
        </p:nvPicPr>
        <p:blipFill rotWithShape="1">
          <a:blip r:embed="rId3">
            <a:alphaModFix/>
          </a:blip>
          <a:srcRect/>
          <a:stretch/>
        </p:blipFill>
        <p:spPr>
          <a:xfrm>
            <a:off x="1197114" y="8679311"/>
            <a:ext cx="1480464" cy="1495270"/>
          </a:xfrm>
          <a:prstGeom prst="rect">
            <a:avLst/>
          </a:prstGeom>
          <a:noFill/>
          <a:ln>
            <a:noFill/>
          </a:ln>
        </p:spPr>
      </p:pic>
      <p:sp>
        <p:nvSpPr>
          <p:cNvPr id="524" name="Google Shape;524;p60">
            <a:extLst>
              <a:ext uri="{FF2B5EF4-FFF2-40B4-BE49-F238E27FC236}">
                <a16:creationId xmlns:a16="http://schemas.microsoft.com/office/drawing/2014/main" id="{A19D5EDB-6D8C-B8C5-7B11-CAF8129F000B}"/>
              </a:ext>
            </a:extLst>
          </p:cNvPr>
          <p:cNvSpPr txBox="1"/>
          <p:nvPr/>
        </p:nvSpPr>
        <p:spPr>
          <a:xfrm>
            <a:off x="667062" y="1456442"/>
            <a:ext cx="16953876" cy="1200288"/>
          </a:xfrm>
          <a:prstGeom prst="rect">
            <a:avLst/>
          </a:prstGeom>
          <a:noFill/>
          <a:ln>
            <a:noFill/>
          </a:ln>
        </p:spPr>
        <p:txBody>
          <a:bodyPr spcFirstLastPara="1" wrap="square" lIns="91450" tIns="45700" rIns="91450" bIns="45700" anchor="t" anchorCtr="0">
            <a:spAutoFit/>
          </a:bodyPr>
          <a:lstStyle/>
          <a:p>
            <a:pPr algn="ctr"/>
            <a:r>
              <a:rPr lang="en" sz="7200">
                <a:solidFill>
                  <a:srgbClr val="182261"/>
                </a:solidFill>
              </a:rPr>
              <a:t>Questions?</a:t>
            </a:r>
            <a:endParaRPr sz="7200"/>
          </a:p>
        </p:txBody>
      </p:sp>
      <p:pic>
        <p:nvPicPr>
          <p:cNvPr id="525" name="Google Shape;525;p60" descr="A group of gold and silver trophies&#10;&#10;Description automatically generated with medium confidence">
            <a:extLst>
              <a:ext uri="{FF2B5EF4-FFF2-40B4-BE49-F238E27FC236}">
                <a16:creationId xmlns:a16="http://schemas.microsoft.com/office/drawing/2014/main" id="{35E9DC2F-B767-EEDF-9BA8-D7D757A23890}"/>
              </a:ext>
            </a:extLst>
          </p:cNvPr>
          <p:cNvPicPr preferRelativeResize="0"/>
          <p:nvPr/>
        </p:nvPicPr>
        <p:blipFill rotWithShape="1">
          <a:blip r:embed="rId4">
            <a:alphaModFix/>
          </a:blip>
          <a:srcRect/>
          <a:stretch/>
        </p:blipFill>
        <p:spPr>
          <a:xfrm>
            <a:off x="4482058" y="3385118"/>
            <a:ext cx="9194296" cy="4597148"/>
          </a:xfrm>
          <a:prstGeom prst="rect">
            <a:avLst/>
          </a:prstGeom>
          <a:noFill/>
          <a:ln>
            <a:noFill/>
          </a:ln>
        </p:spPr>
      </p:pic>
      <p:sp>
        <p:nvSpPr>
          <p:cNvPr id="526" name="Google Shape;526;p60">
            <a:extLst>
              <a:ext uri="{FF2B5EF4-FFF2-40B4-BE49-F238E27FC236}">
                <a16:creationId xmlns:a16="http://schemas.microsoft.com/office/drawing/2014/main" id="{175EC2A2-6418-C802-E09B-78B322229ACD}"/>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527" name="Google Shape;527;p60">
            <a:extLst>
              <a:ext uri="{FF2B5EF4-FFF2-40B4-BE49-F238E27FC236}">
                <a16:creationId xmlns:a16="http://schemas.microsoft.com/office/drawing/2014/main" id="{412E1F4D-C97E-3C91-1988-8632AB4AB01D}"/>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530" name="Google Shape;530;p60">
            <a:extLst>
              <a:ext uri="{FF2B5EF4-FFF2-40B4-BE49-F238E27FC236}">
                <a16:creationId xmlns:a16="http://schemas.microsoft.com/office/drawing/2014/main" id="{0DE69AF6-4009-F313-1692-9FD22590A796}"/>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2" name="Google Shape;213;p38">
            <a:extLst>
              <a:ext uri="{FF2B5EF4-FFF2-40B4-BE49-F238E27FC236}">
                <a16:creationId xmlns:a16="http://schemas.microsoft.com/office/drawing/2014/main" id="{AB08B40A-92E8-68FC-2C36-65B69675DB6B}"/>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5">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3" name="Google Shape;214;p38">
            <a:extLst>
              <a:ext uri="{FF2B5EF4-FFF2-40B4-BE49-F238E27FC236}">
                <a16:creationId xmlns:a16="http://schemas.microsoft.com/office/drawing/2014/main" id="{6FCE16C0-20FC-5F3C-558A-C266A6510635}"/>
              </a:ext>
            </a:extLst>
          </p:cNvPr>
          <p:cNvPicPr preferRelativeResize="0"/>
          <p:nvPr/>
        </p:nvPicPr>
        <p:blipFill>
          <a:blip r:embed="rId6">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156236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1">
          <a:extLst>
            <a:ext uri="{FF2B5EF4-FFF2-40B4-BE49-F238E27FC236}">
              <a16:creationId xmlns:a16="http://schemas.microsoft.com/office/drawing/2014/main" id="{687A9A4A-E4BA-2839-2051-CBF97CB54173}"/>
            </a:ext>
          </a:extLst>
        </p:cNvPr>
        <p:cNvGrpSpPr/>
        <p:nvPr/>
      </p:nvGrpSpPr>
      <p:grpSpPr>
        <a:xfrm>
          <a:off x="0" y="0"/>
          <a:ext cx="0" cy="0"/>
          <a:chOff x="0" y="0"/>
          <a:chExt cx="0" cy="0"/>
        </a:xfrm>
      </p:grpSpPr>
      <p:sp>
        <p:nvSpPr>
          <p:cNvPr id="4" name="Google Shape;208;p38">
            <a:extLst>
              <a:ext uri="{FF2B5EF4-FFF2-40B4-BE49-F238E27FC236}">
                <a16:creationId xmlns:a16="http://schemas.microsoft.com/office/drawing/2014/main" id="{DD1DA02F-2C9C-23D0-3653-E31684649A51}"/>
              </a:ext>
            </a:extLst>
          </p:cNvPr>
          <p:cNvSpPr/>
          <p:nvPr/>
        </p:nvSpPr>
        <p:spPr>
          <a:xfrm>
            <a:off x="209129" y="514114"/>
            <a:ext cx="17887681" cy="9937750"/>
          </a:xfrm>
          <a:custGeom>
            <a:avLst/>
            <a:gdLst/>
            <a:ahLst/>
            <a:cxnLst/>
            <a:rect l="l" t="t" r="r" b="b"/>
            <a:pathLst>
              <a:path w="17938750" h="9937750" extrusionOk="0">
                <a:moveTo>
                  <a:pt x="0" y="0"/>
                </a:moveTo>
                <a:lnTo>
                  <a:pt x="17938750" y="0"/>
                </a:lnTo>
                <a:lnTo>
                  <a:pt x="17938750" y="9937750"/>
                </a:lnTo>
                <a:lnTo>
                  <a:pt x="0" y="9937750"/>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sp>
        <p:nvSpPr>
          <p:cNvPr id="522" name="Google Shape;522;p60">
            <a:extLst>
              <a:ext uri="{FF2B5EF4-FFF2-40B4-BE49-F238E27FC236}">
                <a16:creationId xmlns:a16="http://schemas.microsoft.com/office/drawing/2014/main" id="{02157435-CBBF-2809-4E97-6536EAE0A6BF}"/>
              </a:ext>
            </a:extLst>
          </p:cNvPr>
          <p:cNvSpPr txBox="1"/>
          <p:nvPr/>
        </p:nvSpPr>
        <p:spPr>
          <a:xfrm>
            <a:off x="6738082" y="9358365"/>
            <a:ext cx="4811840" cy="769401"/>
          </a:xfrm>
          <a:prstGeom prst="rect">
            <a:avLst/>
          </a:prstGeom>
          <a:noFill/>
          <a:ln>
            <a:noFill/>
          </a:ln>
        </p:spPr>
        <p:txBody>
          <a:bodyPr spcFirstLastPara="1" wrap="square" lIns="91450" tIns="45700" rIns="91450" bIns="45700" anchor="t" anchorCtr="0">
            <a:spAutoFit/>
          </a:bodyPr>
          <a:lstStyle/>
          <a:p>
            <a:r>
              <a:rPr lang="en" sz="2200">
                <a:solidFill>
                  <a:schemeClr val="lt1"/>
                </a:solidFill>
              </a:rPr>
              <a:t>Alaska Native Women’s Resource Center</a:t>
            </a:r>
            <a:endParaRPr/>
          </a:p>
        </p:txBody>
      </p:sp>
      <p:pic>
        <p:nvPicPr>
          <p:cNvPr id="523" name="Google Shape;523;p60" descr="A black and white image of a skull&#10;&#10;Description automatically generated with medium confidence">
            <a:extLst>
              <a:ext uri="{FF2B5EF4-FFF2-40B4-BE49-F238E27FC236}">
                <a16:creationId xmlns:a16="http://schemas.microsoft.com/office/drawing/2014/main" id="{2F23C227-1AF2-6DB9-72B1-5D49CB574EE8}"/>
              </a:ext>
            </a:extLst>
          </p:cNvPr>
          <p:cNvPicPr preferRelativeResize="0"/>
          <p:nvPr/>
        </p:nvPicPr>
        <p:blipFill rotWithShape="1">
          <a:blip r:embed="rId4">
            <a:alphaModFix/>
          </a:blip>
          <a:srcRect/>
          <a:stretch/>
        </p:blipFill>
        <p:spPr>
          <a:xfrm>
            <a:off x="1197114" y="8679311"/>
            <a:ext cx="1480464" cy="1495270"/>
          </a:xfrm>
          <a:prstGeom prst="rect">
            <a:avLst/>
          </a:prstGeom>
          <a:noFill/>
          <a:ln>
            <a:noFill/>
          </a:ln>
        </p:spPr>
      </p:pic>
      <p:sp>
        <p:nvSpPr>
          <p:cNvPr id="527" name="Google Shape;527;p60">
            <a:extLst>
              <a:ext uri="{FF2B5EF4-FFF2-40B4-BE49-F238E27FC236}">
                <a16:creationId xmlns:a16="http://schemas.microsoft.com/office/drawing/2014/main" id="{5C4E4350-EFBC-2221-8A7B-C5C707123CFD}"/>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5" name="TextBox 4">
            <a:extLst>
              <a:ext uri="{FF2B5EF4-FFF2-40B4-BE49-F238E27FC236}">
                <a16:creationId xmlns:a16="http://schemas.microsoft.com/office/drawing/2014/main" id="{BFFC6501-5602-CC0E-E416-3342B49F2CC9}"/>
              </a:ext>
            </a:extLst>
          </p:cNvPr>
          <p:cNvSpPr txBox="1"/>
          <p:nvPr/>
        </p:nvSpPr>
        <p:spPr>
          <a:xfrm>
            <a:off x="2174879" y="874685"/>
            <a:ext cx="13743050" cy="3046988"/>
          </a:xfrm>
          <a:prstGeom prst="rect">
            <a:avLst/>
          </a:prstGeom>
          <a:noFill/>
        </p:spPr>
        <p:txBody>
          <a:bodyPr wrap="square">
            <a:spAutoFit/>
          </a:bodyPr>
          <a:lstStyle/>
          <a:p>
            <a:pPr algn="ctr"/>
            <a:r>
              <a:rPr lang="en-US" sz="4800">
                <a:solidFill>
                  <a:srgbClr val="444342"/>
                </a:solidFill>
                <a:latin typeface="Georgia" panose="02040502050405020303" pitchFamily="18" charset="0"/>
              </a:rPr>
              <a:t>Quyana - </a:t>
            </a:r>
            <a:r>
              <a:rPr lang="en-US" sz="4800" err="1">
                <a:solidFill>
                  <a:srgbClr val="444342"/>
                </a:solidFill>
                <a:latin typeface="Georgia" panose="02040502050405020303" pitchFamily="18" charset="0"/>
              </a:rPr>
              <a:t>Gunalchéesh</a:t>
            </a:r>
            <a:r>
              <a:rPr lang="en-US" sz="4800">
                <a:solidFill>
                  <a:srgbClr val="444342"/>
                </a:solidFill>
                <a:latin typeface="Georgia" panose="02040502050405020303" pitchFamily="18" charset="0"/>
              </a:rPr>
              <a:t> - </a:t>
            </a:r>
            <a:r>
              <a:rPr lang="en-US" sz="4800" err="1">
                <a:solidFill>
                  <a:srgbClr val="444342"/>
                </a:solidFill>
                <a:latin typeface="Georgia" panose="02040502050405020303" pitchFamily="18" charset="0"/>
              </a:rPr>
              <a:t>Háw’aa</a:t>
            </a:r>
            <a:r>
              <a:rPr lang="en-US" sz="4800">
                <a:solidFill>
                  <a:srgbClr val="444342"/>
                </a:solidFill>
                <a:latin typeface="Georgia" panose="02040502050405020303" pitchFamily="18" charset="0"/>
              </a:rPr>
              <a:t> – </a:t>
            </a:r>
            <a:r>
              <a:rPr lang="en-US" sz="4800" err="1">
                <a:solidFill>
                  <a:srgbClr val="444342"/>
                </a:solidFill>
                <a:latin typeface="Georgia" panose="02040502050405020303" pitchFamily="18" charset="0"/>
              </a:rPr>
              <a:t>Mahsi’Choo</a:t>
            </a:r>
            <a:r>
              <a:rPr lang="en-US" sz="4800">
                <a:solidFill>
                  <a:srgbClr val="444342"/>
                </a:solidFill>
                <a:latin typeface="Georgia" panose="02040502050405020303" pitchFamily="18" charset="0"/>
              </a:rPr>
              <a:t> - </a:t>
            </a:r>
            <a:r>
              <a:rPr lang="en-US" sz="4800" err="1">
                <a:solidFill>
                  <a:srgbClr val="444342"/>
                </a:solidFill>
                <a:latin typeface="Georgia" panose="02040502050405020303" pitchFamily="18" charset="0"/>
              </a:rPr>
              <a:t>Baasee</a:t>
            </a:r>
            <a:r>
              <a:rPr lang="en-US" sz="4800">
                <a:solidFill>
                  <a:srgbClr val="444342"/>
                </a:solidFill>
                <a:latin typeface="Georgia" panose="02040502050405020303" pitchFamily="18" charset="0"/>
              </a:rPr>
              <a:t>’ - </a:t>
            </a:r>
            <a:r>
              <a:rPr lang="en-US" sz="4800" err="1">
                <a:solidFill>
                  <a:srgbClr val="444342"/>
                </a:solidFill>
                <a:latin typeface="Georgia" panose="02040502050405020303" pitchFamily="18" charset="0"/>
              </a:rPr>
              <a:t>Maasee</a:t>
            </a:r>
            <a:r>
              <a:rPr lang="en-US" sz="4800">
                <a:solidFill>
                  <a:srgbClr val="444342"/>
                </a:solidFill>
                <a:latin typeface="Georgia" panose="02040502050405020303" pitchFamily="18" charset="0"/>
              </a:rPr>
              <a:t>’  - </a:t>
            </a:r>
            <a:r>
              <a:rPr lang="en-US" sz="4800" err="1">
                <a:solidFill>
                  <a:srgbClr val="444342"/>
                </a:solidFill>
                <a:latin typeface="Georgia" panose="02040502050405020303" pitchFamily="18" charset="0"/>
              </a:rPr>
              <a:t>Dogedinh</a:t>
            </a:r>
            <a:endParaRPr lang="en-US" sz="4800"/>
          </a:p>
          <a:p>
            <a:br>
              <a:rPr lang="en-US" sz="4800"/>
            </a:br>
            <a:endParaRPr lang="en-US" sz="4800"/>
          </a:p>
        </p:txBody>
      </p:sp>
      <p:pic>
        <p:nvPicPr>
          <p:cNvPr id="1034" name="Picture 10">
            <a:extLst>
              <a:ext uri="{FF2B5EF4-FFF2-40B4-BE49-F238E27FC236}">
                <a16:creationId xmlns:a16="http://schemas.microsoft.com/office/drawing/2014/main" id="{F0CEF9E5-596F-5F28-8EF5-7537CB547F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410" y="2762081"/>
            <a:ext cx="5616028" cy="613483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6AD4C90-6CE1-EA8A-415D-DCB0A8F30A79}"/>
              </a:ext>
            </a:extLst>
          </p:cNvPr>
          <p:cNvGrpSpPr/>
          <p:nvPr/>
        </p:nvGrpSpPr>
        <p:grpSpPr>
          <a:xfrm>
            <a:off x="245169" y="2762081"/>
            <a:ext cx="6057666" cy="8217634"/>
            <a:chOff x="951750" y="2762081"/>
            <a:chExt cx="6057666" cy="8217634"/>
          </a:xfrm>
        </p:grpSpPr>
        <p:sp>
          <p:nvSpPr>
            <p:cNvPr id="8" name="TextBox 7">
              <a:extLst>
                <a:ext uri="{FF2B5EF4-FFF2-40B4-BE49-F238E27FC236}">
                  <a16:creationId xmlns:a16="http://schemas.microsoft.com/office/drawing/2014/main" id="{4B11B37E-C9A3-EBDE-72C7-AB70E9CB4B99}"/>
                </a:ext>
              </a:extLst>
            </p:cNvPr>
            <p:cNvSpPr txBox="1"/>
            <p:nvPr/>
          </p:nvSpPr>
          <p:spPr>
            <a:xfrm>
              <a:off x="951750" y="2762081"/>
              <a:ext cx="6057666" cy="8217634"/>
            </a:xfrm>
            <a:prstGeom prst="rect">
              <a:avLst/>
            </a:prstGeom>
            <a:noFill/>
          </p:spPr>
          <p:txBody>
            <a:bodyPr wrap="square">
              <a:spAutoFit/>
            </a:bodyPr>
            <a:lstStyle/>
            <a:p>
              <a:pPr algn="ctr"/>
              <a:r>
                <a:rPr lang="en-US" sz="3600" b="1">
                  <a:latin typeface="Garamond" panose="02020404030301010803" pitchFamily="18" charset="0"/>
                </a:rPr>
                <a:t>Alaska Native Women’s Resource Center</a:t>
              </a:r>
              <a:endParaRPr lang="en-US" sz="2800"/>
            </a:p>
            <a:p>
              <a:pPr algn="ctr"/>
              <a:br>
                <a:rPr lang="en-US" sz="2800"/>
              </a:br>
              <a:endParaRPr lang="en-US" sz="2800"/>
            </a:p>
            <a:p>
              <a:pPr algn="ctr"/>
              <a:endParaRPr lang="en-US" sz="2800"/>
            </a:p>
            <a:p>
              <a:pPr algn="ctr"/>
              <a:br>
                <a:rPr lang="en-US" sz="2800"/>
              </a:br>
              <a:br>
                <a:rPr lang="en-US" sz="2800"/>
              </a:br>
              <a:endParaRPr lang="en-US" sz="2800"/>
            </a:p>
            <a:p>
              <a:pPr algn="ctr"/>
              <a:br>
                <a:rPr lang="en-US" sz="2800"/>
              </a:br>
              <a:r>
                <a:rPr lang="en-US" sz="2800" err="1">
                  <a:latin typeface="Garamond" panose="02020404030301010803" pitchFamily="18" charset="0"/>
                </a:rPr>
                <a:t>www.aknwrc.org</a:t>
              </a:r>
              <a:endParaRPr lang="en-US" sz="2800"/>
            </a:p>
            <a:p>
              <a:pPr algn="ctr"/>
              <a:r>
                <a:rPr lang="en-US" sz="2800">
                  <a:latin typeface="Garamond" panose="02020404030301010803" pitchFamily="18" charset="0"/>
                </a:rPr>
                <a:t>Phone: (907) 328-3990</a:t>
              </a:r>
              <a:endParaRPr lang="en-US" sz="2800"/>
            </a:p>
            <a:p>
              <a:pPr algn="ctr"/>
              <a:r>
                <a:rPr lang="en-US" sz="2800">
                  <a:latin typeface="Garamond" panose="02020404030301010803" pitchFamily="18" charset="0"/>
                </a:rPr>
                <a:t>Email: </a:t>
              </a:r>
              <a:r>
                <a:rPr lang="en-US" sz="2800" err="1">
                  <a:latin typeface="Garamond" panose="02020404030301010803" pitchFamily="18" charset="0"/>
                </a:rPr>
                <a:t>tribaljustice@aknwrc.org</a:t>
              </a:r>
              <a:endParaRPr lang="en-US" sz="2800"/>
            </a:p>
            <a:p>
              <a:pPr algn="ctr"/>
              <a:br>
                <a:rPr lang="en-US" sz="2800"/>
              </a:br>
              <a:br>
                <a:rPr lang="en-US" sz="2800"/>
              </a:br>
              <a:br>
                <a:rPr lang="en-US" sz="2800"/>
              </a:br>
              <a:r>
                <a:rPr lang="en-US" sz="3600">
                  <a:latin typeface="Garamond" panose="02020404030301010803" pitchFamily="18" charset="0"/>
                </a:rPr>
                <a:t> </a:t>
              </a:r>
              <a:endParaRPr lang="en-US" sz="2800"/>
            </a:p>
            <a:p>
              <a:br>
                <a:rPr lang="en-US" sz="2800"/>
              </a:br>
              <a:endParaRPr lang="en-US" sz="2800"/>
            </a:p>
          </p:txBody>
        </p:sp>
        <p:pic>
          <p:nvPicPr>
            <p:cNvPr id="1036" name="Picture 12">
              <a:extLst>
                <a:ext uri="{FF2B5EF4-FFF2-40B4-BE49-F238E27FC236}">
                  <a16:creationId xmlns:a16="http://schemas.microsoft.com/office/drawing/2014/main" id="{407A540B-0094-0A3B-60DA-3588534E38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560" y="4278582"/>
              <a:ext cx="2340678" cy="23406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A00C94AB-1604-48B7-638E-5AAF45A199C0}"/>
              </a:ext>
            </a:extLst>
          </p:cNvPr>
          <p:cNvGrpSpPr/>
          <p:nvPr/>
        </p:nvGrpSpPr>
        <p:grpSpPr>
          <a:xfrm>
            <a:off x="12139338" y="2886402"/>
            <a:ext cx="5133392" cy="6370975"/>
            <a:chOff x="12139338" y="2886402"/>
            <a:chExt cx="5133392" cy="6370975"/>
          </a:xfrm>
        </p:grpSpPr>
        <p:sp>
          <p:nvSpPr>
            <p:cNvPr id="10" name="TextBox 9">
              <a:extLst>
                <a:ext uri="{FF2B5EF4-FFF2-40B4-BE49-F238E27FC236}">
                  <a16:creationId xmlns:a16="http://schemas.microsoft.com/office/drawing/2014/main" id="{E46619D4-4293-08C4-0333-68D295E8EED8}"/>
                </a:ext>
              </a:extLst>
            </p:cNvPr>
            <p:cNvSpPr txBox="1"/>
            <p:nvPr/>
          </p:nvSpPr>
          <p:spPr>
            <a:xfrm>
              <a:off x="12139338" y="2886402"/>
              <a:ext cx="5133392" cy="6370975"/>
            </a:xfrm>
            <a:prstGeom prst="rect">
              <a:avLst/>
            </a:prstGeom>
            <a:noFill/>
          </p:spPr>
          <p:txBody>
            <a:bodyPr wrap="square">
              <a:spAutoFit/>
            </a:bodyPr>
            <a:lstStyle/>
            <a:p>
              <a:pPr algn="ctr"/>
              <a:r>
                <a:rPr lang="en-US" sz="3600" b="1">
                  <a:latin typeface="Garamond" panose="02020404030301010803" pitchFamily="18" charset="0"/>
                </a:rPr>
                <a:t>Alaska Native Justice Center</a:t>
              </a:r>
              <a:endParaRPr lang="en-US" sz="2800"/>
            </a:p>
            <a:p>
              <a:pPr algn="ctr"/>
              <a:br>
                <a:rPr lang="en-US" sz="2800"/>
              </a:br>
              <a:br>
                <a:rPr lang="en-US" sz="2800"/>
              </a:br>
              <a:endParaRPr lang="en-US" sz="2800"/>
            </a:p>
            <a:p>
              <a:pPr algn="ctr"/>
              <a:endParaRPr lang="en-US" sz="2800"/>
            </a:p>
            <a:p>
              <a:pPr algn="ctr"/>
              <a:endParaRPr lang="en-US" sz="2800"/>
            </a:p>
            <a:p>
              <a:pPr algn="ctr"/>
              <a:br>
                <a:rPr lang="en-US" sz="2800"/>
              </a:br>
              <a:br>
                <a:rPr lang="en-US" sz="2800"/>
              </a:br>
              <a:r>
                <a:rPr lang="en-US" sz="2800" err="1">
                  <a:latin typeface="Garamond" panose="02020404030301010803" pitchFamily="18" charset="0"/>
                </a:rPr>
                <a:t>www.anjc.org</a:t>
              </a:r>
              <a:endParaRPr lang="en-US" sz="2800"/>
            </a:p>
            <a:p>
              <a:pPr algn="ctr"/>
              <a:r>
                <a:rPr lang="en-US" sz="2800">
                  <a:latin typeface="Garamond" panose="02020404030301010803" pitchFamily="18" charset="0"/>
                </a:rPr>
                <a:t>Phone: (907) 793-3550</a:t>
              </a:r>
              <a:endParaRPr lang="en-US" sz="2800"/>
            </a:p>
            <a:p>
              <a:pPr algn="ctr"/>
              <a:r>
                <a:rPr lang="en-US" sz="2800">
                  <a:latin typeface="Garamond" panose="02020404030301010803" pitchFamily="18" charset="0"/>
                </a:rPr>
                <a:t>Email: </a:t>
              </a:r>
              <a:r>
                <a:rPr lang="en-US" sz="2800" err="1">
                  <a:latin typeface="Garamond" panose="02020404030301010803" pitchFamily="18" charset="0"/>
                </a:rPr>
                <a:t>tribaljustice@anjc.net</a:t>
              </a:r>
              <a:r>
                <a:rPr lang="en-US" sz="2800">
                  <a:latin typeface="Garamond" panose="02020404030301010803" pitchFamily="18" charset="0"/>
                </a:rPr>
                <a:t> </a:t>
              </a:r>
              <a:endParaRPr lang="en-US" sz="2800"/>
            </a:p>
            <a:p>
              <a:br>
                <a:rPr lang="en-US" sz="2800"/>
              </a:br>
              <a:endParaRPr lang="en-US" sz="2800"/>
            </a:p>
          </p:txBody>
        </p:sp>
        <p:pic>
          <p:nvPicPr>
            <p:cNvPr id="1038" name="Picture 14">
              <a:extLst>
                <a:ext uri="{FF2B5EF4-FFF2-40B4-BE49-F238E27FC236}">
                  <a16:creationId xmlns:a16="http://schemas.microsoft.com/office/drawing/2014/main" id="{69AF91A3-1DA3-1D96-9596-57E966B503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53827" y="4301379"/>
              <a:ext cx="3372754" cy="263636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Google Shape;211;p38">
            <a:extLst>
              <a:ext uri="{FF2B5EF4-FFF2-40B4-BE49-F238E27FC236}">
                <a16:creationId xmlns:a16="http://schemas.microsoft.com/office/drawing/2014/main" id="{44CB70B1-4900-807F-4766-5CE47B1FBA33}"/>
              </a:ext>
            </a:extLst>
          </p:cNvPr>
          <p:cNvSpPr/>
          <p:nvPr/>
        </p:nvSpPr>
        <p:spPr>
          <a:xfrm>
            <a:off x="513910" y="514114"/>
            <a:ext cx="17260180" cy="9258772"/>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7" name="Google Shape;213;p38">
            <a:extLst>
              <a:ext uri="{FF2B5EF4-FFF2-40B4-BE49-F238E27FC236}">
                <a16:creationId xmlns:a16="http://schemas.microsoft.com/office/drawing/2014/main" id="{9EF16673-F328-47F4-062E-AD68B7C7225E}"/>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8">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9" name="Google Shape;214;p38">
            <a:extLst>
              <a:ext uri="{FF2B5EF4-FFF2-40B4-BE49-F238E27FC236}">
                <a16:creationId xmlns:a16="http://schemas.microsoft.com/office/drawing/2014/main" id="{EFA1F3B2-3170-0CE4-C1AD-4B2E530FAEC2}"/>
              </a:ext>
            </a:extLst>
          </p:cNvPr>
          <p:cNvPicPr preferRelativeResize="0"/>
          <p:nvPr/>
        </p:nvPicPr>
        <p:blipFill>
          <a:blip r:embed="rId7">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398544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Shape 219">
          <a:extLst>
            <a:ext uri="{FF2B5EF4-FFF2-40B4-BE49-F238E27FC236}">
              <a16:creationId xmlns:a16="http://schemas.microsoft.com/office/drawing/2014/main" id="{93FE7226-25E3-F730-5BE2-DB9B1D656553}"/>
            </a:ext>
          </a:extLst>
        </p:cNvPr>
        <p:cNvGrpSpPr/>
        <p:nvPr/>
      </p:nvGrpSpPr>
      <p:grpSpPr>
        <a:xfrm>
          <a:off x="0" y="0"/>
          <a:ext cx="0" cy="0"/>
          <a:chOff x="0" y="0"/>
          <a:chExt cx="0" cy="0"/>
        </a:xfrm>
      </p:grpSpPr>
      <p:sp>
        <p:nvSpPr>
          <p:cNvPr id="220" name="Google Shape;220;p39">
            <a:extLst>
              <a:ext uri="{FF2B5EF4-FFF2-40B4-BE49-F238E27FC236}">
                <a16:creationId xmlns:a16="http://schemas.microsoft.com/office/drawing/2014/main" id="{1A4F3704-D803-DDCF-0A77-B17864B440A9}"/>
              </a:ext>
            </a:extLst>
          </p:cNvPr>
          <p:cNvSpPr/>
          <p:nvPr/>
        </p:nvSpPr>
        <p:spPr>
          <a:xfrm>
            <a:off x="513911" y="514115"/>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221" name="Google Shape;221;p39">
            <a:extLst>
              <a:ext uri="{FF2B5EF4-FFF2-40B4-BE49-F238E27FC236}">
                <a16:creationId xmlns:a16="http://schemas.microsoft.com/office/drawing/2014/main" id="{5D4AF6C5-7A33-737E-FCCB-62B92057D1BF}"/>
              </a:ext>
            </a:extLst>
          </p:cNvPr>
          <p:cNvSpPr txBox="1"/>
          <p:nvPr/>
        </p:nvSpPr>
        <p:spPr>
          <a:xfrm>
            <a:off x="6043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800"/>
          </a:p>
        </p:txBody>
      </p:sp>
      <p:sp>
        <p:nvSpPr>
          <p:cNvPr id="222" name="Google Shape;222;p39">
            <a:extLst>
              <a:ext uri="{FF2B5EF4-FFF2-40B4-BE49-F238E27FC236}">
                <a16:creationId xmlns:a16="http://schemas.microsoft.com/office/drawing/2014/main" id="{63D13709-FCBF-008B-4AA3-FA43D824256F}"/>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sp>
        <p:nvSpPr>
          <p:cNvPr id="224" name="Google Shape;224;p39">
            <a:extLst>
              <a:ext uri="{FF2B5EF4-FFF2-40B4-BE49-F238E27FC236}">
                <a16:creationId xmlns:a16="http://schemas.microsoft.com/office/drawing/2014/main" id="{B32E11D3-2661-D164-8B4E-8F9C8676EDD2}"/>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grpSp>
        <p:nvGrpSpPr>
          <p:cNvPr id="225" name="Google Shape;225;p39">
            <a:extLst>
              <a:ext uri="{FF2B5EF4-FFF2-40B4-BE49-F238E27FC236}">
                <a16:creationId xmlns:a16="http://schemas.microsoft.com/office/drawing/2014/main" id="{F40C0BBF-6680-9505-C6CF-EB336B9C11C0}"/>
              </a:ext>
            </a:extLst>
          </p:cNvPr>
          <p:cNvGrpSpPr/>
          <p:nvPr/>
        </p:nvGrpSpPr>
        <p:grpSpPr>
          <a:xfrm>
            <a:off x="9459751" y="1299400"/>
            <a:ext cx="8314338" cy="3418200"/>
            <a:chOff x="4729875" y="649700"/>
            <a:chExt cx="4157169" cy="1709100"/>
          </a:xfrm>
        </p:grpSpPr>
        <p:sp>
          <p:nvSpPr>
            <p:cNvPr id="226" name="Google Shape;226;p39">
              <a:extLst>
                <a:ext uri="{FF2B5EF4-FFF2-40B4-BE49-F238E27FC236}">
                  <a16:creationId xmlns:a16="http://schemas.microsoft.com/office/drawing/2014/main" id="{A778D0E3-40BA-8E1C-4FC5-E6B4A8916204}"/>
                </a:ext>
              </a:extLst>
            </p:cNvPr>
            <p:cNvSpPr txBox="1"/>
            <p:nvPr/>
          </p:nvSpPr>
          <p:spPr>
            <a:xfrm>
              <a:off x="6428349" y="672350"/>
              <a:ext cx="2458695" cy="1597500"/>
            </a:xfrm>
            <a:prstGeom prst="rect">
              <a:avLst/>
            </a:prstGeom>
            <a:noFill/>
            <a:ln>
              <a:noFill/>
            </a:ln>
          </p:spPr>
          <p:txBody>
            <a:bodyPr spcFirstLastPara="1" wrap="square" lIns="182850" tIns="182850" rIns="182850" bIns="182850" anchor="t" anchorCtr="0">
              <a:noAutofit/>
            </a:bodyPr>
            <a:lstStyle/>
            <a:p>
              <a:r>
                <a:rPr lang="en" sz="3600">
                  <a:solidFill>
                    <a:schemeClr val="dk1"/>
                  </a:solidFill>
                  <a:latin typeface="Garamond"/>
                  <a:ea typeface="Garamond"/>
                  <a:cs typeface="Garamond"/>
                  <a:sym typeface="Garamond"/>
                </a:rPr>
                <a:t>Alex Cleghorn, J.D. </a:t>
              </a:r>
              <a:endParaRPr sz="3600">
                <a:solidFill>
                  <a:schemeClr val="dk1"/>
                </a:solidFill>
                <a:latin typeface="Garamond"/>
                <a:ea typeface="Garamond"/>
                <a:cs typeface="Garamond"/>
                <a:sym typeface="Garamond"/>
              </a:endParaRPr>
            </a:p>
            <a:p>
              <a:r>
                <a:rPr lang="en" sz="3600">
                  <a:solidFill>
                    <a:schemeClr val="dk1"/>
                  </a:solidFill>
                  <a:latin typeface="Garamond"/>
                  <a:ea typeface="Garamond"/>
                  <a:cs typeface="Garamond"/>
                  <a:sym typeface="Garamond"/>
                </a:rPr>
                <a:t>Chief Operating Officer</a:t>
              </a:r>
              <a:endParaRPr sz="3600">
                <a:solidFill>
                  <a:schemeClr val="dk1"/>
                </a:solidFill>
                <a:latin typeface="Garamond"/>
                <a:ea typeface="Garamond"/>
                <a:cs typeface="Garamond"/>
                <a:sym typeface="Garamond"/>
              </a:endParaRPr>
            </a:p>
            <a:p>
              <a:r>
                <a:rPr lang="en" sz="3600" i="1">
                  <a:solidFill>
                    <a:schemeClr val="dk1"/>
                  </a:solidFill>
                  <a:latin typeface="Garamond"/>
                  <a:ea typeface="Garamond"/>
                  <a:cs typeface="Garamond"/>
                  <a:sym typeface="Garamond"/>
                </a:rPr>
                <a:t>Alaska Native Justice Center</a:t>
              </a:r>
            </a:p>
            <a:p>
              <a:r>
                <a:rPr lang="en-US" sz="3600">
                  <a:solidFill>
                    <a:schemeClr val="dk1"/>
                  </a:solidFill>
                  <a:latin typeface="Garamond"/>
                  <a:sym typeface="Garamond"/>
                </a:rPr>
                <a:t>President</a:t>
              </a:r>
              <a:r>
                <a:rPr lang="en" sz="3600" i="1">
                  <a:solidFill>
                    <a:schemeClr val="dk1"/>
                  </a:solidFill>
                  <a:latin typeface="Garamond"/>
                  <a:ea typeface="Garamond"/>
                  <a:cs typeface="Garamond"/>
                  <a:sym typeface="Garamond"/>
                </a:rPr>
                <a:t> </a:t>
              </a:r>
            </a:p>
            <a:p>
              <a:r>
                <a:rPr lang="en" sz="3600" i="1">
                  <a:solidFill>
                    <a:schemeClr val="dk1"/>
                  </a:solidFill>
                  <a:latin typeface="Garamond"/>
                  <a:ea typeface="Garamond"/>
                  <a:cs typeface="Garamond"/>
                  <a:sym typeface="Garamond"/>
                </a:rPr>
                <a:t>Tangirnaq Native Village</a:t>
              </a:r>
              <a:endParaRPr sz="3600" i="1">
                <a:solidFill>
                  <a:schemeClr val="dk1"/>
                </a:solidFill>
                <a:latin typeface="Garamond"/>
                <a:ea typeface="Garamond"/>
                <a:cs typeface="Garamond"/>
                <a:sym typeface="Garamond"/>
              </a:endParaRPr>
            </a:p>
          </p:txBody>
        </p:sp>
        <p:pic>
          <p:nvPicPr>
            <p:cNvPr id="227" name="Google Shape;227;p39">
              <a:extLst>
                <a:ext uri="{FF2B5EF4-FFF2-40B4-BE49-F238E27FC236}">
                  <a16:creationId xmlns:a16="http://schemas.microsoft.com/office/drawing/2014/main" id="{ABA87DEE-5864-D516-D0AB-401966316DC5}"/>
                </a:ext>
              </a:extLst>
            </p:cNvPr>
            <p:cNvPicPr preferRelativeResize="0"/>
            <p:nvPr/>
          </p:nvPicPr>
          <p:blipFill rotWithShape="1">
            <a:blip r:embed="rId4">
              <a:alphaModFix/>
            </a:blip>
            <a:srcRect l="16101" t="8022" r="40882" b="22397"/>
            <a:stretch/>
          </p:blipFill>
          <p:spPr>
            <a:xfrm>
              <a:off x="4729875" y="649700"/>
              <a:ext cx="1583100" cy="1709100"/>
            </a:xfrm>
            <a:prstGeom prst="ellipse">
              <a:avLst/>
            </a:prstGeom>
            <a:noFill/>
            <a:ln w="28575" cap="flat" cmpd="sng">
              <a:solidFill>
                <a:schemeClr val="dk1"/>
              </a:solidFill>
              <a:prstDash val="solid"/>
              <a:round/>
              <a:headEnd type="none" w="sm" len="sm"/>
              <a:tailEnd type="none" w="sm" len="sm"/>
            </a:ln>
          </p:spPr>
        </p:pic>
      </p:grpSp>
      <p:sp>
        <p:nvSpPr>
          <p:cNvPr id="228" name="Google Shape;228;p39">
            <a:extLst>
              <a:ext uri="{FF2B5EF4-FFF2-40B4-BE49-F238E27FC236}">
                <a16:creationId xmlns:a16="http://schemas.microsoft.com/office/drawing/2014/main" id="{DCBF3462-2098-2DED-2CB0-686052895035}"/>
              </a:ext>
            </a:extLst>
          </p:cNvPr>
          <p:cNvSpPr txBox="1"/>
          <p:nvPr/>
        </p:nvSpPr>
        <p:spPr>
          <a:xfrm>
            <a:off x="4434894" y="1466964"/>
            <a:ext cx="4189800" cy="3195000"/>
          </a:xfrm>
          <a:prstGeom prst="rect">
            <a:avLst/>
          </a:prstGeom>
          <a:noFill/>
          <a:ln>
            <a:noFill/>
          </a:ln>
        </p:spPr>
        <p:txBody>
          <a:bodyPr spcFirstLastPara="1" wrap="square" lIns="182850" tIns="182850" rIns="182850" bIns="182850" anchor="t" anchorCtr="0">
            <a:noAutofit/>
          </a:bodyPr>
          <a:lstStyle/>
          <a:p>
            <a:r>
              <a:rPr lang="en" sz="3600">
                <a:solidFill>
                  <a:schemeClr val="dk1"/>
                </a:solidFill>
                <a:latin typeface="Garamond"/>
                <a:ea typeface="Garamond"/>
                <a:cs typeface="Garamond"/>
                <a:sym typeface="Garamond"/>
              </a:rPr>
              <a:t>Tami Truett </a:t>
            </a:r>
            <a:r>
              <a:rPr lang="en" sz="3600" err="1">
                <a:solidFill>
                  <a:schemeClr val="dk1"/>
                </a:solidFill>
                <a:latin typeface="Garamond"/>
                <a:ea typeface="Garamond"/>
                <a:cs typeface="Garamond"/>
                <a:sym typeface="Garamond"/>
              </a:rPr>
              <a:t>Jerue</a:t>
            </a:r>
            <a:endParaRPr sz="3600">
              <a:solidFill>
                <a:schemeClr val="dk1"/>
              </a:solidFill>
              <a:latin typeface="Garamond"/>
              <a:ea typeface="Garamond"/>
              <a:cs typeface="Garamond"/>
              <a:sym typeface="Garamond"/>
            </a:endParaRPr>
          </a:p>
          <a:p>
            <a:r>
              <a:rPr lang="en" sz="3600">
                <a:solidFill>
                  <a:schemeClr val="dk1"/>
                </a:solidFill>
                <a:latin typeface="Garamond"/>
                <a:ea typeface="Garamond"/>
                <a:cs typeface="Garamond"/>
                <a:sym typeface="Garamond"/>
              </a:rPr>
              <a:t>Executive Director</a:t>
            </a:r>
            <a:endParaRPr sz="3600">
              <a:solidFill>
                <a:schemeClr val="dk1"/>
              </a:solidFill>
              <a:latin typeface="Garamond"/>
              <a:ea typeface="Garamond"/>
              <a:cs typeface="Garamond"/>
              <a:sym typeface="Garamond"/>
            </a:endParaRPr>
          </a:p>
          <a:p>
            <a:r>
              <a:rPr lang="en" sz="3600" i="1">
                <a:solidFill>
                  <a:schemeClr val="dk1"/>
                </a:solidFill>
                <a:latin typeface="Garamond"/>
                <a:ea typeface="Garamond"/>
                <a:cs typeface="Garamond"/>
                <a:sym typeface="Garamond"/>
              </a:rPr>
              <a:t>Alaska Native Women’s Resource Center</a:t>
            </a:r>
            <a:endParaRPr sz="3600" i="1">
              <a:solidFill>
                <a:schemeClr val="dk1"/>
              </a:solidFill>
              <a:latin typeface="Garamond"/>
              <a:ea typeface="Garamond"/>
              <a:cs typeface="Garamond"/>
              <a:sym typeface="Garamond"/>
            </a:endParaRPr>
          </a:p>
        </p:txBody>
      </p:sp>
      <p:pic>
        <p:nvPicPr>
          <p:cNvPr id="229" name="Google Shape;229;p39">
            <a:extLst>
              <a:ext uri="{FF2B5EF4-FFF2-40B4-BE49-F238E27FC236}">
                <a16:creationId xmlns:a16="http://schemas.microsoft.com/office/drawing/2014/main" id="{4528A79E-FF07-8DFF-0FE6-FA6A8F53ABCF}"/>
              </a:ext>
            </a:extLst>
          </p:cNvPr>
          <p:cNvPicPr preferRelativeResize="0"/>
          <p:nvPr/>
        </p:nvPicPr>
        <p:blipFill>
          <a:blip r:embed="rId5"/>
          <a:srcRect l="11425" r="11425"/>
          <a:stretch/>
        </p:blipFill>
        <p:spPr>
          <a:xfrm>
            <a:off x="1070000" y="1233100"/>
            <a:ext cx="3166200" cy="3418200"/>
          </a:xfrm>
          <a:prstGeom prst="ellipse">
            <a:avLst/>
          </a:prstGeom>
          <a:noFill/>
          <a:ln w="28575" cap="flat" cmpd="sng">
            <a:solidFill>
              <a:schemeClr val="dk1"/>
            </a:solidFill>
            <a:prstDash val="solid"/>
            <a:round/>
            <a:headEnd type="none" w="sm" len="sm"/>
            <a:tailEnd type="none" w="sm" len="sm"/>
          </a:ln>
        </p:spPr>
      </p:pic>
      <p:grpSp>
        <p:nvGrpSpPr>
          <p:cNvPr id="230" name="Google Shape;230;p39">
            <a:extLst>
              <a:ext uri="{FF2B5EF4-FFF2-40B4-BE49-F238E27FC236}">
                <a16:creationId xmlns:a16="http://schemas.microsoft.com/office/drawing/2014/main" id="{92CE9CA4-2BA3-A1BD-B55B-B941FA770872}"/>
              </a:ext>
            </a:extLst>
          </p:cNvPr>
          <p:cNvGrpSpPr/>
          <p:nvPr/>
        </p:nvGrpSpPr>
        <p:grpSpPr>
          <a:xfrm>
            <a:off x="1007654" y="5245700"/>
            <a:ext cx="8455226" cy="3418200"/>
            <a:chOff x="535000" y="2622850"/>
            <a:chExt cx="4227613" cy="1709100"/>
          </a:xfrm>
        </p:grpSpPr>
        <p:sp>
          <p:nvSpPr>
            <p:cNvPr id="231" name="Google Shape;231;p39">
              <a:extLst>
                <a:ext uri="{FF2B5EF4-FFF2-40B4-BE49-F238E27FC236}">
                  <a16:creationId xmlns:a16="http://schemas.microsoft.com/office/drawing/2014/main" id="{3B1EE485-39A3-8F90-C7B7-C83FF630F72F}"/>
                </a:ext>
              </a:extLst>
            </p:cNvPr>
            <p:cNvSpPr txBox="1"/>
            <p:nvPr/>
          </p:nvSpPr>
          <p:spPr>
            <a:xfrm>
              <a:off x="2164613" y="2706775"/>
              <a:ext cx="2598000" cy="1597500"/>
            </a:xfrm>
            <a:prstGeom prst="rect">
              <a:avLst/>
            </a:prstGeom>
            <a:noFill/>
            <a:ln>
              <a:noFill/>
            </a:ln>
          </p:spPr>
          <p:txBody>
            <a:bodyPr spcFirstLastPara="1" wrap="square" lIns="182850" tIns="182850" rIns="182850" bIns="182850" anchor="t" anchorCtr="0">
              <a:noAutofit/>
            </a:bodyPr>
            <a:lstStyle/>
            <a:p>
              <a:r>
                <a:rPr lang="en" sz="3600">
                  <a:solidFill>
                    <a:schemeClr val="dk1"/>
                  </a:solidFill>
                  <a:latin typeface="Garamond"/>
                  <a:ea typeface="Garamond"/>
                  <a:cs typeface="Garamond"/>
                  <a:sym typeface="Garamond"/>
                </a:rPr>
                <a:t>Rick Haskins-Garcia, Esq. </a:t>
              </a:r>
              <a:endParaRPr sz="3600">
                <a:solidFill>
                  <a:schemeClr val="dk1"/>
                </a:solidFill>
                <a:latin typeface="Garamond"/>
                <a:ea typeface="Garamond"/>
                <a:cs typeface="Garamond"/>
                <a:sym typeface="Garamond"/>
              </a:endParaRPr>
            </a:p>
            <a:p>
              <a:r>
                <a:rPr lang="en" sz="3400">
                  <a:solidFill>
                    <a:schemeClr val="dk1"/>
                  </a:solidFill>
                  <a:latin typeface="Garamond"/>
                  <a:ea typeface="Garamond"/>
                  <a:cs typeface="Garamond"/>
                  <a:sym typeface="Garamond"/>
                </a:rPr>
                <a:t>Co-Director, Law and Policy</a:t>
              </a:r>
              <a:endParaRPr sz="3400">
                <a:solidFill>
                  <a:schemeClr val="dk1"/>
                </a:solidFill>
                <a:latin typeface="Garamond"/>
                <a:ea typeface="Garamond"/>
                <a:cs typeface="Garamond"/>
                <a:sym typeface="Garamond"/>
              </a:endParaRPr>
            </a:p>
            <a:p>
              <a:r>
                <a:rPr lang="en" sz="3600" i="1">
                  <a:solidFill>
                    <a:schemeClr val="dk1"/>
                  </a:solidFill>
                  <a:latin typeface="Garamond"/>
                  <a:ea typeface="Garamond"/>
                  <a:cs typeface="Garamond"/>
                  <a:sym typeface="Garamond"/>
                </a:rPr>
                <a:t>Alaska Native Women’s Resource Center</a:t>
              </a:r>
              <a:endParaRPr sz="3600" i="1">
                <a:solidFill>
                  <a:schemeClr val="dk1"/>
                </a:solidFill>
                <a:latin typeface="Garamond"/>
                <a:ea typeface="Garamond"/>
                <a:cs typeface="Garamond"/>
                <a:sym typeface="Garamond"/>
              </a:endParaRPr>
            </a:p>
          </p:txBody>
        </p:sp>
        <p:pic>
          <p:nvPicPr>
            <p:cNvPr id="232" name="Google Shape;232;p39">
              <a:extLst>
                <a:ext uri="{FF2B5EF4-FFF2-40B4-BE49-F238E27FC236}">
                  <a16:creationId xmlns:a16="http://schemas.microsoft.com/office/drawing/2014/main" id="{3A1FB081-5E54-1A06-5340-2655850B0941}"/>
                </a:ext>
              </a:extLst>
            </p:cNvPr>
            <p:cNvPicPr preferRelativeResize="0"/>
            <p:nvPr/>
          </p:nvPicPr>
          <p:blipFill rotWithShape="1">
            <a:blip r:embed="rId6">
              <a:alphaModFix/>
            </a:blip>
            <a:srcRect l="10536" r="10536"/>
            <a:stretch/>
          </p:blipFill>
          <p:spPr>
            <a:xfrm>
              <a:off x="535000" y="2622850"/>
              <a:ext cx="1583100" cy="1709100"/>
            </a:xfrm>
            <a:prstGeom prst="ellipse">
              <a:avLst/>
            </a:prstGeom>
            <a:noFill/>
            <a:ln w="38100" cap="flat" cmpd="sng">
              <a:solidFill>
                <a:schemeClr val="dk1"/>
              </a:solidFill>
              <a:prstDash val="solid"/>
              <a:round/>
              <a:headEnd type="none" w="sm" len="sm"/>
              <a:tailEnd type="none" w="sm" len="sm"/>
            </a:ln>
          </p:spPr>
        </p:pic>
      </p:grpSp>
      <p:sp>
        <p:nvSpPr>
          <p:cNvPr id="233" name="Google Shape;233;p39">
            <a:extLst>
              <a:ext uri="{FF2B5EF4-FFF2-40B4-BE49-F238E27FC236}">
                <a16:creationId xmlns:a16="http://schemas.microsoft.com/office/drawing/2014/main" id="{BAE02558-4D7F-66F6-51EA-5835FAF5277D}"/>
              </a:ext>
            </a:extLst>
          </p:cNvPr>
          <p:cNvSpPr txBox="1"/>
          <p:nvPr/>
        </p:nvSpPr>
        <p:spPr>
          <a:xfrm>
            <a:off x="13257704" y="5413550"/>
            <a:ext cx="4436400" cy="3195000"/>
          </a:xfrm>
          <a:prstGeom prst="rect">
            <a:avLst/>
          </a:prstGeom>
          <a:noFill/>
          <a:ln>
            <a:noFill/>
          </a:ln>
        </p:spPr>
        <p:txBody>
          <a:bodyPr spcFirstLastPara="1" wrap="square" lIns="182850" tIns="182850" rIns="182850" bIns="182850" anchor="t" anchorCtr="0">
            <a:noAutofit/>
          </a:bodyPr>
          <a:lstStyle/>
          <a:p>
            <a:r>
              <a:rPr lang="en" sz="3600">
                <a:solidFill>
                  <a:schemeClr val="dk1"/>
                </a:solidFill>
                <a:latin typeface="Garamond"/>
                <a:ea typeface="Garamond"/>
                <a:cs typeface="Garamond"/>
                <a:sym typeface="Garamond"/>
              </a:rPr>
              <a:t>Maude Blair</a:t>
            </a:r>
            <a:endParaRPr sz="3600">
              <a:solidFill>
                <a:schemeClr val="dk1"/>
              </a:solidFill>
              <a:latin typeface="Garamond"/>
              <a:ea typeface="Garamond"/>
              <a:cs typeface="Garamond"/>
              <a:sym typeface="Garamond"/>
            </a:endParaRPr>
          </a:p>
          <a:p>
            <a:r>
              <a:rPr lang="en" sz="3600">
                <a:solidFill>
                  <a:schemeClr val="dk1"/>
                </a:solidFill>
                <a:latin typeface="Garamond"/>
                <a:ea typeface="Garamond"/>
                <a:cs typeface="Garamond"/>
                <a:sym typeface="Garamond"/>
              </a:rPr>
              <a:t>Tribal Justice Manager</a:t>
            </a:r>
            <a:endParaRPr sz="3600">
              <a:solidFill>
                <a:schemeClr val="dk1"/>
              </a:solidFill>
              <a:latin typeface="Garamond"/>
              <a:ea typeface="Garamond"/>
              <a:cs typeface="Garamond"/>
              <a:sym typeface="Garamond"/>
            </a:endParaRPr>
          </a:p>
          <a:p>
            <a:r>
              <a:rPr lang="en" sz="3600" i="1">
                <a:solidFill>
                  <a:schemeClr val="dk1"/>
                </a:solidFill>
                <a:latin typeface="Garamond"/>
                <a:ea typeface="Garamond"/>
                <a:cs typeface="Garamond"/>
                <a:sym typeface="Garamond"/>
              </a:rPr>
              <a:t>Alaska Native Justice Center</a:t>
            </a:r>
            <a:endParaRPr sz="3600" i="1">
              <a:solidFill>
                <a:schemeClr val="dk1"/>
              </a:solidFill>
              <a:latin typeface="Garamond"/>
              <a:ea typeface="Garamond"/>
              <a:cs typeface="Garamond"/>
              <a:sym typeface="Garamond"/>
            </a:endParaRPr>
          </a:p>
        </p:txBody>
      </p:sp>
      <p:pic>
        <p:nvPicPr>
          <p:cNvPr id="234" name="Google Shape;234;p39">
            <a:extLst>
              <a:ext uri="{FF2B5EF4-FFF2-40B4-BE49-F238E27FC236}">
                <a16:creationId xmlns:a16="http://schemas.microsoft.com/office/drawing/2014/main" id="{5ED6EB28-5F74-268D-E983-F88CD656B546}"/>
              </a:ext>
            </a:extLst>
          </p:cNvPr>
          <p:cNvPicPr preferRelativeResize="0"/>
          <p:nvPr/>
        </p:nvPicPr>
        <p:blipFill rotWithShape="1">
          <a:blip r:embed="rId7">
            <a:alphaModFix/>
          </a:blip>
          <a:srcRect t="9381" b="9389"/>
          <a:stretch/>
        </p:blipFill>
        <p:spPr>
          <a:xfrm>
            <a:off x="9670700" y="5295900"/>
            <a:ext cx="3166200" cy="3418200"/>
          </a:xfrm>
          <a:prstGeom prst="ellipse">
            <a:avLst/>
          </a:prstGeom>
          <a:noFill/>
          <a:ln w="38100" cap="flat" cmpd="sng">
            <a:solidFill>
              <a:schemeClr val="dk1"/>
            </a:solidFill>
            <a:prstDash val="solid"/>
            <a:round/>
            <a:headEnd type="none" w="sm" len="sm"/>
            <a:tailEnd type="none" w="sm" len="sm"/>
          </a:ln>
        </p:spPr>
      </p:pic>
      <p:sp>
        <p:nvSpPr>
          <p:cNvPr id="2" name="Google Shape;213;p38">
            <a:extLst>
              <a:ext uri="{FF2B5EF4-FFF2-40B4-BE49-F238E27FC236}">
                <a16:creationId xmlns:a16="http://schemas.microsoft.com/office/drawing/2014/main" id="{5708A441-C7C2-536F-3AEB-D24DED254748}"/>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3" name="Google Shape;214;p38">
            <a:extLst>
              <a:ext uri="{FF2B5EF4-FFF2-40B4-BE49-F238E27FC236}">
                <a16:creationId xmlns:a16="http://schemas.microsoft.com/office/drawing/2014/main" id="{9FBE0005-731E-9198-65D6-B3510825355D}"/>
              </a:ext>
            </a:extLst>
          </p:cNvPr>
          <p:cNvPicPr preferRelativeResize="0"/>
          <p:nvPr/>
        </p:nvPicPr>
        <p:blipFill>
          <a:blip r:embed="rId8">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59160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2DB21715-ECEC-A1B5-BFCA-1311C70677BB}"/>
            </a:ext>
          </a:extLst>
        </p:cNvPr>
        <p:cNvGrpSpPr/>
        <p:nvPr/>
      </p:nvGrpSpPr>
      <p:grpSpPr>
        <a:xfrm>
          <a:off x="0" y="0"/>
          <a:ext cx="0" cy="0"/>
          <a:chOff x="0" y="0"/>
          <a:chExt cx="0" cy="0"/>
        </a:xfrm>
      </p:grpSpPr>
      <p:sp>
        <p:nvSpPr>
          <p:cNvPr id="240" name="Google Shape;240;p40">
            <a:extLst>
              <a:ext uri="{FF2B5EF4-FFF2-40B4-BE49-F238E27FC236}">
                <a16:creationId xmlns:a16="http://schemas.microsoft.com/office/drawing/2014/main" id="{08DD9053-D94C-1A80-1AC2-F6A1A4FB9C34}"/>
              </a:ext>
            </a:extLst>
          </p:cNvPr>
          <p:cNvSpPr/>
          <p:nvPr/>
        </p:nvSpPr>
        <p:spPr>
          <a:xfrm>
            <a:off x="514352" y="514352"/>
            <a:ext cx="17259300" cy="925830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pic>
        <p:nvPicPr>
          <p:cNvPr id="241" name="Google Shape;241;p40">
            <a:extLst>
              <a:ext uri="{FF2B5EF4-FFF2-40B4-BE49-F238E27FC236}">
                <a16:creationId xmlns:a16="http://schemas.microsoft.com/office/drawing/2014/main" id="{B7454440-F738-5D61-E971-D00A3E7277AD}"/>
              </a:ext>
            </a:extLst>
          </p:cNvPr>
          <p:cNvPicPr preferRelativeResize="0"/>
          <p:nvPr/>
        </p:nvPicPr>
        <p:blipFill rotWithShape="1">
          <a:blip r:embed="rId3">
            <a:alphaModFix/>
          </a:blip>
          <a:srcRect t="6905" b="6905"/>
          <a:stretch/>
        </p:blipFill>
        <p:spPr>
          <a:xfrm>
            <a:off x="5092704" y="6754316"/>
            <a:ext cx="2692400" cy="1721024"/>
          </a:xfrm>
          <a:prstGeom prst="rect">
            <a:avLst/>
          </a:prstGeom>
          <a:noFill/>
          <a:ln>
            <a:noFill/>
          </a:ln>
        </p:spPr>
      </p:pic>
      <p:pic>
        <p:nvPicPr>
          <p:cNvPr id="242" name="Google Shape;242;p40">
            <a:extLst>
              <a:ext uri="{FF2B5EF4-FFF2-40B4-BE49-F238E27FC236}">
                <a16:creationId xmlns:a16="http://schemas.microsoft.com/office/drawing/2014/main" id="{4FF129C3-107F-EA10-8BDF-ECD6B3B07351}"/>
              </a:ext>
            </a:extLst>
          </p:cNvPr>
          <p:cNvPicPr preferRelativeResize="0"/>
          <p:nvPr/>
        </p:nvPicPr>
        <p:blipFill rotWithShape="1">
          <a:blip r:embed="rId4">
            <a:alphaModFix/>
          </a:blip>
          <a:srcRect l="23449" r="23450"/>
          <a:stretch/>
        </p:blipFill>
        <p:spPr>
          <a:xfrm>
            <a:off x="8019160" y="6755758"/>
            <a:ext cx="2692400" cy="1695456"/>
          </a:xfrm>
          <a:prstGeom prst="rect">
            <a:avLst/>
          </a:prstGeom>
          <a:noFill/>
          <a:ln>
            <a:noFill/>
          </a:ln>
        </p:spPr>
      </p:pic>
      <p:pic>
        <p:nvPicPr>
          <p:cNvPr id="243" name="Google Shape;243;p40">
            <a:extLst>
              <a:ext uri="{FF2B5EF4-FFF2-40B4-BE49-F238E27FC236}">
                <a16:creationId xmlns:a16="http://schemas.microsoft.com/office/drawing/2014/main" id="{4F6C9262-FAB2-71E4-CB02-75E14EBE5B03}"/>
              </a:ext>
            </a:extLst>
          </p:cNvPr>
          <p:cNvPicPr preferRelativeResize="0"/>
          <p:nvPr/>
        </p:nvPicPr>
        <p:blipFill rotWithShape="1">
          <a:blip r:embed="rId5">
            <a:alphaModFix/>
          </a:blip>
          <a:srcRect l="10226" r="10225"/>
          <a:stretch/>
        </p:blipFill>
        <p:spPr>
          <a:xfrm>
            <a:off x="11326380" y="6737993"/>
            <a:ext cx="2468036" cy="1721022"/>
          </a:xfrm>
          <a:prstGeom prst="rect">
            <a:avLst/>
          </a:prstGeom>
          <a:noFill/>
          <a:ln>
            <a:noFill/>
          </a:ln>
        </p:spPr>
      </p:pic>
      <p:pic>
        <p:nvPicPr>
          <p:cNvPr id="244" name="Google Shape;244;p40">
            <a:extLst>
              <a:ext uri="{FF2B5EF4-FFF2-40B4-BE49-F238E27FC236}">
                <a16:creationId xmlns:a16="http://schemas.microsoft.com/office/drawing/2014/main" id="{1A6079AB-C410-5B18-06BA-3429AA600D42}"/>
              </a:ext>
            </a:extLst>
          </p:cNvPr>
          <p:cNvPicPr preferRelativeResize="0"/>
          <p:nvPr/>
        </p:nvPicPr>
        <p:blipFill rotWithShape="1">
          <a:blip r:embed="rId6">
            <a:alphaModFix/>
          </a:blip>
          <a:srcRect l="11546" r="11546"/>
          <a:stretch/>
        </p:blipFill>
        <p:spPr>
          <a:xfrm>
            <a:off x="1981204" y="6718142"/>
            <a:ext cx="2692400" cy="1721024"/>
          </a:xfrm>
          <a:prstGeom prst="rect">
            <a:avLst/>
          </a:prstGeom>
          <a:noFill/>
          <a:ln>
            <a:noFill/>
          </a:ln>
        </p:spPr>
      </p:pic>
      <p:pic>
        <p:nvPicPr>
          <p:cNvPr id="245" name="Google Shape;245;p40">
            <a:extLst>
              <a:ext uri="{FF2B5EF4-FFF2-40B4-BE49-F238E27FC236}">
                <a16:creationId xmlns:a16="http://schemas.microsoft.com/office/drawing/2014/main" id="{5694658A-0367-C891-8356-ACD10109B7D3}"/>
              </a:ext>
            </a:extLst>
          </p:cNvPr>
          <p:cNvPicPr preferRelativeResize="0"/>
          <p:nvPr/>
        </p:nvPicPr>
        <p:blipFill rotWithShape="1">
          <a:blip r:embed="rId7">
            <a:alphaModFix/>
          </a:blip>
          <a:srcRect l="14419" r="14419"/>
          <a:stretch/>
        </p:blipFill>
        <p:spPr>
          <a:xfrm>
            <a:off x="14473778" y="6737993"/>
            <a:ext cx="2468036" cy="1721022"/>
          </a:xfrm>
          <a:prstGeom prst="rect">
            <a:avLst/>
          </a:prstGeom>
          <a:noFill/>
          <a:ln>
            <a:noFill/>
          </a:ln>
        </p:spPr>
      </p:pic>
      <p:sp>
        <p:nvSpPr>
          <p:cNvPr id="246" name="Google Shape;246;p40">
            <a:extLst>
              <a:ext uri="{FF2B5EF4-FFF2-40B4-BE49-F238E27FC236}">
                <a16:creationId xmlns:a16="http://schemas.microsoft.com/office/drawing/2014/main" id="{C4656494-FB54-076B-ED65-1F6133D4C40D}"/>
              </a:ext>
            </a:extLst>
          </p:cNvPr>
          <p:cNvSpPr txBox="1"/>
          <p:nvPr/>
        </p:nvSpPr>
        <p:spPr>
          <a:xfrm>
            <a:off x="678546" y="1211162"/>
            <a:ext cx="7366000" cy="618631"/>
          </a:xfrm>
          <a:prstGeom prst="rect">
            <a:avLst/>
          </a:prstGeom>
          <a:noFill/>
          <a:ln>
            <a:noFill/>
          </a:ln>
        </p:spPr>
        <p:txBody>
          <a:bodyPr spcFirstLastPara="1" wrap="square" lIns="0" tIns="0" rIns="0" bIns="0" anchor="t" anchorCtr="0">
            <a:spAutoFit/>
          </a:bodyPr>
          <a:lstStyle/>
          <a:p>
            <a:pPr algn="ctr">
              <a:lnSpc>
                <a:spcPct val="66666"/>
              </a:lnSpc>
            </a:pPr>
            <a:r>
              <a:rPr lang="en" sz="6000">
                <a:solidFill>
                  <a:schemeClr val="dk1"/>
                </a:solidFill>
                <a:latin typeface="Garamond"/>
                <a:ea typeface="Garamond"/>
                <a:cs typeface="Garamond"/>
                <a:sym typeface="Garamond"/>
              </a:rPr>
              <a:t>Presentation Roadmap</a:t>
            </a:r>
            <a:endParaRPr/>
          </a:p>
        </p:txBody>
      </p:sp>
      <p:sp>
        <p:nvSpPr>
          <p:cNvPr id="247" name="Google Shape;247;p40">
            <a:extLst>
              <a:ext uri="{FF2B5EF4-FFF2-40B4-BE49-F238E27FC236}">
                <a16:creationId xmlns:a16="http://schemas.microsoft.com/office/drawing/2014/main" id="{438DF431-1956-CCA7-D0BF-FDA17EF4C6F2}"/>
              </a:ext>
            </a:extLst>
          </p:cNvPr>
          <p:cNvSpPr txBox="1"/>
          <p:nvPr/>
        </p:nvSpPr>
        <p:spPr>
          <a:xfrm>
            <a:off x="1598823" y="2169623"/>
            <a:ext cx="15533073" cy="4985980"/>
          </a:xfrm>
          <a:prstGeom prst="rect">
            <a:avLst/>
          </a:prstGeom>
          <a:noFill/>
          <a:ln>
            <a:noFill/>
          </a:ln>
        </p:spPr>
        <p:txBody>
          <a:bodyPr spcFirstLastPara="1" wrap="square" lIns="0" tIns="0" rIns="0" bIns="0" anchor="t" anchorCtr="0">
            <a:spAutoFit/>
          </a:bodyPr>
          <a:lstStyle/>
          <a:p>
            <a:pPr marL="990600" lvl="1" indent="-685800">
              <a:buSzPts val="2400"/>
              <a:buFont typeface="Arial"/>
              <a:buChar char="•"/>
            </a:pPr>
            <a:r>
              <a:rPr lang="en-US" sz="5400">
                <a:solidFill>
                  <a:schemeClr val="tx1"/>
                </a:solidFill>
                <a:latin typeface="Garamond"/>
                <a:ea typeface="Garamond"/>
                <a:cs typeface="Garamond"/>
                <a:sym typeface="Garamond"/>
              </a:rPr>
              <a:t>History of Alaska’s Tribal Justice Systems</a:t>
            </a:r>
            <a:endParaRPr lang="en-US" sz="5400">
              <a:solidFill>
                <a:schemeClr val="tx1"/>
              </a:solidFill>
              <a:latin typeface="Garamond"/>
              <a:ea typeface="Garamond"/>
              <a:cs typeface="Garamond"/>
            </a:endParaRPr>
          </a:p>
          <a:p>
            <a:pPr marL="990600" lvl="1" indent="-685800">
              <a:buSzPts val="2400"/>
              <a:buFont typeface="Arial"/>
              <a:buChar char="•"/>
            </a:pPr>
            <a:r>
              <a:rPr lang="en-US" sz="5400">
                <a:solidFill>
                  <a:schemeClr val="tx1"/>
                </a:solidFill>
                <a:latin typeface="Garamond"/>
                <a:ea typeface="Garamond"/>
                <a:cs typeface="Garamond"/>
                <a:sym typeface="Garamond"/>
              </a:rPr>
              <a:t>The State of Alaska and Recognition of Alaska Tribes</a:t>
            </a:r>
            <a:endParaRPr lang="en-US" sz="5400">
              <a:solidFill>
                <a:schemeClr val="tx1"/>
              </a:solidFill>
              <a:latin typeface="Garamond"/>
              <a:ea typeface="Garamond"/>
              <a:cs typeface="Garamond"/>
            </a:endParaRPr>
          </a:p>
          <a:p>
            <a:pPr marL="990600" lvl="1" indent="-685800">
              <a:buSzPts val="2400"/>
              <a:buFont typeface="Arial"/>
              <a:buChar char="•"/>
            </a:pPr>
            <a:r>
              <a:rPr lang="en-US" sz="5400">
                <a:solidFill>
                  <a:schemeClr val="tx1"/>
                </a:solidFill>
                <a:latin typeface="Garamond"/>
                <a:ea typeface="Garamond"/>
                <a:cs typeface="Garamond"/>
                <a:sym typeface="Garamond"/>
              </a:rPr>
              <a:t>Tribal Justice Systems Today</a:t>
            </a:r>
            <a:endParaRPr lang="en-US" sz="5400">
              <a:solidFill>
                <a:schemeClr val="tx1"/>
              </a:solidFill>
              <a:latin typeface="Garamond"/>
              <a:ea typeface="Garamond"/>
              <a:cs typeface="Garamond"/>
            </a:endParaRPr>
          </a:p>
          <a:p>
            <a:pPr marL="990600" lvl="1" indent="-685800">
              <a:buSzPts val="2400"/>
              <a:buFont typeface="Arial"/>
              <a:buChar char="•"/>
            </a:pPr>
            <a:r>
              <a:rPr lang="en-US" sz="5400">
                <a:solidFill>
                  <a:schemeClr val="tx1"/>
                </a:solidFill>
                <a:latin typeface="Garamond"/>
                <a:ea typeface="Garamond"/>
                <a:cs typeface="Garamond"/>
                <a:sym typeface="Garamond"/>
              </a:rPr>
              <a:t>The Violence Against Women’s Act 2022 Reauthorization</a:t>
            </a:r>
            <a:endParaRPr lang="en-US" sz="5400">
              <a:solidFill>
                <a:schemeClr val="tx1"/>
              </a:solidFill>
              <a:latin typeface="Garamond"/>
              <a:ea typeface="Garamond"/>
              <a:cs typeface="Garamond"/>
            </a:endParaRPr>
          </a:p>
          <a:p>
            <a:pPr marL="990600" lvl="1" indent="-685800">
              <a:buSzPts val="2400"/>
              <a:buFont typeface="Arial"/>
              <a:buChar char="•"/>
            </a:pPr>
            <a:endParaRPr sz="5400">
              <a:solidFill>
                <a:schemeClr val="tx1"/>
              </a:solidFill>
              <a:latin typeface="Garamond"/>
              <a:ea typeface="Garamond"/>
              <a:cs typeface="Garamond"/>
            </a:endParaRPr>
          </a:p>
        </p:txBody>
      </p:sp>
      <p:sp>
        <p:nvSpPr>
          <p:cNvPr id="248" name="Google Shape;248;p40">
            <a:extLst>
              <a:ext uri="{FF2B5EF4-FFF2-40B4-BE49-F238E27FC236}">
                <a16:creationId xmlns:a16="http://schemas.microsoft.com/office/drawing/2014/main" id="{139A0A6F-CB7E-7FC2-5FD5-1815F69E48EB}"/>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251" name="Google Shape;251;p40">
            <a:extLst>
              <a:ext uri="{FF2B5EF4-FFF2-40B4-BE49-F238E27FC236}">
                <a16:creationId xmlns:a16="http://schemas.microsoft.com/office/drawing/2014/main" id="{ACCEBDED-0D41-432B-2BB9-5A719D69DC39}"/>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2" name="Google Shape;222;p39">
            <a:extLst>
              <a:ext uri="{FF2B5EF4-FFF2-40B4-BE49-F238E27FC236}">
                <a16:creationId xmlns:a16="http://schemas.microsoft.com/office/drawing/2014/main" id="{0BAE5CEC-2731-77F0-9B40-A2728058FB34}"/>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8">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3" name="Google Shape;223;p39">
            <a:extLst>
              <a:ext uri="{FF2B5EF4-FFF2-40B4-BE49-F238E27FC236}">
                <a16:creationId xmlns:a16="http://schemas.microsoft.com/office/drawing/2014/main" id="{C1055021-86A8-5E66-707C-B219F88FFB0E}"/>
              </a:ext>
            </a:extLst>
          </p:cNvPr>
          <p:cNvPicPr preferRelativeResize="0"/>
          <p:nvPr/>
        </p:nvPicPr>
        <p:blipFill>
          <a:blip r:embed="rId9">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128479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a:extLst>
            <a:ext uri="{FF2B5EF4-FFF2-40B4-BE49-F238E27FC236}">
              <a16:creationId xmlns:a16="http://schemas.microsoft.com/office/drawing/2014/main" id="{DCFF7BD9-0066-8225-FF84-D4C39202085A}"/>
            </a:ext>
          </a:extLst>
        </p:cNvPr>
        <p:cNvGrpSpPr/>
        <p:nvPr/>
      </p:nvGrpSpPr>
      <p:grpSpPr>
        <a:xfrm>
          <a:off x="0" y="0"/>
          <a:ext cx="0" cy="0"/>
          <a:chOff x="0" y="0"/>
          <a:chExt cx="0" cy="0"/>
        </a:xfrm>
      </p:grpSpPr>
      <p:sp>
        <p:nvSpPr>
          <p:cNvPr id="259" name="Google Shape;259;p41">
            <a:extLst>
              <a:ext uri="{FF2B5EF4-FFF2-40B4-BE49-F238E27FC236}">
                <a16:creationId xmlns:a16="http://schemas.microsoft.com/office/drawing/2014/main" id="{57B4A38D-3E10-1C7E-C069-6282EA567CE9}"/>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257" name="Google Shape;257;p41">
            <a:extLst>
              <a:ext uri="{FF2B5EF4-FFF2-40B4-BE49-F238E27FC236}">
                <a16:creationId xmlns:a16="http://schemas.microsoft.com/office/drawing/2014/main" id="{0A39C217-B03C-6F39-A77B-89D8C7077A96}"/>
              </a:ext>
            </a:extLst>
          </p:cNvPr>
          <p:cNvSpPr txBox="1"/>
          <p:nvPr/>
        </p:nvSpPr>
        <p:spPr>
          <a:xfrm>
            <a:off x="1371600" y="1055842"/>
            <a:ext cx="15697200" cy="5909310"/>
          </a:xfrm>
          <a:prstGeom prst="rect">
            <a:avLst/>
          </a:prstGeom>
          <a:noFill/>
          <a:ln>
            <a:noFill/>
          </a:ln>
        </p:spPr>
        <p:txBody>
          <a:bodyPr spcFirstLastPara="1" wrap="square" lIns="0" tIns="0" rIns="0" bIns="0" anchor="t" anchorCtr="0">
            <a:spAutoFit/>
          </a:bodyPr>
          <a:lstStyle/>
          <a:p>
            <a:pPr algn="ctr">
              <a:buSzPts val="4800"/>
            </a:pPr>
            <a:r>
              <a:rPr lang="en" sz="9600">
                <a:solidFill>
                  <a:schemeClr val="tx1"/>
                </a:solidFill>
                <a:latin typeface="Georgia"/>
                <a:ea typeface="Georgia"/>
                <a:cs typeface="Georgia"/>
                <a:sym typeface="Georgia"/>
              </a:rPr>
              <a:t>History of Alaska’s </a:t>
            </a:r>
            <a:endParaRPr lang="en" sz="9600">
              <a:solidFill>
                <a:schemeClr val="tx1"/>
              </a:solidFill>
              <a:latin typeface="Georgia"/>
              <a:ea typeface="Georgia"/>
              <a:cs typeface="Georgia"/>
            </a:endParaRPr>
          </a:p>
          <a:p>
            <a:pPr algn="ctr">
              <a:buSzPts val="4800"/>
            </a:pPr>
            <a:r>
              <a:rPr lang="en" sz="9600">
                <a:solidFill>
                  <a:schemeClr val="tx1"/>
                </a:solidFill>
                <a:latin typeface="Georgia"/>
                <a:ea typeface="Georgia"/>
                <a:cs typeface="Georgia"/>
                <a:sym typeface="Georgia"/>
              </a:rPr>
              <a:t>Tribal Justice Systems</a:t>
            </a:r>
            <a:endParaRPr sz="2200">
              <a:solidFill>
                <a:schemeClr val="tx1"/>
              </a:solidFill>
            </a:endParaRPr>
          </a:p>
          <a:p>
            <a:pPr algn="ctr">
              <a:buSzPts val="4800"/>
            </a:pPr>
            <a:endParaRPr sz="9600">
              <a:solidFill>
                <a:schemeClr val="tx1"/>
              </a:solidFill>
              <a:latin typeface="Georgia"/>
              <a:ea typeface="Georgia"/>
              <a:cs typeface="Georgia"/>
            </a:endParaRPr>
          </a:p>
          <a:p>
            <a:pPr algn="ctr">
              <a:buSzPts val="4800"/>
            </a:pPr>
            <a:endParaRPr sz="9600">
              <a:solidFill>
                <a:schemeClr val="tx1"/>
              </a:solidFill>
              <a:latin typeface="Georgia"/>
              <a:ea typeface="Georgia"/>
              <a:cs typeface="Georgia"/>
            </a:endParaRPr>
          </a:p>
        </p:txBody>
      </p:sp>
      <p:pic>
        <p:nvPicPr>
          <p:cNvPr id="258" name="Google Shape;258;p41" descr="A picture containing tree, outdoor, water, river&#10;&#10;Description automatically generated">
            <a:extLst>
              <a:ext uri="{FF2B5EF4-FFF2-40B4-BE49-F238E27FC236}">
                <a16:creationId xmlns:a16="http://schemas.microsoft.com/office/drawing/2014/main" id="{E47CA3B5-5CD9-3760-0041-A5544BF6522C}"/>
              </a:ext>
            </a:extLst>
          </p:cNvPr>
          <p:cNvPicPr preferRelativeResize="0"/>
          <p:nvPr/>
        </p:nvPicPr>
        <p:blipFill rotWithShape="1">
          <a:blip r:embed="rId3">
            <a:alphaModFix/>
          </a:blip>
          <a:srcRect/>
          <a:stretch/>
        </p:blipFill>
        <p:spPr>
          <a:xfrm>
            <a:off x="4657727" y="3997797"/>
            <a:ext cx="8972550" cy="5048554"/>
          </a:xfrm>
          <a:prstGeom prst="rect">
            <a:avLst/>
          </a:prstGeom>
          <a:noFill/>
          <a:ln>
            <a:noFill/>
          </a:ln>
        </p:spPr>
      </p:pic>
      <p:sp>
        <p:nvSpPr>
          <p:cNvPr id="260" name="Google Shape;260;p41">
            <a:extLst>
              <a:ext uri="{FF2B5EF4-FFF2-40B4-BE49-F238E27FC236}">
                <a16:creationId xmlns:a16="http://schemas.microsoft.com/office/drawing/2014/main" id="{864469AB-7976-B75E-D87B-B8ACA124B359}"/>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263" name="Google Shape;263;p41">
            <a:extLst>
              <a:ext uri="{FF2B5EF4-FFF2-40B4-BE49-F238E27FC236}">
                <a16:creationId xmlns:a16="http://schemas.microsoft.com/office/drawing/2014/main" id="{924DB6E4-662C-6231-F264-5EA929E350BF}"/>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4" name="Google Shape;222;p39">
            <a:extLst>
              <a:ext uri="{FF2B5EF4-FFF2-40B4-BE49-F238E27FC236}">
                <a16:creationId xmlns:a16="http://schemas.microsoft.com/office/drawing/2014/main" id="{0FAF6DC2-4F8F-B5E4-05E5-DB7BC95E2AC7}"/>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4">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5" name="Google Shape;223;p39">
            <a:extLst>
              <a:ext uri="{FF2B5EF4-FFF2-40B4-BE49-F238E27FC236}">
                <a16:creationId xmlns:a16="http://schemas.microsoft.com/office/drawing/2014/main" id="{9A869A3E-C710-E1F8-12BE-344D9EDDF66A}"/>
              </a:ext>
            </a:extLst>
          </p:cNvPr>
          <p:cNvPicPr preferRelativeResize="0"/>
          <p:nvPr/>
        </p:nvPicPr>
        <p:blipFill>
          <a:blip r:embed="rId5">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108353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Shape 268">
          <a:extLst>
            <a:ext uri="{FF2B5EF4-FFF2-40B4-BE49-F238E27FC236}">
              <a16:creationId xmlns:a16="http://schemas.microsoft.com/office/drawing/2014/main" id="{E2BBDDC1-3C20-E9EA-063B-BAEF8C023574}"/>
            </a:ext>
          </a:extLst>
        </p:cNvPr>
        <p:cNvGrpSpPr/>
        <p:nvPr/>
      </p:nvGrpSpPr>
      <p:grpSpPr>
        <a:xfrm>
          <a:off x="0" y="0"/>
          <a:ext cx="0" cy="0"/>
          <a:chOff x="0" y="0"/>
          <a:chExt cx="0" cy="0"/>
        </a:xfrm>
      </p:grpSpPr>
      <p:sp>
        <p:nvSpPr>
          <p:cNvPr id="274" name="Google Shape;274;p42">
            <a:extLst>
              <a:ext uri="{FF2B5EF4-FFF2-40B4-BE49-F238E27FC236}">
                <a16:creationId xmlns:a16="http://schemas.microsoft.com/office/drawing/2014/main" id="{B95DEE46-8464-509A-4961-1248E1F1F526}"/>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272" name="Google Shape;272;p42">
            <a:extLst>
              <a:ext uri="{FF2B5EF4-FFF2-40B4-BE49-F238E27FC236}">
                <a16:creationId xmlns:a16="http://schemas.microsoft.com/office/drawing/2014/main" id="{6926F14D-9538-A9D2-C81A-64CB33E60985}"/>
              </a:ext>
            </a:extLst>
          </p:cNvPr>
          <p:cNvSpPr txBox="1"/>
          <p:nvPr/>
        </p:nvSpPr>
        <p:spPr>
          <a:xfrm>
            <a:off x="1371600" y="3286859"/>
            <a:ext cx="15063708" cy="4312527"/>
          </a:xfrm>
          <a:prstGeom prst="rect">
            <a:avLst/>
          </a:prstGeom>
          <a:noFill/>
          <a:ln>
            <a:noFill/>
          </a:ln>
        </p:spPr>
        <p:txBody>
          <a:bodyPr spcFirstLastPara="1" wrap="square" lIns="0" tIns="0" rIns="0" bIns="0" anchor="t" anchorCtr="0">
            <a:spAutoFit/>
          </a:bodyPr>
          <a:lstStyle/>
          <a:p>
            <a:pPr>
              <a:buSzPts val="1400"/>
            </a:pPr>
            <a:r>
              <a:rPr lang="en" sz="2800" i="1">
                <a:solidFill>
                  <a:schemeClr val="tx1"/>
                </a:solidFill>
                <a:latin typeface="Georgia"/>
                <a:ea typeface="Georgia"/>
                <a:cs typeface="Georgia"/>
                <a:sym typeface="Georgia"/>
              </a:rPr>
              <a:t>“The men talked to that person, and the object was to retrain the man how to treat his wife, to show respect. If they were repeat abusers, if they didn’t learn their lesson, then they’d be told to pack up like, extra clothing, hunting gear, and food and told to go out into the wilderness, the tundra, and survive the experience of living alone. When the men checked him, he was allowed to come back into the village and allowed to go back to his wife, instead of being punished like they are taken into jail today, fined, and all that. They were not actual council members, but everybody, all the men, were involved in this problem."</a:t>
            </a:r>
            <a:endParaRPr lang="en-US" sz="2200">
              <a:solidFill>
                <a:schemeClr val="tx1"/>
              </a:solidFill>
            </a:endParaRPr>
          </a:p>
          <a:p>
            <a:pPr>
              <a:lnSpc>
                <a:spcPct val="116687"/>
              </a:lnSpc>
              <a:buSzPts val="1200"/>
            </a:pPr>
            <a:endParaRPr sz="2400" i="1">
              <a:solidFill>
                <a:schemeClr val="tx1"/>
              </a:solidFill>
              <a:latin typeface="Georgia"/>
              <a:ea typeface="Georgia"/>
              <a:cs typeface="Georgia"/>
            </a:endParaRPr>
          </a:p>
          <a:p>
            <a:pPr marL="355600" indent="-355600" algn="r">
              <a:lnSpc>
                <a:spcPct val="116687"/>
              </a:lnSpc>
              <a:buClr>
                <a:srgbClr val="444342"/>
              </a:buClr>
              <a:buSzPts val="1200"/>
              <a:buFont typeface="Georgia"/>
              <a:buChar char="-"/>
            </a:pPr>
            <a:r>
              <a:rPr lang="en" sz="2400">
                <a:solidFill>
                  <a:schemeClr val="tx1"/>
                </a:solidFill>
                <a:latin typeface="Georgia"/>
                <a:ea typeface="Georgia"/>
                <a:cs typeface="Georgia"/>
                <a:sym typeface="Georgia"/>
              </a:rPr>
              <a:t>Rose Borkowski, late </a:t>
            </a:r>
            <a:r>
              <a:rPr lang="en" sz="2400" err="1">
                <a:solidFill>
                  <a:schemeClr val="tx1"/>
                </a:solidFill>
                <a:latin typeface="Georgia"/>
                <a:ea typeface="Georgia"/>
                <a:cs typeface="Georgia"/>
                <a:sym typeface="Georgia"/>
              </a:rPr>
              <a:t>Yup’ik</a:t>
            </a:r>
            <a:r>
              <a:rPr lang="en" sz="2400">
                <a:solidFill>
                  <a:schemeClr val="tx1"/>
                </a:solidFill>
                <a:latin typeface="Georgia"/>
                <a:ea typeface="Georgia"/>
                <a:cs typeface="Georgia"/>
                <a:sym typeface="Georgia"/>
              </a:rPr>
              <a:t> Elder</a:t>
            </a:r>
            <a:endParaRPr sz="2400" i="1">
              <a:solidFill>
                <a:schemeClr val="tx1"/>
              </a:solidFill>
              <a:latin typeface="Georgia"/>
              <a:ea typeface="Georgia"/>
              <a:cs typeface="Georgia"/>
            </a:endParaRPr>
          </a:p>
          <a:p>
            <a:pPr algn="r">
              <a:lnSpc>
                <a:spcPct val="116687"/>
              </a:lnSpc>
              <a:buSzPts val="1200"/>
            </a:pPr>
            <a:r>
              <a:rPr lang="en" sz="2400" i="1">
                <a:solidFill>
                  <a:schemeClr val="tx1"/>
                </a:solidFill>
                <a:latin typeface="Georgia"/>
                <a:ea typeface="Georgia"/>
                <a:cs typeface="Georgia"/>
                <a:sym typeface="Georgia"/>
              </a:rPr>
              <a:t>from Alaska Native Women: Ending the Violence, Reclaiming a Sacred Status by AKNWRC</a:t>
            </a:r>
            <a:endParaRPr sz="2200">
              <a:solidFill>
                <a:schemeClr val="tx1"/>
              </a:solidFill>
            </a:endParaRPr>
          </a:p>
        </p:txBody>
      </p:sp>
      <p:sp>
        <p:nvSpPr>
          <p:cNvPr id="273" name="Google Shape;273;p42">
            <a:extLst>
              <a:ext uri="{FF2B5EF4-FFF2-40B4-BE49-F238E27FC236}">
                <a16:creationId xmlns:a16="http://schemas.microsoft.com/office/drawing/2014/main" id="{5C3F878E-38A5-8A87-3943-08CA5C0EE26F}"/>
              </a:ext>
            </a:extLst>
          </p:cNvPr>
          <p:cNvSpPr txBox="1"/>
          <p:nvPr/>
        </p:nvSpPr>
        <p:spPr>
          <a:xfrm>
            <a:off x="1621146" y="1131164"/>
            <a:ext cx="15638156" cy="1844864"/>
          </a:xfrm>
          <a:prstGeom prst="rect">
            <a:avLst/>
          </a:prstGeom>
          <a:noFill/>
          <a:ln>
            <a:noFill/>
          </a:ln>
        </p:spPr>
        <p:txBody>
          <a:bodyPr spcFirstLastPara="1" wrap="square" lIns="0" tIns="0" rIns="0" bIns="0" anchor="t" anchorCtr="0">
            <a:spAutoFit/>
          </a:bodyPr>
          <a:lstStyle/>
          <a:p>
            <a:pPr algn="ctr">
              <a:lnSpc>
                <a:spcPct val="111111"/>
              </a:lnSpc>
              <a:buSzPts val="2700"/>
            </a:pPr>
            <a:r>
              <a:rPr lang="en" sz="5400">
                <a:solidFill>
                  <a:schemeClr val="dk1"/>
                </a:solidFill>
                <a:latin typeface="Georgia"/>
                <a:ea typeface="Georgia"/>
                <a:cs typeface="Georgia"/>
                <a:sym typeface="Georgia"/>
              </a:rPr>
              <a:t>Traditional Justice Systems </a:t>
            </a:r>
            <a:endParaRPr sz="2200"/>
          </a:p>
          <a:p>
            <a:pPr algn="ctr">
              <a:lnSpc>
                <a:spcPct val="111111"/>
              </a:lnSpc>
              <a:buSzPts val="2700"/>
            </a:pPr>
            <a:r>
              <a:rPr lang="en" sz="5400">
                <a:solidFill>
                  <a:schemeClr val="dk1"/>
                </a:solidFill>
                <a:latin typeface="Georgia"/>
                <a:ea typeface="Georgia"/>
                <a:cs typeface="Georgia"/>
                <a:sym typeface="Georgia"/>
              </a:rPr>
              <a:t>(prior to Russian/American contact)</a:t>
            </a:r>
            <a:endParaRPr sz="2200"/>
          </a:p>
        </p:txBody>
      </p:sp>
      <p:sp>
        <p:nvSpPr>
          <p:cNvPr id="275" name="Google Shape;275;p42">
            <a:extLst>
              <a:ext uri="{FF2B5EF4-FFF2-40B4-BE49-F238E27FC236}">
                <a16:creationId xmlns:a16="http://schemas.microsoft.com/office/drawing/2014/main" id="{C159E442-8159-3D3E-8661-88A5C1871A50}"/>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278" name="Google Shape;278;p42">
            <a:extLst>
              <a:ext uri="{FF2B5EF4-FFF2-40B4-BE49-F238E27FC236}">
                <a16:creationId xmlns:a16="http://schemas.microsoft.com/office/drawing/2014/main" id="{AE0D4DE6-278D-103D-813E-194A43BDD459}"/>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2" name="Google Shape;222;p39">
            <a:extLst>
              <a:ext uri="{FF2B5EF4-FFF2-40B4-BE49-F238E27FC236}">
                <a16:creationId xmlns:a16="http://schemas.microsoft.com/office/drawing/2014/main" id="{41B6472B-7D56-6C96-8FA0-DAF7619DA91B}"/>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3" name="Google Shape;223;p39">
            <a:extLst>
              <a:ext uri="{FF2B5EF4-FFF2-40B4-BE49-F238E27FC236}">
                <a16:creationId xmlns:a16="http://schemas.microsoft.com/office/drawing/2014/main" id="{6A5F0102-3BD9-969F-5130-C501C7F566FC}"/>
              </a:ext>
            </a:extLst>
          </p:cNvPr>
          <p:cNvPicPr preferRelativeResize="0"/>
          <p:nvPr/>
        </p:nvPicPr>
        <p:blipFill>
          <a:blip r:embed="rId4">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205939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Shape 283">
          <a:extLst>
            <a:ext uri="{FF2B5EF4-FFF2-40B4-BE49-F238E27FC236}">
              <a16:creationId xmlns:a16="http://schemas.microsoft.com/office/drawing/2014/main" id="{8CA1641C-1F4A-DFC5-9647-F0ECCED57ED4}"/>
            </a:ext>
          </a:extLst>
        </p:cNvPr>
        <p:cNvGrpSpPr/>
        <p:nvPr/>
      </p:nvGrpSpPr>
      <p:grpSpPr>
        <a:xfrm>
          <a:off x="0" y="0"/>
          <a:ext cx="0" cy="0"/>
          <a:chOff x="0" y="0"/>
          <a:chExt cx="0" cy="0"/>
        </a:xfrm>
      </p:grpSpPr>
      <p:sp>
        <p:nvSpPr>
          <p:cNvPr id="291" name="Google Shape;291;p43">
            <a:extLst>
              <a:ext uri="{FF2B5EF4-FFF2-40B4-BE49-F238E27FC236}">
                <a16:creationId xmlns:a16="http://schemas.microsoft.com/office/drawing/2014/main" id="{96162EAA-2B8C-9471-B4D5-26A7F01FEE67}"/>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287" name="Google Shape;287;p43">
            <a:extLst>
              <a:ext uri="{FF2B5EF4-FFF2-40B4-BE49-F238E27FC236}">
                <a16:creationId xmlns:a16="http://schemas.microsoft.com/office/drawing/2014/main" id="{B0FDF168-D2A5-8CBA-D99D-57192935688D}"/>
              </a:ext>
            </a:extLst>
          </p:cNvPr>
          <p:cNvSpPr txBox="1"/>
          <p:nvPr/>
        </p:nvSpPr>
        <p:spPr>
          <a:xfrm>
            <a:off x="1371600" y="3286859"/>
            <a:ext cx="9601200" cy="8210004"/>
          </a:xfrm>
          <a:prstGeom prst="rect">
            <a:avLst/>
          </a:prstGeom>
          <a:noFill/>
          <a:ln>
            <a:noFill/>
          </a:ln>
        </p:spPr>
        <p:txBody>
          <a:bodyPr spcFirstLastPara="1" wrap="square" lIns="0" tIns="0" rIns="0" bIns="0" anchor="t" anchorCtr="0">
            <a:spAutoFit/>
          </a:bodyPr>
          <a:lstStyle/>
          <a:p>
            <a:pPr>
              <a:lnSpc>
                <a:spcPct val="116687"/>
              </a:lnSpc>
              <a:buSzPts val="1200"/>
            </a:pPr>
            <a:r>
              <a:rPr lang="en" sz="2400">
                <a:solidFill>
                  <a:schemeClr val="tx1"/>
                </a:solidFill>
                <a:latin typeface="Georgia"/>
                <a:ea typeface="Georgia"/>
                <a:cs typeface="Georgia"/>
                <a:sym typeface="Georgia"/>
              </a:rPr>
              <a:t>Prior to foreign interference and colonization, traditional justice systems: </a:t>
            </a:r>
            <a:endParaRPr lang="en-US" sz="2200">
              <a:solidFill>
                <a:schemeClr val="tx1"/>
              </a:solidFill>
            </a:endParaRPr>
          </a:p>
          <a:p>
            <a:pPr>
              <a:lnSpc>
                <a:spcPct val="116687"/>
              </a:lnSpc>
              <a:buSzPts val="1200"/>
            </a:pPr>
            <a:endParaRPr sz="2400">
              <a:solidFill>
                <a:schemeClr val="tx1"/>
              </a:solidFill>
              <a:latin typeface="Georgia"/>
              <a:ea typeface="Georgia"/>
              <a:cs typeface="Georgia"/>
            </a:endParaRPr>
          </a:p>
          <a:p>
            <a:pPr marL="355600" indent="-355600">
              <a:lnSpc>
                <a:spcPct val="116687"/>
              </a:lnSpc>
              <a:buClr>
                <a:srgbClr val="444342"/>
              </a:buClr>
              <a:buSzPts val="1200"/>
              <a:buFont typeface="Arial"/>
              <a:buChar char="•"/>
            </a:pPr>
            <a:r>
              <a:rPr lang="en" sz="2400">
                <a:solidFill>
                  <a:schemeClr val="tx1"/>
                </a:solidFill>
                <a:latin typeface="Georgia"/>
                <a:ea typeface="Georgia"/>
                <a:cs typeface="Georgia"/>
                <a:sym typeface="Georgia"/>
              </a:rPr>
              <a:t>Were governed by family and clan relationships </a:t>
            </a:r>
            <a:endParaRPr sz="2200">
              <a:solidFill>
                <a:schemeClr val="tx1"/>
              </a:solidFill>
            </a:endParaRPr>
          </a:p>
          <a:p>
            <a:pPr>
              <a:lnSpc>
                <a:spcPct val="116687"/>
              </a:lnSpc>
              <a:buSzPts val="1200"/>
            </a:pPr>
            <a:endParaRPr sz="2400">
              <a:solidFill>
                <a:schemeClr val="tx1"/>
              </a:solidFill>
              <a:latin typeface="Georgia"/>
              <a:ea typeface="Georgia"/>
              <a:cs typeface="Georgia"/>
            </a:endParaRPr>
          </a:p>
          <a:p>
            <a:pPr marL="355600" indent="-355600">
              <a:lnSpc>
                <a:spcPct val="116687"/>
              </a:lnSpc>
              <a:buClr>
                <a:srgbClr val="444342"/>
              </a:buClr>
              <a:buSzPts val="1200"/>
              <a:buFont typeface="Arial"/>
              <a:buChar char="•"/>
            </a:pPr>
            <a:r>
              <a:rPr lang="en" sz="2400">
                <a:solidFill>
                  <a:schemeClr val="tx1"/>
                </a:solidFill>
                <a:latin typeface="Georgia"/>
                <a:ea typeface="Georgia"/>
                <a:cs typeface="Georgia"/>
                <a:sym typeface="Georgia"/>
              </a:rPr>
              <a:t>Varied by culture and region</a:t>
            </a:r>
            <a:endParaRPr sz="2200">
              <a:solidFill>
                <a:schemeClr val="tx1"/>
              </a:solidFill>
            </a:endParaRPr>
          </a:p>
          <a:p>
            <a:pPr>
              <a:lnSpc>
                <a:spcPct val="116687"/>
              </a:lnSpc>
              <a:buSzPts val="1200"/>
            </a:pPr>
            <a:endParaRPr sz="2400">
              <a:solidFill>
                <a:schemeClr val="tx1"/>
              </a:solidFill>
              <a:latin typeface="Georgia"/>
              <a:ea typeface="Georgia"/>
              <a:cs typeface="Georgia"/>
            </a:endParaRPr>
          </a:p>
          <a:p>
            <a:pPr marL="355600" indent="-355600">
              <a:lnSpc>
                <a:spcPct val="116687"/>
              </a:lnSpc>
              <a:buClr>
                <a:srgbClr val="444342"/>
              </a:buClr>
              <a:buSzPts val="1200"/>
              <a:buFont typeface="Arial"/>
              <a:buChar char="•"/>
            </a:pPr>
            <a:r>
              <a:rPr lang="en" sz="2400">
                <a:solidFill>
                  <a:schemeClr val="tx1"/>
                </a:solidFill>
                <a:latin typeface="Georgia"/>
                <a:ea typeface="Georgia"/>
                <a:cs typeface="Georgia"/>
                <a:sym typeface="Georgia"/>
              </a:rPr>
              <a:t>Women were uplifted and held sacred</a:t>
            </a:r>
            <a:endParaRPr sz="2200">
              <a:solidFill>
                <a:schemeClr val="tx1"/>
              </a:solidFill>
            </a:endParaRPr>
          </a:p>
          <a:p>
            <a:pPr>
              <a:lnSpc>
                <a:spcPct val="116687"/>
              </a:lnSpc>
              <a:buSzPts val="1200"/>
            </a:pPr>
            <a:endParaRPr sz="2400">
              <a:solidFill>
                <a:schemeClr val="tx1"/>
              </a:solidFill>
              <a:latin typeface="Georgia"/>
              <a:ea typeface="Georgia"/>
              <a:cs typeface="Georgia"/>
            </a:endParaRPr>
          </a:p>
          <a:p>
            <a:pPr marL="355600" indent="-355600">
              <a:lnSpc>
                <a:spcPct val="116687"/>
              </a:lnSpc>
              <a:buClr>
                <a:srgbClr val="444342"/>
              </a:buClr>
              <a:buSzPts val="1200"/>
              <a:buFont typeface="Arial"/>
              <a:buChar char="•"/>
            </a:pPr>
            <a:r>
              <a:rPr lang="en" sz="2400">
                <a:solidFill>
                  <a:schemeClr val="tx1"/>
                </a:solidFill>
                <a:latin typeface="Georgia"/>
                <a:ea typeface="Georgia"/>
                <a:cs typeface="Georgia"/>
                <a:sym typeface="Georgia"/>
              </a:rPr>
              <a:t>Matrilineal society – matriliny</a:t>
            </a:r>
            <a:endParaRPr sz="2200">
              <a:solidFill>
                <a:schemeClr val="tx1"/>
              </a:solidFill>
            </a:endParaRPr>
          </a:p>
          <a:p>
            <a:pPr marL="355600" indent="-203200">
              <a:lnSpc>
                <a:spcPct val="116687"/>
              </a:lnSpc>
              <a:buClr>
                <a:schemeClr val="dk1"/>
              </a:buClr>
              <a:buSzPts val="1200"/>
            </a:pPr>
            <a:endParaRPr sz="2400">
              <a:solidFill>
                <a:schemeClr val="tx1"/>
              </a:solidFill>
              <a:latin typeface="Georgia"/>
              <a:ea typeface="Georgia"/>
              <a:cs typeface="Georgia"/>
            </a:endParaRPr>
          </a:p>
          <a:p>
            <a:pPr marL="355600" indent="-355600">
              <a:lnSpc>
                <a:spcPct val="116687"/>
              </a:lnSpc>
              <a:buClr>
                <a:srgbClr val="444342"/>
              </a:buClr>
              <a:buSzPts val="1200"/>
              <a:buFont typeface="Arial"/>
              <a:buChar char="•"/>
            </a:pPr>
            <a:r>
              <a:rPr lang="en" sz="2400">
                <a:solidFill>
                  <a:schemeClr val="tx1"/>
                </a:solidFill>
                <a:latin typeface="Georgia"/>
                <a:ea typeface="Georgia"/>
                <a:cs typeface="Georgia"/>
                <a:sym typeface="Georgia"/>
              </a:rPr>
              <a:t>Focused on accepting responsibility, correcting wrongdoing, and restoring balance in the community</a:t>
            </a:r>
            <a:endParaRPr sz="2200">
              <a:solidFill>
                <a:schemeClr val="tx1"/>
              </a:solidFill>
            </a:endParaRPr>
          </a:p>
          <a:p>
            <a:pPr marL="355600" indent="-203200">
              <a:lnSpc>
                <a:spcPct val="116687"/>
              </a:lnSpc>
              <a:buClr>
                <a:schemeClr val="dk1"/>
              </a:buClr>
              <a:buSzPts val="1200"/>
            </a:pPr>
            <a:endParaRPr sz="2400">
              <a:solidFill>
                <a:schemeClr val="tx1"/>
              </a:solidFill>
              <a:latin typeface="Georgia"/>
              <a:ea typeface="Georgia"/>
              <a:cs typeface="Georgia"/>
            </a:endParaRPr>
          </a:p>
          <a:p>
            <a:pPr marL="355600" indent="-203200">
              <a:lnSpc>
                <a:spcPct val="116687"/>
              </a:lnSpc>
              <a:buClr>
                <a:schemeClr val="dk1"/>
              </a:buClr>
              <a:buSzPts val="1200"/>
            </a:pPr>
            <a:endParaRPr sz="2400">
              <a:solidFill>
                <a:schemeClr val="tx1"/>
              </a:solidFill>
              <a:latin typeface="Georgia"/>
              <a:ea typeface="Georgia"/>
              <a:cs typeface="Georgia"/>
            </a:endParaRPr>
          </a:p>
          <a:p>
            <a:pPr>
              <a:lnSpc>
                <a:spcPct val="116687"/>
              </a:lnSpc>
              <a:buSzPts val="1200"/>
            </a:pPr>
            <a:endParaRPr sz="2400">
              <a:solidFill>
                <a:schemeClr val="tx1"/>
              </a:solidFill>
              <a:latin typeface="Georgia"/>
              <a:ea typeface="Georgia"/>
              <a:cs typeface="Georgia"/>
            </a:endParaRPr>
          </a:p>
          <a:p>
            <a:pPr marL="355600" indent="-203200">
              <a:lnSpc>
                <a:spcPct val="116687"/>
              </a:lnSpc>
              <a:buClr>
                <a:schemeClr val="dk1"/>
              </a:buClr>
              <a:buSzPts val="1200"/>
            </a:pPr>
            <a:endParaRPr sz="2400">
              <a:solidFill>
                <a:schemeClr val="tx1"/>
              </a:solidFill>
              <a:latin typeface="Georgia"/>
              <a:ea typeface="Georgia"/>
              <a:cs typeface="Georgia"/>
            </a:endParaRPr>
          </a:p>
          <a:p>
            <a:pPr marL="355600" indent="-203200">
              <a:lnSpc>
                <a:spcPct val="116687"/>
              </a:lnSpc>
              <a:buClr>
                <a:schemeClr val="dk1"/>
              </a:buClr>
              <a:buSzPts val="1200"/>
            </a:pPr>
            <a:endParaRPr sz="2400">
              <a:solidFill>
                <a:schemeClr val="tx1"/>
              </a:solidFill>
              <a:latin typeface="Georgia"/>
              <a:ea typeface="Georgia"/>
              <a:cs typeface="Georgia"/>
            </a:endParaRPr>
          </a:p>
          <a:p>
            <a:pPr marL="355600" indent="-203200">
              <a:lnSpc>
                <a:spcPct val="116687"/>
              </a:lnSpc>
              <a:buClr>
                <a:schemeClr val="dk1"/>
              </a:buClr>
              <a:buSzPts val="1200"/>
            </a:pPr>
            <a:endParaRPr sz="2400">
              <a:solidFill>
                <a:schemeClr val="tx1"/>
              </a:solidFill>
              <a:latin typeface="Georgia"/>
              <a:ea typeface="Georgia"/>
              <a:cs typeface="Georgia"/>
            </a:endParaRPr>
          </a:p>
        </p:txBody>
      </p:sp>
      <p:sp>
        <p:nvSpPr>
          <p:cNvPr id="288" name="Google Shape;288;p43">
            <a:extLst>
              <a:ext uri="{FF2B5EF4-FFF2-40B4-BE49-F238E27FC236}">
                <a16:creationId xmlns:a16="http://schemas.microsoft.com/office/drawing/2014/main" id="{E9522666-9198-AB5B-957A-5089F09EC984}"/>
              </a:ext>
            </a:extLst>
          </p:cNvPr>
          <p:cNvSpPr txBox="1"/>
          <p:nvPr/>
        </p:nvSpPr>
        <p:spPr>
          <a:xfrm>
            <a:off x="1621146" y="1131164"/>
            <a:ext cx="15638156" cy="1844864"/>
          </a:xfrm>
          <a:prstGeom prst="rect">
            <a:avLst/>
          </a:prstGeom>
          <a:noFill/>
          <a:ln>
            <a:noFill/>
          </a:ln>
        </p:spPr>
        <p:txBody>
          <a:bodyPr spcFirstLastPara="1" wrap="square" lIns="0" tIns="0" rIns="0" bIns="0" anchor="t" anchorCtr="0">
            <a:spAutoFit/>
          </a:bodyPr>
          <a:lstStyle/>
          <a:p>
            <a:pPr algn="ctr">
              <a:lnSpc>
                <a:spcPct val="111111"/>
              </a:lnSpc>
              <a:buSzPts val="2700"/>
            </a:pPr>
            <a:r>
              <a:rPr lang="en" sz="5400">
                <a:solidFill>
                  <a:schemeClr val="dk1"/>
                </a:solidFill>
                <a:latin typeface="Georgia"/>
                <a:ea typeface="Georgia"/>
                <a:cs typeface="Georgia"/>
                <a:sym typeface="Georgia"/>
              </a:rPr>
              <a:t>Traditional Justice Systems </a:t>
            </a:r>
            <a:endParaRPr sz="2200"/>
          </a:p>
          <a:p>
            <a:pPr algn="ctr">
              <a:lnSpc>
                <a:spcPct val="111111"/>
              </a:lnSpc>
              <a:buSzPts val="2700"/>
            </a:pPr>
            <a:r>
              <a:rPr lang="en" sz="5400">
                <a:solidFill>
                  <a:schemeClr val="dk1"/>
                </a:solidFill>
                <a:latin typeface="Georgia"/>
                <a:ea typeface="Georgia"/>
                <a:cs typeface="Georgia"/>
                <a:sym typeface="Georgia"/>
              </a:rPr>
              <a:t>(prior to Russian/American contact)</a:t>
            </a:r>
            <a:endParaRPr sz="2200"/>
          </a:p>
        </p:txBody>
      </p:sp>
      <p:pic>
        <p:nvPicPr>
          <p:cNvPr id="289" name="Google Shape;289;p43">
            <a:extLst>
              <a:ext uri="{FF2B5EF4-FFF2-40B4-BE49-F238E27FC236}">
                <a16:creationId xmlns:a16="http://schemas.microsoft.com/office/drawing/2014/main" id="{B4018142-B345-AAB3-0B22-C4EE89CD5570}"/>
              </a:ext>
            </a:extLst>
          </p:cNvPr>
          <p:cNvPicPr preferRelativeResize="0"/>
          <p:nvPr/>
        </p:nvPicPr>
        <p:blipFill rotWithShape="1">
          <a:blip r:embed="rId3">
            <a:alphaModFix/>
          </a:blip>
          <a:srcRect/>
          <a:stretch/>
        </p:blipFill>
        <p:spPr>
          <a:xfrm>
            <a:off x="11125200" y="3298917"/>
            <a:ext cx="6257284" cy="4734742"/>
          </a:xfrm>
          <a:prstGeom prst="rect">
            <a:avLst/>
          </a:prstGeom>
          <a:noFill/>
          <a:ln>
            <a:noFill/>
          </a:ln>
        </p:spPr>
      </p:pic>
      <p:sp>
        <p:nvSpPr>
          <p:cNvPr id="290" name="Google Shape;290;p43">
            <a:extLst>
              <a:ext uri="{FF2B5EF4-FFF2-40B4-BE49-F238E27FC236}">
                <a16:creationId xmlns:a16="http://schemas.microsoft.com/office/drawing/2014/main" id="{F85DAFED-8B5F-FA64-EC6F-A75CFA7F2542}"/>
              </a:ext>
            </a:extLst>
          </p:cNvPr>
          <p:cNvSpPr txBox="1"/>
          <p:nvPr/>
        </p:nvSpPr>
        <p:spPr>
          <a:xfrm>
            <a:off x="13182600" y="8115300"/>
            <a:ext cx="4648200" cy="384660"/>
          </a:xfrm>
          <a:prstGeom prst="rect">
            <a:avLst/>
          </a:prstGeom>
          <a:noFill/>
          <a:ln>
            <a:noFill/>
          </a:ln>
        </p:spPr>
        <p:txBody>
          <a:bodyPr spcFirstLastPara="1" wrap="square" lIns="137150" tIns="68550" rIns="137150" bIns="68550" anchor="t" anchorCtr="0">
            <a:spAutoFit/>
          </a:bodyPr>
          <a:lstStyle/>
          <a:p>
            <a:pPr>
              <a:buSzPts val="800"/>
            </a:pPr>
            <a:r>
              <a:rPr lang="en" sz="1600" i="1">
                <a:solidFill>
                  <a:schemeClr val="dk1"/>
                </a:solidFill>
                <a:latin typeface="Calibri"/>
                <a:ea typeface="Calibri"/>
                <a:cs typeface="Calibri"/>
                <a:sym typeface="Calibri"/>
              </a:rPr>
              <a:t>from McCord Museum, Montreal, Canada, 2007</a:t>
            </a:r>
            <a:endParaRPr sz="2200"/>
          </a:p>
        </p:txBody>
      </p:sp>
      <p:sp>
        <p:nvSpPr>
          <p:cNvPr id="292" name="Google Shape;292;p43">
            <a:extLst>
              <a:ext uri="{FF2B5EF4-FFF2-40B4-BE49-F238E27FC236}">
                <a16:creationId xmlns:a16="http://schemas.microsoft.com/office/drawing/2014/main" id="{DF667143-8BCE-4CA3-8884-512201EF3FB9}"/>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295" name="Google Shape;295;p43">
            <a:extLst>
              <a:ext uri="{FF2B5EF4-FFF2-40B4-BE49-F238E27FC236}">
                <a16:creationId xmlns:a16="http://schemas.microsoft.com/office/drawing/2014/main" id="{C5EC394A-247D-534D-5E0F-CB13350D5D54}"/>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2" name="Google Shape;222;p39">
            <a:extLst>
              <a:ext uri="{FF2B5EF4-FFF2-40B4-BE49-F238E27FC236}">
                <a16:creationId xmlns:a16="http://schemas.microsoft.com/office/drawing/2014/main" id="{0C5786CC-411D-BCDC-C51B-9A8FC82C0547}"/>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4">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3" name="Google Shape;223;p39">
            <a:extLst>
              <a:ext uri="{FF2B5EF4-FFF2-40B4-BE49-F238E27FC236}">
                <a16:creationId xmlns:a16="http://schemas.microsoft.com/office/drawing/2014/main" id="{71543499-B41C-DB58-6587-B87D0A46D3E5}"/>
              </a:ext>
            </a:extLst>
          </p:cNvPr>
          <p:cNvPicPr preferRelativeResize="0"/>
          <p:nvPr/>
        </p:nvPicPr>
        <p:blipFill>
          <a:blip r:embed="rId5">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44729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Shape 300">
          <a:extLst>
            <a:ext uri="{FF2B5EF4-FFF2-40B4-BE49-F238E27FC236}">
              <a16:creationId xmlns:a16="http://schemas.microsoft.com/office/drawing/2014/main" id="{7A09EE09-55A7-5520-9763-9709C5295925}"/>
            </a:ext>
          </a:extLst>
        </p:cNvPr>
        <p:cNvGrpSpPr/>
        <p:nvPr/>
      </p:nvGrpSpPr>
      <p:grpSpPr>
        <a:xfrm>
          <a:off x="0" y="0"/>
          <a:ext cx="0" cy="0"/>
          <a:chOff x="0" y="0"/>
          <a:chExt cx="0" cy="0"/>
        </a:xfrm>
      </p:grpSpPr>
      <p:sp>
        <p:nvSpPr>
          <p:cNvPr id="306" name="Google Shape;306;p44">
            <a:extLst>
              <a:ext uri="{FF2B5EF4-FFF2-40B4-BE49-F238E27FC236}">
                <a16:creationId xmlns:a16="http://schemas.microsoft.com/office/drawing/2014/main" id="{15BAAE8E-F139-C175-1395-7B8D99D9112A}"/>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301" name="Google Shape;301;p44">
            <a:extLst>
              <a:ext uri="{FF2B5EF4-FFF2-40B4-BE49-F238E27FC236}">
                <a16:creationId xmlns:a16="http://schemas.microsoft.com/office/drawing/2014/main" id="{18E74B04-8FB5-794D-ED34-BF7820DEBD5D}"/>
              </a:ext>
            </a:extLst>
          </p:cNvPr>
          <p:cNvSpPr txBox="1"/>
          <p:nvPr/>
        </p:nvSpPr>
        <p:spPr>
          <a:xfrm>
            <a:off x="514353" y="1131164"/>
            <a:ext cx="17259298" cy="1844864"/>
          </a:xfrm>
          <a:prstGeom prst="rect">
            <a:avLst/>
          </a:prstGeom>
          <a:noFill/>
          <a:ln>
            <a:noFill/>
          </a:ln>
        </p:spPr>
        <p:txBody>
          <a:bodyPr spcFirstLastPara="1" wrap="square" lIns="0" tIns="0" rIns="0" bIns="0" anchor="t" anchorCtr="0">
            <a:spAutoFit/>
          </a:bodyPr>
          <a:lstStyle/>
          <a:p>
            <a:pPr algn="ctr">
              <a:lnSpc>
                <a:spcPct val="111111"/>
              </a:lnSpc>
              <a:buSzPts val="2700"/>
            </a:pPr>
            <a:r>
              <a:rPr lang="en" sz="5400">
                <a:solidFill>
                  <a:schemeClr val="dk1"/>
                </a:solidFill>
                <a:latin typeface="Georgia"/>
                <a:ea typeface="Georgia"/>
                <a:cs typeface="Georgia"/>
                <a:sym typeface="Georgia"/>
              </a:rPr>
              <a:t>The Attempted Destruction of </a:t>
            </a:r>
          </a:p>
          <a:p>
            <a:pPr algn="ctr">
              <a:lnSpc>
                <a:spcPct val="111111"/>
              </a:lnSpc>
              <a:buSzPts val="2700"/>
            </a:pPr>
            <a:r>
              <a:rPr lang="en" sz="5400">
                <a:solidFill>
                  <a:schemeClr val="dk1"/>
                </a:solidFill>
                <a:latin typeface="Georgia"/>
                <a:ea typeface="Georgia"/>
                <a:cs typeface="Georgia"/>
                <a:sym typeface="Georgia"/>
              </a:rPr>
              <a:t>Indigenous Justice Systems</a:t>
            </a:r>
            <a:endParaRPr sz="2200"/>
          </a:p>
        </p:txBody>
      </p:sp>
      <p:sp>
        <p:nvSpPr>
          <p:cNvPr id="305" name="Google Shape;305;p44">
            <a:extLst>
              <a:ext uri="{FF2B5EF4-FFF2-40B4-BE49-F238E27FC236}">
                <a16:creationId xmlns:a16="http://schemas.microsoft.com/office/drawing/2014/main" id="{0A67728A-742B-A1B6-D71E-8F50133DD3FD}"/>
              </a:ext>
            </a:extLst>
          </p:cNvPr>
          <p:cNvSpPr txBox="1"/>
          <p:nvPr/>
        </p:nvSpPr>
        <p:spPr>
          <a:xfrm>
            <a:off x="1371600" y="3286859"/>
            <a:ext cx="15063708" cy="3019866"/>
          </a:xfrm>
          <a:prstGeom prst="rect">
            <a:avLst/>
          </a:prstGeom>
          <a:noFill/>
          <a:ln>
            <a:noFill/>
          </a:ln>
        </p:spPr>
        <p:txBody>
          <a:bodyPr spcFirstLastPara="1" wrap="square" lIns="0" tIns="0" rIns="0" bIns="0" anchor="t" anchorCtr="0">
            <a:spAutoFit/>
          </a:bodyPr>
          <a:lstStyle/>
          <a:p>
            <a:pPr>
              <a:buSzPts val="1400"/>
            </a:pPr>
            <a:r>
              <a:rPr lang="en" sz="2800" i="1">
                <a:solidFill>
                  <a:schemeClr val="tx1"/>
                </a:solidFill>
                <a:latin typeface="Georgia"/>
                <a:ea typeface="Georgia"/>
                <a:cs typeface="Georgia"/>
                <a:sym typeface="Georgia"/>
              </a:rPr>
              <a:t>“Colonization severed Haida people’s ties with ourselves, each other, our nation, the land and sea reflected in the disrespect for and rates of domestic and sexual violence against our women and children. Our potlatches are our ways of upholding our societal laws, and these were outlawed in Alaska in the early 1900s and in Canada during the late 1800s."</a:t>
            </a:r>
            <a:endParaRPr lang="en-US" sz="2200">
              <a:solidFill>
                <a:schemeClr val="tx1"/>
              </a:solidFill>
            </a:endParaRPr>
          </a:p>
          <a:p>
            <a:pPr>
              <a:lnSpc>
                <a:spcPct val="116687"/>
              </a:lnSpc>
              <a:buSzPts val="1200"/>
            </a:pPr>
            <a:endParaRPr sz="2400" i="1">
              <a:solidFill>
                <a:schemeClr val="tx1"/>
              </a:solidFill>
              <a:latin typeface="Georgia"/>
              <a:ea typeface="Georgia"/>
              <a:cs typeface="Georgia"/>
            </a:endParaRPr>
          </a:p>
          <a:p>
            <a:pPr marL="355600" indent="-355600" algn="r">
              <a:lnSpc>
                <a:spcPct val="116687"/>
              </a:lnSpc>
              <a:buClr>
                <a:srgbClr val="444342"/>
              </a:buClr>
              <a:buSzPts val="1200"/>
              <a:buFont typeface="Georgia"/>
              <a:buChar char="-"/>
            </a:pPr>
            <a:r>
              <a:rPr lang="en" sz="2400">
                <a:solidFill>
                  <a:schemeClr val="tx1"/>
                </a:solidFill>
                <a:latin typeface="Georgia"/>
                <a:ea typeface="Georgia"/>
                <a:cs typeface="Georgia"/>
                <a:sym typeface="Georgia"/>
              </a:rPr>
              <a:t>Lisa “</a:t>
            </a:r>
            <a:r>
              <a:rPr lang="en" sz="2400" err="1">
                <a:solidFill>
                  <a:schemeClr val="tx1"/>
                </a:solidFill>
                <a:latin typeface="Georgia"/>
                <a:ea typeface="Georgia"/>
                <a:cs typeface="Georgia"/>
                <a:sym typeface="Georgia"/>
              </a:rPr>
              <a:t>Ka’illjuus</a:t>
            </a:r>
            <a:r>
              <a:rPr lang="en" sz="2400">
                <a:solidFill>
                  <a:schemeClr val="tx1"/>
                </a:solidFill>
                <a:latin typeface="Georgia"/>
                <a:ea typeface="Georgia"/>
                <a:cs typeface="Georgia"/>
                <a:sym typeface="Georgia"/>
              </a:rPr>
              <a:t>” Lang, </a:t>
            </a:r>
            <a:r>
              <a:rPr lang="en" sz="2400" err="1">
                <a:solidFill>
                  <a:schemeClr val="tx1"/>
                </a:solidFill>
                <a:latin typeface="Georgia"/>
                <a:ea typeface="Georgia"/>
                <a:cs typeface="Georgia"/>
                <a:sym typeface="Georgia"/>
              </a:rPr>
              <a:t>Xaadas</a:t>
            </a:r>
            <a:r>
              <a:rPr lang="en" sz="2400">
                <a:solidFill>
                  <a:schemeClr val="tx1"/>
                </a:solidFill>
                <a:latin typeface="Georgia"/>
                <a:ea typeface="Georgia"/>
                <a:cs typeface="Georgia"/>
                <a:sym typeface="Georgia"/>
              </a:rPr>
              <a:t> Kil Kuyaas Foundation</a:t>
            </a:r>
            <a:endParaRPr sz="2400" i="1">
              <a:solidFill>
                <a:schemeClr val="tx1"/>
              </a:solidFill>
              <a:latin typeface="Georgia"/>
              <a:ea typeface="Georgia"/>
              <a:cs typeface="Georgia"/>
            </a:endParaRPr>
          </a:p>
          <a:p>
            <a:pPr algn="r">
              <a:lnSpc>
                <a:spcPct val="116687"/>
              </a:lnSpc>
              <a:buSzPts val="1200"/>
            </a:pPr>
            <a:r>
              <a:rPr lang="en" sz="2400" i="1">
                <a:solidFill>
                  <a:schemeClr val="tx1"/>
                </a:solidFill>
                <a:latin typeface="Georgia"/>
                <a:ea typeface="Georgia"/>
                <a:cs typeface="Georgia"/>
                <a:sym typeface="Georgia"/>
              </a:rPr>
              <a:t>from Alaska Native Women: Ending the Violence, Reclaiming a Sacred Status by AKNWRC</a:t>
            </a:r>
            <a:endParaRPr sz="2200">
              <a:solidFill>
                <a:schemeClr val="tx1"/>
              </a:solidFill>
            </a:endParaRPr>
          </a:p>
        </p:txBody>
      </p:sp>
      <p:sp>
        <p:nvSpPr>
          <p:cNvPr id="307" name="Google Shape;307;p44">
            <a:extLst>
              <a:ext uri="{FF2B5EF4-FFF2-40B4-BE49-F238E27FC236}">
                <a16:creationId xmlns:a16="http://schemas.microsoft.com/office/drawing/2014/main" id="{55E70AFF-26E2-9F87-20C5-25129B24244C}"/>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310" name="Google Shape;310;p44">
            <a:extLst>
              <a:ext uri="{FF2B5EF4-FFF2-40B4-BE49-F238E27FC236}">
                <a16:creationId xmlns:a16="http://schemas.microsoft.com/office/drawing/2014/main" id="{178AD015-DA21-DDB0-A24C-0F870BE4FA7D}"/>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2" name="Google Shape;222;p39">
            <a:extLst>
              <a:ext uri="{FF2B5EF4-FFF2-40B4-BE49-F238E27FC236}">
                <a16:creationId xmlns:a16="http://schemas.microsoft.com/office/drawing/2014/main" id="{74DD4DEA-6711-4113-9663-871FA5D43855}"/>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3" name="Google Shape;223;p39">
            <a:extLst>
              <a:ext uri="{FF2B5EF4-FFF2-40B4-BE49-F238E27FC236}">
                <a16:creationId xmlns:a16="http://schemas.microsoft.com/office/drawing/2014/main" id="{4BDF3310-78BD-275C-F800-C6342CADA4A8}"/>
              </a:ext>
            </a:extLst>
          </p:cNvPr>
          <p:cNvPicPr preferRelativeResize="0"/>
          <p:nvPr/>
        </p:nvPicPr>
        <p:blipFill>
          <a:blip r:embed="rId4">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12230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Shape 300">
          <a:extLst>
            <a:ext uri="{FF2B5EF4-FFF2-40B4-BE49-F238E27FC236}">
              <a16:creationId xmlns:a16="http://schemas.microsoft.com/office/drawing/2014/main" id="{C0A2E829-8C99-3DDA-8534-A836F52A32B8}"/>
            </a:ext>
          </a:extLst>
        </p:cNvPr>
        <p:cNvGrpSpPr/>
        <p:nvPr/>
      </p:nvGrpSpPr>
      <p:grpSpPr>
        <a:xfrm>
          <a:off x="0" y="0"/>
          <a:ext cx="0" cy="0"/>
          <a:chOff x="0" y="0"/>
          <a:chExt cx="0" cy="0"/>
        </a:xfrm>
      </p:grpSpPr>
      <p:sp>
        <p:nvSpPr>
          <p:cNvPr id="301" name="Google Shape;301;p44">
            <a:extLst>
              <a:ext uri="{FF2B5EF4-FFF2-40B4-BE49-F238E27FC236}">
                <a16:creationId xmlns:a16="http://schemas.microsoft.com/office/drawing/2014/main" id="{C78D56C1-7F09-3FBB-047B-16977AF78702}"/>
              </a:ext>
            </a:extLst>
          </p:cNvPr>
          <p:cNvSpPr txBox="1"/>
          <p:nvPr/>
        </p:nvSpPr>
        <p:spPr>
          <a:xfrm>
            <a:off x="490907" y="1131164"/>
            <a:ext cx="17259298" cy="1844864"/>
          </a:xfrm>
          <a:prstGeom prst="rect">
            <a:avLst/>
          </a:prstGeom>
          <a:noFill/>
          <a:ln>
            <a:noFill/>
          </a:ln>
        </p:spPr>
        <p:txBody>
          <a:bodyPr spcFirstLastPara="1" wrap="square" lIns="0" tIns="0" rIns="0" bIns="0" anchor="t" anchorCtr="0">
            <a:spAutoFit/>
          </a:bodyPr>
          <a:lstStyle/>
          <a:p>
            <a:pPr algn="ctr">
              <a:lnSpc>
                <a:spcPct val="111111"/>
              </a:lnSpc>
              <a:buSzPts val="2700"/>
            </a:pPr>
            <a:r>
              <a:rPr lang="en-US" sz="5400">
                <a:solidFill>
                  <a:schemeClr val="dk1"/>
                </a:solidFill>
                <a:latin typeface="Georgia"/>
                <a:ea typeface="Georgia"/>
                <a:cs typeface="Georgia"/>
                <a:sym typeface="Georgia"/>
              </a:rPr>
              <a:t>The State of Alaska’s Refusal to Recognize Alaska Tribes</a:t>
            </a:r>
          </a:p>
          <a:p>
            <a:pPr algn="ctr">
              <a:lnSpc>
                <a:spcPct val="111111"/>
              </a:lnSpc>
              <a:buSzPts val="2700"/>
            </a:pPr>
            <a:endParaRPr lang="en-US" sz="5400">
              <a:solidFill>
                <a:schemeClr val="dk1"/>
              </a:solidFill>
              <a:latin typeface="Georgia"/>
              <a:ea typeface="Georgia"/>
              <a:cs typeface="Georgia"/>
              <a:sym typeface="Georgia"/>
            </a:endParaRPr>
          </a:p>
        </p:txBody>
      </p:sp>
      <p:sp>
        <p:nvSpPr>
          <p:cNvPr id="306" name="Google Shape;306;p44">
            <a:extLst>
              <a:ext uri="{FF2B5EF4-FFF2-40B4-BE49-F238E27FC236}">
                <a16:creationId xmlns:a16="http://schemas.microsoft.com/office/drawing/2014/main" id="{4DA1335D-14B5-0E3C-CF6A-16E3CD1C7A12}"/>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307" name="Google Shape;307;p44">
            <a:extLst>
              <a:ext uri="{FF2B5EF4-FFF2-40B4-BE49-F238E27FC236}">
                <a16:creationId xmlns:a16="http://schemas.microsoft.com/office/drawing/2014/main" id="{48CB488F-915F-834A-57D8-51A2550F3F60}"/>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310" name="Google Shape;310;p44">
            <a:extLst>
              <a:ext uri="{FF2B5EF4-FFF2-40B4-BE49-F238E27FC236}">
                <a16:creationId xmlns:a16="http://schemas.microsoft.com/office/drawing/2014/main" id="{255983A6-165D-7AD2-8A5F-592F3930AEEC}"/>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2" name="TextBox 5">
            <a:extLst>
              <a:ext uri="{FF2B5EF4-FFF2-40B4-BE49-F238E27FC236}">
                <a16:creationId xmlns:a16="http://schemas.microsoft.com/office/drawing/2014/main" id="{9E6C517F-AE5F-380C-F656-8E7EC884A7F0}"/>
              </a:ext>
            </a:extLst>
          </p:cNvPr>
          <p:cNvSpPr txBox="1"/>
          <p:nvPr/>
        </p:nvSpPr>
        <p:spPr>
          <a:xfrm>
            <a:off x="1078522" y="2501371"/>
            <a:ext cx="16213797" cy="5820696"/>
          </a:xfrm>
          <a:prstGeom prst="rect">
            <a:avLst/>
          </a:prstGeom>
        </p:spPr>
        <p:txBody>
          <a:bodyPr wrap="square" lIns="0" tIns="0" rIns="0" bIns="0" rtlCol="0" anchor="t">
            <a:spAutoFit/>
          </a:bodyPr>
          <a:lstStyle/>
          <a:p>
            <a:pPr marL="869900" indent="-571500">
              <a:lnSpc>
                <a:spcPts val="5148"/>
              </a:lnSpc>
              <a:spcBef>
                <a:spcPct val="0"/>
              </a:spcBef>
              <a:buClrTx/>
              <a:buFont typeface="Wingdings" panose="05000000000000000000" pitchFamily="2" charset="2"/>
              <a:buChar char="ü"/>
            </a:pPr>
            <a:r>
              <a:rPr lang="en-US" sz="3300" b="1" kern="1200" spc="-132">
                <a:latin typeface="Georgia" panose="02040502050405020303" pitchFamily="18" charset="0"/>
                <a:ea typeface="+mn-ea"/>
                <a:cs typeface="+mn-cs"/>
              </a:rPr>
              <a:t>“P.L. 280 Divested Tribes of jurisdiction under ICWA” </a:t>
            </a:r>
          </a:p>
          <a:p>
            <a:pPr marL="298400">
              <a:lnSpc>
                <a:spcPts val="5148"/>
              </a:lnSpc>
              <a:spcBef>
                <a:spcPct val="0"/>
              </a:spcBef>
              <a:buClrTx/>
            </a:pPr>
            <a:r>
              <a:rPr lang="en-US" sz="3300" b="1" i="1" kern="1200" spc="-132">
                <a:latin typeface="Georgia" panose="02040502050405020303" pitchFamily="18" charset="0"/>
                <a:ea typeface="+mn-ea"/>
                <a:cs typeface="+mn-cs"/>
              </a:rPr>
              <a:t>				</a:t>
            </a:r>
            <a:r>
              <a:rPr lang="en-US" sz="3300" i="1" kern="1200" spc="-132">
                <a:latin typeface="Georgia" panose="02040502050405020303" pitchFamily="18" charset="0"/>
                <a:ea typeface="+mn-ea"/>
                <a:cs typeface="+mn-cs"/>
              </a:rPr>
              <a:t>Native Village of Nenana v. Alaska DHSS</a:t>
            </a:r>
            <a:r>
              <a:rPr lang="en-US" sz="3300" kern="1200" spc="-132">
                <a:latin typeface="Georgia" panose="02040502050405020303" pitchFamily="18" charset="0"/>
                <a:ea typeface="+mn-ea"/>
                <a:cs typeface="+mn-cs"/>
              </a:rPr>
              <a:t>, 722 P.2d 219 (Alaska 1986)</a:t>
            </a:r>
          </a:p>
          <a:p>
            <a:pPr marL="298400">
              <a:lnSpc>
                <a:spcPts val="5148"/>
              </a:lnSpc>
              <a:spcBef>
                <a:spcPct val="0"/>
              </a:spcBef>
              <a:buClrTx/>
            </a:pPr>
            <a:endParaRPr lang="en-US" sz="3300" kern="1200" spc="-132">
              <a:latin typeface="Georgia" panose="02040502050405020303" pitchFamily="18" charset="0"/>
              <a:ea typeface="+mn-ea"/>
              <a:cs typeface="+mn-cs"/>
            </a:endParaRPr>
          </a:p>
          <a:p>
            <a:pPr marL="869900" indent="-571500">
              <a:lnSpc>
                <a:spcPts val="5148"/>
              </a:lnSpc>
              <a:spcBef>
                <a:spcPct val="0"/>
              </a:spcBef>
              <a:buClrTx/>
              <a:buFont typeface="Wingdings" panose="05000000000000000000" pitchFamily="2" charset="2"/>
              <a:buChar char="ü"/>
            </a:pPr>
            <a:r>
              <a:rPr lang="en-US" sz="3300" b="1" kern="1200" spc="-132">
                <a:latin typeface="Georgia" panose="02040502050405020303" pitchFamily="18" charset="0"/>
                <a:ea typeface="+mn-ea"/>
                <a:cs typeface="+mn-cs"/>
              </a:rPr>
              <a:t>“There are not now and never have been tribes of Indians in Alaska as that term is used in federal Indian law”</a:t>
            </a:r>
          </a:p>
          <a:p>
            <a:pPr marL="298400">
              <a:lnSpc>
                <a:spcPts val="5148"/>
              </a:lnSpc>
              <a:spcBef>
                <a:spcPct val="0"/>
              </a:spcBef>
              <a:buClrTx/>
            </a:pPr>
            <a:r>
              <a:rPr lang="en-US" sz="3300" b="1" i="1" kern="1200" spc="-132">
                <a:latin typeface="Georgia" panose="02040502050405020303" pitchFamily="18" charset="0"/>
                <a:ea typeface="+mn-ea"/>
                <a:cs typeface="+mn-cs"/>
              </a:rPr>
              <a:t>		</a:t>
            </a:r>
            <a:r>
              <a:rPr lang="en-US" sz="3300" i="1" kern="1200" spc="-132">
                <a:latin typeface="Georgia" panose="02040502050405020303" pitchFamily="18" charset="0"/>
                <a:ea typeface="+mn-ea"/>
                <a:cs typeface="+mn-cs"/>
              </a:rPr>
              <a:t>Native Village of Stevens v. Alaska Mgmt. Planning</a:t>
            </a:r>
            <a:r>
              <a:rPr lang="en-US" sz="3300" kern="1200" spc="-132">
                <a:latin typeface="Georgia" panose="02040502050405020303" pitchFamily="18" charset="0"/>
                <a:ea typeface="+mn-ea"/>
                <a:cs typeface="+mn-cs"/>
              </a:rPr>
              <a:t>, 757 P.2d 32 (Alaska 1988)</a:t>
            </a:r>
          </a:p>
          <a:p>
            <a:pPr marL="298400">
              <a:lnSpc>
                <a:spcPts val="5148"/>
              </a:lnSpc>
              <a:spcBef>
                <a:spcPct val="0"/>
              </a:spcBef>
              <a:buClrTx/>
            </a:pPr>
            <a:endParaRPr lang="en-US" sz="3300" kern="1200" spc="-132">
              <a:latin typeface="Georgia" panose="02040502050405020303" pitchFamily="18" charset="0"/>
              <a:ea typeface="+mn-ea"/>
              <a:cs typeface="+mn-cs"/>
            </a:endParaRPr>
          </a:p>
          <a:p>
            <a:pPr marL="869900" indent="-571500">
              <a:lnSpc>
                <a:spcPts val="5148"/>
              </a:lnSpc>
              <a:spcBef>
                <a:spcPct val="0"/>
              </a:spcBef>
              <a:buClrTx/>
              <a:buFont typeface="Wingdings" panose="05000000000000000000" pitchFamily="2" charset="2"/>
              <a:buChar char="ü"/>
            </a:pPr>
            <a:r>
              <a:rPr lang="en-US" sz="3300" b="1" kern="1200" spc="-132">
                <a:latin typeface="Georgia" panose="02040502050405020303" pitchFamily="18" charset="0"/>
                <a:ea typeface="+mn-ea"/>
                <a:cs typeface="+mn-cs"/>
              </a:rPr>
              <a:t>“The State of Alaska opposes expansion of tribal governmental powers and the creation of ‘Indian Country’ in Alaska.” </a:t>
            </a:r>
            <a:r>
              <a:rPr lang="en-US" sz="3300" i="1" kern="1200" spc="-132">
                <a:latin typeface="Georgia" panose="02040502050405020303" pitchFamily="18" charset="0"/>
                <a:ea typeface="+mn-ea"/>
                <a:cs typeface="+mn-cs"/>
              </a:rPr>
              <a:t>Alaska Admin. Order No. 125 </a:t>
            </a:r>
            <a:r>
              <a:rPr lang="en-US" sz="3300" kern="1200" spc="-132">
                <a:latin typeface="Georgia" panose="02040502050405020303" pitchFamily="18" charset="0"/>
                <a:ea typeface="+mn-ea"/>
                <a:cs typeface="+mn-cs"/>
              </a:rPr>
              <a:t>(1991).</a:t>
            </a:r>
          </a:p>
        </p:txBody>
      </p:sp>
      <p:sp>
        <p:nvSpPr>
          <p:cNvPr id="3" name="Google Shape;222;p39">
            <a:extLst>
              <a:ext uri="{FF2B5EF4-FFF2-40B4-BE49-F238E27FC236}">
                <a16:creationId xmlns:a16="http://schemas.microsoft.com/office/drawing/2014/main" id="{2CD63F5D-E2D4-0822-7379-5E03C6B0C910}"/>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4" name="Google Shape;223;p39">
            <a:extLst>
              <a:ext uri="{FF2B5EF4-FFF2-40B4-BE49-F238E27FC236}">
                <a16:creationId xmlns:a16="http://schemas.microsoft.com/office/drawing/2014/main" id="{12C1DDBF-DFE7-94C5-A413-C5C3B32A1A77}"/>
              </a:ext>
            </a:extLst>
          </p:cNvPr>
          <p:cNvPicPr preferRelativeResize="0"/>
          <p:nvPr/>
        </p:nvPicPr>
        <p:blipFill>
          <a:blip r:embed="rId4">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2102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Shape 300">
          <a:extLst>
            <a:ext uri="{FF2B5EF4-FFF2-40B4-BE49-F238E27FC236}">
              <a16:creationId xmlns:a16="http://schemas.microsoft.com/office/drawing/2014/main" id="{70471B57-34A1-9FA9-277A-5548401898AC}"/>
            </a:ext>
          </a:extLst>
        </p:cNvPr>
        <p:cNvGrpSpPr/>
        <p:nvPr/>
      </p:nvGrpSpPr>
      <p:grpSpPr>
        <a:xfrm>
          <a:off x="0" y="0"/>
          <a:ext cx="0" cy="0"/>
          <a:chOff x="0" y="0"/>
          <a:chExt cx="0" cy="0"/>
        </a:xfrm>
      </p:grpSpPr>
      <p:sp>
        <p:nvSpPr>
          <p:cNvPr id="301" name="Google Shape;301;p44">
            <a:extLst>
              <a:ext uri="{FF2B5EF4-FFF2-40B4-BE49-F238E27FC236}">
                <a16:creationId xmlns:a16="http://schemas.microsoft.com/office/drawing/2014/main" id="{2D85235C-5046-2D45-B188-09E93F4BDA02}"/>
              </a:ext>
            </a:extLst>
          </p:cNvPr>
          <p:cNvSpPr txBox="1"/>
          <p:nvPr/>
        </p:nvSpPr>
        <p:spPr>
          <a:xfrm>
            <a:off x="490907" y="849812"/>
            <a:ext cx="17259298" cy="1844864"/>
          </a:xfrm>
          <a:prstGeom prst="rect">
            <a:avLst/>
          </a:prstGeom>
          <a:noFill/>
          <a:ln>
            <a:noFill/>
          </a:ln>
        </p:spPr>
        <p:txBody>
          <a:bodyPr spcFirstLastPara="1" wrap="square" lIns="0" tIns="0" rIns="0" bIns="0" anchor="t" anchorCtr="0">
            <a:spAutoFit/>
          </a:bodyPr>
          <a:lstStyle/>
          <a:p>
            <a:pPr algn="ctr">
              <a:lnSpc>
                <a:spcPct val="111111"/>
              </a:lnSpc>
              <a:buSzPts val="2700"/>
            </a:pPr>
            <a:r>
              <a:rPr lang="en-US" sz="5400">
                <a:solidFill>
                  <a:schemeClr val="dk1"/>
                </a:solidFill>
                <a:latin typeface="Georgia"/>
                <a:ea typeface="Georgia"/>
                <a:cs typeface="Georgia"/>
                <a:sym typeface="Georgia"/>
              </a:rPr>
              <a:t>The State Begins to Recognize Alaska Tribes</a:t>
            </a:r>
          </a:p>
          <a:p>
            <a:pPr algn="ctr">
              <a:lnSpc>
                <a:spcPct val="111111"/>
              </a:lnSpc>
              <a:buSzPts val="2700"/>
            </a:pPr>
            <a:endParaRPr lang="en-US" sz="5400">
              <a:solidFill>
                <a:schemeClr val="dk1"/>
              </a:solidFill>
              <a:latin typeface="Georgia"/>
              <a:ea typeface="Georgia"/>
              <a:cs typeface="Georgia"/>
              <a:sym typeface="Georgia"/>
            </a:endParaRPr>
          </a:p>
        </p:txBody>
      </p:sp>
      <p:sp>
        <p:nvSpPr>
          <p:cNvPr id="306" name="Google Shape;306;p44">
            <a:extLst>
              <a:ext uri="{FF2B5EF4-FFF2-40B4-BE49-F238E27FC236}">
                <a16:creationId xmlns:a16="http://schemas.microsoft.com/office/drawing/2014/main" id="{D3A74616-D01F-9483-7619-10640576423B}"/>
              </a:ext>
            </a:extLst>
          </p:cNvPr>
          <p:cNvSpPr/>
          <p:nvPr/>
        </p:nvSpPr>
        <p:spPr>
          <a:xfrm>
            <a:off x="514353" y="514353"/>
            <a:ext cx="17347794" cy="9305770"/>
          </a:xfrm>
          <a:custGeom>
            <a:avLst/>
            <a:gdLst/>
            <a:ahLst/>
            <a:cxnLst/>
            <a:rect l="l" t="t" r="r" b="b"/>
            <a:pathLst>
              <a:path w="35046050" h="18799536" extrusionOk="0">
                <a:moveTo>
                  <a:pt x="0" y="0"/>
                </a:moveTo>
                <a:lnTo>
                  <a:pt x="0" y="18799536"/>
                </a:lnTo>
                <a:lnTo>
                  <a:pt x="35046050" y="18799536"/>
                </a:lnTo>
                <a:lnTo>
                  <a:pt x="35046050" y="0"/>
                </a:lnTo>
                <a:lnTo>
                  <a:pt x="0" y="0"/>
                </a:lnTo>
                <a:close/>
                <a:moveTo>
                  <a:pt x="34985089" y="18738577"/>
                </a:moveTo>
                <a:lnTo>
                  <a:pt x="59690" y="18738577"/>
                </a:lnTo>
                <a:lnTo>
                  <a:pt x="59690" y="59690"/>
                </a:lnTo>
                <a:lnTo>
                  <a:pt x="34985089" y="59690"/>
                </a:lnTo>
                <a:lnTo>
                  <a:pt x="34985089" y="18738577"/>
                </a:lnTo>
                <a:close/>
              </a:path>
            </a:pathLst>
          </a:custGeom>
          <a:solidFill>
            <a:srgbClr val="444342"/>
          </a:solidFill>
          <a:ln w="9525" cap="flat" cmpd="sng">
            <a:solidFill>
              <a:schemeClr val="dk1"/>
            </a:solidFill>
            <a:prstDash val="solid"/>
            <a:round/>
            <a:headEnd type="none" w="sm" len="sm"/>
            <a:tailEnd type="none" w="sm" len="sm"/>
          </a:ln>
        </p:spPr>
        <p:txBody>
          <a:bodyPr spcFirstLastPara="1" wrap="square" lIns="91450" tIns="45700" rIns="91450" bIns="45700" anchor="t" anchorCtr="0">
            <a:noAutofit/>
          </a:bodyPr>
          <a:lstStyle/>
          <a:p>
            <a:endParaRPr/>
          </a:p>
        </p:txBody>
      </p:sp>
      <p:sp>
        <p:nvSpPr>
          <p:cNvPr id="307" name="Google Shape;307;p44">
            <a:extLst>
              <a:ext uri="{FF2B5EF4-FFF2-40B4-BE49-F238E27FC236}">
                <a16:creationId xmlns:a16="http://schemas.microsoft.com/office/drawing/2014/main" id="{FE1543CD-A3C7-F141-3502-937756DA04B0}"/>
              </a:ext>
            </a:extLst>
          </p:cNvPr>
          <p:cNvSpPr txBox="1"/>
          <p:nvPr/>
        </p:nvSpPr>
        <p:spPr>
          <a:xfrm>
            <a:off x="756750" y="9258300"/>
            <a:ext cx="36432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February 2024</a:t>
            </a:r>
            <a:endParaRPr sz="1600"/>
          </a:p>
        </p:txBody>
      </p:sp>
      <p:sp>
        <p:nvSpPr>
          <p:cNvPr id="310" name="Google Shape;310;p44">
            <a:extLst>
              <a:ext uri="{FF2B5EF4-FFF2-40B4-BE49-F238E27FC236}">
                <a16:creationId xmlns:a16="http://schemas.microsoft.com/office/drawing/2014/main" id="{AE475D94-78D9-64AD-EA3F-CBCA72DC1B4E}"/>
              </a:ext>
            </a:extLst>
          </p:cNvPr>
          <p:cNvSpPr txBox="1"/>
          <p:nvPr/>
        </p:nvSpPr>
        <p:spPr>
          <a:xfrm>
            <a:off x="5768100" y="9304501"/>
            <a:ext cx="6751800" cy="295466"/>
          </a:xfrm>
          <a:prstGeom prst="rect">
            <a:avLst/>
          </a:prstGeom>
          <a:noFill/>
          <a:ln>
            <a:noFill/>
          </a:ln>
        </p:spPr>
        <p:txBody>
          <a:bodyPr spcFirstLastPara="1" wrap="square" lIns="0" tIns="0" rIns="0" bIns="0" anchor="t" anchorCtr="0">
            <a:spAutoFit/>
          </a:bodyPr>
          <a:lstStyle/>
          <a:p>
            <a:pPr>
              <a:lnSpc>
                <a:spcPct val="120000"/>
              </a:lnSpc>
              <a:buSzPts val="1100"/>
            </a:pPr>
            <a:r>
              <a:rPr lang="en" sz="1600">
                <a:latin typeface="Libre Franklin"/>
                <a:ea typeface="Libre Franklin"/>
                <a:cs typeface="Libre Franklin"/>
                <a:sym typeface="Libre Franklin"/>
              </a:rPr>
              <a:t>Understanding Recent Changes To Alaska's Unique Legal Landscape</a:t>
            </a:r>
            <a:endParaRPr sz="1600"/>
          </a:p>
        </p:txBody>
      </p:sp>
      <p:sp>
        <p:nvSpPr>
          <p:cNvPr id="2" name="TextBox 5">
            <a:extLst>
              <a:ext uri="{FF2B5EF4-FFF2-40B4-BE49-F238E27FC236}">
                <a16:creationId xmlns:a16="http://schemas.microsoft.com/office/drawing/2014/main" id="{A76A276F-FDFD-EFE6-D56D-47AE8D804E91}"/>
              </a:ext>
            </a:extLst>
          </p:cNvPr>
          <p:cNvSpPr txBox="1"/>
          <p:nvPr/>
        </p:nvSpPr>
        <p:spPr>
          <a:xfrm>
            <a:off x="1081351" y="1983258"/>
            <a:ext cx="16213797" cy="7782708"/>
          </a:xfrm>
          <a:prstGeom prst="rect">
            <a:avLst/>
          </a:prstGeom>
        </p:spPr>
        <p:txBody>
          <a:bodyPr wrap="square" lIns="0" tIns="0" rIns="0" bIns="0" rtlCol="0" anchor="t">
            <a:spAutoFit/>
          </a:bodyPr>
          <a:lstStyle/>
          <a:p>
            <a:pPr marL="869900" indent="-571500">
              <a:lnSpc>
                <a:spcPts val="5148"/>
              </a:lnSpc>
              <a:spcBef>
                <a:spcPct val="0"/>
              </a:spcBef>
              <a:buClrTx/>
              <a:buFont typeface="Wingdings" panose="05000000000000000000" pitchFamily="2" charset="2"/>
              <a:buChar char="ü"/>
            </a:pPr>
            <a:r>
              <a:rPr lang="en-US" sz="3300" b="1" kern="1200" spc="-132">
                <a:latin typeface="Georgia" panose="02040502050405020303" pitchFamily="18" charset="0"/>
                <a:ea typeface="+mn-ea"/>
                <a:cs typeface="+mn-cs"/>
              </a:rPr>
              <a:t>John v. Baker, 982 P.2d 738 (Alaska 1999) </a:t>
            </a:r>
            <a:r>
              <a:rPr lang="en-US" sz="3300" kern="1200" spc="-132">
                <a:latin typeface="Georgia" panose="02040502050405020303" pitchFamily="18" charset="0"/>
                <a:ea typeface="+mn-ea"/>
                <a:cs typeface="+mn-cs"/>
              </a:rPr>
              <a:t>(respects federal recognition, Alaska Tribes retain inherent sovereignty over core tribal matters; sovereignty tied to citizenship, not land)</a:t>
            </a:r>
          </a:p>
          <a:p>
            <a:pPr marL="298400">
              <a:lnSpc>
                <a:spcPts val="5148"/>
              </a:lnSpc>
              <a:spcBef>
                <a:spcPct val="0"/>
              </a:spcBef>
              <a:buClrTx/>
            </a:pPr>
            <a:endParaRPr lang="en-US" sz="3300" kern="1200" spc="-132">
              <a:latin typeface="Georgia" panose="02040502050405020303" pitchFamily="18" charset="0"/>
              <a:ea typeface="+mn-ea"/>
              <a:cs typeface="+mn-cs"/>
            </a:endParaRPr>
          </a:p>
          <a:p>
            <a:pPr marL="869900" indent="-571500">
              <a:lnSpc>
                <a:spcPts val="5148"/>
              </a:lnSpc>
              <a:spcBef>
                <a:spcPct val="0"/>
              </a:spcBef>
              <a:buClrTx/>
              <a:buFont typeface="Wingdings" panose="05000000000000000000" pitchFamily="2" charset="2"/>
              <a:buChar char="ü"/>
            </a:pPr>
            <a:r>
              <a:rPr lang="en-US" sz="3300" b="1" kern="1200" spc="-132">
                <a:latin typeface="Georgia" panose="02040502050405020303" pitchFamily="18" charset="0"/>
                <a:ea typeface="+mn-ea"/>
                <a:cs typeface="+mn-cs"/>
              </a:rPr>
              <a:t>Alaska Attorney General Opinion on the legal status of Alaska Tribes (2017) </a:t>
            </a:r>
            <a:r>
              <a:rPr lang="en-US" sz="3300" kern="1200" spc="-132">
                <a:latin typeface="Georgia" panose="02040502050405020303" pitchFamily="18" charset="0"/>
                <a:ea typeface="+mn-ea"/>
                <a:cs typeface="+mn-cs"/>
              </a:rPr>
              <a:t>(tribes do exist in Alaska and Alaska Tribes are governments with inherent sovereignty)</a:t>
            </a:r>
          </a:p>
          <a:p>
            <a:pPr marL="298400">
              <a:lnSpc>
                <a:spcPts val="5148"/>
              </a:lnSpc>
              <a:spcBef>
                <a:spcPct val="0"/>
              </a:spcBef>
              <a:buClrTx/>
            </a:pPr>
            <a:endParaRPr lang="en-US" sz="3300" kern="1200" spc="-132">
              <a:latin typeface="Georgia" panose="02040502050405020303" pitchFamily="18" charset="0"/>
              <a:ea typeface="+mn-ea"/>
              <a:cs typeface="+mn-cs"/>
            </a:endParaRPr>
          </a:p>
          <a:p>
            <a:pPr marL="869900" indent="-571500">
              <a:lnSpc>
                <a:spcPts val="5148"/>
              </a:lnSpc>
              <a:spcBef>
                <a:spcPct val="0"/>
              </a:spcBef>
              <a:buClrTx/>
              <a:buFont typeface="Wingdings" panose="05000000000000000000" pitchFamily="2" charset="2"/>
              <a:buChar char="ü"/>
            </a:pPr>
            <a:r>
              <a:rPr lang="en-US" sz="3300" b="1" kern="1200" spc="-132">
                <a:latin typeface="Georgia" panose="02040502050405020303" pitchFamily="18" charset="0"/>
                <a:ea typeface="+mn-ea"/>
                <a:cs typeface="+mn-cs"/>
              </a:rPr>
              <a:t>Alaska Tribal Child Welfare Compact (2017) </a:t>
            </a:r>
            <a:r>
              <a:rPr lang="en-US" sz="3300" kern="1200" spc="-132">
                <a:latin typeface="Georgia" panose="02040502050405020303" pitchFamily="18" charset="0"/>
                <a:ea typeface="+mn-ea"/>
                <a:cs typeface="+mn-cs"/>
              </a:rPr>
              <a:t>(tribes and tribal organizations assume certain responsibilities that have been under the purview of OCS </a:t>
            </a:r>
          </a:p>
          <a:p>
            <a:pPr marL="869900" indent="-571500">
              <a:lnSpc>
                <a:spcPts val="5148"/>
              </a:lnSpc>
              <a:spcBef>
                <a:spcPct val="0"/>
              </a:spcBef>
              <a:buClrTx/>
              <a:buFont typeface="Wingdings" panose="05000000000000000000" pitchFamily="2" charset="2"/>
              <a:buChar char="ü"/>
            </a:pPr>
            <a:endParaRPr lang="en-US" sz="3300" kern="1200" spc="-132">
              <a:latin typeface="Georgia" panose="02040502050405020303" pitchFamily="18" charset="0"/>
              <a:ea typeface="+mn-ea"/>
              <a:cs typeface="+mn-cs"/>
            </a:endParaRPr>
          </a:p>
          <a:p>
            <a:pPr marL="869900" indent="-571500">
              <a:lnSpc>
                <a:spcPts val="5148"/>
              </a:lnSpc>
              <a:spcBef>
                <a:spcPct val="0"/>
              </a:spcBef>
              <a:buClrTx/>
              <a:buFont typeface="Wingdings" panose="05000000000000000000" pitchFamily="2" charset="2"/>
              <a:buChar char="ü"/>
            </a:pPr>
            <a:r>
              <a:rPr lang="en-US" sz="3300" b="1" kern="1200" spc="-132">
                <a:latin typeface="Georgia" panose="02040502050405020303" pitchFamily="18" charset="0"/>
                <a:ea typeface="+mn-ea"/>
                <a:cs typeface="+mn-cs"/>
              </a:rPr>
              <a:t>HB 123 (2022) </a:t>
            </a:r>
            <a:r>
              <a:rPr lang="en-US" sz="3300" kern="1200" spc="-132">
                <a:latin typeface="Georgia" panose="02040502050405020303" pitchFamily="18" charset="0"/>
                <a:ea typeface="+mn-ea"/>
                <a:cs typeface="+mn-cs"/>
              </a:rPr>
              <a:t>State recognizes federally recognized tribes</a:t>
            </a:r>
          </a:p>
          <a:p>
            <a:pPr marL="869900" indent="-571500">
              <a:lnSpc>
                <a:spcPts val="5148"/>
              </a:lnSpc>
              <a:spcBef>
                <a:spcPct val="0"/>
              </a:spcBef>
              <a:buClrTx/>
              <a:buFont typeface="Wingdings" panose="05000000000000000000" pitchFamily="2" charset="2"/>
              <a:buChar char="ü"/>
            </a:pPr>
            <a:endParaRPr lang="en-US" sz="3300" b="1" kern="1200" spc="-132">
              <a:latin typeface="Georgia" panose="02040502050405020303" pitchFamily="18" charset="0"/>
              <a:ea typeface="+mn-ea"/>
              <a:cs typeface="+mn-cs"/>
            </a:endParaRPr>
          </a:p>
        </p:txBody>
      </p:sp>
      <p:sp>
        <p:nvSpPr>
          <p:cNvPr id="3" name="Google Shape;222;p39">
            <a:extLst>
              <a:ext uri="{FF2B5EF4-FFF2-40B4-BE49-F238E27FC236}">
                <a16:creationId xmlns:a16="http://schemas.microsoft.com/office/drawing/2014/main" id="{47579872-CC9B-51CA-2E77-1E30862D5FB6}"/>
              </a:ext>
            </a:extLst>
          </p:cNvPr>
          <p:cNvSpPr/>
          <p:nvPr/>
        </p:nvSpPr>
        <p:spPr>
          <a:xfrm>
            <a:off x="15374299" y="8484702"/>
            <a:ext cx="1087262" cy="1077548"/>
          </a:xfrm>
          <a:custGeom>
            <a:avLst/>
            <a:gdLst/>
            <a:ahLst/>
            <a:cxnLst/>
            <a:rect l="l" t="t" r="r" b="b"/>
            <a:pathLst>
              <a:path w="1421257" h="1399413" extrusionOk="0">
                <a:moveTo>
                  <a:pt x="0" y="0"/>
                </a:moveTo>
                <a:lnTo>
                  <a:pt x="1421257" y="0"/>
                </a:lnTo>
                <a:lnTo>
                  <a:pt x="1421257" y="1399413"/>
                </a:lnTo>
                <a:lnTo>
                  <a:pt x="0" y="1399413"/>
                </a:lnTo>
                <a:lnTo>
                  <a:pt x="0" y="0"/>
                </a:lnTo>
                <a:close/>
              </a:path>
            </a:pathLst>
          </a:custGeom>
          <a:blipFill rotWithShape="1">
            <a:blip r:embed="rId3">
              <a:alphaModFix/>
            </a:blip>
            <a:stretch>
              <a:fillRect/>
            </a:stretch>
          </a:blipFill>
          <a:ln>
            <a:noFill/>
          </a:ln>
        </p:spPr>
        <p:txBody>
          <a:bodyPr spcFirstLastPara="1" wrap="square" lIns="91450" tIns="45700" rIns="91450" bIns="45700" anchor="t" anchorCtr="0">
            <a:noAutofit/>
          </a:bodyPr>
          <a:lstStyle/>
          <a:p>
            <a:pPr>
              <a:buSzPts val="900"/>
            </a:pPr>
            <a:endParaRPr sz="1800">
              <a:solidFill>
                <a:schemeClr val="dk1"/>
              </a:solidFill>
              <a:latin typeface="Calibri"/>
              <a:ea typeface="Calibri"/>
              <a:cs typeface="Calibri"/>
              <a:sym typeface="Calibri"/>
            </a:endParaRPr>
          </a:p>
        </p:txBody>
      </p:sp>
      <p:pic>
        <p:nvPicPr>
          <p:cNvPr id="4" name="Google Shape;223;p39">
            <a:extLst>
              <a:ext uri="{FF2B5EF4-FFF2-40B4-BE49-F238E27FC236}">
                <a16:creationId xmlns:a16="http://schemas.microsoft.com/office/drawing/2014/main" id="{837906C8-5BD2-2EE3-9121-241ED4FF16F5}"/>
              </a:ext>
            </a:extLst>
          </p:cNvPr>
          <p:cNvPicPr preferRelativeResize="0"/>
          <p:nvPr/>
        </p:nvPicPr>
        <p:blipFill>
          <a:blip r:embed="rId4">
            <a:alphaModFix/>
          </a:blip>
          <a:stretch>
            <a:fillRect/>
          </a:stretch>
        </p:blipFill>
        <p:spPr>
          <a:xfrm>
            <a:off x="16341517" y="8572501"/>
            <a:ext cx="1352634" cy="1074150"/>
          </a:xfrm>
          <a:prstGeom prst="rect">
            <a:avLst/>
          </a:prstGeom>
          <a:noFill/>
          <a:ln>
            <a:noFill/>
          </a:ln>
        </p:spPr>
      </p:pic>
    </p:spTree>
    <p:extLst>
      <p:ext uri="{BB962C8B-B14F-4D97-AF65-F5344CB8AC3E}">
        <p14:creationId xmlns:p14="http://schemas.microsoft.com/office/powerpoint/2010/main" val="9084617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 How Does DV Impact the Victim - FINAL Revised" id="{9192FD08-ACDF-E24C-891F-2E3062C93F63}" vid="{35903BCB-4BE2-7C40-BC2A-FDD4A846241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2010</Words>
  <Application>Microsoft Macintosh PowerPoint</Application>
  <PresentationFormat>Custom</PresentationFormat>
  <Paragraphs>250</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Georgia</vt:lpstr>
      <vt:lpstr>Calibri</vt:lpstr>
      <vt:lpstr>Gotham Bold</vt:lpstr>
      <vt:lpstr>Libre Franklin</vt:lpstr>
      <vt:lpstr>Gotham</vt:lpstr>
      <vt:lpstr>Wingdings</vt:lpstr>
      <vt:lpstr>Garamond</vt:lpstr>
      <vt:lpstr>Arial</vt:lpstr>
      <vt:lpstr>Open Sans Bold</vt:lpstr>
      <vt:lpstr>Sagona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Garcia</dc:creator>
  <cp:lastModifiedBy>Rick Garcia</cp:lastModifiedBy>
  <cp:revision>2</cp:revision>
  <cp:lastPrinted>2023-12-20T02:14:46Z</cp:lastPrinted>
  <dcterms:created xsi:type="dcterms:W3CDTF">2024-01-23T23:22:46Z</dcterms:created>
  <dcterms:modified xsi:type="dcterms:W3CDTF">2024-01-25T01:06:42Z</dcterms:modified>
</cp:coreProperties>
</file>