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3" r:id="rId3"/>
  </p:sldMasterIdLst>
  <p:notesMasterIdLst>
    <p:notesMasterId r:id="rId25"/>
  </p:notesMasterIdLst>
  <p:handoutMasterIdLst>
    <p:handoutMasterId r:id="rId26"/>
  </p:handoutMasterIdLst>
  <p:sldIdLst>
    <p:sldId id="257" r:id="rId4"/>
    <p:sldId id="287" r:id="rId5"/>
    <p:sldId id="290" r:id="rId6"/>
    <p:sldId id="288" r:id="rId7"/>
    <p:sldId id="282" r:id="rId8"/>
    <p:sldId id="281" r:id="rId9"/>
    <p:sldId id="291" r:id="rId10"/>
    <p:sldId id="289" r:id="rId11"/>
    <p:sldId id="299" r:id="rId12"/>
    <p:sldId id="300" r:id="rId13"/>
    <p:sldId id="298" r:id="rId14"/>
    <p:sldId id="292" r:id="rId15"/>
    <p:sldId id="294" r:id="rId16"/>
    <p:sldId id="293" r:id="rId17"/>
    <p:sldId id="295" r:id="rId18"/>
    <p:sldId id="301" r:id="rId19"/>
    <p:sldId id="297" r:id="rId20"/>
    <p:sldId id="302" r:id="rId21"/>
    <p:sldId id="303" r:id="rId22"/>
    <p:sldId id="296" r:id="rId23"/>
    <p:sldId id="267" r:id="rId2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B6D2F28-C93E-423E-8B0F-8D0F87CD99BC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AC65339-B808-42CF-86D5-E0CCCC201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8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2EFFD5D-F139-4A69-96B4-829A176777CA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9D66ECC-B3FF-4A64-963C-8A693F0AE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607C6E-08F5-4BD2-A59C-DE6F4A503E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2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25CFDE-7E3D-4EFC-AE9F-A957232E063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9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19475"/>
            <a:ext cx="9144000" cy="3438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Picture 3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15" descr="dotseal-x.gif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5263" y="2847975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2FA8-B4ED-4D2F-BF94-CBFB4432F9C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8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3" name="Picture 12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4" name="Picture 13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7" name="Picture 16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013C46-3F06-47F1-BE32-F506C268B5A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71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19475"/>
            <a:ext cx="9144000" cy="3438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Picture 3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15" descr="dotseal-x.gif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5263" y="2847975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2FA8-B4ED-4D2F-BF94-CBFB4432F9C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2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4D84-C2CB-4C51-81BA-3DC86FD9EF3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1113914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0" y="244475"/>
            <a:ext cx="9144000" cy="8223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prstClr val="black"/>
                </a:solidFill>
                <a:latin typeface="Arial Black" pitchFamily="34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E78E-C053-4DAF-B30C-403A339429F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52960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8741-DBFE-4AE0-9566-2AF0C23D86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171440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C53A-36B8-4EDB-8465-5073AB69724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118772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9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C45E-A27A-4487-84F7-40BF381B5C4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49220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2357-0A75-4A65-9839-44BD47D1C72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278520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FDDA-FF34-4DFA-8A83-C86B3CF5576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395012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3C46-3F06-47F1-BE32-F506C268B5A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364025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4D84-C2CB-4C51-81BA-3DC86FD9EF3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4134222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3" name="Picture 12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4" name="Picture 13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7" name="Picture 16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013C46-3F06-47F1-BE32-F506C268B5A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42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19475"/>
            <a:ext cx="9144000" cy="3438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Picture 3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15" descr="dotseal-x.gif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5263" y="2847975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2FA8-B4ED-4D2F-BF94-CBFB4432F9C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4D84-C2CB-4C51-81BA-3DC86FD9EF3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1672666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0" y="244475"/>
            <a:ext cx="9144000" cy="8223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prstClr val="black"/>
                </a:solidFill>
                <a:latin typeface="Arial Black" pitchFamily="34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E78E-C053-4DAF-B30C-403A339429F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289961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8741-DBFE-4AE0-9566-2AF0C23D86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2447169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C53A-36B8-4EDB-8465-5073AB69724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3787071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9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C45E-A27A-4487-84F7-40BF381B5C4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1391889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2357-0A75-4A65-9839-44BD47D1C72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833576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FDDA-FF34-4DFA-8A83-C86B3CF5576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1149482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3C46-3F06-47F1-BE32-F506C268B5A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426568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0" y="244475"/>
            <a:ext cx="9144000" cy="8223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prstClr val="black"/>
                </a:solidFill>
                <a:latin typeface="Arial Black" pitchFamily="34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E78E-C053-4DAF-B30C-403A339429F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3968703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3" name="Picture 12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4" name="Picture 13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7" name="Picture 16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013C46-3F06-47F1-BE32-F506C268B5A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44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8741-DBFE-4AE0-9566-2AF0C23D86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336620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C53A-36B8-4EDB-8465-5073AB69724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53804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9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C45E-A27A-4487-84F7-40BF381B5C4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376492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2357-0A75-4A65-9839-44BD47D1C72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423818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FDDA-FF34-4DFA-8A83-C86B3CF5576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324090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8" descr="pp-airport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p-facil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p-ferry.jpg"/>
          <p:cNvPicPr>
            <a:picLocks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pp-planes.jpg"/>
          <p:cNvPicPr>
            <a:picLocks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pp-raod2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truck2.gif"/>
          <p:cNvPicPr>
            <a:picLocks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3C46-3F06-47F1-BE32-F506C268B5A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5"/>
          <p:cNvSpPr txBox="1">
            <a:spLocks/>
          </p:cNvSpPr>
          <p:nvPr userDrawn="1"/>
        </p:nvSpPr>
        <p:spPr>
          <a:xfrm>
            <a:off x="2587752" y="6553200"/>
            <a:ext cx="3962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Integrity  ∙  Excellence  ∙  Respect</a:t>
            </a:r>
          </a:p>
        </p:txBody>
      </p:sp>
    </p:spTree>
    <p:extLst>
      <p:ext uri="{BB962C8B-B14F-4D97-AF65-F5344CB8AC3E}">
        <p14:creationId xmlns:p14="http://schemas.microsoft.com/office/powerpoint/2010/main" val="331023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7813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219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9A789C-25E3-452E-8250-B02D04C238C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CAC7A7-562F-4459-8CED-F3108F700E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6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5000"/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7813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219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9A789C-25E3-452E-8250-B02D04C238C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CAC7A7-562F-4459-8CED-F3108F700E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5000"/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7813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219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9A789C-25E3-452E-8250-B02D04C238C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CAC7A7-562F-4459-8CED-F3108F700E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5000"/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9906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2800" dirty="0">
                <a:ln w="12700">
                  <a:solidFill>
                    <a:prstClr val="black"/>
                  </a:solidFill>
                </a:ln>
                <a:gradFill>
                  <a:gsLst>
                    <a:gs pos="0">
                      <a:prstClr val="white"/>
                    </a:gs>
                    <a:gs pos="66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Alaska Department of </a:t>
            </a:r>
            <a:br>
              <a:rPr lang="en-US" sz="2800" dirty="0">
                <a:ln w="12700">
                  <a:solidFill>
                    <a:prstClr val="black"/>
                  </a:solidFill>
                </a:ln>
                <a:gradFill>
                  <a:gsLst>
                    <a:gs pos="0">
                      <a:prstClr val="white"/>
                    </a:gs>
                    <a:gs pos="66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</a:br>
            <a:r>
              <a:rPr lang="en-US" sz="2800" dirty="0">
                <a:ln w="12700">
                  <a:solidFill>
                    <a:prstClr val="black"/>
                  </a:solidFill>
                </a:ln>
                <a:gradFill>
                  <a:gsLst>
                    <a:gs pos="0">
                      <a:prstClr val="white"/>
                    </a:gs>
                    <a:gs pos="66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rPr>
              <a:t>Transportation &amp; Public Facilities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029200"/>
            <a:ext cx="9144000" cy="18288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3000" b="1" dirty="0">
                <a:ln w="12700">
                  <a:noFill/>
                </a:ln>
                <a:gradFill>
                  <a:gsLst>
                    <a:gs pos="0">
                      <a:prstClr val="white"/>
                    </a:gs>
                    <a:gs pos="66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latin typeface="Arial" pitchFamily="34" charset="0"/>
                <a:cs typeface="Arial" pitchFamily="34" charset="0"/>
              </a:rPr>
              <a:t>UAS Integration Pilot Program</a:t>
            </a:r>
          </a:p>
          <a:p>
            <a:pPr algn="ctr">
              <a:spcBef>
                <a:spcPct val="0"/>
              </a:spcBef>
              <a:defRPr/>
            </a:pPr>
            <a:endParaRPr lang="en-US" sz="1000" dirty="0">
              <a:ln w="12700">
                <a:noFill/>
              </a:ln>
              <a:gradFill>
                <a:gsLst>
                  <a:gs pos="0">
                    <a:prstClr val="white"/>
                  </a:gs>
                  <a:gs pos="66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dirty="0">
                <a:ln w="12700">
                  <a:noFill/>
                </a:ln>
                <a:gradFill>
                  <a:gsLst>
                    <a:gs pos="0">
                      <a:prstClr val="white"/>
                    </a:gs>
                    <a:gs pos="66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latin typeface="Arial" pitchFamily="34" charset="0"/>
                <a:cs typeface="Arial" pitchFamily="34" charset="0"/>
              </a:rPr>
              <a:t>Rich Sewell, Aviation Policy Planner</a:t>
            </a:r>
          </a:p>
          <a:p>
            <a:pPr algn="ctr">
              <a:spcBef>
                <a:spcPct val="0"/>
              </a:spcBef>
              <a:defRPr/>
            </a:pPr>
            <a:endParaRPr lang="en-US" sz="1050" dirty="0">
              <a:ln w="12700">
                <a:noFill/>
              </a:ln>
              <a:gradFill>
                <a:gsLst>
                  <a:gs pos="0">
                    <a:prstClr val="white"/>
                  </a:gs>
                  <a:gs pos="66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1600" dirty="0">
                <a:ln w="12700">
                  <a:noFill/>
                </a:ln>
                <a:gradFill>
                  <a:gsLst>
                    <a:gs pos="0">
                      <a:prstClr val="white"/>
                    </a:gs>
                    <a:gs pos="66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latin typeface="Arial" pitchFamily="34" charset="0"/>
                <a:cs typeface="Arial" pitchFamily="34" charset="0"/>
              </a:rPr>
              <a:t>December 7, 2017</a:t>
            </a:r>
          </a:p>
        </p:txBody>
      </p:sp>
    </p:spTree>
    <p:extLst>
      <p:ext uri="{BB962C8B-B14F-4D97-AF65-F5344CB8AC3E}">
        <p14:creationId xmlns:p14="http://schemas.microsoft.com/office/powerpoint/2010/main" val="53419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362200"/>
            <a:ext cx="8839200" cy="3810000"/>
          </a:xfrm>
        </p:spPr>
        <p:txBody>
          <a:bodyPr/>
          <a:lstStyle/>
          <a:p>
            <a:r>
              <a:rPr lang="en-US" dirty="0"/>
              <a:t>Control/consent of aircraft on or near airports</a:t>
            </a:r>
          </a:p>
          <a:p>
            <a:endParaRPr lang="en-US" dirty="0"/>
          </a:p>
          <a:p>
            <a:r>
              <a:rPr lang="en-US" dirty="0"/>
              <a:t>Statewide Certificate of Authorization (COA)</a:t>
            </a:r>
          </a:p>
          <a:p>
            <a:endParaRPr lang="en-US" dirty="0"/>
          </a:p>
          <a:p>
            <a:r>
              <a:rPr lang="en-US" dirty="0"/>
              <a:t>DOT&amp;PF Policy &amp; Procedures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</a:t>
            </a:r>
          </a:p>
        </p:txBody>
      </p:sp>
    </p:spTree>
    <p:extLst>
      <p:ext uri="{BB962C8B-B14F-4D97-AF65-F5344CB8AC3E}">
        <p14:creationId xmlns:p14="http://schemas.microsoft.com/office/powerpoint/2010/main" val="329803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-4482"/>
            <a:ext cx="6934200" cy="92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5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statewide Certificate of Authorization (COA)</a:t>
            </a:r>
          </a:p>
          <a:p>
            <a:r>
              <a:rPr lang="en-US" dirty="0"/>
              <a:t>Staff who have Part 107 certifications</a:t>
            </a:r>
          </a:p>
          <a:p>
            <a:r>
              <a:rPr lang="en-US" dirty="0"/>
              <a:t>Drone pilot training program</a:t>
            </a:r>
          </a:p>
          <a:p>
            <a:r>
              <a:rPr lang="en-US" dirty="0"/>
              <a:t>Developing an “Operating Guidance Manual”</a:t>
            </a:r>
          </a:p>
          <a:p>
            <a:r>
              <a:rPr lang="en-US" dirty="0"/>
              <a:t>Departmental “UAS Working Group”</a:t>
            </a:r>
          </a:p>
          <a:p>
            <a:r>
              <a:rPr lang="en-US" dirty="0"/>
              <a:t>Various drone aircraft</a:t>
            </a:r>
          </a:p>
          <a:p>
            <a:r>
              <a:rPr lang="en-US" dirty="0"/>
              <a:t>Adopted a Policy &amp; Procedure for UAS use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DOT&amp;PF Drone Assets</a:t>
            </a:r>
          </a:p>
        </p:txBody>
      </p:sp>
    </p:spTree>
    <p:extLst>
      <p:ext uri="{BB962C8B-B14F-4D97-AF65-F5344CB8AC3E}">
        <p14:creationId xmlns:p14="http://schemas.microsoft.com/office/powerpoint/2010/main" val="371734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667000"/>
            <a:ext cx="8991600" cy="3581400"/>
          </a:xfrm>
        </p:spPr>
        <p:txBody>
          <a:bodyPr/>
          <a:lstStyle/>
          <a:p>
            <a:r>
              <a:rPr lang="en-US" dirty="0"/>
              <a:t>DOT&amp;PF has multi-modal value-added assets that can be used in the partnership</a:t>
            </a:r>
          </a:p>
          <a:p>
            <a:endParaRPr lang="en-US" dirty="0"/>
          </a:p>
          <a:p>
            <a:r>
              <a:rPr lang="en-US" dirty="0"/>
              <a:t>Our assets need routine inspections</a:t>
            </a:r>
          </a:p>
          <a:p>
            <a:endParaRPr lang="en-US" dirty="0"/>
          </a:p>
          <a:p>
            <a:r>
              <a:rPr lang="en-US" dirty="0"/>
              <a:t>Alaska has a very unique aviation environment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DOT&amp;PF and FAA IPP</a:t>
            </a:r>
          </a:p>
        </p:txBody>
      </p:sp>
    </p:spTree>
    <p:extLst>
      <p:ext uri="{BB962C8B-B14F-4D97-AF65-F5344CB8AC3E}">
        <p14:creationId xmlns:p14="http://schemas.microsoft.com/office/powerpoint/2010/main" val="183910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05000"/>
            <a:ext cx="9296400" cy="4419600"/>
          </a:xfrm>
        </p:spPr>
        <p:txBody>
          <a:bodyPr/>
          <a:lstStyle/>
          <a:p>
            <a:r>
              <a:rPr lang="en-US" dirty="0"/>
              <a:t>ANC “medium hub” airport, Class C airspace</a:t>
            </a:r>
          </a:p>
          <a:p>
            <a:r>
              <a:rPr lang="en-US" dirty="0"/>
              <a:t>FAI “small hub” airport, ATC tower, Class D </a:t>
            </a:r>
          </a:p>
          <a:p>
            <a:r>
              <a:rPr lang="en-US" dirty="0"/>
              <a:t>Other Class D airspace, ATC towers at</a:t>
            </a:r>
          </a:p>
          <a:p>
            <a:r>
              <a:rPr lang="en-US" dirty="0"/>
              <a:t> --King Salmon</a:t>
            </a:r>
          </a:p>
          <a:p>
            <a:r>
              <a:rPr lang="en-US" dirty="0"/>
              <a:t> --Bethel</a:t>
            </a:r>
          </a:p>
          <a:p>
            <a:r>
              <a:rPr lang="en-US" dirty="0"/>
              <a:t> --Kodiak</a:t>
            </a:r>
          </a:p>
          <a:p>
            <a:r>
              <a:rPr lang="en-US" dirty="0"/>
              <a:t>Class E airspace</a:t>
            </a:r>
          </a:p>
          <a:p>
            <a:r>
              <a:rPr lang="en-US" dirty="0"/>
              <a:t>Class G airspace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Assets</a:t>
            </a:r>
          </a:p>
        </p:txBody>
      </p:sp>
    </p:spTree>
    <p:extLst>
      <p:ext uri="{BB962C8B-B14F-4D97-AF65-F5344CB8AC3E}">
        <p14:creationId xmlns:p14="http://schemas.microsoft.com/office/powerpoint/2010/main" val="15498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important element of the IPP is testing “Beyond Line of Sight” Operations</a:t>
            </a:r>
          </a:p>
          <a:p>
            <a:r>
              <a:rPr lang="en-US" dirty="0"/>
              <a:t>DOT&amp;PF can provide many and varied assets</a:t>
            </a:r>
          </a:p>
          <a:p>
            <a:pPr lvl="1"/>
            <a:r>
              <a:rPr lang="en-US" dirty="0"/>
              <a:t>Highways, bridges, marine highways, railroad tracks, ports/harbors, &amp; buildings</a:t>
            </a:r>
          </a:p>
          <a:p>
            <a:r>
              <a:rPr lang="en-US" dirty="0"/>
              <a:t>We inspect all public airports in Alaska (~375 non-Part 139 airports), plus our 19 Part 139s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3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438400"/>
            <a:ext cx="8991600" cy="3581400"/>
          </a:xfrm>
        </p:spPr>
        <p:txBody>
          <a:bodyPr/>
          <a:lstStyle/>
          <a:p>
            <a:r>
              <a:rPr lang="en-US" dirty="0"/>
              <a:t>Dalton Highway is a 414 mile remote industrial road between Fairbanks and Deadhorse</a:t>
            </a:r>
          </a:p>
          <a:p>
            <a:endParaRPr lang="en-US" dirty="0"/>
          </a:p>
          <a:p>
            <a:r>
              <a:rPr lang="en-US" dirty="0"/>
              <a:t>Remote gravel highway with no other access</a:t>
            </a:r>
          </a:p>
          <a:p>
            <a:endParaRPr lang="en-US" dirty="0"/>
          </a:p>
          <a:p>
            <a:r>
              <a:rPr lang="en-US" dirty="0"/>
              <a:t>Extreme Arctic environmental conditions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1. of “Alaska is Unique”</a:t>
            </a:r>
          </a:p>
        </p:txBody>
      </p:sp>
    </p:spTree>
    <p:extLst>
      <p:ext uri="{BB962C8B-B14F-4D97-AF65-F5344CB8AC3E}">
        <p14:creationId xmlns:p14="http://schemas.microsoft.com/office/powerpoint/2010/main" val="2275758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00061"/>
            <a:ext cx="9448800" cy="4419600"/>
          </a:xfrm>
        </p:spPr>
        <p:txBody>
          <a:bodyPr/>
          <a:lstStyle/>
          <a:p>
            <a:r>
              <a:rPr lang="en-US" dirty="0"/>
              <a:t>UAS “beyond line of sight” package delivery to Little Diomede Island</a:t>
            </a:r>
          </a:p>
          <a:p>
            <a:r>
              <a:rPr lang="en-US" dirty="0"/>
              <a:t>Diomede is 25 miles off-shore from Wales</a:t>
            </a:r>
          </a:p>
          <a:p>
            <a:r>
              <a:rPr lang="en-US" dirty="0"/>
              <a:t>DOT owns Diomede heliport &amp; Wales airport</a:t>
            </a:r>
          </a:p>
          <a:p>
            <a:r>
              <a:rPr lang="en-US" dirty="0"/>
              <a:t>Almost no air traffic in the area, easy to control</a:t>
            </a:r>
          </a:p>
          <a:p>
            <a:pPr lvl="1"/>
            <a:r>
              <a:rPr lang="en-US" dirty="0"/>
              <a:t>One scheduled helicopter flight per week</a:t>
            </a:r>
          </a:p>
          <a:p>
            <a:pPr lvl="1"/>
            <a:r>
              <a:rPr lang="en-US" dirty="0"/>
              <a:t>Occasional AK National Guard or US Coast Guard medevac flights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of “Alaska is Unique”</a:t>
            </a:r>
          </a:p>
        </p:txBody>
      </p:sp>
    </p:spTree>
    <p:extLst>
      <p:ext uri="{BB962C8B-B14F-4D97-AF65-F5344CB8AC3E}">
        <p14:creationId xmlns:p14="http://schemas.microsoft.com/office/powerpoint/2010/main" val="131765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Avalanche control is a big problem on the Seward Highway</a:t>
            </a:r>
          </a:p>
          <a:p>
            <a:pPr lvl="1"/>
            <a:r>
              <a:rPr lang="en-US" dirty="0"/>
              <a:t>Drone LiDAR map during summer and compare with winter mapping to estimate snow depth and avalanche hazard</a:t>
            </a:r>
          </a:p>
          <a:p>
            <a:pPr lvl="1"/>
            <a:r>
              <a:rPr lang="en-US" dirty="0"/>
              <a:t>LiDAR map post snow blasting to estimate snow depth and avalanche hazard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“Alaska is Unique”</a:t>
            </a:r>
          </a:p>
        </p:txBody>
      </p:sp>
    </p:spTree>
    <p:extLst>
      <p:ext uri="{BB962C8B-B14F-4D97-AF65-F5344CB8AC3E}">
        <p14:creationId xmlns:p14="http://schemas.microsoft.com/office/powerpoint/2010/main" val="3646043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362200"/>
            <a:ext cx="8991600" cy="3810000"/>
          </a:xfrm>
        </p:spPr>
        <p:txBody>
          <a:bodyPr/>
          <a:lstStyle/>
          <a:p>
            <a:r>
              <a:rPr lang="en-US" dirty="0"/>
              <a:t>Airport approach obstruction control is serious and difficult challenge at remote airports</a:t>
            </a:r>
          </a:p>
          <a:p>
            <a:r>
              <a:rPr lang="en-US" dirty="0"/>
              <a:t>FAA has N/Aed IFR procedures at some of our remote airports due to obstructions</a:t>
            </a:r>
          </a:p>
          <a:p>
            <a:r>
              <a:rPr lang="en-US" dirty="0"/>
              <a:t>LiDAR mapping of approach areas could help identify obstructions that need to be removed to make the airport safe for IFR operations.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 “Alaska is Unique”</a:t>
            </a:r>
          </a:p>
        </p:txBody>
      </p:sp>
    </p:spTree>
    <p:extLst>
      <p:ext uri="{BB962C8B-B14F-4D97-AF65-F5344CB8AC3E}">
        <p14:creationId xmlns:p14="http://schemas.microsoft.com/office/powerpoint/2010/main" val="159442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286000"/>
            <a:ext cx="6705600" cy="3962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Intro: Drones as aircraft &amp;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is DOT&amp;PF?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DOT&amp;PF &amp; Drones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Drone User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Contractor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Regulator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DOT&amp;PF and FAA IPP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Drones, DOT&amp;PF, &amp; IPP</a:t>
            </a:r>
          </a:p>
        </p:txBody>
      </p:sp>
    </p:spTree>
    <p:extLst>
      <p:ext uri="{BB962C8B-B14F-4D97-AF65-F5344CB8AC3E}">
        <p14:creationId xmlns:p14="http://schemas.microsoft.com/office/powerpoint/2010/main" val="318297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DOT&amp;PF wants to partner with UAF</a:t>
            </a:r>
          </a:p>
          <a:p>
            <a:pPr marL="0" indent="0" algn="ctr">
              <a:buNone/>
            </a:pPr>
            <a:r>
              <a:rPr lang="en-US" sz="4000" b="1" dirty="0"/>
              <a:t>to bring an IPP test site to Alaska!</a:t>
            </a:r>
          </a:p>
          <a:p>
            <a:pPr marL="0" indent="0" algn="ctr">
              <a:buNone/>
            </a:pP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47899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5A9955-E6A0-4831-A167-0E99BA782361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00380" y="3791919"/>
            <a:ext cx="680869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5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0000"/>
              </a:lnSpc>
              <a:buClr>
                <a:srgbClr val="1F497D">
                  <a:lumMod val="50000"/>
                </a:srgbClr>
              </a:buClr>
              <a:buSzPct val="11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	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19400" y="208616"/>
            <a:ext cx="3632443" cy="80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95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0000"/>
              </a:lnSpc>
              <a:buClr>
                <a:srgbClr val="1F497D">
                  <a:lumMod val="50000"/>
                </a:srgbClr>
              </a:buClr>
              <a:buSzPct val="110000"/>
              <a:buFont typeface="Wingdings" pitchFamily="2" charset="2"/>
              <a:buNone/>
              <a:defRPr/>
            </a:pPr>
            <a:r>
              <a:rPr lang="en-US" sz="4800" b="1" dirty="0"/>
              <a:t>Questions?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12/7/17</a:t>
            </a:r>
          </a:p>
        </p:txBody>
      </p:sp>
      <p:pic>
        <p:nvPicPr>
          <p:cNvPr id="2050" name="Picture 2" descr="Image result for dr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7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FAA has determined UAS (drones) are aircraft</a:t>
            </a:r>
          </a:p>
          <a:p>
            <a:pPr lvl="1"/>
            <a:r>
              <a:rPr lang="en-US" dirty="0"/>
              <a:t>Pilots must be certificated by FAA</a:t>
            </a:r>
          </a:p>
          <a:p>
            <a:pPr lvl="1"/>
            <a:r>
              <a:rPr lang="en-US" dirty="0"/>
              <a:t>Public agencies can be certificated by FAA</a:t>
            </a:r>
          </a:p>
          <a:p>
            <a:pPr lvl="1"/>
            <a:r>
              <a:rPr lang="en-US" dirty="0"/>
              <a:t>Must operate according to FAA airspace rules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UAS are used in many ways</a:t>
            </a:r>
          </a:p>
          <a:p>
            <a:pPr lvl="1"/>
            <a:r>
              <a:rPr lang="en-US" dirty="0"/>
              <a:t>inspections, data collection, surveillance, etc…</a:t>
            </a:r>
          </a:p>
          <a:p>
            <a:pPr lvl="1"/>
            <a:r>
              <a:rPr lang="en-US" dirty="0"/>
              <a:t>UAS industry is growing very fast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Intro: Drones as aircraft &amp; tools</a:t>
            </a:r>
          </a:p>
        </p:txBody>
      </p:sp>
    </p:spTree>
    <p:extLst>
      <p:ext uri="{BB962C8B-B14F-4D97-AF65-F5344CB8AC3E}">
        <p14:creationId xmlns:p14="http://schemas.microsoft.com/office/powerpoint/2010/main" val="244337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57400"/>
            <a:ext cx="7620000" cy="4343400"/>
          </a:xfrm>
        </p:spPr>
        <p:txBody>
          <a:bodyPr/>
          <a:lstStyle/>
          <a:p>
            <a:r>
              <a:rPr lang="en-US" dirty="0"/>
              <a:t>Multi-modal DOT </a:t>
            </a:r>
            <a:r>
              <a:rPr lang="en-US" i="1" dirty="0"/>
              <a:t>and</a:t>
            </a:r>
            <a:r>
              <a:rPr lang="en-US" dirty="0"/>
              <a:t> PF</a:t>
            </a:r>
          </a:p>
          <a:p>
            <a:pPr lvl="1"/>
            <a:r>
              <a:rPr lang="en-US" dirty="0"/>
              <a:t>Highways, 5,612 lane miles &amp; 822 bridges</a:t>
            </a:r>
          </a:p>
          <a:p>
            <a:pPr lvl="1"/>
            <a:r>
              <a:rPr lang="en-US" dirty="0"/>
              <a:t>Marine Highway, 11 ferries &amp; 35 terminals</a:t>
            </a:r>
          </a:p>
          <a:p>
            <a:pPr lvl="1"/>
            <a:r>
              <a:rPr lang="en-US" dirty="0"/>
              <a:t>Ports &amp; Harbors, 21 harbors</a:t>
            </a:r>
          </a:p>
          <a:p>
            <a:pPr lvl="1"/>
            <a:r>
              <a:rPr lang="en-US" dirty="0"/>
              <a:t>Alaska Railroad, 482 miles of track</a:t>
            </a:r>
          </a:p>
          <a:p>
            <a:pPr lvl="1"/>
            <a:r>
              <a:rPr lang="en-US" dirty="0"/>
              <a:t>Airports: ANC, FAI, &amp; 240 rural airports</a:t>
            </a:r>
          </a:p>
          <a:p>
            <a:pPr lvl="1"/>
            <a:r>
              <a:rPr lang="en-US" dirty="0"/>
              <a:t>Public Facilities, 731 buildings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Who is DOT&amp;PF?</a:t>
            </a:r>
          </a:p>
        </p:txBody>
      </p:sp>
    </p:spTree>
    <p:extLst>
      <p:ext uri="{BB962C8B-B14F-4D97-AF65-F5344CB8AC3E}">
        <p14:creationId xmlns:p14="http://schemas.microsoft.com/office/powerpoint/2010/main" val="16178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590800"/>
            <a:ext cx="8991600" cy="2895600"/>
          </a:xfrm>
        </p:spPr>
        <p:txBody>
          <a:bodyPr/>
          <a:lstStyle/>
          <a:p>
            <a:r>
              <a:rPr lang="en-US" sz="2400" dirty="0"/>
              <a:t>Anchorage Int’l (ANC) and Fairbanks Int’l (FAI) airports</a:t>
            </a:r>
          </a:p>
          <a:p>
            <a:r>
              <a:rPr lang="en-US" sz="2400" dirty="0"/>
              <a:t>240 DOT&amp;PF owned/operated airports &amp; seaplane bases</a:t>
            </a:r>
          </a:p>
          <a:p>
            <a:r>
              <a:rPr lang="en-US" sz="2400" dirty="0"/>
              <a:t>172 gravel, 46 paved airports, 21 seaplane bases, &amp; 1 heliport</a:t>
            </a:r>
          </a:p>
          <a:p>
            <a:r>
              <a:rPr lang="en-US" sz="2400" dirty="0"/>
              <a:t>19 Part 139 certificated airports</a:t>
            </a:r>
          </a:p>
          <a:p>
            <a:r>
              <a:rPr lang="en-US" sz="2400" dirty="0"/>
              <a:t>Primary access for 82% of Alaskan communities is off the contiguous road system.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DOT&amp;PF Airport System</a:t>
            </a:r>
          </a:p>
        </p:txBody>
      </p:sp>
    </p:spTree>
    <p:extLst>
      <p:ext uri="{BB962C8B-B14F-4D97-AF65-F5344CB8AC3E}">
        <p14:creationId xmlns:p14="http://schemas.microsoft.com/office/powerpoint/2010/main" val="55765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Alaska’s Aviation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6649001" cy="4190547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/>
        </p:nvSpPr>
        <p:spPr bwMode="auto">
          <a:xfrm>
            <a:off x="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11/2017</a:t>
            </a:r>
          </a:p>
        </p:txBody>
      </p:sp>
    </p:spTree>
    <p:extLst>
      <p:ext uri="{BB962C8B-B14F-4D97-AF65-F5344CB8AC3E}">
        <p14:creationId xmlns:p14="http://schemas.microsoft.com/office/powerpoint/2010/main" val="425595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14600"/>
            <a:ext cx="8991600" cy="2971800"/>
          </a:xfrm>
        </p:spPr>
        <p:txBody>
          <a:bodyPr/>
          <a:lstStyle/>
          <a:p>
            <a:r>
              <a:rPr lang="en-US" dirty="0"/>
              <a:t>Drone User</a:t>
            </a:r>
          </a:p>
          <a:p>
            <a:endParaRPr lang="en-US" dirty="0"/>
          </a:p>
          <a:p>
            <a:r>
              <a:rPr lang="en-US" dirty="0"/>
              <a:t>Contractor, contract with UAS companies</a:t>
            </a:r>
          </a:p>
          <a:p>
            <a:endParaRPr lang="en-US" dirty="0"/>
          </a:p>
          <a:p>
            <a:r>
              <a:rPr lang="en-US" dirty="0"/>
              <a:t>Regulator of drones on and near our airports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DOT&amp;PF &amp; Drones</a:t>
            </a:r>
          </a:p>
        </p:txBody>
      </p:sp>
    </p:spTree>
    <p:extLst>
      <p:ext uri="{BB962C8B-B14F-4D97-AF65-F5344CB8AC3E}">
        <p14:creationId xmlns:p14="http://schemas.microsoft.com/office/powerpoint/2010/main" val="185632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2133600"/>
            <a:ext cx="8610600" cy="4191000"/>
          </a:xfrm>
        </p:spPr>
        <p:txBody>
          <a:bodyPr/>
          <a:lstStyle/>
          <a:p>
            <a:r>
              <a:rPr lang="en-US" dirty="0"/>
              <a:t>DOT&amp;PF’s vast infrastructure needs routine inspection and maintenance</a:t>
            </a:r>
          </a:p>
          <a:p>
            <a:r>
              <a:rPr lang="en-US" dirty="0"/>
              <a:t>26% budget reduction since FY15</a:t>
            </a:r>
          </a:p>
          <a:p>
            <a:r>
              <a:rPr lang="en-US" dirty="0"/>
              <a:t>Looking for ways to manage more efficiently</a:t>
            </a:r>
          </a:p>
          <a:p>
            <a:pPr lvl="1"/>
            <a:r>
              <a:rPr lang="en-US" dirty="0"/>
              <a:t>Efficient ways to do inspections </a:t>
            </a:r>
          </a:p>
          <a:p>
            <a:pPr lvl="1"/>
            <a:r>
              <a:rPr lang="en-US" dirty="0"/>
              <a:t>Engineering estimates of material stock piles</a:t>
            </a:r>
          </a:p>
          <a:p>
            <a:pPr lvl="1"/>
            <a:r>
              <a:rPr lang="en-US" dirty="0"/>
              <a:t>Planning/Design site surveys, etc…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192795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2438400"/>
            <a:ext cx="8191500" cy="2743200"/>
          </a:xfrm>
        </p:spPr>
        <p:txBody>
          <a:bodyPr/>
          <a:lstStyle/>
          <a:p>
            <a:r>
              <a:rPr lang="en-US" dirty="0"/>
              <a:t>Contract with commercial UAS companies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Engineering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Inspections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Contractor</a:t>
            </a:r>
          </a:p>
        </p:txBody>
      </p:sp>
    </p:spTree>
    <p:extLst>
      <p:ext uri="{BB962C8B-B14F-4D97-AF65-F5344CB8AC3E}">
        <p14:creationId xmlns:p14="http://schemas.microsoft.com/office/powerpoint/2010/main" val="1448106370"/>
      </p:ext>
    </p:extLst>
  </p:cSld>
  <p:clrMapOvr>
    <a:masterClrMapping/>
  </p:clrMapOvr>
</p:sld>
</file>

<file path=ppt/theme/theme1.xml><?xml version="1.0" encoding="utf-8"?>
<a:theme xmlns:a="http://schemas.openxmlformats.org/drawingml/2006/main" name="DOTPF-Pr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TPF-Pr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OTPF-Pr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19109</TotalTime>
  <Words>743</Words>
  <Application>Microsoft Office PowerPoint</Application>
  <PresentationFormat>On-screen Show (4:3)</PresentationFormat>
  <Paragraphs>124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DOTPF-Preso</vt:lpstr>
      <vt:lpstr>1_DOTPF-Preso</vt:lpstr>
      <vt:lpstr>3_DOTPF-Preso</vt:lpstr>
      <vt:lpstr>PowerPoint Presentation</vt:lpstr>
      <vt:lpstr>Drones, DOT&amp;PF, &amp; IPP</vt:lpstr>
      <vt:lpstr>Intro: Drones as aircraft &amp; tools</vt:lpstr>
      <vt:lpstr>2. Who is DOT&amp;PF?</vt:lpstr>
      <vt:lpstr>DOT&amp;PF Airport System</vt:lpstr>
      <vt:lpstr>Alaska’s Aviation System</vt:lpstr>
      <vt:lpstr>3. DOT&amp;PF &amp; Drones</vt:lpstr>
      <vt:lpstr>User</vt:lpstr>
      <vt:lpstr>Contractor</vt:lpstr>
      <vt:lpstr>Regulator</vt:lpstr>
      <vt:lpstr>PowerPoint Presentation</vt:lpstr>
      <vt:lpstr>DOT&amp;PF Drone Assets</vt:lpstr>
      <vt:lpstr>4. DOT&amp;PF and FAA IPP</vt:lpstr>
      <vt:lpstr>Airport Assets</vt:lpstr>
      <vt:lpstr>PowerPoint Presentation</vt:lpstr>
      <vt:lpstr>Example 1. of “Alaska is Unique”</vt:lpstr>
      <vt:lpstr>Example 2 of “Alaska is Unique”</vt:lpstr>
      <vt:lpstr>Example 3 “Alaska is Unique”</vt:lpstr>
      <vt:lpstr>Example 4. “Alaska is Unique”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A. Rauf</dc:creator>
  <cp:lastModifiedBy>Buddy Whitt</cp:lastModifiedBy>
  <cp:revision>78</cp:revision>
  <cp:lastPrinted>2017-11-09T19:02:52Z</cp:lastPrinted>
  <dcterms:created xsi:type="dcterms:W3CDTF">2015-04-29T18:29:52Z</dcterms:created>
  <dcterms:modified xsi:type="dcterms:W3CDTF">2017-12-06T20:01:09Z</dcterms:modified>
</cp:coreProperties>
</file>