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7"/>
  </p:notesMasterIdLst>
  <p:handoutMasterIdLst>
    <p:handoutMasterId r:id="rId18"/>
  </p:handoutMasterIdLst>
  <p:sldIdLst>
    <p:sldId id="281" r:id="rId5"/>
    <p:sldId id="354" r:id="rId6"/>
    <p:sldId id="353" r:id="rId7"/>
    <p:sldId id="360" r:id="rId8"/>
    <p:sldId id="364" r:id="rId9"/>
    <p:sldId id="365" r:id="rId10"/>
    <p:sldId id="357" r:id="rId11"/>
    <p:sldId id="361" r:id="rId12"/>
    <p:sldId id="362" r:id="rId13"/>
    <p:sldId id="363" r:id="rId14"/>
    <p:sldId id="358" r:id="rId15"/>
    <p:sldId id="3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64" y="66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47F05-0506-494A-8060-3F395B947DF9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E857-36B8-43F1-9D87-FE508167B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0A13-3F3D-45D4-B17C-1E0ACF36A6FB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AAB6-A2C6-4A85-A3A1-98EFBA61C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Segoe UI" panose="020B0502040204020203" pitchFamily="34" charset="0"/>
            </a:endParaRPr>
          </a:p>
          <a:p>
            <a:r>
              <a:rPr lang="en-US" dirty="0"/>
              <a:t>ID=d924773e-9a16-4d6d-9803-8cb819e99682
Recipe=text_billboard
Type=TextOnly
Variant=0
FamilyID=AccentBoxWalbaum_Zero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A36B1-75F6-458C-B388-8BC01E9857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5C50C9-5CB7-4938-BEDF-DD2FC7529FA9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68" y="1664208"/>
            <a:ext cx="8586216" cy="2176272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168" y="4142232"/>
            <a:ext cx="7223760" cy="68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78408"/>
            <a:ext cx="4059936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59152"/>
            <a:ext cx="4059936" cy="3429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978408"/>
            <a:ext cx="3721608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4215384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5321808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7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4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541A812-4D3F-4D65-BA64-BA64E37F2C1D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7013448" cy="2990088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648" y="1938528"/>
            <a:ext cx="2688336" cy="29900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16BBE9-8A9C-450B-A235-677945C7ED44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5E7BF-3629-4C02-98DF-CFC1C93CE036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852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73635DF-99E4-4A0C-A272-D9FF87695DE7}"/>
              </a:ext>
            </a:extLst>
          </p:cNvPr>
          <p:cNvSpPr/>
          <p:nvPr userDrawn="1"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0C76F-6331-4485-AA5B-D61483481F68}"/>
              </a:ext>
            </a:extLst>
          </p:cNvPr>
          <p:cNvSpPr/>
          <p:nvPr userDrawn="1"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B2BA4C-9ADA-41DB-B758-9E3CFEC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957ADB-410A-48BE-AA95-3A708314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12591B-8032-4FDF-9B26-8F505642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799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31" r:id="rId3"/>
    <p:sldLayoutId id="2147483723" r:id="rId4"/>
    <p:sldLayoutId id="2147483722" r:id="rId5"/>
    <p:sldLayoutId id="2147483732" r:id="rId6"/>
    <p:sldLayoutId id="2147483736" r:id="rId7"/>
    <p:sldLayoutId id="2147483725" r:id="rId8"/>
    <p:sldLayoutId id="2147483733" r:id="rId9"/>
    <p:sldLayoutId id="2147483734" r:id="rId10"/>
    <p:sldLayoutId id="2147483735" r:id="rId11"/>
    <p:sldLayoutId id="2147483726" r:id="rId12"/>
    <p:sldLayoutId id="2147483727" r:id="rId13"/>
    <p:sldLayoutId id="2147483728" r:id="rId14"/>
    <p:sldLayoutId id="21474837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OBSTRUCTION OF ACCESS TO PUBLIC PLACES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596" y="3840480"/>
            <a:ext cx="7223760" cy="1243149"/>
          </a:xfrm>
        </p:spPr>
        <p:txBody>
          <a:bodyPr numCol="1">
            <a:normAutofit fontScale="47500" lnSpcReduction="20000"/>
          </a:bodyPr>
          <a:lstStyle/>
          <a:p>
            <a:r>
              <a:rPr lang="en-US" sz="4200" dirty="0"/>
              <a:t>Treg Taylor, Attorney General</a:t>
            </a:r>
          </a:p>
          <a:p>
            <a:r>
              <a:rPr lang="en-US" sz="4200" dirty="0"/>
              <a:t>Parker Patterson, Senior Assistant Attorney General</a:t>
            </a:r>
          </a:p>
          <a:p>
            <a:r>
              <a:rPr lang="en-US" sz="3600" dirty="0"/>
              <a:t>Department of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59E97-E966-1657-0E47-7F4F673CD4F4}"/>
              </a:ext>
            </a:extLst>
          </p:cNvPr>
          <p:cNvSpPr txBox="1"/>
          <p:nvPr/>
        </p:nvSpPr>
        <p:spPr>
          <a:xfrm>
            <a:off x="4260324" y="5294811"/>
            <a:ext cx="3668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House Transportation Committee</a:t>
            </a:r>
          </a:p>
          <a:p>
            <a:pPr algn="ctr"/>
            <a:r>
              <a:rPr lang="en-US" dirty="0"/>
              <a:t>March 14, 2024</a:t>
            </a:r>
          </a:p>
        </p:txBody>
      </p:sp>
    </p:spTree>
    <p:extLst>
      <p:ext uri="{BB962C8B-B14F-4D97-AF65-F5344CB8AC3E}">
        <p14:creationId xmlns:p14="http://schemas.microsoft.com/office/powerpoint/2010/main" val="18337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6EA5-1EEF-4F8D-A202-227127F3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3E06A-806F-4CD1-9674-3E9124298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Section 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54FB5-947C-443A-A471-5A92DDDE7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Section 11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4A6380-3B85-4062-912A-4E390EC98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/>
              <a:t>Section 12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2AD97-6712-4E23-9D09-2FCFC43DE6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1800" b="0" i="0" u="none" dirty="0"/>
              <a:t>Amends the crime of obstruction to navigable waters to a class A misdemeanor if the conduct creates a substantial risk of injury or interferes with an emergency response</a:t>
            </a:r>
          </a:p>
          <a:p>
            <a:pPr lvl="0"/>
            <a:r>
              <a:rPr lang="en-US" dirty="0"/>
              <a:t>Other obstructions class B misdemeanor</a:t>
            </a:r>
            <a:endParaRPr lang="en-US" sz="1800" b="0" i="0" u="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6909A-6871-4C18-9DB4-D10F772A4E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/>
              <a:t>Provides prospective application of criminal offenses amended in the bill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A52259-E9BC-4D73-AB88-6F0A4227FEC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800" dirty="0"/>
              <a:t>Provides for a July 1, 2024 effective date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B54300-48D9-44C9-AE06-2EF38D9C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8890F-0304-4336-8A5F-BCCA24EA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B95F7-36ED-5591-039F-2A561965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3/14/2024</a:t>
            </a:r>
          </a:p>
        </p:txBody>
      </p:sp>
    </p:spTree>
    <p:extLst>
      <p:ext uri="{BB962C8B-B14F-4D97-AF65-F5344CB8AC3E}">
        <p14:creationId xmlns:p14="http://schemas.microsoft.com/office/powerpoint/2010/main" val="163547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87A22160-1F99-4B20-87AD-2F9117F992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9205" r="-2" b="1920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9" name="Picture Placeholder 18" descr="Person standing on a snowy road">
            <a:extLst>
              <a:ext uri="{FF2B5EF4-FFF2-40B4-BE49-F238E27FC236}">
                <a16:creationId xmlns:a16="http://schemas.microsoft.com/office/drawing/2014/main" id="{B9DA24F4-B703-4FC0-9F8E-A952502DA9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5514" r="-2" b="1551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E9372-10C9-4FE2-AA18-D3757770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Summary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CCB26-C7B5-4926-8F38-01AA28C0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proposed bill is both content and viewpoint neutral. It aims to:</a:t>
            </a:r>
          </a:p>
          <a:p>
            <a:pPr marL="971550" lvl="1"/>
            <a:r>
              <a:rPr lang="en-US" sz="1800" dirty="0"/>
              <a:t>Allow Alaskans to seek remedy when their right to access public places is violated</a:t>
            </a:r>
          </a:p>
          <a:p>
            <a:pPr marL="971550" lvl="1"/>
            <a:r>
              <a:rPr lang="en-US" sz="1800" dirty="0"/>
              <a:t>Deter and discourage unlawful conduct through stronger criminal penalties</a:t>
            </a:r>
          </a:p>
          <a:p>
            <a:pPr marL="971550" lvl="1"/>
            <a:r>
              <a:rPr lang="en-US" sz="1800" dirty="0"/>
              <a:t>Uphold Alaskans’ constitutional right to assembly and demonstration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B0719-D01C-9304-00ED-0430F146ABA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38912" y="6356350"/>
            <a:ext cx="13350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3/14/2024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06C04-4F4E-47CE-849C-FC29852F5B1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3936" y="6356350"/>
            <a:ext cx="29947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DEPARTMENT OF LAW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003F3-F17A-4CAC-B7CA-4C498BA84E7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00988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9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2E3A-DB80-46C8-A227-EE0F7E87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25" name="Online Image Placeholder 23" descr="User">
            <a:extLst>
              <a:ext uri="{FF2B5EF4-FFF2-40B4-BE49-F238E27FC236}">
                <a16:creationId xmlns:a16="http://schemas.microsoft.com/office/drawing/2014/main" id="{DD136AFE-38B3-4FAE-907B-277600FBDED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977D1C-657B-4FA7-B4A1-CD08EC61D3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10681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Treg Taylor</a:t>
            </a:r>
            <a:br>
              <a:rPr lang="en-US" sz="1600" dirty="0"/>
            </a:br>
            <a:r>
              <a:rPr lang="en-US" dirty="0"/>
              <a:t>Attorney General</a:t>
            </a:r>
          </a:p>
          <a:p>
            <a:pPr marL="0" indent="0">
              <a:buNone/>
            </a:pPr>
            <a:r>
              <a:rPr lang="en-US" sz="1600" dirty="0"/>
              <a:t>treg.taylor@alaska.gov</a:t>
            </a:r>
          </a:p>
        </p:txBody>
      </p:sp>
      <p:pic>
        <p:nvPicPr>
          <p:cNvPr id="29" name="Online Image Placeholder 11" descr="User with solid fill">
            <a:extLst>
              <a:ext uri="{FF2B5EF4-FFF2-40B4-BE49-F238E27FC236}">
                <a16:creationId xmlns:a16="http://schemas.microsoft.com/office/drawing/2014/main" id="{247D95FD-08A2-4831-BB6A-A0FCA300459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400" y="4274475"/>
            <a:ext cx="457200" cy="4572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241EFF-1DFD-4B6D-BFDE-8E8B188334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BB8335-F249-4F37-8C3F-A672116EB8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12</a:t>
            </a:fld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252FDB0-A932-B097-8E2F-FC5417E41662}"/>
              </a:ext>
            </a:extLst>
          </p:cNvPr>
          <p:cNvSpPr txBox="1">
            <a:spLocks/>
          </p:cNvSpPr>
          <p:nvPr/>
        </p:nvSpPr>
        <p:spPr>
          <a:xfrm>
            <a:off x="7772400" y="4835833"/>
            <a:ext cx="3721100" cy="10681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Parker Patterson</a:t>
            </a:r>
            <a:br>
              <a:rPr lang="en-US" dirty="0"/>
            </a:br>
            <a:r>
              <a:rPr lang="en-US" dirty="0"/>
              <a:t>Senior Assistant Attorney General</a:t>
            </a:r>
          </a:p>
          <a:p>
            <a:r>
              <a:rPr lang="en-US" dirty="0"/>
              <a:t>parker.patterson@alaska.gov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131DD37-C7C6-F804-F6D3-8F064435D01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3/14/2024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C3B4B3C-BD53-0978-EEA9-CE8261C2524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/>
          <a:srcRect l="9782" r="9782"/>
          <a:stretch/>
        </p:blipFill>
        <p:spPr>
          <a:xfrm>
            <a:off x="381000" y="633692"/>
            <a:ext cx="6632448" cy="5492788"/>
          </a:xfrm>
        </p:spPr>
      </p:pic>
    </p:spTree>
    <p:extLst>
      <p:ext uri="{BB962C8B-B14F-4D97-AF65-F5344CB8AC3E}">
        <p14:creationId xmlns:p14="http://schemas.microsoft.com/office/powerpoint/2010/main" val="125775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386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1C1E-7FB9-4FD0-9195-B9ADFD18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207803"/>
            <a:ext cx="6272784" cy="28254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Alaskans have a constitutional right to freedom of movement within the state and to have free access to public places.</a:t>
            </a:r>
          </a:p>
          <a:p>
            <a:endParaRPr lang="en-US" dirty="0"/>
          </a:p>
          <a:p>
            <a:r>
              <a:rPr lang="en-US" dirty="0"/>
              <a:t>Alaskans also have a constitutional right to peaceably and lawfully assemble.</a:t>
            </a:r>
          </a:p>
          <a:p>
            <a:endParaRPr lang="en-US" dirty="0"/>
          </a:p>
          <a:p>
            <a:r>
              <a:rPr lang="en-US" dirty="0"/>
              <a:t>HB 386 is an Act to protect Alaskans’ constitutional rights.</a:t>
            </a:r>
          </a:p>
          <a:p>
            <a:endParaRPr lang="en-US" dirty="0"/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778123A3-1887-4297-BB48-CD597C4677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861" b="12861"/>
          <a:stretch/>
        </p:blipFill>
        <p:spPr/>
      </p:pic>
      <p:pic>
        <p:nvPicPr>
          <p:cNvPr id="18" name="Picture Placeholder 17" descr="Person standing on a snowy road">
            <a:extLst>
              <a:ext uri="{FF2B5EF4-FFF2-40B4-BE49-F238E27FC236}">
                <a16:creationId xmlns:a16="http://schemas.microsoft.com/office/drawing/2014/main" id="{1A615CC8-9DF3-484C-8E7E-BA035F9390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3571" r="13571"/>
          <a:stretch/>
        </p:blipFill>
        <p:spPr>
          <a:xfrm>
            <a:off x="7684008" y="-60960"/>
            <a:ext cx="4507992" cy="41239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59246-61F9-4344-994B-CAC75B9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458" y="6356350"/>
            <a:ext cx="7410994" cy="365125"/>
          </a:xfrm>
        </p:spPr>
        <p:txBody>
          <a:bodyPr/>
          <a:lstStyle/>
          <a:p>
            <a:pPr algn="l"/>
            <a:r>
              <a:rPr lang="en-US" dirty="0"/>
              <a:t>3/14/2024			DEPARTMENT OF LAW			                  </a:t>
            </a:r>
            <a:fld id="{A65A5C87-DF58-40C8-B092-1DE63DB4547E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8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Freedom of Movement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F49FC-D0EF-FA6E-B7B6-3E52BCD94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393986"/>
            <a:ext cx="4937760" cy="37782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Alaskans’ right to freely move within the state is violated when their access to public places and facilities are unlawfully obstructed</a:t>
            </a:r>
          </a:p>
          <a:p>
            <a:r>
              <a:rPr lang="en-US" dirty="0"/>
              <a:t>Unlawful obstruction presents a threat to public safety - emergency vehicles are unable to respond when a crucial roadway is obstructed</a:t>
            </a:r>
          </a:p>
          <a:p>
            <a:r>
              <a:rPr lang="en-US" dirty="0"/>
              <a:t>Unlawful obstruction poses a threat to Alaska’s economy - businesses cannot operate normally;  Alaskans may be unable to get to work</a:t>
            </a:r>
          </a:p>
          <a:p>
            <a:r>
              <a:rPr lang="en-US" dirty="0"/>
              <a:t>HB 386 imposes additional criminal penalties for obstruction of public places and creates a civil cause of action for a private citizen whose access is unlawfully obstructed</a:t>
            </a:r>
          </a:p>
          <a:p>
            <a:r>
              <a:rPr lang="en-US" dirty="0"/>
              <a:t>Penalties imposed by the bill discourage and deter unlawful obstruction of public places</a:t>
            </a:r>
          </a:p>
          <a:p>
            <a:endParaRPr lang="en-US" dirty="0"/>
          </a:p>
        </p:txBody>
      </p:sp>
      <p:pic>
        <p:nvPicPr>
          <p:cNvPr id="10" name="Content Placeholder 9" descr="Person standing on a snowy road">
            <a:extLst>
              <a:ext uri="{FF2B5EF4-FFF2-40B4-BE49-F238E27FC236}">
                <a16:creationId xmlns:a16="http://schemas.microsoft.com/office/drawing/2014/main" id="{D3D14E32-44CB-CCA0-67EF-24C2ADAD83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76712" y="2393986"/>
            <a:ext cx="5668703" cy="3778214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9479B9-32E2-0F9F-78F8-1F3A178B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46AB5A-A2FE-E8CC-6337-FF5FBBD4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A0DEEFB-E542-958B-DBB6-0D4ACC78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3/14/2024</a:t>
            </a:r>
          </a:p>
        </p:txBody>
      </p:sp>
    </p:spTree>
    <p:extLst>
      <p:ext uri="{BB962C8B-B14F-4D97-AF65-F5344CB8AC3E}">
        <p14:creationId xmlns:p14="http://schemas.microsoft.com/office/powerpoint/2010/main" val="217754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Freedom of Assembly</a:t>
            </a:r>
          </a:p>
        </p:txBody>
      </p:sp>
      <p:pic>
        <p:nvPicPr>
          <p:cNvPr id="9" name="Content Placeholder 8" descr="A group of people in traditional clothing&#10;&#10;Description automatically generated">
            <a:extLst>
              <a:ext uri="{FF2B5EF4-FFF2-40B4-BE49-F238E27FC236}">
                <a16:creationId xmlns:a16="http://schemas.microsoft.com/office/drawing/2014/main" id="{9A5313F0-8074-6708-063A-AC88F3539F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6737" y="2249073"/>
            <a:ext cx="5187695" cy="3881701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9479B9-32E2-0F9F-78F8-1F3A178B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46AB5A-A2FE-E8CC-6337-FF5FBBD4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DB90F2-56B1-EF7C-18EB-2F613A96E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570" y="1953792"/>
            <a:ext cx="5263896" cy="435556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Conduct that includes blocking access to public places and blocking traffic is already codified as a criminal act under AS 28.35.140</a:t>
            </a:r>
          </a:p>
          <a:p>
            <a:r>
              <a:rPr lang="en-US" dirty="0"/>
              <a:t>Freedom of expression is already subject to time, place, and manner restrictions to prevent interference with the rights of others</a:t>
            </a:r>
          </a:p>
          <a:p>
            <a:r>
              <a:rPr lang="en-US" dirty="0"/>
              <a:t>Proposed bill targets the conduct of blocking access to public places – not Alaskans’ right to peaceably and lawfully assemble</a:t>
            </a:r>
          </a:p>
          <a:p>
            <a:r>
              <a:rPr lang="en-US" dirty="0"/>
              <a:t>Provides Alaskans an avenue to remedy against unlawful obstruction</a:t>
            </a:r>
          </a:p>
          <a:p>
            <a:r>
              <a:rPr lang="en-US" dirty="0"/>
              <a:t>Helps prevent Alaskans </a:t>
            </a:r>
            <a:r>
              <a:rPr lang="en-US" dirty="0">
                <a:effectLst/>
                <a:ea typeface="Calibri" panose="020F0502020204030204" pitchFamily="34" charset="0"/>
              </a:rPr>
              <a:t>from engaging in self help and keeps these situations from dangerous escalations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EDFB89-69D9-4717-EFB3-9E023F13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3/14/2024</a:t>
            </a:r>
          </a:p>
        </p:txBody>
      </p:sp>
    </p:spTree>
    <p:extLst>
      <p:ext uri="{BB962C8B-B14F-4D97-AF65-F5344CB8AC3E}">
        <p14:creationId xmlns:p14="http://schemas.microsoft.com/office/powerpoint/2010/main" val="151716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AF6F236-DB75-F1D2-92D6-C80A1490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Around the U.S.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377262C-CC76-B4B2-CE43-880DDBDC4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1728216"/>
            <a:ext cx="4937760" cy="1468346"/>
          </a:xfrm>
        </p:spPr>
        <p:txBody>
          <a:bodyPr>
            <a:normAutofit fontScale="92500"/>
          </a:bodyPr>
          <a:lstStyle/>
          <a:p>
            <a:r>
              <a:rPr lang="en-US" b="0" dirty="0"/>
              <a:t>Protestors bodily block traffic at the State of the Union Address Washington, D.C.</a:t>
            </a:r>
          </a:p>
        </p:txBody>
      </p:sp>
      <p:pic>
        <p:nvPicPr>
          <p:cNvPr id="31" name="Content Placeholder 30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0337AB09-7920-E41F-9F04-70FC49AE99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356714" y="3203575"/>
            <a:ext cx="4455722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7F75BA5-A9EB-3DE9-CFFF-F88A4AE8C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016986"/>
            <a:ext cx="4937760" cy="1179576"/>
          </a:xfrm>
        </p:spPr>
        <p:txBody>
          <a:bodyPr>
            <a:normAutofit fontScale="92500"/>
          </a:bodyPr>
          <a:lstStyle/>
          <a:p>
            <a:r>
              <a:rPr lang="en-US" b="0" dirty="0"/>
              <a:t>Trump supporters use their cars to block access to a bridge</a:t>
            </a:r>
            <a:br>
              <a:rPr lang="en-US" b="0" dirty="0"/>
            </a:br>
            <a:r>
              <a:rPr lang="en-US" b="0" dirty="0"/>
              <a:t>South Nyack, NY</a:t>
            </a:r>
          </a:p>
        </p:txBody>
      </p:sp>
      <p:pic>
        <p:nvPicPr>
          <p:cNvPr id="33" name="Content Placeholder 32" descr="A group of cars with flags on the side of a bridge&#10;&#10;Description automatically generated">
            <a:extLst>
              <a:ext uri="{FF2B5EF4-FFF2-40B4-BE49-F238E27FC236}">
                <a16:creationId xmlns:a16="http://schemas.microsoft.com/office/drawing/2014/main" id="{CA00F37A-B1CF-DE6F-7A66-0A82C99AD6A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86328" y="3203575"/>
            <a:ext cx="4456531" cy="2968625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CE022-81C6-0A89-2FE9-652D21DD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3/14/2024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A78516-9661-4FC7-1750-85D3A01F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7C8331-F8BF-7DFD-5647-651147DB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5</a:t>
            </a:fld>
            <a:endParaRPr lang="en-US" dirty="0"/>
          </a:p>
        </p:txBody>
      </p:sp>
      <p:sp>
        <p:nvSpPr>
          <p:cNvPr id="36" name="AutoShape 4" descr="Demonstrators with Jewish Voice for Peace attempt to block President Joe Biden's motorcade route during a Pro-Palestinian protest near the U.S. Capitol on March 7, in Washington, DC.">
            <a:extLst>
              <a:ext uri="{FF2B5EF4-FFF2-40B4-BE49-F238E27FC236}">
                <a16:creationId xmlns:a16="http://schemas.microsoft.com/office/drawing/2014/main" id="{A2703417-63BF-8956-7C00-08B9F505AE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1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0569FDDF-7660-C60F-9811-4875318D868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/>
          <a:stretch>
            <a:fillRect/>
          </a:stretch>
        </p:blipFill>
        <p:spPr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DD73D0F-F1F5-A0F0-B6C9-82510DB1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Alaskans are Vulnerable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8B439F-1A6A-A69D-58CE-EAD53143A9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849122"/>
            <a:ext cx="3246120" cy="2359152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latin typeface="+mj-lt"/>
              </a:rPr>
              <a:t>Dalton Highway</a:t>
            </a:r>
          </a:p>
          <a:p>
            <a:r>
              <a:rPr lang="en-US" sz="2000" dirty="0">
                <a:latin typeface="+mj-lt"/>
              </a:rPr>
              <a:t>Obstructing the Haul Road during mobilization season could have devastating effects on the oil patch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7E6DBA8-FC7B-7BC1-F70A-8B1189E068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u="sng" dirty="0">
                <a:latin typeface="+mj-lt"/>
              </a:rPr>
              <a:t>Seward Highway</a:t>
            </a:r>
            <a:endParaRPr lang="en-US" dirty="0">
              <a:latin typeface="+mj-lt"/>
            </a:endParaRPr>
          </a:p>
          <a:p>
            <a:pPr marL="0" indent="0"/>
            <a:r>
              <a:rPr lang="en-US" sz="2000" dirty="0">
                <a:latin typeface="+mj-lt"/>
              </a:rPr>
              <a:t>Obstructing the Seward south of Anchorage blocks the Kenai Peninsula from accessing the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Port of Alaska and the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Ted Stevens Int’l Airport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827E22E-F366-D8D1-BC58-8B3E24D73E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u="sng" dirty="0">
                <a:latin typeface="+mj-lt"/>
              </a:rPr>
              <a:t>Glenn Highway</a:t>
            </a:r>
          </a:p>
          <a:p>
            <a:r>
              <a:rPr lang="en-US" dirty="0">
                <a:latin typeface="+mj-lt"/>
              </a:rPr>
              <a:t>Obstructing the Glenn north of Anchorage blocks every community north of Anchorage from accessing the Port of Alaska and the Ted Stevens Int’l Airport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9CF3C5-AEED-D294-246E-AAF8BD1A9D4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3/14/2024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762F4-E355-12D7-850E-D02695D48BF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DEPARTMENT OF LAW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AC244-E22F-B10B-8442-8462D3E884D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5392548-F118-0BBE-26B5-B9B16950928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039112"/>
          </a:xfrm>
        </p:spPr>
        <p:txBody>
          <a:bodyPr>
            <a:normAutofit/>
          </a:bodyPr>
          <a:lstStyle/>
          <a:p>
            <a:r>
              <a:rPr lang="en-US" u="sng" dirty="0">
                <a:latin typeface="+mj-lt"/>
              </a:rPr>
              <a:t>Highway 2</a:t>
            </a:r>
          </a:p>
          <a:p>
            <a:r>
              <a:rPr lang="en-US" sz="2000" dirty="0">
                <a:latin typeface="+mj-lt"/>
              </a:rPr>
              <a:t>Obstructing the road just inside the US/Canada border blocks all traffic in and out of Alaska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BD3D44B-D724-CB65-BD75-EA7C58A2BD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impacts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C472345-3C52-06CA-B185-0D26308501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Road safety concerns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EFC237-2D76-9DE7-534F-5D88B1283C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Disruptions to Alaskans’ lives</a:t>
            </a:r>
            <a:endParaRPr lang="en-US" dirty="0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3C0F5AB9-09A1-4137-3B40-5065AE10EED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/>
          <a:srcRect/>
          <a:stretch>
            <a:fillRect/>
          </a:stretch>
        </p:blipFill>
        <p:spPr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4651D91B-E566-B99E-9211-E0FCCB838B4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8"/>
          <a:srcRect/>
          <a:stretch>
            <a:fillRect/>
          </a:stretch>
        </p:blipFill>
        <p:spPr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22116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6EA5-1EEF-4F8D-A202-227127F3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3E06A-806F-4CD1-9674-3E9124298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Section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54FB5-947C-443A-A471-5A92DDDE7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Section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4A6380-3B85-4062-912A-4E390EC98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/>
              <a:t>Section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2AD97-6712-4E23-9D09-2FCFC43DE6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1800" b="0" i="0" u="none" dirty="0"/>
              <a:t>Amends existing obstruction of airports statute to </a:t>
            </a:r>
            <a:r>
              <a:rPr lang="en-US" dirty="0"/>
              <a:t>prohibit obstruction of runways</a:t>
            </a:r>
            <a:endParaRPr lang="en-US" sz="1800" b="0" i="0" u="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6909A-6871-4C18-9DB4-D10F772A4E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/>
              <a:t>Adds new penalties to the crim</a:t>
            </a:r>
            <a:r>
              <a:rPr lang="en-US" dirty="0"/>
              <a:t>e of obstruction of airports and classifies specific conduct as class C felony or class A misdemeanor</a:t>
            </a:r>
            <a:endParaRPr lang="en-US" sz="1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A52259-E9BC-4D73-AB88-6F0A4227FEC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800" dirty="0"/>
              <a:t>Accounts for amendments in section 2 with a conforming change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B54300-48D9-44C9-AE06-2EF38D9C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8890F-0304-4336-8A5F-BCCA24EA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F61A26A-F4AE-58FB-5808-B3C8EED3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3/14/2024</a:t>
            </a:r>
          </a:p>
        </p:txBody>
      </p:sp>
    </p:spTree>
    <p:extLst>
      <p:ext uri="{BB962C8B-B14F-4D97-AF65-F5344CB8AC3E}">
        <p14:creationId xmlns:p14="http://schemas.microsoft.com/office/powerpoint/2010/main" val="9554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6EA5-1EEF-4F8D-A202-227127F3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3E06A-806F-4CD1-9674-3E9124298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Section 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54FB5-947C-443A-A471-5A92DDDE7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Section 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4A6380-3B85-4062-912A-4E390EC98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/>
              <a:t>Section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2AD97-6712-4E23-9D09-2FCFC43DE6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1800" b="0" i="0" u="none" dirty="0"/>
              <a:t>Establishes liability in a civil case for violations of any criminal statutes created or amended by the bill and sets out provisions for civil cause of action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6909A-6871-4C18-9DB4-D10F772A4E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/>
              <a:t>Amends the crime of criminal trespass in the first degree to class C felony if the conduct creates a substantial risk of physical injury or interferes with an emergency response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A52259-E9BC-4D73-AB88-6F0A4227FEC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800" dirty="0"/>
              <a:t>Amends the crime of criminal trespass in the second degree to class A misdemeanor if the conduct creates a substantial risk of physical injury or interferes with an emergency response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B54300-48D9-44C9-AE06-2EF38D9C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8890F-0304-4336-8A5F-BCCA24EA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6212D-60B5-B7CA-8B5E-5B45565A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3/14/2024</a:t>
            </a:r>
          </a:p>
        </p:txBody>
      </p:sp>
    </p:spTree>
    <p:extLst>
      <p:ext uri="{BB962C8B-B14F-4D97-AF65-F5344CB8AC3E}">
        <p14:creationId xmlns:p14="http://schemas.microsoft.com/office/powerpoint/2010/main" val="275435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6EA5-1EEF-4F8D-A202-227127F3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3E06A-806F-4CD1-9674-3E9124298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Section 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54FB5-947C-443A-A471-5A92DDDE7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Section 8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4A6380-3B85-4062-912A-4E390EC98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/>
              <a:t>Section </a:t>
            </a:r>
            <a:r>
              <a:rPr lang="en-US" dirty="0"/>
              <a:t>9</a:t>
            </a:r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2AD97-6712-4E23-9D09-2FCFC43DE6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1800" b="0" i="0" u="none" dirty="0"/>
              <a:t>Accounts for amendments in section 8 with a conforming 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6909A-6871-4C18-9DB4-D10F772A4E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Makes </a:t>
            </a:r>
            <a:r>
              <a:rPr lang="en-US" sz="1800" dirty="0"/>
              <a:t>obstructing a highway by dropping a substance on the highway a class C felony if it creates a substantial risk of physical injury or interferes with an emergency response</a:t>
            </a:r>
          </a:p>
          <a:p>
            <a:r>
              <a:rPr lang="en-US" dirty="0"/>
              <a:t>Other highway obstruction class A misdemeanor</a:t>
            </a:r>
            <a:endParaRPr lang="en-US" sz="1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A52259-E9BC-4D73-AB88-6F0A4227FEC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800" dirty="0"/>
              <a:t>Creates crime of obstruction of free passage in public places, a class A misdemeanor if conduct creates a substantial risk of physical injury or interferes with an emergency response</a:t>
            </a:r>
          </a:p>
          <a:p>
            <a:r>
              <a:rPr lang="en-US" dirty="0"/>
              <a:t>Permitted conduct exempt</a:t>
            </a:r>
            <a:endParaRPr lang="en-US" sz="18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B54300-48D9-44C9-AE06-2EF38D9C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LAW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8890F-0304-4336-8A5F-BCCA24EA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6F6A97-61AA-7B87-8A68-887FBD73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3/14/2024</a:t>
            </a:r>
          </a:p>
        </p:txBody>
      </p:sp>
    </p:spTree>
    <p:extLst>
      <p:ext uri="{BB962C8B-B14F-4D97-AF65-F5344CB8AC3E}">
        <p14:creationId xmlns:p14="http://schemas.microsoft.com/office/powerpoint/2010/main" val="295748705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0D7697-8E53-4EA8-8CBB-9C19575257B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AccentBox presentation</Template>
  <TotalTime>165</TotalTime>
  <Words>866</Words>
  <Application>Microsoft Office PowerPoint</Application>
  <PresentationFormat>Widescreen</PresentationFormat>
  <Paragraphs>114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Calibri</vt:lpstr>
      <vt:lpstr>Segoe UI</vt:lpstr>
      <vt:lpstr>AccentBoxVTI</vt:lpstr>
      <vt:lpstr>OBSTRUCTION OF ACCESS TO PUBLIC PLACES</vt:lpstr>
      <vt:lpstr>HB 386 Overview</vt:lpstr>
      <vt:lpstr>Freedom of Movement</vt:lpstr>
      <vt:lpstr>Freedom of Assembly</vt:lpstr>
      <vt:lpstr>Around the U.S.</vt:lpstr>
      <vt:lpstr>Alaskans are Vulnerable</vt:lpstr>
      <vt:lpstr>Sectional</vt:lpstr>
      <vt:lpstr>Sectional</vt:lpstr>
      <vt:lpstr>Sectional</vt:lpstr>
      <vt:lpstr>Sectional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 386: OBSTRUCTION OF ACCESS TO PUBLIC PLACES</dc:title>
  <dc:creator>F. Colleen Bailey</dc:creator>
  <cp:lastModifiedBy>Colleen C. Bailey</cp:lastModifiedBy>
  <cp:revision>15</cp:revision>
  <dcterms:created xsi:type="dcterms:W3CDTF">2024-03-05T21:47:23Z</dcterms:created>
  <dcterms:modified xsi:type="dcterms:W3CDTF">2024-03-11T20:47:17Z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