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5" r:id="rId2"/>
    <p:sldId id="279" r:id="rId3"/>
    <p:sldId id="278" r:id="rId4"/>
    <p:sldId id="282" r:id="rId5"/>
    <p:sldId id="291" r:id="rId6"/>
    <p:sldId id="270" r:id="rId7"/>
    <p:sldId id="290" r:id="rId8"/>
    <p:sldId id="293" r:id="rId9"/>
    <p:sldId id="294" r:id="rId10"/>
    <p:sldId id="276" r:id="rId11"/>
    <p:sldId id="292" r:id="rId12"/>
    <p:sldId id="283" r:id="rId13"/>
    <p:sldId id="284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ey" initials="T" lastIdx="1" clrIdx="0">
    <p:extLst/>
  </p:cmAuthor>
  <p:cmAuthor id="2" name="Benson-Carlough, Crystal C (DNR)" initials="BCC(" lastIdx="1" clrIdx="1">
    <p:extLst>
      <p:ext uri="{19B8F6BF-5375-455C-9EA6-DF929625EA0E}">
        <p15:presenceInfo xmlns:p15="http://schemas.microsoft.com/office/powerpoint/2012/main" userId="S-1-5-21-1537576153-130628113-2824583769-3558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BE9"/>
    <a:srgbClr val="032C6B"/>
    <a:srgbClr val="B3D9F3"/>
    <a:srgbClr val="32A8E5"/>
    <a:srgbClr val="32A4E2"/>
    <a:srgbClr val="30A5E5"/>
    <a:srgbClr val="32A3DB"/>
    <a:srgbClr val="042C68"/>
    <a:srgbClr val="032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4"/>
    <p:restoredTop sz="94554"/>
  </p:normalViewPr>
  <p:slideViewPr>
    <p:cSldViewPr snapToGrid="0" snapToObjects="1">
      <p:cViewPr varScale="1">
        <p:scale>
          <a:sx n="86" d="100"/>
          <a:sy n="86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95168-EAE1-4094-920B-FDBF161F66B6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AF48382-99C3-477C-87E5-83B39F687FFC}">
      <dgm:prSet/>
      <dgm:spPr/>
      <dgm:t>
        <a:bodyPr/>
        <a:lstStyle/>
        <a:p>
          <a:r>
            <a:rPr lang="en-US" dirty="0"/>
            <a:t>18,313 acres of Trust lands adjacent to the communities of Ketchikan, Wrangell, Petersburg, Sitka &amp; Juneau would be transferred to the USFS</a:t>
          </a:r>
        </a:p>
      </dgm:t>
    </dgm:pt>
    <dgm:pt modelId="{E869E329-8E6A-41AC-9BA4-B7CFE75E866F}" type="parTrans" cxnId="{EB5C8C95-352B-4CD5-93E5-BE83732F2981}">
      <dgm:prSet/>
      <dgm:spPr/>
      <dgm:t>
        <a:bodyPr/>
        <a:lstStyle/>
        <a:p>
          <a:endParaRPr lang="en-US"/>
        </a:p>
      </dgm:t>
    </dgm:pt>
    <dgm:pt modelId="{CC95DFB6-5E62-489B-8DD5-44DDD7CE5BAF}" type="sibTrans" cxnId="{EB5C8C95-352B-4CD5-93E5-BE83732F2981}">
      <dgm:prSet/>
      <dgm:spPr/>
      <dgm:t>
        <a:bodyPr/>
        <a:lstStyle/>
        <a:p>
          <a:endParaRPr lang="en-US"/>
        </a:p>
      </dgm:t>
    </dgm:pt>
    <dgm:pt modelId="{46197764-1531-4C1F-8BEA-CE6DBCE39B9B}">
      <dgm:prSet/>
      <dgm:spPr/>
      <dgm:t>
        <a:bodyPr/>
        <a:lstStyle/>
        <a:p>
          <a:r>
            <a:rPr lang="en-US" dirty="0"/>
            <a:t>20,645 acres of remote land on Prince of Wales Island &amp; Shelter Cove would be transferred to the Trust for development and timber harvest </a:t>
          </a:r>
        </a:p>
      </dgm:t>
    </dgm:pt>
    <dgm:pt modelId="{1BDE7A9F-9F2D-4537-A243-30ED123192BE}" type="parTrans" cxnId="{2790D274-6D9A-46DF-8CBF-18029E4CBA4B}">
      <dgm:prSet/>
      <dgm:spPr/>
      <dgm:t>
        <a:bodyPr/>
        <a:lstStyle/>
        <a:p>
          <a:endParaRPr lang="en-US"/>
        </a:p>
      </dgm:t>
    </dgm:pt>
    <dgm:pt modelId="{BEB3A335-C05D-487A-AFC2-CBC746D8D490}" type="sibTrans" cxnId="{2790D274-6D9A-46DF-8CBF-18029E4CBA4B}">
      <dgm:prSet/>
      <dgm:spPr/>
      <dgm:t>
        <a:bodyPr/>
        <a:lstStyle/>
        <a:p>
          <a:endParaRPr lang="en-US"/>
        </a:p>
      </dgm:t>
    </dgm:pt>
    <dgm:pt modelId="{77D92F98-15CA-4ED7-B1B7-902435A7AC8C}">
      <dgm:prSet/>
      <dgm:spPr/>
      <dgm:t>
        <a:bodyPr/>
        <a:lstStyle/>
        <a:p>
          <a:r>
            <a:rPr lang="en-US"/>
            <a:t>Equal value exchange</a:t>
          </a:r>
        </a:p>
      </dgm:t>
    </dgm:pt>
    <dgm:pt modelId="{9AC25B8F-38D3-4715-8532-92E0295EDC0B}" type="parTrans" cxnId="{AED4EB6E-E38C-435A-8408-1B21F886C1DE}">
      <dgm:prSet/>
      <dgm:spPr/>
      <dgm:t>
        <a:bodyPr/>
        <a:lstStyle/>
        <a:p>
          <a:endParaRPr lang="en-US"/>
        </a:p>
      </dgm:t>
    </dgm:pt>
    <dgm:pt modelId="{BB930905-8468-40FE-8075-C583E7546238}" type="sibTrans" cxnId="{AED4EB6E-E38C-435A-8408-1B21F886C1DE}">
      <dgm:prSet/>
      <dgm:spPr/>
      <dgm:t>
        <a:bodyPr/>
        <a:lstStyle/>
        <a:p>
          <a:endParaRPr lang="en-US"/>
        </a:p>
      </dgm:t>
    </dgm:pt>
    <dgm:pt modelId="{EF92903E-32A9-4400-93DD-6E51FD51FC5A}">
      <dgm:prSet/>
      <dgm:spPr/>
      <dgm:t>
        <a:bodyPr/>
        <a:lstStyle/>
        <a:p>
          <a:r>
            <a:rPr lang="en-US" dirty="0"/>
            <a:t>Phase I complete in 1 year and Phase II in 2 years</a:t>
          </a:r>
        </a:p>
      </dgm:t>
    </dgm:pt>
    <dgm:pt modelId="{9CA64769-B814-41E8-A7A0-99B1A4F13D14}" type="parTrans" cxnId="{F33B05EA-6C68-455B-89C4-98013DE95E30}">
      <dgm:prSet/>
      <dgm:spPr/>
      <dgm:t>
        <a:bodyPr/>
        <a:lstStyle/>
        <a:p>
          <a:endParaRPr lang="en-US"/>
        </a:p>
      </dgm:t>
    </dgm:pt>
    <dgm:pt modelId="{16E94E48-97B4-4F30-BDC4-0B0BA009C175}" type="sibTrans" cxnId="{F33B05EA-6C68-455B-89C4-98013DE95E30}">
      <dgm:prSet/>
      <dgm:spPr/>
      <dgm:t>
        <a:bodyPr/>
        <a:lstStyle/>
        <a:p>
          <a:endParaRPr lang="en-US"/>
        </a:p>
      </dgm:t>
    </dgm:pt>
    <dgm:pt modelId="{62280EB2-434D-4EA5-B28C-9F16D994F7C8}" type="pres">
      <dgm:prSet presAssocID="{5F295168-EAE1-4094-920B-FDBF161F66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184F550-50D0-4F83-8C03-4737463026ED}" type="pres">
      <dgm:prSet presAssocID="{5F295168-EAE1-4094-920B-FDBF161F66B6}" presName="Name1" presStyleCnt="0"/>
      <dgm:spPr/>
    </dgm:pt>
    <dgm:pt modelId="{A4595715-DF6D-470D-8F14-CA115C17E52E}" type="pres">
      <dgm:prSet presAssocID="{5F295168-EAE1-4094-920B-FDBF161F66B6}" presName="cycle" presStyleCnt="0"/>
      <dgm:spPr/>
    </dgm:pt>
    <dgm:pt modelId="{A98C9A81-863D-4FAE-AD6D-A77E1EC89E34}" type="pres">
      <dgm:prSet presAssocID="{5F295168-EAE1-4094-920B-FDBF161F66B6}" presName="srcNode" presStyleLbl="node1" presStyleIdx="0" presStyleCnt="4"/>
      <dgm:spPr/>
    </dgm:pt>
    <dgm:pt modelId="{67B339F3-9672-4754-9E1E-982C4FF43A71}" type="pres">
      <dgm:prSet presAssocID="{5F295168-EAE1-4094-920B-FDBF161F66B6}" presName="conn" presStyleLbl="parChTrans1D2" presStyleIdx="0" presStyleCnt="1"/>
      <dgm:spPr/>
      <dgm:t>
        <a:bodyPr/>
        <a:lstStyle/>
        <a:p>
          <a:endParaRPr lang="en-US"/>
        </a:p>
      </dgm:t>
    </dgm:pt>
    <dgm:pt modelId="{4C37BE38-5B79-405F-AD46-7CD0DD79D12B}" type="pres">
      <dgm:prSet presAssocID="{5F295168-EAE1-4094-920B-FDBF161F66B6}" presName="extraNode" presStyleLbl="node1" presStyleIdx="0" presStyleCnt="4"/>
      <dgm:spPr/>
    </dgm:pt>
    <dgm:pt modelId="{B426A750-E38C-456C-9EEC-DC1AD0882955}" type="pres">
      <dgm:prSet presAssocID="{5F295168-EAE1-4094-920B-FDBF161F66B6}" presName="dstNode" presStyleLbl="node1" presStyleIdx="0" presStyleCnt="4"/>
      <dgm:spPr/>
    </dgm:pt>
    <dgm:pt modelId="{543B0365-E479-4D67-8B43-EC9659DB7AAA}" type="pres">
      <dgm:prSet presAssocID="{9AF48382-99C3-477C-87E5-83B39F687FF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2D0CA-2453-45F2-9F7F-79F120FB4D42}" type="pres">
      <dgm:prSet presAssocID="{9AF48382-99C3-477C-87E5-83B39F687FFC}" presName="accent_1" presStyleCnt="0"/>
      <dgm:spPr/>
    </dgm:pt>
    <dgm:pt modelId="{8491A2DE-239F-4FA5-9F2D-2B915FE4A85E}" type="pres">
      <dgm:prSet presAssocID="{9AF48382-99C3-477C-87E5-83B39F687FFC}" presName="accentRepeatNode" presStyleLbl="solidFgAcc1" presStyleIdx="0" presStyleCnt="4"/>
      <dgm:spPr/>
    </dgm:pt>
    <dgm:pt modelId="{62F9449E-5DD2-4CD0-8C2C-165A1EEA92A7}" type="pres">
      <dgm:prSet presAssocID="{46197764-1531-4C1F-8BEA-CE6DBCE39B9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AC4AF-6291-429F-8275-965BCAE50F25}" type="pres">
      <dgm:prSet presAssocID="{46197764-1531-4C1F-8BEA-CE6DBCE39B9B}" presName="accent_2" presStyleCnt="0"/>
      <dgm:spPr/>
    </dgm:pt>
    <dgm:pt modelId="{66512222-7735-4C86-9E2D-3B9B491F47ED}" type="pres">
      <dgm:prSet presAssocID="{46197764-1531-4C1F-8BEA-CE6DBCE39B9B}" presName="accentRepeatNode" presStyleLbl="solidFgAcc1" presStyleIdx="1" presStyleCnt="4"/>
      <dgm:spPr/>
    </dgm:pt>
    <dgm:pt modelId="{257E26D9-D730-4DBE-BA40-A3A929B25E6F}" type="pres">
      <dgm:prSet presAssocID="{77D92F98-15CA-4ED7-B1B7-902435A7AC8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970FF-116B-4B51-8327-A3AD53C16627}" type="pres">
      <dgm:prSet presAssocID="{77D92F98-15CA-4ED7-B1B7-902435A7AC8C}" presName="accent_3" presStyleCnt="0"/>
      <dgm:spPr/>
    </dgm:pt>
    <dgm:pt modelId="{1C15F637-8DA0-420C-9BD5-54C50BBFB9FF}" type="pres">
      <dgm:prSet presAssocID="{77D92F98-15CA-4ED7-B1B7-902435A7AC8C}" presName="accentRepeatNode" presStyleLbl="solidFgAcc1" presStyleIdx="2" presStyleCnt="4"/>
      <dgm:spPr/>
    </dgm:pt>
    <dgm:pt modelId="{7E4686E6-31D8-402F-8806-3366349CF61E}" type="pres">
      <dgm:prSet presAssocID="{EF92903E-32A9-4400-93DD-6E51FD51FC5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F8228-1E38-46B2-85EE-575D88339D14}" type="pres">
      <dgm:prSet presAssocID="{EF92903E-32A9-4400-93DD-6E51FD51FC5A}" presName="accent_4" presStyleCnt="0"/>
      <dgm:spPr/>
    </dgm:pt>
    <dgm:pt modelId="{DBC03A58-95C9-4A60-A5DE-7C6542739473}" type="pres">
      <dgm:prSet presAssocID="{EF92903E-32A9-4400-93DD-6E51FD51FC5A}" presName="accentRepeatNode" presStyleLbl="solidFgAcc1" presStyleIdx="3" presStyleCnt="4"/>
      <dgm:spPr/>
    </dgm:pt>
  </dgm:ptLst>
  <dgm:cxnLst>
    <dgm:cxn modelId="{2790D274-6D9A-46DF-8CBF-18029E4CBA4B}" srcId="{5F295168-EAE1-4094-920B-FDBF161F66B6}" destId="{46197764-1531-4C1F-8BEA-CE6DBCE39B9B}" srcOrd="1" destOrd="0" parTransId="{1BDE7A9F-9F2D-4537-A243-30ED123192BE}" sibTransId="{BEB3A335-C05D-487A-AFC2-CBC746D8D490}"/>
    <dgm:cxn modelId="{723DDF2B-484E-4DB7-8C9E-7C979019F119}" type="presOf" srcId="{CC95DFB6-5E62-489B-8DD5-44DDD7CE5BAF}" destId="{67B339F3-9672-4754-9E1E-982C4FF43A71}" srcOrd="0" destOrd="0" presId="urn:microsoft.com/office/officeart/2008/layout/VerticalCurvedList"/>
    <dgm:cxn modelId="{428DF927-3590-4D27-B52F-47CEB1DDF8FA}" type="presOf" srcId="{77D92F98-15CA-4ED7-B1B7-902435A7AC8C}" destId="{257E26D9-D730-4DBE-BA40-A3A929B25E6F}" srcOrd="0" destOrd="0" presId="urn:microsoft.com/office/officeart/2008/layout/VerticalCurvedList"/>
    <dgm:cxn modelId="{1EB1EA88-8A2C-44DC-8DC9-E3CB7C5C11C8}" type="presOf" srcId="{EF92903E-32A9-4400-93DD-6E51FD51FC5A}" destId="{7E4686E6-31D8-402F-8806-3366349CF61E}" srcOrd="0" destOrd="0" presId="urn:microsoft.com/office/officeart/2008/layout/VerticalCurvedList"/>
    <dgm:cxn modelId="{48297A9A-A4DA-4DB9-8C31-57B0D43CE582}" type="presOf" srcId="{46197764-1531-4C1F-8BEA-CE6DBCE39B9B}" destId="{62F9449E-5DD2-4CD0-8C2C-165A1EEA92A7}" srcOrd="0" destOrd="0" presId="urn:microsoft.com/office/officeart/2008/layout/VerticalCurvedList"/>
    <dgm:cxn modelId="{78940F46-CEBC-447A-A755-4810D8E3BC40}" type="presOf" srcId="{9AF48382-99C3-477C-87E5-83B39F687FFC}" destId="{543B0365-E479-4D67-8B43-EC9659DB7AAA}" srcOrd="0" destOrd="0" presId="urn:microsoft.com/office/officeart/2008/layout/VerticalCurvedList"/>
    <dgm:cxn modelId="{F33B05EA-6C68-455B-89C4-98013DE95E30}" srcId="{5F295168-EAE1-4094-920B-FDBF161F66B6}" destId="{EF92903E-32A9-4400-93DD-6E51FD51FC5A}" srcOrd="3" destOrd="0" parTransId="{9CA64769-B814-41E8-A7A0-99B1A4F13D14}" sibTransId="{16E94E48-97B4-4F30-BDC4-0B0BA009C175}"/>
    <dgm:cxn modelId="{E3CA93FC-7363-41EC-98D2-30A746CCBE02}" type="presOf" srcId="{5F295168-EAE1-4094-920B-FDBF161F66B6}" destId="{62280EB2-434D-4EA5-B28C-9F16D994F7C8}" srcOrd="0" destOrd="0" presId="urn:microsoft.com/office/officeart/2008/layout/VerticalCurvedList"/>
    <dgm:cxn modelId="{EB5C8C95-352B-4CD5-93E5-BE83732F2981}" srcId="{5F295168-EAE1-4094-920B-FDBF161F66B6}" destId="{9AF48382-99C3-477C-87E5-83B39F687FFC}" srcOrd="0" destOrd="0" parTransId="{E869E329-8E6A-41AC-9BA4-B7CFE75E866F}" sibTransId="{CC95DFB6-5E62-489B-8DD5-44DDD7CE5BAF}"/>
    <dgm:cxn modelId="{AED4EB6E-E38C-435A-8408-1B21F886C1DE}" srcId="{5F295168-EAE1-4094-920B-FDBF161F66B6}" destId="{77D92F98-15CA-4ED7-B1B7-902435A7AC8C}" srcOrd="2" destOrd="0" parTransId="{9AC25B8F-38D3-4715-8532-92E0295EDC0B}" sibTransId="{BB930905-8468-40FE-8075-C583E7546238}"/>
    <dgm:cxn modelId="{46CCCA93-5A4E-4FB9-BC7C-D1382D75942F}" type="presParOf" srcId="{62280EB2-434D-4EA5-B28C-9F16D994F7C8}" destId="{C184F550-50D0-4F83-8C03-4737463026ED}" srcOrd="0" destOrd="0" presId="urn:microsoft.com/office/officeart/2008/layout/VerticalCurvedList"/>
    <dgm:cxn modelId="{13B4F69B-1A68-4B12-8857-B5D9B35924FF}" type="presParOf" srcId="{C184F550-50D0-4F83-8C03-4737463026ED}" destId="{A4595715-DF6D-470D-8F14-CA115C17E52E}" srcOrd="0" destOrd="0" presId="urn:microsoft.com/office/officeart/2008/layout/VerticalCurvedList"/>
    <dgm:cxn modelId="{E47F7B94-B88C-4415-B7AD-4B3A7C7C61FF}" type="presParOf" srcId="{A4595715-DF6D-470D-8F14-CA115C17E52E}" destId="{A98C9A81-863D-4FAE-AD6D-A77E1EC89E34}" srcOrd="0" destOrd="0" presId="urn:microsoft.com/office/officeart/2008/layout/VerticalCurvedList"/>
    <dgm:cxn modelId="{01124DE8-C5AA-413B-8357-9DA3631D591B}" type="presParOf" srcId="{A4595715-DF6D-470D-8F14-CA115C17E52E}" destId="{67B339F3-9672-4754-9E1E-982C4FF43A71}" srcOrd="1" destOrd="0" presId="urn:microsoft.com/office/officeart/2008/layout/VerticalCurvedList"/>
    <dgm:cxn modelId="{A4ABE826-4C2D-46EE-B134-6E5BDEEA9EF9}" type="presParOf" srcId="{A4595715-DF6D-470D-8F14-CA115C17E52E}" destId="{4C37BE38-5B79-405F-AD46-7CD0DD79D12B}" srcOrd="2" destOrd="0" presId="urn:microsoft.com/office/officeart/2008/layout/VerticalCurvedList"/>
    <dgm:cxn modelId="{761466D0-AFFC-48D8-B99C-8B03D49E1FE0}" type="presParOf" srcId="{A4595715-DF6D-470D-8F14-CA115C17E52E}" destId="{B426A750-E38C-456C-9EEC-DC1AD0882955}" srcOrd="3" destOrd="0" presId="urn:microsoft.com/office/officeart/2008/layout/VerticalCurvedList"/>
    <dgm:cxn modelId="{8E39DF42-E2E8-49BD-8FCB-6824607E5585}" type="presParOf" srcId="{C184F550-50D0-4F83-8C03-4737463026ED}" destId="{543B0365-E479-4D67-8B43-EC9659DB7AAA}" srcOrd="1" destOrd="0" presId="urn:microsoft.com/office/officeart/2008/layout/VerticalCurvedList"/>
    <dgm:cxn modelId="{452B3ACE-7F60-4DBA-ABD1-07595CB4CE96}" type="presParOf" srcId="{C184F550-50D0-4F83-8C03-4737463026ED}" destId="{6052D0CA-2453-45F2-9F7F-79F120FB4D42}" srcOrd="2" destOrd="0" presId="urn:microsoft.com/office/officeart/2008/layout/VerticalCurvedList"/>
    <dgm:cxn modelId="{82494057-6643-49F9-884F-71CD61799751}" type="presParOf" srcId="{6052D0CA-2453-45F2-9F7F-79F120FB4D42}" destId="{8491A2DE-239F-4FA5-9F2D-2B915FE4A85E}" srcOrd="0" destOrd="0" presId="urn:microsoft.com/office/officeart/2008/layout/VerticalCurvedList"/>
    <dgm:cxn modelId="{8C91B532-8A8C-4F05-918D-69B04CBB1EBB}" type="presParOf" srcId="{C184F550-50D0-4F83-8C03-4737463026ED}" destId="{62F9449E-5DD2-4CD0-8C2C-165A1EEA92A7}" srcOrd="3" destOrd="0" presId="urn:microsoft.com/office/officeart/2008/layout/VerticalCurvedList"/>
    <dgm:cxn modelId="{E2FC1957-9085-4369-B64C-B19913A72DF3}" type="presParOf" srcId="{C184F550-50D0-4F83-8C03-4737463026ED}" destId="{020AC4AF-6291-429F-8275-965BCAE50F25}" srcOrd="4" destOrd="0" presId="urn:microsoft.com/office/officeart/2008/layout/VerticalCurvedList"/>
    <dgm:cxn modelId="{44BCB2C6-F455-4658-9EAE-A5465D0D63FD}" type="presParOf" srcId="{020AC4AF-6291-429F-8275-965BCAE50F25}" destId="{66512222-7735-4C86-9E2D-3B9B491F47ED}" srcOrd="0" destOrd="0" presId="urn:microsoft.com/office/officeart/2008/layout/VerticalCurvedList"/>
    <dgm:cxn modelId="{ED16EE4B-6360-4065-A0AF-DD89BB8B3AD2}" type="presParOf" srcId="{C184F550-50D0-4F83-8C03-4737463026ED}" destId="{257E26D9-D730-4DBE-BA40-A3A929B25E6F}" srcOrd="5" destOrd="0" presId="urn:microsoft.com/office/officeart/2008/layout/VerticalCurvedList"/>
    <dgm:cxn modelId="{20933364-F1BF-471F-9393-F1BD5163ECFE}" type="presParOf" srcId="{C184F550-50D0-4F83-8C03-4737463026ED}" destId="{59A970FF-116B-4B51-8327-A3AD53C16627}" srcOrd="6" destOrd="0" presId="urn:microsoft.com/office/officeart/2008/layout/VerticalCurvedList"/>
    <dgm:cxn modelId="{E479F639-0483-4E2E-9AF2-3241EB2AC38F}" type="presParOf" srcId="{59A970FF-116B-4B51-8327-A3AD53C16627}" destId="{1C15F637-8DA0-420C-9BD5-54C50BBFB9FF}" srcOrd="0" destOrd="0" presId="urn:microsoft.com/office/officeart/2008/layout/VerticalCurvedList"/>
    <dgm:cxn modelId="{3B53745B-EF97-4FEE-BC24-8E05D3B6DEDC}" type="presParOf" srcId="{C184F550-50D0-4F83-8C03-4737463026ED}" destId="{7E4686E6-31D8-402F-8806-3366349CF61E}" srcOrd="7" destOrd="0" presId="urn:microsoft.com/office/officeart/2008/layout/VerticalCurvedList"/>
    <dgm:cxn modelId="{9413172D-1EA5-4E0B-A64E-560CDBA8C38A}" type="presParOf" srcId="{C184F550-50D0-4F83-8C03-4737463026ED}" destId="{DB7F8228-1E38-46B2-85EE-575D88339D14}" srcOrd="8" destOrd="0" presId="urn:microsoft.com/office/officeart/2008/layout/VerticalCurvedList"/>
    <dgm:cxn modelId="{87744C52-F5B2-472C-8BE0-7796AC6D1594}" type="presParOf" srcId="{DB7F8228-1E38-46B2-85EE-575D88339D14}" destId="{DBC03A58-95C9-4A60-A5DE-7C65427394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AB866-D7A0-4714-85F5-0E62400391CA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3A16CD57-EA14-4EFB-B874-94718350FDDB}">
      <dgm:prSet custT="1"/>
      <dgm:spPr/>
      <dgm:t>
        <a:bodyPr/>
        <a:lstStyle/>
        <a:p>
          <a:r>
            <a:rPr lang="en-US" sz="1450" dirty="0"/>
            <a:t>Consolidates Trust land ownership</a:t>
          </a:r>
        </a:p>
      </dgm:t>
    </dgm:pt>
    <dgm:pt modelId="{FEE9F9B8-4087-42A5-AFDA-E7EB6A25A480}" type="parTrans" cxnId="{DD304AC6-538E-4C44-AD69-485C5FED1E12}">
      <dgm:prSet/>
      <dgm:spPr/>
      <dgm:t>
        <a:bodyPr/>
        <a:lstStyle/>
        <a:p>
          <a:endParaRPr lang="en-US"/>
        </a:p>
      </dgm:t>
    </dgm:pt>
    <dgm:pt modelId="{36D843EB-9546-4450-BB23-98DDBB0D17B8}" type="sibTrans" cxnId="{DD304AC6-538E-4C44-AD69-485C5FED1E12}">
      <dgm:prSet/>
      <dgm:spPr/>
      <dgm:t>
        <a:bodyPr/>
        <a:lstStyle/>
        <a:p>
          <a:endParaRPr lang="en-US"/>
        </a:p>
      </dgm:t>
    </dgm:pt>
    <dgm:pt modelId="{7C95164D-9EDB-4E63-AAB3-3C4D497996B3}">
      <dgm:prSet custT="1"/>
      <dgm:spPr/>
      <dgm:t>
        <a:bodyPr/>
        <a:lstStyle/>
        <a:p>
          <a:r>
            <a:rPr lang="en-US" sz="1450" dirty="0"/>
            <a:t>Replaces lands adjacent to communities with lands that are more conducive to revenue production such as from timber harvest</a:t>
          </a:r>
        </a:p>
      </dgm:t>
    </dgm:pt>
    <dgm:pt modelId="{008B8A66-94FB-4B9A-9C29-7A89300BEB23}" type="parTrans" cxnId="{AA830E97-C262-4383-BCC9-27321223DD43}">
      <dgm:prSet/>
      <dgm:spPr/>
      <dgm:t>
        <a:bodyPr/>
        <a:lstStyle/>
        <a:p>
          <a:endParaRPr lang="en-US"/>
        </a:p>
      </dgm:t>
    </dgm:pt>
    <dgm:pt modelId="{79C9A3A5-9E96-4381-B2EB-6BDE4F49F02C}" type="sibTrans" cxnId="{AA830E97-C262-4383-BCC9-27321223DD43}">
      <dgm:prSet/>
      <dgm:spPr/>
      <dgm:t>
        <a:bodyPr/>
        <a:lstStyle/>
        <a:p>
          <a:endParaRPr lang="en-US"/>
        </a:p>
      </dgm:t>
    </dgm:pt>
    <dgm:pt modelId="{6AF0035F-FC83-4447-BDA1-AE20F8E80354}">
      <dgm:prSet custT="1"/>
      <dgm:spPr/>
      <dgm:t>
        <a:bodyPr/>
        <a:lstStyle/>
        <a:p>
          <a:r>
            <a:rPr lang="en-US" sz="1450" dirty="0"/>
            <a:t>Protects timber and tourism industries</a:t>
          </a:r>
        </a:p>
      </dgm:t>
    </dgm:pt>
    <dgm:pt modelId="{A12B8218-FD91-45BD-B854-2CA6FFD2D323}" type="parTrans" cxnId="{5789185C-E841-4C12-930F-D3FDA0019E7D}">
      <dgm:prSet/>
      <dgm:spPr/>
      <dgm:t>
        <a:bodyPr/>
        <a:lstStyle/>
        <a:p>
          <a:endParaRPr lang="en-US"/>
        </a:p>
      </dgm:t>
    </dgm:pt>
    <dgm:pt modelId="{022A2662-955A-4923-B701-912DB9160F46}" type="sibTrans" cxnId="{5789185C-E841-4C12-930F-D3FDA0019E7D}">
      <dgm:prSet/>
      <dgm:spPr/>
      <dgm:t>
        <a:bodyPr/>
        <a:lstStyle/>
        <a:p>
          <a:endParaRPr lang="en-US"/>
        </a:p>
      </dgm:t>
    </dgm:pt>
    <dgm:pt modelId="{9C48496E-7053-4719-A78A-04BDD29709B7}">
      <dgm:prSet custT="1"/>
      <dgm:spPr/>
      <dgm:t>
        <a:bodyPr/>
        <a:lstStyle/>
        <a:p>
          <a:r>
            <a:rPr lang="en-US" sz="1450" dirty="0"/>
            <a:t>Protects jobs and economies in SE Alaska</a:t>
          </a:r>
        </a:p>
      </dgm:t>
    </dgm:pt>
    <dgm:pt modelId="{F3C35D88-D227-493B-A0C8-BA6206183326}" type="parTrans" cxnId="{1558DA70-B40A-48A0-89B2-3BE5BD6F0C1B}">
      <dgm:prSet/>
      <dgm:spPr/>
      <dgm:t>
        <a:bodyPr/>
        <a:lstStyle/>
        <a:p>
          <a:endParaRPr lang="en-US"/>
        </a:p>
      </dgm:t>
    </dgm:pt>
    <dgm:pt modelId="{DB7AF0D9-6598-46A0-BF9A-8158189E6E0D}" type="sibTrans" cxnId="{1558DA70-B40A-48A0-89B2-3BE5BD6F0C1B}">
      <dgm:prSet/>
      <dgm:spPr/>
      <dgm:t>
        <a:bodyPr/>
        <a:lstStyle/>
        <a:p>
          <a:endParaRPr lang="en-US"/>
        </a:p>
      </dgm:t>
    </dgm:pt>
    <dgm:pt modelId="{F22198A0-BD23-40CB-8BEC-F521DF182E54}">
      <dgm:prSet custT="1"/>
      <dgm:spPr/>
      <dgm:t>
        <a:bodyPr/>
        <a:lstStyle/>
        <a:p>
          <a:r>
            <a:rPr lang="en-US" sz="1450" dirty="0"/>
            <a:t>Protects </a:t>
          </a:r>
          <a:r>
            <a:rPr lang="en-US" sz="1450" dirty="0" err="1"/>
            <a:t>viewsheds</a:t>
          </a:r>
          <a:r>
            <a:rPr lang="en-US" sz="1450" dirty="0"/>
            <a:t>, watersheds, and certain old growth timber stands</a:t>
          </a:r>
        </a:p>
      </dgm:t>
    </dgm:pt>
    <dgm:pt modelId="{30152819-9430-48EA-81A4-A83816B5358B}" type="parTrans" cxnId="{8DBDEDA4-1B67-44BF-B59F-AC050F4E054A}">
      <dgm:prSet/>
      <dgm:spPr/>
      <dgm:t>
        <a:bodyPr/>
        <a:lstStyle/>
        <a:p>
          <a:endParaRPr lang="en-US"/>
        </a:p>
      </dgm:t>
    </dgm:pt>
    <dgm:pt modelId="{8F847BDB-44A0-4CE9-BB0C-A54C493CB438}" type="sibTrans" cxnId="{8DBDEDA4-1B67-44BF-B59F-AC050F4E054A}">
      <dgm:prSet/>
      <dgm:spPr/>
      <dgm:t>
        <a:bodyPr/>
        <a:lstStyle/>
        <a:p>
          <a:endParaRPr lang="en-US"/>
        </a:p>
      </dgm:t>
    </dgm:pt>
    <dgm:pt modelId="{361BDF30-1984-4FE1-A590-50E009BCC5F5}" type="pres">
      <dgm:prSet presAssocID="{7DCAB866-D7A0-4714-85F5-0E62400391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92FD1-704D-4396-98FF-23D040694B80}" type="pres">
      <dgm:prSet presAssocID="{3A16CD57-EA14-4EFB-B874-94718350FDDB}" presName="parentLin" presStyleCnt="0"/>
      <dgm:spPr/>
    </dgm:pt>
    <dgm:pt modelId="{4E723830-2E44-471A-8F26-27531EB72691}" type="pres">
      <dgm:prSet presAssocID="{3A16CD57-EA14-4EFB-B874-94718350FDD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34344AA-0233-4A87-B719-521107450E43}" type="pres">
      <dgm:prSet presAssocID="{3A16CD57-EA14-4EFB-B874-94718350FD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F099-9E3A-4ABB-8BE6-100F97F52EAA}" type="pres">
      <dgm:prSet presAssocID="{3A16CD57-EA14-4EFB-B874-94718350FDDB}" presName="negativeSpace" presStyleCnt="0"/>
      <dgm:spPr/>
    </dgm:pt>
    <dgm:pt modelId="{6323A10E-775C-435D-990B-CB478A3CE1A5}" type="pres">
      <dgm:prSet presAssocID="{3A16CD57-EA14-4EFB-B874-94718350FDDB}" presName="childText" presStyleLbl="conFgAcc1" presStyleIdx="0" presStyleCnt="5">
        <dgm:presLayoutVars>
          <dgm:bulletEnabled val="1"/>
        </dgm:presLayoutVars>
      </dgm:prSet>
      <dgm:spPr/>
    </dgm:pt>
    <dgm:pt modelId="{FDF9F355-D91B-4909-98C8-6570C1EADCA5}" type="pres">
      <dgm:prSet presAssocID="{36D843EB-9546-4450-BB23-98DDBB0D17B8}" presName="spaceBetweenRectangles" presStyleCnt="0"/>
      <dgm:spPr/>
    </dgm:pt>
    <dgm:pt modelId="{56A15FFA-030E-42AC-AB0C-C9FFB2471407}" type="pres">
      <dgm:prSet presAssocID="{7C95164D-9EDB-4E63-AAB3-3C4D497996B3}" presName="parentLin" presStyleCnt="0"/>
      <dgm:spPr/>
    </dgm:pt>
    <dgm:pt modelId="{197A2F42-64A9-48A5-8FC2-483EAD18BCFC}" type="pres">
      <dgm:prSet presAssocID="{7C95164D-9EDB-4E63-AAB3-3C4D497996B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292781C-A07F-4FD2-BF4B-2CA16C51E8E2}" type="pres">
      <dgm:prSet presAssocID="{7C95164D-9EDB-4E63-AAB3-3C4D497996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94235-C495-47A7-84AA-712F888FED34}" type="pres">
      <dgm:prSet presAssocID="{7C95164D-9EDB-4E63-AAB3-3C4D497996B3}" presName="negativeSpace" presStyleCnt="0"/>
      <dgm:spPr/>
    </dgm:pt>
    <dgm:pt modelId="{3E003A04-18A0-4632-82A0-3D898E3E7193}" type="pres">
      <dgm:prSet presAssocID="{7C95164D-9EDB-4E63-AAB3-3C4D497996B3}" presName="childText" presStyleLbl="conFgAcc1" presStyleIdx="1" presStyleCnt="5">
        <dgm:presLayoutVars>
          <dgm:bulletEnabled val="1"/>
        </dgm:presLayoutVars>
      </dgm:prSet>
      <dgm:spPr/>
    </dgm:pt>
    <dgm:pt modelId="{DF03415D-FDDD-4929-94AA-8998042F1E99}" type="pres">
      <dgm:prSet presAssocID="{79C9A3A5-9E96-4381-B2EB-6BDE4F49F02C}" presName="spaceBetweenRectangles" presStyleCnt="0"/>
      <dgm:spPr/>
    </dgm:pt>
    <dgm:pt modelId="{D4589C5A-D978-41F0-97FF-AE3AD7BF96E7}" type="pres">
      <dgm:prSet presAssocID="{6AF0035F-FC83-4447-BDA1-AE20F8E80354}" presName="parentLin" presStyleCnt="0"/>
      <dgm:spPr/>
    </dgm:pt>
    <dgm:pt modelId="{EE1B6D37-78B1-4C62-9238-7C7BA79F004F}" type="pres">
      <dgm:prSet presAssocID="{6AF0035F-FC83-4447-BDA1-AE20F8E8035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F737777-2D31-473F-8DAE-976257EC2ADD}" type="pres">
      <dgm:prSet presAssocID="{6AF0035F-FC83-4447-BDA1-AE20F8E8035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B82E7-1604-4506-A8E8-C2E733D5C8E9}" type="pres">
      <dgm:prSet presAssocID="{6AF0035F-FC83-4447-BDA1-AE20F8E80354}" presName="negativeSpace" presStyleCnt="0"/>
      <dgm:spPr/>
    </dgm:pt>
    <dgm:pt modelId="{267DB122-CB7A-4CC3-BB24-EDFB8AAEA328}" type="pres">
      <dgm:prSet presAssocID="{6AF0035F-FC83-4447-BDA1-AE20F8E80354}" presName="childText" presStyleLbl="conFgAcc1" presStyleIdx="2" presStyleCnt="5">
        <dgm:presLayoutVars>
          <dgm:bulletEnabled val="1"/>
        </dgm:presLayoutVars>
      </dgm:prSet>
      <dgm:spPr/>
    </dgm:pt>
    <dgm:pt modelId="{196004A5-74E8-4619-9031-86424A49F9DD}" type="pres">
      <dgm:prSet presAssocID="{022A2662-955A-4923-B701-912DB9160F46}" presName="spaceBetweenRectangles" presStyleCnt="0"/>
      <dgm:spPr/>
    </dgm:pt>
    <dgm:pt modelId="{F9A94552-537D-4DF5-A055-F6277A2679F8}" type="pres">
      <dgm:prSet presAssocID="{9C48496E-7053-4719-A78A-04BDD29709B7}" presName="parentLin" presStyleCnt="0"/>
      <dgm:spPr/>
    </dgm:pt>
    <dgm:pt modelId="{87983F7F-8A6F-4D8A-8C24-1B7DE6953D14}" type="pres">
      <dgm:prSet presAssocID="{9C48496E-7053-4719-A78A-04BDD29709B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52B63AC-491A-418F-A383-15524F5BE6A8}" type="pres">
      <dgm:prSet presAssocID="{9C48496E-7053-4719-A78A-04BDD29709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AD0A9-5F0B-4F9F-AAAE-ECABD9282066}" type="pres">
      <dgm:prSet presAssocID="{9C48496E-7053-4719-A78A-04BDD29709B7}" presName="negativeSpace" presStyleCnt="0"/>
      <dgm:spPr/>
    </dgm:pt>
    <dgm:pt modelId="{7B9201FD-F3A5-40F2-B47F-8928952CB36E}" type="pres">
      <dgm:prSet presAssocID="{9C48496E-7053-4719-A78A-04BDD29709B7}" presName="childText" presStyleLbl="conFgAcc1" presStyleIdx="3" presStyleCnt="5">
        <dgm:presLayoutVars>
          <dgm:bulletEnabled val="1"/>
        </dgm:presLayoutVars>
      </dgm:prSet>
      <dgm:spPr/>
    </dgm:pt>
    <dgm:pt modelId="{2CCE2947-3866-4542-9963-1897F34C410C}" type="pres">
      <dgm:prSet presAssocID="{DB7AF0D9-6598-46A0-BF9A-8158189E6E0D}" presName="spaceBetweenRectangles" presStyleCnt="0"/>
      <dgm:spPr/>
    </dgm:pt>
    <dgm:pt modelId="{6CE43D26-F85D-467F-ACC7-5E029E2080DA}" type="pres">
      <dgm:prSet presAssocID="{F22198A0-BD23-40CB-8BEC-F521DF182E54}" presName="parentLin" presStyleCnt="0"/>
      <dgm:spPr/>
    </dgm:pt>
    <dgm:pt modelId="{84A8F055-6463-46EA-B0FF-C65DD39BB749}" type="pres">
      <dgm:prSet presAssocID="{F22198A0-BD23-40CB-8BEC-F521DF182E5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9B029D3-4CE7-4AB0-A3C9-06699F2C98DD}" type="pres">
      <dgm:prSet presAssocID="{F22198A0-BD23-40CB-8BEC-F521DF182E5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F8495-60D5-47BF-B724-38F5D885DE24}" type="pres">
      <dgm:prSet presAssocID="{F22198A0-BD23-40CB-8BEC-F521DF182E54}" presName="negativeSpace" presStyleCnt="0"/>
      <dgm:spPr/>
    </dgm:pt>
    <dgm:pt modelId="{EC73C19E-2F22-4F69-A09E-1E0E28E79D2B}" type="pres">
      <dgm:prSet presAssocID="{F22198A0-BD23-40CB-8BEC-F521DF182E5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DBDEDA4-1B67-44BF-B59F-AC050F4E054A}" srcId="{7DCAB866-D7A0-4714-85F5-0E62400391CA}" destId="{F22198A0-BD23-40CB-8BEC-F521DF182E54}" srcOrd="4" destOrd="0" parTransId="{30152819-9430-48EA-81A4-A83816B5358B}" sibTransId="{8F847BDB-44A0-4CE9-BB0C-A54C493CB438}"/>
    <dgm:cxn modelId="{91D46A0E-291E-4FB8-A595-F038B43D7DBC}" type="presOf" srcId="{7C95164D-9EDB-4E63-AAB3-3C4D497996B3}" destId="{197A2F42-64A9-48A5-8FC2-483EAD18BCFC}" srcOrd="0" destOrd="0" presId="urn:microsoft.com/office/officeart/2005/8/layout/list1"/>
    <dgm:cxn modelId="{18C68AF6-DB01-4530-A598-D642615A5F65}" type="presOf" srcId="{9C48496E-7053-4719-A78A-04BDD29709B7}" destId="{87983F7F-8A6F-4D8A-8C24-1B7DE6953D14}" srcOrd="0" destOrd="0" presId="urn:microsoft.com/office/officeart/2005/8/layout/list1"/>
    <dgm:cxn modelId="{9E454B7A-7EEE-4363-B9C4-9C4AC70E8A0C}" type="presOf" srcId="{6AF0035F-FC83-4447-BDA1-AE20F8E80354}" destId="{EE1B6D37-78B1-4C62-9238-7C7BA79F004F}" srcOrd="0" destOrd="0" presId="urn:microsoft.com/office/officeart/2005/8/layout/list1"/>
    <dgm:cxn modelId="{94663E0E-F60B-4A2B-97A8-3B39B5EEDF8B}" type="presOf" srcId="{9C48496E-7053-4719-A78A-04BDD29709B7}" destId="{552B63AC-491A-418F-A383-15524F5BE6A8}" srcOrd="1" destOrd="0" presId="urn:microsoft.com/office/officeart/2005/8/layout/list1"/>
    <dgm:cxn modelId="{AA830E97-C262-4383-BCC9-27321223DD43}" srcId="{7DCAB866-D7A0-4714-85F5-0E62400391CA}" destId="{7C95164D-9EDB-4E63-AAB3-3C4D497996B3}" srcOrd="1" destOrd="0" parTransId="{008B8A66-94FB-4B9A-9C29-7A89300BEB23}" sibTransId="{79C9A3A5-9E96-4381-B2EB-6BDE4F49F02C}"/>
    <dgm:cxn modelId="{64FBFB67-0C3C-4A46-A6BD-30280CCA2449}" type="presOf" srcId="{7C95164D-9EDB-4E63-AAB3-3C4D497996B3}" destId="{9292781C-A07F-4FD2-BF4B-2CA16C51E8E2}" srcOrd="1" destOrd="0" presId="urn:microsoft.com/office/officeart/2005/8/layout/list1"/>
    <dgm:cxn modelId="{DD304AC6-538E-4C44-AD69-485C5FED1E12}" srcId="{7DCAB866-D7A0-4714-85F5-0E62400391CA}" destId="{3A16CD57-EA14-4EFB-B874-94718350FDDB}" srcOrd="0" destOrd="0" parTransId="{FEE9F9B8-4087-42A5-AFDA-E7EB6A25A480}" sibTransId="{36D843EB-9546-4450-BB23-98DDBB0D17B8}"/>
    <dgm:cxn modelId="{31BFD06E-6BB7-4C77-B78B-0BFD24A2500B}" type="presOf" srcId="{7DCAB866-D7A0-4714-85F5-0E62400391CA}" destId="{361BDF30-1984-4FE1-A590-50E009BCC5F5}" srcOrd="0" destOrd="0" presId="urn:microsoft.com/office/officeart/2005/8/layout/list1"/>
    <dgm:cxn modelId="{5789185C-E841-4C12-930F-D3FDA0019E7D}" srcId="{7DCAB866-D7A0-4714-85F5-0E62400391CA}" destId="{6AF0035F-FC83-4447-BDA1-AE20F8E80354}" srcOrd="2" destOrd="0" parTransId="{A12B8218-FD91-45BD-B854-2CA6FFD2D323}" sibTransId="{022A2662-955A-4923-B701-912DB9160F46}"/>
    <dgm:cxn modelId="{0CFB031F-F5DA-45E9-A6ED-7D687D6C6ED0}" type="presOf" srcId="{3A16CD57-EA14-4EFB-B874-94718350FDDB}" destId="{634344AA-0233-4A87-B719-521107450E43}" srcOrd="1" destOrd="0" presId="urn:microsoft.com/office/officeart/2005/8/layout/list1"/>
    <dgm:cxn modelId="{3679E0FE-855E-4181-948E-825FD4B23AD7}" type="presOf" srcId="{6AF0035F-FC83-4447-BDA1-AE20F8E80354}" destId="{9F737777-2D31-473F-8DAE-976257EC2ADD}" srcOrd="1" destOrd="0" presId="urn:microsoft.com/office/officeart/2005/8/layout/list1"/>
    <dgm:cxn modelId="{A6D1F69B-8A78-4526-9CC9-6A2223374A07}" type="presOf" srcId="{3A16CD57-EA14-4EFB-B874-94718350FDDB}" destId="{4E723830-2E44-471A-8F26-27531EB72691}" srcOrd="0" destOrd="0" presId="urn:microsoft.com/office/officeart/2005/8/layout/list1"/>
    <dgm:cxn modelId="{1558DA70-B40A-48A0-89B2-3BE5BD6F0C1B}" srcId="{7DCAB866-D7A0-4714-85F5-0E62400391CA}" destId="{9C48496E-7053-4719-A78A-04BDD29709B7}" srcOrd="3" destOrd="0" parTransId="{F3C35D88-D227-493B-A0C8-BA6206183326}" sibTransId="{DB7AF0D9-6598-46A0-BF9A-8158189E6E0D}"/>
    <dgm:cxn modelId="{CB8BFC11-09F5-4D74-8F05-72D12319B466}" type="presOf" srcId="{F22198A0-BD23-40CB-8BEC-F521DF182E54}" destId="{84A8F055-6463-46EA-B0FF-C65DD39BB749}" srcOrd="0" destOrd="0" presId="urn:microsoft.com/office/officeart/2005/8/layout/list1"/>
    <dgm:cxn modelId="{0F01D91D-3D08-42C6-A7EA-0244060B460E}" type="presOf" srcId="{F22198A0-BD23-40CB-8BEC-F521DF182E54}" destId="{59B029D3-4CE7-4AB0-A3C9-06699F2C98DD}" srcOrd="1" destOrd="0" presId="urn:microsoft.com/office/officeart/2005/8/layout/list1"/>
    <dgm:cxn modelId="{55E4EFFB-C4A7-46A8-A04B-110ACB422785}" type="presParOf" srcId="{361BDF30-1984-4FE1-A590-50E009BCC5F5}" destId="{71292FD1-704D-4396-98FF-23D040694B80}" srcOrd="0" destOrd="0" presId="urn:microsoft.com/office/officeart/2005/8/layout/list1"/>
    <dgm:cxn modelId="{E6207CB4-0A0B-4C59-A35D-F5D28DE4AE3B}" type="presParOf" srcId="{71292FD1-704D-4396-98FF-23D040694B80}" destId="{4E723830-2E44-471A-8F26-27531EB72691}" srcOrd="0" destOrd="0" presId="urn:microsoft.com/office/officeart/2005/8/layout/list1"/>
    <dgm:cxn modelId="{F331A4B2-C518-4232-BAB0-50B82057A1AB}" type="presParOf" srcId="{71292FD1-704D-4396-98FF-23D040694B80}" destId="{634344AA-0233-4A87-B719-521107450E43}" srcOrd="1" destOrd="0" presId="urn:microsoft.com/office/officeart/2005/8/layout/list1"/>
    <dgm:cxn modelId="{CF112BB4-8AFE-460B-BBBF-380FEE4ABE8D}" type="presParOf" srcId="{361BDF30-1984-4FE1-A590-50E009BCC5F5}" destId="{42CBF099-9E3A-4ABB-8BE6-100F97F52EAA}" srcOrd="1" destOrd="0" presId="urn:microsoft.com/office/officeart/2005/8/layout/list1"/>
    <dgm:cxn modelId="{0F963FC3-48C2-4211-B5D6-5D5D05EB8E52}" type="presParOf" srcId="{361BDF30-1984-4FE1-A590-50E009BCC5F5}" destId="{6323A10E-775C-435D-990B-CB478A3CE1A5}" srcOrd="2" destOrd="0" presId="urn:microsoft.com/office/officeart/2005/8/layout/list1"/>
    <dgm:cxn modelId="{3DEACA25-DFB6-49C0-AFE4-F05215D08774}" type="presParOf" srcId="{361BDF30-1984-4FE1-A590-50E009BCC5F5}" destId="{FDF9F355-D91B-4909-98C8-6570C1EADCA5}" srcOrd="3" destOrd="0" presId="urn:microsoft.com/office/officeart/2005/8/layout/list1"/>
    <dgm:cxn modelId="{5AB29A49-A042-4626-9A5F-10CF2EB6843A}" type="presParOf" srcId="{361BDF30-1984-4FE1-A590-50E009BCC5F5}" destId="{56A15FFA-030E-42AC-AB0C-C9FFB2471407}" srcOrd="4" destOrd="0" presId="urn:microsoft.com/office/officeart/2005/8/layout/list1"/>
    <dgm:cxn modelId="{9DA43015-554B-45F3-8886-B35879A66957}" type="presParOf" srcId="{56A15FFA-030E-42AC-AB0C-C9FFB2471407}" destId="{197A2F42-64A9-48A5-8FC2-483EAD18BCFC}" srcOrd="0" destOrd="0" presId="urn:microsoft.com/office/officeart/2005/8/layout/list1"/>
    <dgm:cxn modelId="{FDC7ED30-23BC-4578-9794-E61D1E0BB1C0}" type="presParOf" srcId="{56A15FFA-030E-42AC-AB0C-C9FFB2471407}" destId="{9292781C-A07F-4FD2-BF4B-2CA16C51E8E2}" srcOrd="1" destOrd="0" presId="urn:microsoft.com/office/officeart/2005/8/layout/list1"/>
    <dgm:cxn modelId="{CB7E8516-33DF-4DB1-9663-AFC789EEDC7B}" type="presParOf" srcId="{361BDF30-1984-4FE1-A590-50E009BCC5F5}" destId="{FDB94235-C495-47A7-84AA-712F888FED34}" srcOrd="5" destOrd="0" presId="urn:microsoft.com/office/officeart/2005/8/layout/list1"/>
    <dgm:cxn modelId="{D3A195CA-AA7F-468E-B084-0A8558331061}" type="presParOf" srcId="{361BDF30-1984-4FE1-A590-50E009BCC5F5}" destId="{3E003A04-18A0-4632-82A0-3D898E3E7193}" srcOrd="6" destOrd="0" presId="urn:microsoft.com/office/officeart/2005/8/layout/list1"/>
    <dgm:cxn modelId="{DF25DAB1-674F-49EF-95B1-A449F93853EC}" type="presParOf" srcId="{361BDF30-1984-4FE1-A590-50E009BCC5F5}" destId="{DF03415D-FDDD-4929-94AA-8998042F1E99}" srcOrd="7" destOrd="0" presId="urn:microsoft.com/office/officeart/2005/8/layout/list1"/>
    <dgm:cxn modelId="{ED145A3B-7D84-4B0A-944A-FD386D34C23D}" type="presParOf" srcId="{361BDF30-1984-4FE1-A590-50E009BCC5F5}" destId="{D4589C5A-D978-41F0-97FF-AE3AD7BF96E7}" srcOrd="8" destOrd="0" presId="urn:microsoft.com/office/officeart/2005/8/layout/list1"/>
    <dgm:cxn modelId="{8B771E66-4B1B-436B-A646-2E7B139223A3}" type="presParOf" srcId="{D4589C5A-D978-41F0-97FF-AE3AD7BF96E7}" destId="{EE1B6D37-78B1-4C62-9238-7C7BA79F004F}" srcOrd="0" destOrd="0" presId="urn:microsoft.com/office/officeart/2005/8/layout/list1"/>
    <dgm:cxn modelId="{6E19BEA1-8747-48C1-985A-2C5A804295F3}" type="presParOf" srcId="{D4589C5A-D978-41F0-97FF-AE3AD7BF96E7}" destId="{9F737777-2D31-473F-8DAE-976257EC2ADD}" srcOrd="1" destOrd="0" presId="urn:microsoft.com/office/officeart/2005/8/layout/list1"/>
    <dgm:cxn modelId="{DD732052-327F-4CA4-A0ED-8E631541FB73}" type="presParOf" srcId="{361BDF30-1984-4FE1-A590-50E009BCC5F5}" destId="{0D4B82E7-1604-4506-A8E8-C2E733D5C8E9}" srcOrd="9" destOrd="0" presId="urn:microsoft.com/office/officeart/2005/8/layout/list1"/>
    <dgm:cxn modelId="{C926AE26-526D-4E25-BBC9-19CE28CB6799}" type="presParOf" srcId="{361BDF30-1984-4FE1-A590-50E009BCC5F5}" destId="{267DB122-CB7A-4CC3-BB24-EDFB8AAEA328}" srcOrd="10" destOrd="0" presId="urn:microsoft.com/office/officeart/2005/8/layout/list1"/>
    <dgm:cxn modelId="{AE9DFA5E-4A6C-4A07-B54E-27D015DB32CC}" type="presParOf" srcId="{361BDF30-1984-4FE1-A590-50E009BCC5F5}" destId="{196004A5-74E8-4619-9031-86424A49F9DD}" srcOrd="11" destOrd="0" presId="urn:microsoft.com/office/officeart/2005/8/layout/list1"/>
    <dgm:cxn modelId="{E9FB62E5-D7F6-424C-9C8B-5164C5EAF9CE}" type="presParOf" srcId="{361BDF30-1984-4FE1-A590-50E009BCC5F5}" destId="{F9A94552-537D-4DF5-A055-F6277A2679F8}" srcOrd="12" destOrd="0" presId="urn:microsoft.com/office/officeart/2005/8/layout/list1"/>
    <dgm:cxn modelId="{BCC6CD2E-94E7-4B71-BF2B-E2C1DD75122B}" type="presParOf" srcId="{F9A94552-537D-4DF5-A055-F6277A2679F8}" destId="{87983F7F-8A6F-4D8A-8C24-1B7DE6953D14}" srcOrd="0" destOrd="0" presId="urn:microsoft.com/office/officeart/2005/8/layout/list1"/>
    <dgm:cxn modelId="{0D00F0CB-E27C-43A5-9441-CA018E2CC811}" type="presParOf" srcId="{F9A94552-537D-4DF5-A055-F6277A2679F8}" destId="{552B63AC-491A-418F-A383-15524F5BE6A8}" srcOrd="1" destOrd="0" presId="urn:microsoft.com/office/officeart/2005/8/layout/list1"/>
    <dgm:cxn modelId="{4567DF3F-31DE-46E4-8D69-C75BADF22E4A}" type="presParOf" srcId="{361BDF30-1984-4FE1-A590-50E009BCC5F5}" destId="{5C4AD0A9-5F0B-4F9F-AAAE-ECABD9282066}" srcOrd="13" destOrd="0" presId="urn:microsoft.com/office/officeart/2005/8/layout/list1"/>
    <dgm:cxn modelId="{2D411362-1227-42F0-BBAE-8FBC52675622}" type="presParOf" srcId="{361BDF30-1984-4FE1-A590-50E009BCC5F5}" destId="{7B9201FD-F3A5-40F2-B47F-8928952CB36E}" srcOrd="14" destOrd="0" presId="urn:microsoft.com/office/officeart/2005/8/layout/list1"/>
    <dgm:cxn modelId="{407ECD10-EEA6-4941-8422-19F903ED1AF6}" type="presParOf" srcId="{361BDF30-1984-4FE1-A590-50E009BCC5F5}" destId="{2CCE2947-3866-4542-9963-1897F34C410C}" srcOrd="15" destOrd="0" presId="urn:microsoft.com/office/officeart/2005/8/layout/list1"/>
    <dgm:cxn modelId="{E88EA02C-8260-4CE3-932D-B40ECF881063}" type="presParOf" srcId="{361BDF30-1984-4FE1-A590-50E009BCC5F5}" destId="{6CE43D26-F85D-467F-ACC7-5E029E2080DA}" srcOrd="16" destOrd="0" presId="urn:microsoft.com/office/officeart/2005/8/layout/list1"/>
    <dgm:cxn modelId="{5C4492A5-A019-4A53-BA89-530C63CDA5FE}" type="presParOf" srcId="{6CE43D26-F85D-467F-ACC7-5E029E2080DA}" destId="{84A8F055-6463-46EA-B0FF-C65DD39BB749}" srcOrd="0" destOrd="0" presId="urn:microsoft.com/office/officeart/2005/8/layout/list1"/>
    <dgm:cxn modelId="{42CE06CD-5529-4758-833B-40EA0B1D8BE5}" type="presParOf" srcId="{6CE43D26-F85D-467F-ACC7-5E029E2080DA}" destId="{59B029D3-4CE7-4AB0-A3C9-06699F2C98DD}" srcOrd="1" destOrd="0" presId="urn:microsoft.com/office/officeart/2005/8/layout/list1"/>
    <dgm:cxn modelId="{9BE2C40F-918D-4E8C-9D1D-880B50CC479C}" type="presParOf" srcId="{361BDF30-1984-4FE1-A590-50E009BCC5F5}" destId="{ED0F8495-60D5-47BF-B724-38F5D885DE24}" srcOrd="17" destOrd="0" presId="urn:microsoft.com/office/officeart/2005/8/layout/list1"/>
    <dgm:cxn modelId="{DA058312-E104-448C-BA4A-5A08289D2887}" type="presParOf" srcId="{361BDF30-1984-4FE1-A590-50E009BCC5F5}" destId="{EC73C19E-2F22-4F69-A09E-1E0E28E79D2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4FC83-4DC9-43D1-8B20-77E7EBAA258F}" type="doc">
      <dgm:prSet loTypeId="urn:microsoft.com/office/officeart/2005/8/layout/venn1" loCatId="relationship" qsTypeId="urn:microsoft.com/office/officeart/2005/8/quickstyle/3d3" qsCatId="3D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119FFBD3-4227-43C0-B195-F7DF2DBF4B68}">
      <dgm:prSet custT="1"/>
      <dgm:spPr/>
      <dgm:t>
        <a:bodyPr/>
        <a:lstStyle/>
        <a:p>
          <a:r>
            <a:rPr lang="en-US" sz="1600" dirty="0"/>
            <a:t>Result of 10 years of planning and public input</a:t>
          </a:r>
        </a:p>
      </dgm:t>
    </dgm:pt>
    <dgm:pt modelId="{DD377B99-F988-4579-8C90-41C1DFBF48FF}" type="parTrans" cxnId="{04ACD6F5-AC9A-4668-AE53-0EFDF391A066}">
      <dgm:prSet/>
      <dgm:spPr/>
      <dgm:t>
        <a:bodyPr/>
        <a:lstStyle/>
        <a:p>
          <a:endParaRPr lang="en-US"/>
        </a:p>
      </dgm:t>
    </dgm:pt>
    <dgm:pt modelId="{EC863A60-8FCE-42EE-84D6-424D7FEC46F2}" type="sibTrans" cxnId="{04ACD6F5-AC9A-4668-AE53-0EFDF391A066}">
      <dgm:prSet/>
      <dgm:spPr/>
      <dgm:t>
        <a:bodyPr/>
        <a:lstStyle/>
        <a:p>
          <a:endParaRPr lang="en-US"/>
        </a:p>
      </dgm:t>
    </dgm:pt>
    <dgm:pt modelId="{E7E825CE-3F59-47FD-9768-7CEAD1C80FBA}">
      <dgm:prSet custT="1"/>
      <dgm:spPr/>
      <dgm:t>
        <a:bodyPr/>
        <a:lstStyle/>
        <a:p>
          <a:r>
            <a:rPr lang="en-US" sz="1600" dirty="0"/>
            <a:t>Extensive negotiations with USFS</a:t>
          </a:r>
        </a:p>
      </dgm:t>
    </dgm:pt>
    <dgm:pt modelId="{27B16138-434B-4F67-AD76-7B83F96E46E2}" type="parTrans" cxnId="{5E18540E-7ED8-4B09-92D1-276E62F2DE64}">
      <dgm:prSet/>
      <dgm:spPr/>
      <dgm:t>
        <a:bodyPr/>
        <a:lstStyle/>
        <a:p>
          <a:endParaRPr lang="en-US"/>
        </a:p>
      </dgm:t>
    </dgm:pt>
    <dgm:pt modelId="{C451607E-3237-444C-BFC3-3012EA0637D6}" type="sibTrans" cxnId="{5E18540E-7ED8-4B09-92D1-276E62F2DE64}">
      <dgm:prSet/>
      <dgm:spPr/>
      <dgm:t>
        <a:bodyPr/>
        <a:lstStyle/>
        <a:p>
          <a:endParaRPr lang="en-US"/>
        </a:p>
      </dgm:t>
    </dgm:pt>
    <dgm:pt modelId="{23C84482-E7AA-4AAC-88A7-EF188E0AB664}">
      <dgm:prSet custT="1"/>
      <dgm:spPr/>
      <dgm:t>
        <a:bodyPr/>
        <a:lstStyle/>
        <a:p>
          <a:r>
            <a:rPr lang="en-US" sz="1600" dirty="0"/>
            <a:t>Addressing concerns from conservation groups and other interests</a:t>
          </a:r>
        </a:p>
      </dgm:t>
    </dgm:pt>
    <dgm:pt modelId="{838FDE07-AE7F-47C4-8958-585E615FBDBD}" type="parTrans" cxnId="{2DB9AF45-ACF0-4176-A04B-91429E682B98}">
      <dgm:prSet/>
      <dgm:spPr/>
      <dgm:t>
        <a:bodyPr/>
        <a:lstStyle/>
        <a:p>
          <a:endParaRPr lang="en-US"/>
        </a:p>
      </dgm:t>
    </dgm:pt>
    <dgm:pt modelId="{A08B30FF-28C0-487B-A2BA-13ACDCC80868}" type="sibTrans" cxnId="{2DB9AF45-ACF0-4176-A04B-91429E682B98}">
      <dgm:prSet/>
      <dgm:spPr/>
      <dgm:t>
        <a:bodyPr/>
        <a:lstStyle/>
        <a:p>
          <a:endParaRPr lang="en-US"/>
        </a:p>
      </dgm:t>
    </dgm:pt>
    <dgm:pt modelId="{6E0E21EE-16D5-4087-988B-DF93FA44D29D}">
      <dgm:prSet custT="1"/>
      <dgm:spPr/>
      <dgm:t>
        <a:bodyPr/>
        <a:lstStyle/>
        <a:p>
          <a:r>
            <a:rPr lang="en-US" sz="1600" dirty="0"/>
            <a:t>Timber industry, a key revenue generator for the Trust, is at risk because of low timber supply</a:t>
          </a:r>
        </a:p>
      </dgm:t>
    </dgm:pt>
    <dgm:pt modelId="{9A7F5FDD-A28C-48D0-9A73-B5939CD30CCA}" type="parTrans" cxnId="{189A13A6-3B8F-4BB3-9F8D-6190F1D171CE}">
      <dgm:prSet/>
      <dgm:spPr/>
      <dgm:t>
        <a:bodyPr/>
        <a:lstStyle/>
        <a:p>
          <a:endParaRPr lang="en-US"/>
        </a:p>
      </dgm:t>
    </dgm:pt>
    <dgm:pt modelId="{B98B9568-F237-4DAD-8A60-336520A5A07B}" type="sibTrans" cxnId="{189A13A6-3B8F-4BB3-9F8D-6190F1D171CE}">
      <dgm:prSet/>
      <dgm:spPr/>
      <dgm:t>
        <a:bodyPr/>
        <a:lstStyle/>
        <a:p>
          <a:endParaRPr lang="en-US"/>
        </a:p>
      </dgm:t>
    </dgm:pt>
    <dgm:pt modelId="{9A9A3811-204C-4F05-9D68-4DACB1D2CB40}">
      <dgm:prSet custT="1"/>
      <dgm:spPr/>
      <dgm:t>
        <a:bodyPr/>
        <a:lstStyle/>
        <a:p>
          <a:r>
            <a:rPr lang="en-US" sz="1600" dirty="0"/>
            <a:t>USFS timber supplies have dwindled</a:t>
          </a:r>
        </a:p>
      </dgm:t>
    </dgm:pt>
    <dgm:pt modelId="{9D55C6A9-C025-4877-B0F8-3CDF5087B968}" type="parTrans" cxnId="{F0AB3C14-BDB3-45D8-9E45-B245BDA38FEA}">
      <dgm:prSet/>
      <dgm:spPr/>
      <dgm:t>
        <a:bodyPr/>
        <a:lstStyle/>
        <a:p>
          <a:endParaRPr lang="en-US"/>
        </a:p>
      </dgm:t>
    </dgm:pt>
    <dgm:pt modelId="{302CA303-8129-4064-97E5-EEEA837D7627}" type="sibTrans" cxnId="{F0AB3C14-BDB3-45D8-9E45-B245BDA38FEA}">
      <dgm:prSet/>
      <dgm:spPr/>
      <dgm:t>
        <a:bodyPr/>
        <a:lstStyle/>
        <a:p>
          <a:endParaRPr lang="en-US"/>
        </a:p>
      </dgm:t>
    </dgm:pt>
    <dgm:pt modelId="{EE7AFF62-7C32-4480-8F7F-C2223D4D7F0E}" type="pres">
      <dgm:prSet presAssocID="{5D84FC83-4DC9-43D1-8B20-77E7EBAA25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2F829F-80E6-46D1-B33D-EEA27216A17E}" type="pres">
      <dgm:prSet presAssocID="{119FFBD3-4227-43C0-B195-F7DF2DBF4B68}" presName="circ1" presStyleLbl="vennNode1" presStyleIdx="0" presStyleCnt="5"/>
      <dgm:spPr/>
    </dgm:pt>
    <dgm:pt modelId="{4E124983-285B-4317-B8B2-8445920A7105}" type="pres">
      <dgm:prSet presAssocID="{119FFBD3-4227-43C0-B195-F7DF2DBF4B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DE873-93A6-457E-B698-B3A4631D1028}" type="pres">
      <dgm:prSet presAssocID="{E7E825CE-3F59-47FD-9768-7CEAD1C80FBA}" presName="circ2" presStyleLbl="vennNode1" presStyleIdx="1" presStyleCnt="5"/>
      <dgm:spPr/>
    </dgm:pt>
    <dgm:pt modelId="{389C6C19-DC0B-4DD6-9894-A0E71D69B89F}" type="pres">
      <dgm:prSet presAssocID="{E7E825CE-3F59-47FD-9768-7CEAD1C80F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54492-9443-4503-9DD5-DAB62CA7DFF7}" type="pres">
      <dgm:prSet presAssocID="{23C84482-E7AA-4AAC-88A7-EF188E0AB664}" presName="circ3" presStyleLbl="vennNode1" presStyleIdx="2" presStyleCnt="5"/>
      <dgm:spPr/>
    </dgm:pt>
    <dgm:pt modelId="{ED6B7659-2F3A-4C76-AAD2-DCA35B390129}" type="pres">
      <dgm:prSet presAssocID="{23C84482-E7AA-4AAC-88A7-EF188E0AB6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D2B41-6B1D-424A-884B-6F5DE66CF7D7}" type="pres">
      <dgm:prSet presAssocID="{6E0E21EE-16D5-4087-988B-DF93FA44D29D}" presName="circ4" presStyleLbl="vennNode1" presStyleIdx="3" presStyleCnt="5"/>
      <dgm:spPr/>
    </dgm:pt>
    <dgm:pt modelId="{ACF32D44-D9CC-433E-9F57-31118F950D60}" type="pres">
      <dgm:prSet presAssocID="{6E0E21EE-16D5-4087-988B-DF93FA44D29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79A7-ACBA-4FA6-B149-9A4D20A38E7D}" type="pres">
      <dgm:prSet presAssocID="{9A9A3811-204C-4F05-9D68-4DACB1D2CB40}" presName="circ5" presStyleLbl="vennNode1" presStyleIdx="4" presStyleCnt="5"/>
      <dgm:spPr/>
    </dgm:pt>
    <dgm:pt modelId="{1AE75D48-54F1-42D4-8F60-6EF98059340F}" type="pres">
      <dgm:prSet presAssocID="{9A9A3811-204C-4F05-9D68-4DACB1D2CB4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ACD6F5-AC9A-4668-AE53-0EFDF391A066}" srcId="{5D84FC83-4DC9-43D1-8B20-77E7EBAA258F}" destId="{119FFBD3-4227-43C0-B195-F7DF2DBF4B68}" srcOrd="0" destOrd="0" parTransId="{DD377B99-F988-4579-8C90-41C1DFBF48FF}" sibTransId="{EC863A60-8FCE-42EE-84D6-424D7FEC46F2}"/>
    <dgm:cxn modelId="{0B481DCA-8D5C-43E0-852C-0C88DA703DC4}" type="presOf" srcId="{5D84FC83-4DC9-43D1-8B20-77E7EBAA258F}" destId="{EE7AFF62-7C32-4480-8F7F-C2223D4D7F0E}" srcOrd="0" destOrd="0" presId="urn:microsoft.com/office/officeart/2005/8/layout/venn1"/>
    <dgm:cxn modelId="{F0E90AC4-DD04-487E-BCE0-E6271BF346F7}" type="presOf" srcId="{E7E825CE-3F59-47FD-9768-7CEAD1C80FBA}" destId="{389C6C19-DC0B-4DD6-9894-A0E71D69B89F}" srcOrd="0" destOrd="0" presId="urn:microsoft.com/office/officeart/2005/8/layout/venn1"/>
    <dgm:cxn modelId="{5E18540E-7ED8-4B09-92D1-276E62F2DE64}" srcId="{5D84FC83-4DC9-43D1-8B20-77E7EBAA258F}" destId="{E7E825CE-3F59-47FD-9768-7CEAD1C80FBA}" srcOrd="1" destOrd="0" parTransId="{27B16138-434B-4F67-AD76-7B83F96E46E2}" sibTransId="{C451607E-3237-444C-BFC3-3012EA0637D6}"/>
    <dgm:cxn modelId="{2DB9AF45-ACF0-4176-A04B-91429E682B98}" srcId="{5D84FC83-4DC9-43D1-8B20-77E7EBAA258F}" destId="{23C84482-E7AA-4AAC-88A7-EF188E0AB664}" srcOrd="2" destOrd="0" parTransId="{838FDE07-AE7F-47C4-8958-585E615FBDBD}" sibTransId="{A08B30FF-28C0-487B-A2BA-13ACDCC80868}"/>
    <dgm:cxn modelId="{F13D24B5-4C9D-4470-9647-9B30D3376FAB}" type="presOf" srcId="{23C84482-E7AA-4AAC-88A7-EF188E0AB664}" destId="{ED6B7659-2F3A-4C76-AAD2-DCA35B390129}" srcOrd="0" destOrd="0" presId="urn:microsoft.com/office/officeart/2005/8/layout/venn1"/>
    <dgm:cxn modelId="{CCCD71F5-AF12-4219-B6F7-026AC5599E61}" type="presOf" srcId="{6E0E21EE-16D5-4087-988B-DF93FA44D29D}" destId="{ACF32D44-D9CC-433E-9F57-31118F950D60}" srcOrd="0" destOrd="0" presId="urn:microsoft.com/office/officeart/2005/8/layout/venn1"/>
    <dgm:cxn modelId="{189A13A6-3B8F-4BB3-9F8D-6190F1D171CE}" srcId="{5D84FC83-4DC9-43D1-8B20-77E7EBAA258F}" destId="{6E0E21EE-16D5-4087-988B-DF93FA44D29D}" srcOrd="3" destOrd="0" parTransId="{9A7F5FDD-A28C-48D0-9A73-B5939CD30CCA}" sibTransId="{B98B9568-F237-4DAD-8A60-336520A5A07B}"/>
    <dgm:cxn modelId="{BCEE0BB5-F8EB-4B69-A326-2A5436753B68}" type="presOf" srcId="{9A9A3811-204C-4F05-9D68-4DACB1D2CB40}" destId="{1AE75D48-54F1-42D4-8F60-6EF98059340F}" srcOrd="0" destOrd="0" presId="urn:microsoft.com/office/officeart/2005/8/layout/venn1"/>
    <dgm:cxn modelId="{F0AB3C14-BDB3-45D8-9E45-B245BDA38FEA}" srcId="{5D84FC83-4DC9-43D1-8B20-77E7EBAA258F}" destId="{9A9A3811-204C-4F05-9D68-4DACB1D2CB40}" srcOrd="4" destOrd="0" parTransId="{9D55C6A9-C025-4877-B0F8-3CDF5087B968}" sibTransId="{302CA303-8129-4064-97E5-EEEA837D7627}"/>
    <dgm:cxn modelId="{3D9A1F93-2D32-415F-9644-9D4E1804F0A8}" type="presOf" srcId="{119FFBD3-4227-43C0-B195-F7DF2DBF4B68}" destId="{4E124983-285B-4317-B8B2-8445920A7105}" srcOrd="0" destOrd="0" presId="urn:microsoft.com/office/officeart/2005/8/layout/venn1"/>
    <dgm:cxn modelId="{20C83392-017A-4686-A15E-F1F3C9B60214}" type="presParOf" srcId="{EE7AFF62-7C32-4480-8F7F-C2223D4D7F0E}" destId="{B92F829F-80E6-46D1-B33D-EEA27216A17E}" srcOrd="0" destOrd="0" presId="urn:microsoft.com/office/officeart/2005/8/layout/venn1"/>
    <dgm:cxn modelId="{73C22721-D4AC-417B-A7E9-F8876F1FDD48}" type="presParOf" srcId="{EE7AFF62-7C32-4480-8F7F-C2223D4D7F0E}" destId="{4E124983-285B-4317-B8B2-8445920A7105}" srcOrd="1" destOrd="0" presId="urn:microsoft.com/office/officeart/2005/8/layout/venn1"/>
    <dgm:cxn modelId="{E5578BCB-0A3E-4C9B-922F-1DDBAEB38518}" type="presParOf" srcId="{EE7AFF62-7C32-4480-8F7F-C2223D4D7F0E}" destId="{CA3DE873-93A6-457E-B698-B3A4631D1028}" srcOrd="2" destOrd="0" presId="urn:microsoft.com/office/officeart/2005/8/layout/venn1"/>
    <dgm:cxn modelId="{4D5BA167-CF38-4F3A-B2D5-60FDADE026C3}" type="presParOf" srcId="{EE7AFF62-7C32-4480-8F7F-C2223D4D7F0E}" destId="{389C6C19-DC0B-4DD6-9894-A0E71D69B89F}" srcOrd="3" destOrd="0" presId="urn:microsoft.com/office/officeart/2005/8/layout/venn1"/>
    <dgm:cxn modelId="{C914C9AA-B029-42B0-8C85-6022B636B5C8}" type="presParOf" srcId="{EE7AFF62-7C32-4480-8F7F-C2223D4D7F0E}" destId="{5E054492-9443-4503-9DD5-DAB62CA7DFF7}" srcOrd="4" destOrd="0" presId="urn:microsoft.com/office/officeart/2005/8/layout/venn1"/>
    <dgm:cxn modelId="{B5A40EAE-17DC-40E1-BF8A-5D5DADCC1D67}" type="presParOf" srcId="{EE7AFF62-7C32-4480-8F7F-C2223D4D7F0E}" destId="{ED6B7659-2F3A-4C76-AAD2-DCA35B390129}" srcOrd="5" destOrd="0" presId="urn:microsoft.com/office/officeart/2005/8/layout/venn1"/>
    <dgm:cxn modelId="{F750E9C9-F167-4903-824E-B5B6BCCBC4E6}" type="presParOf" srcId="{EE7AFF62-7C32-4480-8F7F-C2223D4D7F0E}" destId="{ABAD2B41-6B1D-424A-884B-6F5DE66CF7D7}" srcOrd="6" destOrd="0" presId="urn:microsoft.com/office/officeart/2005/8/layout/venn1"/>
    <dgm:cxn modelId="{14FA02D8-2199-40DF-AEF7-804442D9A238}" type="presParOf" srcId="{EE7AFF62-7C32-4480-8F7F-C2223D4D7F0E}" destId="{ACF32D44-D9CC-433E-9F57-31118F950D60}" srcOrd="7" destOrd="0" presId="urn:microsoft.com/office/officeart/2005/8/layout/venn1"/>
    <dgm:cxn modelId="{B87CBE18-477D-4A36-B283-EB13A80E0815}" type="presParOf" srcId="{EE7AFF62-7C32-4480-8F7F-C2223D4D7F0E}" destId="{EAB079A7-ACBA-4FA6-B149-9A4D20A38E7D}" srcOrd="8" destOrd="0" presId="urn:microsoft.com/office/officeart/2005/8/layout/venn1"/>
    <dgm:cxn modelId="{8F6A62F5-E938-4B8F-B92E-45B38A18668C}" type="presParOf" srcId="{EE7AFF62-7C32-4480-8F7F-C2223D4D7F0E}" destId="{1AE75D48-54F1-42D4-8F60-6EF98059340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F484-83FC-BD4C-B781-424813C98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6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B35BA-5304-8041-82A3-B5AD527FD2C1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BF29-0E3E-764C-991D-F1C844D03E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BF29-0E3E-764C-991D-F1C844D03E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1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BF29-0E3E-764C-991D-F1C844D03E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8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9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7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8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5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7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9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4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64DE-DC7F-C344-AEA6-B875336C3A42}" type="datetimeFigureOut">
              <a:rPr lang="en-US" smtClean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A603-0FBC-EE4A-8CA0-8E9FEBF5A9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27" y="320747"/>
            <a:ext cx="6287656" cy="323489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FABE9"/>
                </a:solidFill>
              </a:rPr>
              <a:t>HB 155 - Alaska Mental Health Trust Land Exchange with the USFS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90" t="16607" r="30828" b="14567"/>
          <a:stretch/>
        </p:blipFill>
        <p:spPr>
          <a:xfrm>
            <a:off x="545522" y="659172"/>
            <a:ext cx="2052205" cy="289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8089" b="24076"/>
          <a:stretch/>
        </p:blipFill>
        <p:spPr>
          <a:xfrm>
            <a:off x="-6865" y="4263309"/>
            <a:ext cx="9144000" cy="2594692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rot="16200000" flipV="1">
            <a:off x="-7517" y="4263962"/>
            <a:ext cx="2594691" cy="2593386"/>
          </a:xfrm>
          <a:prstGeom prst="rtTriangle">
            <a:avLst/>
          </a:prstGeom>
          <a:solidFill>
            <a:srgbClr val="032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514350"/>
            <a:ext cx="467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FABE9"/>
                </a:solidFill>
              </a:rPr>
              <a:t>USFS Forest Plan</a:t>
            </a:r>
          </a:p>
        </p:txBody>
      </p:sp>
      <p:sp>
        <p:nvSpPr>
          <p:cNvPr id="8" name="Right Triangle 7"/>
          <p:cNvSpPr/>
          <p:nvPr/>
        </p:nvSpPr>
        <p:spPr>
          <a:xfrm rot="16200000" flipV="1">
            <a:off x="-636" y="4329747"/>
            <a:ext cx="2528888" cy="2527617"/>
          </a:xfrm>
          <a:prstGeom prst="rtTriangle">
            <a:avLst/>
          </a:prstGeom>
          <a:solidFill>
            <a:srgbClr val="032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-84146"/>
            <a:ext cx="4864915" cy="68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3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S. 131 introduced by Senator Murkowski and Sullivan in January 2017</a:t>
            </a:r>
          </a:p>
          <a:p>
            <a:r>
              <a:rPr lang="en-US" dirty="0"/>
              <a:t>HR. 513 introduced by Representative Young in January 2017</a:t>
            </a:r>
          </a:p>
          <a:p>
            <a:r>
              <a:rPr lang="en-US" dirty="0"/>
              <a:t>Language compatible with SB 88 and HB 155</a:t>
            </a:r>
          </a:p>
          <a:p>
            <a:r>
              <a:rPr lang="en-US" dirty="0"/>
              <a:t>Directs the USFS to complete the exchange</a:t>
            </a:r>
          </a:p>
        </p:txBody>
      </p:sp>
    </p:spTree>
    <p:extLst>
      <p:ext uri="{BB962C8B-B14F-4D97-AF65-F5344CB8AC3E}">
        <p14:creationId xmlns:p14="http://schemas.microsoft.com/office/powerpoint/2010/main" val="293103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40" y="7747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0A5E5"/>
                </a:solidFill>
              </a:rPr>
              <a:t>Thank You to Our Supporters </a:t>
            </a:r>
          </a:p>
        </p:txBody>
      </p:sp>
      <p:sp>
        <p:nvSpPr>
          <p:cNvPr id="8" name="Right Triangle 7"/>
          <p:cNvSpPr/>
          <p:nvPr/>
        </p:nvSpPr>
        <p:spPr>
          <a:xfrm rot="5400000" flipV="1">
            <a:off x="7083936" y="521"/>
            <a:ext cx="2060582" cy="2059546"/>
          </a:xfrm>
          <a:prstGeom prst="rtTriangle">
            <a:avLst/>
          </a:prstGeom>
          <a:solidFill>
            <a:srgbClr val="B3D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3412" y="2301875"/>
            <a:ext cx="7600825" cy="737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We are grateful to all of the organizations, leaders &amp; individual community members who support the Trust land exchange legislation.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3412" y="3095916"/>
            <a:ext cx="2895374" cy="35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30A5E5"/>
                </a:solidFill>
              </a:rPr>
              <a:t>Resolutions</a:t>
            </a:r>
          </a:p>
          <a:p>
            <a:pPr marL="0" indent="0">
              <a:buNone/>
            </a:pPr>
            <a:r>
              <a:rPr lang="en-US" sz="1400" b="1" dirty="0"/>
              <a:t>Southeast Conference	</a:t>
            </a:r>
          </a:p>
          <a:p>
            <a:pPr marL="0" indent="0">
              <a:buNone/>
            </a:pPr>
            <a:r>
              <a:rPr lang="en-US" sz="1400" b="1" dirty="0"/>
              <a:t>City &amp; Borough of Wrangell</a:t>
            </a:r>
          </a:p>
          <a:p>
            <a:pPr marL="0" indent="0">
              <a:buNone/>
            </a:pPr>
            <a:r>
              <a:rPr lang="en-US" sz="1400" b="1" dirty="0"/>
              <a:t>Ketchikan Gateway Borough</a:t>
            </a:r>
            <a:r>
              <a:rPr lang="en-US" sz="1600" b="1" dirty="0"/>
              <a:t>	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37214" y="3095916"/>
            <a:ext cx="4673374" cy="355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30A5E5"/>
                </a:solidFill>
              </a:rPr>
              <a:t>Supporters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Dan Bockhorst </a:t>
            </a:r>
            <a:r>
              <a:rPr lang="en-US" sz="1400" dirty="0"/>
              <a:t>– Ketchikan Gateway Borough</a:t>
            </a:r>
          </a:p>
          <a:p>
            <a:pPr marL="0" indent="0">
              <a:buNone/>
            </a:pPr>
            <a:r>
              <a:rPr lang="en-US" sz="1400" b="1" dirty="0"/>
              <a:t>David Landis </a:t>
            </a:r>
            <a:r>
              <a:rPr lang="en-US" sz="1400" dirty="0"/>
              <a:t>– Ketchikan Gateway Borough</a:t>
            </a:r>
          </a:p>
          <a:p>
            <a:pPr marL="0" indent="0">
              <a:buNone/>
            </a:pPr>
            <a:r>
              <a:rPr lang="en-US" sz="1400" b="1" dirty="0"/>
              <a:t>Cindi Lagoudakis </a:t>
            </a:r>
            <a:r>
              <a:rPr lang="en-US" sz="1400" dirty="0"/>
              <a:t>– Petersburg Borough</a:t>
            </a:r>
          </a:p>
          <a:p>
            <a:pPr marL="0" indent="0">
              <a:buNone/>
            </a:pPr>
            <a:r>
              <a:rPr lang="en-US" sz="1400" b="1" dirty="0"/>
              <a:t>Julie Decker</a:t>
            </a:r>
            <a:r>
              <a:rPr lang="en-US" sz="1400" dirty="0"/>
              <a:t> – City &amp; Borough of Wrangell</a:t>
            </a:r>
          </a:p>
          <a:p>
            <a:pPr marL="0" indent="0">
              <a:buNone/>
            </a:pPr>
            <a:r>
              <a:rPr lang="en-US" sz="1400" b="1" dirty="0"/>
              <a:t>David L. Jack </a:t>
            </a:r>
            <a:r>
              <a:rPr lang="en-US" sz="1400" dirty="0"/>
              <a:t>– City &amp; Borough of Wrangell</a:t>
            </a:r>
          </a:p>
          <a:p>
            <a:pPr marL="0" indent="0">
              <a:buNone/>
            </a:pPr>
            <a:r>
              <a:rPr lang="en-US" sz="1400" b="1" dirty="0"/>
              <a:t>Kim Lane </a:t>
            </a:r>
            <a:r>
              <a:rPr lang="en-US" sz="1400" dirty="0"/>
              <a:t>– City &amp; Borough of Wrangell</a:t>
            </a:r>
          </a:p>
          <a:p>
            <a:pPr marL="0" indent="0">
              <a:buNone/>
            </a:pPr>
            <a:r>
              <a:rPr lang="en-US" sz="1400" b="1" dirty="0"/>
              <a:t>Curtis Thayer </a:t>
            </a:r>
            <a:r>
              <a:rPr lang="en-US" sz="1400" dirty="0"/>
              <a:t>– Alaska State Chamber of Commerce</a:t>
            </a:r>
          </a:p>
          <a:p>
            <a:pPr marL="0" indent="0">
              <a:buNone/>
            </a:pPr>
            <a:r>
              <a:rPr lang="en-US" sz="1400" b="1" dirty="0"/>
              <a:t>Clare Doig</a:t>
            </a:r>
            <a:r>
              <a:rPr lang="en-US" sz="1400" dirty="0"/>
              <a:t> – Alaska Council of Foresters</a:t>
            </a:r>
          </a:p>
          <a:p>
            <a:pPr marL="0" indent="0">
              <a:buNone/>
            </a:pPr>
            <a:r>
              <a:rPr lang="en-US" sz="1400" b="1" dirty="0"/>
              <a:t>Owen Graham</a:t>
            </a:r>
            <a:r>
              <a:rPr lang="en-US" sz="1400" dirty="0"/>
              <a:t> – Alaska Forest Association</a:t>
            </a:r>
          </a:p>
          <a:p>
            <a:pPr marL="0" indent="0">
              <a:buNone/>
            </a:pPr>
            <a:r>
              <a:rPr lang="en-US" sz="1400" b="1" dirty="0"/>
              <a:t>Senator Bert Stedman </a:t>
            </a:r>
            <a:r>
              <a:rPr lang="en-US" sz="1400" dirty="0"/>
              <a:t>– Alaska State Legislature</a:t>
            </a:r>
          </a:p>
          <a:p>
            <a:pPr marL="0" indent="0">
              <a:buNone/>
            </a:pPr>
            <a:r>
              <a:rPr lang="en-US" sz="1400" b="1" dirty="0"/>
              <a:t>Representative Dan Ortiz</a:t>
            </a:r>
            <a:r>
              <a:rPr lang="en-US" sz="1400" dirty="0"/>
              <a:t> – Alaska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203767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38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40" y="7747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0A5E5"/>
                </a:solidFill>
              </a:rPr>
              <a:t>Thank You to Our Supporters </a:t>
            </a:r>
          </a:p>
        </p:txBody>
      </p:sp>
      <p:sp>
        <p:nvSpPr>
          <p:cNvPr id="8" name="Right Triangle 7"/>
          <p:cNvSpPr/>
          <p:nvPr/>
        </p:nvSpPr>
        <p:spPr>
          <a:xfrm rot="5400000" flipV="1">
            <a:off x="7083936" y="521"/>
            <a:ext cx="2060582" cy="2059546"/>
          </a:xfrm>
          <a:prstGeom prst="rtTriangle">
            <a:avLst/>
          </a:prstGeom>
          <a:solidFill>
            <a:srgbClr val="B3D9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9125" y="2301875"/>
            <a:ext cx="4288518" cy="4211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30A5E5"/>
                </a:solidFill>
              </a:rPr>
              <a:t>Supporters</a:t>
            </a:r>
            <a:endParaRPr lang="en-US" sz="2400" b="1" dirty="0">
              <a:solidFill>
                <a:srgbClr val="30A5E5"/>
              </a:solidFill>
            </a:endParaRPr>
          </a:p>
          <a:p>
            <a:pPr marL="0" indent="0">
              <a:buNone/>
            </a:pPr>
            <a:r>
              <a:rPr lang="en-US" sz="1100" b="1" dirty="0"/>
              <a:t>Randy Ruaro</a:t>
            </a:r>
            <a:r>
              <a:rPr lang="en-US" sz="1100" dirty="0"/>
              <a:t> – Alaska State Legislature</a:t>
            </a:r>
          </a:p>
          <a:p>
            <a:pPr marL="0" indent="0">
              <a:buNone/>
            </a:pPr>
            <a:r>
              <a:rPr lang="en-US" sz="1100" b="1" dirty="0"/>
              <a:t>Jason Custer</a:t>
            </a:r>
            <a:r>
              <a:rPr lang="en-US" sz="1100" dirty="0"/>
              <a:t> – Alaska Power &amp; Telephone Co. (AP&amp;T)</a:t>
            </a:r>
          </a:p>
          <a:p>
            <a:pPr marL="0" indent="0">
              <a:buNone/>
            </a:pPr>
            <a:r>
              <a:rPr lang="en-US" sz="1100" b="1" dirty="0"/>
              <a:t>Brian Brown</a:t>
            </a:r>
            <a:r>
              <a:rPr lang="en-US" sz="1100" dirty="0"/>
              <a:t> – Alcan Forest Products</a:t>
            </a:r>
          </a:p>
          <a:p>
            <a:pPr marL="0" indent="0">
              <a:buNone/>
            </a:pPr>
            <a:r>
              <a:rPr lang="en-US" sz="1100" b="1" dirty="0"/>
              <a:t>Eric Nichols</a:t>
            </a:r>
            <a:r>
              <a:rPr lang="en-US" sz="1100" dirty="0"/>
              <a:t> – Alcan Forest Products</a:t>
            </a:r>
          </a:p>
          <a:p>
            <a:pPr marL="0" indent="0">
              <a:buNone/>
            </a:pPr>
            <a:r>
              <a:rPr lang="en-US" sz="1100" b="1" dirty="0"/>
              <a:t>Larry Norene </a:t>
            </a:r>
            <a:r>
              <a:rPr lang="en-US" sz="1100" dirty="0"/>
              <a:t>– Alaska Mental Health Trust</a:t>
            </a:r>
          </a:p>
          <a:p>
            <a:pPr marL="0" indent="0">
              <a:buNone/>
            </a:pPr>
            <a:r>
              <a:rPr lang="en-US" sz="1100" b="1" dirty="0"/>
              <a:t>Mary Jane Michael</a:t>
            </a:r>
            <a:r>
              <a:rPr lang="en-US" sz="1100" dirty="0"/>
              <a:t> – Alaska Mental Health Trust</a:t>
            </a:r>
          </a:p>
          <a:p>
            <a:pPr marL="0" indent="0">
              <a:buNone/>
            </a:pPr>
            <a:r>
              <a:rPr lang="en-US" sz="1100" b="1" dirty="0"/>
              <a:t>Russ Webb</a:t>
            </a:r>
            <a:r>
              <a:rPr lang="en-US" sz="1100" dirty="0"/>
              <a:t> – Alaska Mental Health Trust</a:t>
            </a:r>
          </a:p>
          <a:p>
            <a:pPr marL="0" indent="0">
              <a:buNone/>
            </a:pPr>
            <a:r>
              <a:rPr lang="en-US" sz="1100" b="1" dirty="0"/>
              <a:t>Todd Shipp</a:t>
            </a:r>
            <a:r>
              <a:rPr lang="en-US" sz="1100" dirty="0"/>
              <a:t> – Alta Forest Products, LLC</a:t>
            </a:r>
          </a:p>
          <a:p>
            <a:pPr marL="0" indent="0">
              <a:buNone/>
            </a:pPr>
            <a:r>
              <a:rPr lang="en-US" sz="1100" b="1" dirty="0"/>
              <a:t>Bess Clark</a:t>
            </a:r>
            <a:r>
              <a:rPr lang="en-US" sz="1100" dirty="0"/>
              <a:t> – Community Connections</a:t>
            </a:r>
          </a:p>
          <a:p>
            <a:pPr marL="0" indent="0">
              <a:buNone/>
            </a:pPr>
            <a:r>
              <a:rPr lang="en-US" sz="1100" b="1" dirty="0"/>
              <a:t>Liz Cornejo</a:t>
            </a:r>
            <a:r>
              <a:rPr lang="en-US" sz="1100" dirty="0"/>
              <a:t> – Constantine Metal Resources Ltd</a:t>
            </a:r>
          </a:p>
          <a:p>
            <a:pPr marL="0" indent="0">
              <a:buNone/>
            </a:pPr>
            <a:r>
              <a:rPr lang="en-US" sz="1100" b="1" dirty="0"/>
              <a:t>Dennis Reynvaan </a:t>
            </a:r>
            <a:r>
              <a:rPr lang="en-US" sz="1100" dirty="0"/>
              <a:t>– Dahlstrom Lumber Co.</a:t>
            </a:r>
          </a:p>
          <a:p>
            <a:pPr marL="0" indent="0">
              <a:buNone/>
            </a:pPr>
            <a:r>
              <a:rPr lang="en-US" sz="1100" b="1" dirty="0"/>
              <a:t>William Swift </a:t>
            </a:r>
            <a:r>
              <a:rPr lang="en-US" sz="1100" dirty="0"/>
              <a:t>– Greater Ketchikan Chamber of Commerce</a:t>
            </a:r>
          </a:p>
          <a:p>
            <a:pPr marL="0" indent="0">
              <a:buNone/>
            </a:pPr>
            <a:r>
              <a:rPr lang="en-US" sz="1100" b="1" dirty="0"/>
              <a:t>Graham Neale</a:t>
            </a:r>
            <a:r>
              <a:rPr lang="en-US" sz="1100" dirty="0"/>
              <a:t> – HDI Heatherdale Resources Ltd</a:t>
            </a:r>
          </a:p>
          <a:p>
            <a:pPr marL="0" indent="0">
              <a:buNone/>
            </a:pPr>
            <a:r>
              <a:rPr lang="en-US" sz="1100" b="1" dirty="0"/>
              <a:t>Kim Champney </a:t>
            </a:r>
            <a:r>
              <a:rPr lang="en-US" sz="1100" dirty="0"/>
              <a:t>– REACH Inc.</a:t>
            </a:r>
          </a:p>
          <a:p>
            <a:pPr marL="0" indent="0">
              <a:buNone/>
            </a:pPr>
            <a:r>
              <a:rPr lang="en-US" sz="1100" b="1" dirty="0"/>
              <a:t>Carl Portman</a:t>
            </a:r>
            <a:r>
              <a:rPr lang="en-US" sz="1100" dirty="0"/>
              <a:t> – Resource Development Council</a:t>
            </a:r>
          </a:p>
          <a:p>
            <a:pPr marL="0" indent="0">
              <a:buNone/>
            </a:pPr>
            <a:r>
              <a:rPr lang="en-US" sz="1100" b="1" dirty="0"/>
              <a:t>Shawn Richardson </a:t>
            </a:r>
            <a:r>
              <a:rPr lang="en-US" sz="1100" dirty="0"/>
              <a:t>– Samson Tug &amp; Barge Co.</a:t>
            </a:r>
          </a:p>
          <a:p>
            <a:pPr marL="0" indent="0">
              <a:buNone/>
            </a:pPr>
            <a:r>
              <a:rPr lang="en-US" sz="1100" b="1" dirty="0"/>
              <a:t>Shelly Wright</a:t>
            </a:r>
            <a:r>
              <a:rPr lang="en-US" sz="1100" dirty="0"/>
              <a:t> – Southeast Conference</a:t>
            </a:r>
          </a:p>
          <a:p>
            <a:pPr marL="0" indent="0">
              <a:buNone/>
            </a:pPr>
            <a:r>
              <a:rPr lang="en-US" sz="1100" b="1" dirty="0"/>
              <a:t>Chelsea Goucher </a:t>
            </a:r>
            <a:r>
              <a:rPr lang="en-US" sz="1100" dirty="0"/>
              <a:t>– Southeast Conference</a:t>
            </a:r>
          </a:p>
          <a:p>
            <a:pPr marL="0" indent="0">
              <a:buNone/>
            </a:pPr>
            <a:r>
              <a:rPr lang="en-US" sz="1100" b="1" dirty="0"/>
              <a:t>Les Cronk</a:t>
            </a:r>
            <a:r>
              <a:rPr lang="en-US" sz="1100" dirty="0"/>
              <a:t> – Southeast Stevedoring Corporation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44571" y="2637502"/>
            <a:ext cx="4318000" cy="383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Paul Axelson </a:t>
            </a:r>
            <a:r>
              <a:rPr lang="en-US" sz="1100" dirty="0"/>
              <a:t>– Southeast Stevedoring Corporation</a:t>
            </a: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Randy Johnson </a:t>
            </a:r>
            <a:r>
              <a:rPr lang="en-US" sz="1100" dirty="0"/>
              <a:t>– Tyler Rental, Inc.</a:t>
            </a:r>
          </a:p>
          <a:p>
            <a:pPr marL="0" indent="0">
              <a:buNone/>
            </a:pPr>
            <a:r>
              <a:rPr lang="en-US" sz="1100" b="1" dirty="0"/>
              <a:t>Bryce Dahlstrom </a:t>
            </a:r>
            <a:r>
              <a:rPr lang="en-US" sz="1100" dirty="0"/>
              <a:t>– Viking Lumber Co., Inc.</a:t>
            </a:r>
          </a:p>
          <a:p>
            <a:pPr marL="0" indent="0">
              <a:buNone/>
            </a:pPr>
            <a:r>
              <a:rPr lang="en-US" sz="1100" b="1" dirty="0"/>
              <a:t>Kirk Dahlstrom </a:t>
            </a:r>
            <a:r>
              <a:rPr lang="en-US" sz="1100" dirty="0"/>
              <a:t>– Viking Lumber Co., Inc.</a:t>
            </a:r>
          </a:p>
          <a:p>
            <a:pPr marL="0" indent="0">
              <a:buNone/>
            </a:pPr>
            <a:r>
              <a:rPr lang="en-US" sz="1100" b="1" dirty="0"/>
              <a:t>James D. Balamaci </a:t>
            </a:r>
            <a:r>
              <a:rPr lang="en-US" sz="1100" dirty="0"/>
              <a:t>– Special Olympics</a:t>
            </a:r>
          </a:p>
          <a:p>
            <a:pPr marL="0" indent="0">
              <a:buNone/>
            </a:pPr>
            <a:r>
              <a:rPr lang="en-US" sz="1100" b="1" dirty="0"/>
              <a:t>Jerry Jenkins </a:t>
            </a:r>
            <a:r>
              <a:rPr lang="en-US" sz="1100" dirty="0"/>
              <a:t>– Anchorage Community Mental Health Services</a:t>
            </a:r>
          </a:p>
          <a:p>
            <a:pPr marL="0" indent="0">
              <a:buNone/>
            </a:pPr>
            <a:r>
              <a:rPr lang="en-US" sz="1100" b="1" dirty="0"/>
              <a:t>Adam Molenda </a:t>
            </a:r>
            <a:r>
              <a:rPr lang="en-US" sz="1100" dirty="0"/>
              <a:t>– Timber Products Manufacturers Association</a:t>
            </a:r>
          </a:p>
          <a:p>
            <a:pPr marL="0" indent="0">
              <a:buNone/>
            </a:pPr>
            <a:r>
              <a:rPr lang="en-US" sz="1100" b="1" dirty="0"/>
              <a:t>Joan O'Keefe </a:t>
            </a:r>
            <a:r>
              <a:rPr lang="en-US" sz="1100" dirty="0"/>
              <a:t>– Southeast Alaska Independent Living (SAIL)</a:t>
            </a:r>
          </a:p>
          <a:p>
            <a:pPr marL="0" indent="0">
              <a:buNone/>
            </a:pPr>
            <a:r>
              <a:rPr lang="en-US" sz="1100" b="1" dirty="0"/>
              <a:t>Mike Barton</a:t>
            </a:r>
            <a:r>
              <a:rPr lang="en-US" sz="1100" dirty="0"/>
              <a:t>– Past Chair of the Alaska Mental Health Trust</a:t>
            </a: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Bob Sivertsen</a:t>
            </a:r>
            <a:r>
              <a:rPr lang="en-US" sz="1100" dirty="0"/>
              <a:t>		</a:t>
            </a:r>
          </a:p>
          <a:p>
            <a:pPr marL="0" indent="0">
              <a:buNone/>
            </a:pPr>
            <a:r>
              <a:rPr lang="en-US" sz="1100" b="1" dirty="0"/>
              <a:t>Kristina Woolston		</a:t>
            </a:r>
          </a:p>
          <a:p>
            <a:pPr marL="0" indent="0">
              <a:buNone/>
            </a:pPr>
            <a:r>
              <a:rPr lang="en-US" sz="1100" b="1" dirty="0"/>
              <a:t>Petersburg Mental Health Services	</a:t>
            </a:r>
          </a:p>
          <a:p>
            <a:pPr marL="0" indent="0">
              <a:buNone/>
            </a:pPr>
            <a:r>
              <a:rPr lang="en-US" sz="1100" b="1" dirty="0"/>
              <a:t>National Council on Alcoholism and Drug Dependence – Juneau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096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81601"/>
            <a:ext cx="9144000" cy="1676400"/>
          </a:xfrm>
          <a:prstGeom prst="rect">
            <a:avLst/>
          </a:prstGeom>
          <a:solidFill>
            <a:srgbClr val="3FAB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0" y="38691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0A5E5"/>
                </a:solidFill>
              </a:rPr>
              <a:t>The Alaska Mental Health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423" y="1049937"/>
            <a:ext cx="764689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30A5E5"/>
              </a:solidFill>
            </a:endParaRPr>
          </a:p>
          <a:p>
            <a:r>
              <a:rPr lang="en-US" sz="2100" dirty="0">
                <a:solidFill>
                  <a:srgbClr val="042C68"/>
                </a:solidFill>
              </a:rPr>
              <a:t>A perpetual trust using its resources to ensure a comprehensive integrated mental health program in Alaska.</a:t>
            </a:r>
          </a:p>
          <a:p>
            <a:pPr marL="0" indent="0">
              <a:buNone/>
            </a:pPr>
            <a:endParaRPr lang="en-US" sz="2100" dirty="0">
              <a:solidFill>
                <a:srgbClr val="042C68"/>
              </a:solidFill>
            </a:endParaRPr>
          </a:p>
          <a:p>
            <a:r>
              <a:rPr lang="en-US" sz="2100" dirty="0">
                <a:solidFill>
                  <a:srgbClr val="042C68"/>
                </a:solidFill>
              </a:rPr>
              <a:t>Funding programs that serve Alaska’s most vulnerable populations for the past two decades. </a:t>
            </a:r>
          </a:p>
          <a:p>
            <a:endParaRPr lang="en-US" sz="2100" dirty="0">
              <a:solidFill>
                <a:srgbClr val="042C68"/>
              </a:solidFill>
            </a:endParaRPr>
          </a:p>
          <a:p>
            <a:r>
              <a:rPr lang="en-US" sz="2100" dirty="0">
                <a:solidFill>
                  <a:srgbClr val="042C68"/>
                </a:solidFill>
              </a:rPr>
              <a:t>Providing programs for mental illnesses, developmental disabilities, Alzheimer’s disease and related dementias, traumatic brain injuries &amp; substance abuse disorders. </a:t>
            </a:r>
          </a:p>
          <a:p>
            <a:endParaRPr lang="en-US" sz="3100" dirty="0">
              <a:solidFill>
                <a:srgbClr val="30A5E5"/>
              </a:solidFill>
            </a:endParaRPr>
          </a:p>
          <a:p>
            <a:endParaRPr lang="en-US" sz="1400" dirty="0">
              <a:solidFill>
                <a:srgbClr val="30A5E5"/>
              </a:solidFill>
            </a:endParaRP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08528" y="5758954"/>
            <a:ext cx="72748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solidFill>
                  <a:schemeClr val="bg1"/>
                </a:solidFill>
              </a:rPr>
              <a:t>Their Mission</a:t>
            </a:r>
            <a:r>
              <a:rPr lang="en-US" sz="2300" b="1" dirty="0">
                <a:solidFill>
                  <a:schemeClr val="bg1"/>
                </a:solidFill>
              </a:rPr>
              <a:t>: </a:t>
            </a:r>
            <a:r>
              <a:rPr lang="en-US" sz="2300" i="1" dirty="0">
                <a:solidFill>
                  <a:schemeClr val="bg1"/>
                </a:solidFill>
              </a:rPr>
              <a:t>to improve the lives of beneficiaries.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"/>
          <a:stretch/>
        </p:blipFill>
        <p:spPr>
          <a:xfrm>
            <a:off x="-6865" y="4263309"/>
            <a:ext cx="9193728" cy="2594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318" y="32074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FABE9"/>
                </a:solidFill>
              </a:rPr>
              <a:t>The Trust Land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0069" y="1414462"/>
            <a:ext cx="5602941" cy="2738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Manages the Trust owned land and resources to generate revenue, used by the Trust to improve the lives of the beneficiaries.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22118B"/>
                </a:solidFill>
              </a:rPr>
              <a:t>Our Mission: </a:t>
            </a:r>
            <a:r>
              <a:rPr lang="en-US" sz="1800" i="1" dirty="0">
                <a:solidFill>
                  <a:srgbClr val="22118B"/>
                </a:solidFill>
              </a:rPr>
              <a:t>to protect &amp; enhance the value of Alaska Mental Health Trust lands.</a:t>
            </a:r>
          </a:p>
          <a:p>
            <a:endParaRPr lang="en-US" sz="2100" i="1" dirty="0">
              <a:solidFill>
                <a:srgbClr val="3FABE9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16200000" flipV="1">
            <a:off x="-7517" y="4263962"/>
            <a:ext cx="2594691" cy="2593386"/>
          </a:xfrm>
          <a:prstGeom prst="rtTriangle">
            <a:avLst/>
          </a:prstGeom>
          <a:solidFill>
            <a:srgbClr val="032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90" t="16607" r="30828" b="14567"/>
          <a:stretch/>
        </p:blipFill>
        <p:spPr>
          <a:xfrm>
            <a:off x="545522" y="659172"/>
            <a:ext cx="2052205" cy="2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8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6" y="9604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0A5E5"/>
                </a:solidFill>
              </a:rPr>
              <a:t>Trust Management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5785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91" y="2428886"/>
            <a:ext cx="775811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42C68"/>
                </a:solidFill>
              </a:rPr>
              <a:t>Maximize long-term revenue &amp; productivity from trust land</a:t>
            </a:r>
            <a:br>
              <a:rPr lang="en-US" sz="2400" dirty="0">
                <a:solidFill>
                  <a:srgbClr val="042C68"/>
                </a:solidFill>
              </a:rPr>
            </a:br>
            <a:endParaRPr lang="en-US" sz="800" dirty="0">
              <a:solidFill>
                <a:srgbClr val="042C6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42C68"/>
                </a:solidFill>
              </a:rPr>
              <a:t>Protect corpus</a:t>
            </a:r>
            <a:br>
              <a:rPr lang="en-US" sz="2400" dirty="0">
                <a:solidFill>
                  <a:srgbClr val="042C68"/>
                </a:solidFill>
              </a:rPr>
            </a:br>
            <a:endParaRPr lang="en-US" sz="800" dirty="0">
              <a:solidFill>
                <a:srgbClr val="042C6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42C68"/>
                </a:solidFill>
              </a:rPr>
              <a:t>Encourage diverse revenue-producing uses of </a:t>
            </a:r>
            <a:br>
              <a:rPr lang="en-US" sz="2400" dirty="0">
                <a:solidFill>
                  <a:srgbClr val="042C68"/>
                </a:solidFill>
              </a:rPr>
            </a:br>
            <a:r>
              <a:rPr lang="en-US" sz="2400" dirty="0">
                <a:solidFill>
                  <a:srgbClr val="042C68"/>
                </a:solidFill>
              </a:rPr>
              <a:t>trust land</a:t>
            </a:r>
            <a:br>
              <a:rPr lang="en-US" sz="2400" dirty="0">
                <a:solidFill>
                  <a:srgbClr val="042C68"/>
                </a:solidFill>
              </a:rPr>
            </a:br>
            <a:endParaRPr lang="en-US" sz="800" dirty="0">
              <a:solidFill>
                <a:srgbClr val="042C6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42C68"/>
                </a:solidFill>
              </a:rPr>
              <a:t>Manage trust land prudently, efficiently &amp; with accountability to the trust and its beneficiaries</a:t>
            </a:r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083936" y="521"/>
            <a:ext cx="2060582" cy="2059546"/>
          </a:xfrm>
          <a:prstGeom prst="rtTriangle">
            <a:avLst/>
          </a:prstGeom>
          <a:solidFill>
            <a:srgbClr val="032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rot="16200000" flipV="1">
            <a:off x="-636" y="4329747"/>
            <a:ext cx="2528888" cy="2527617"/>
          </a:xfrm>
          <a:prstGeom prst="rtTriangle">
            <a:avLst/>
          </a:prstGeom>
          <a:solidFill>
            <a:srgbClr val="032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/>
          <a:srcRect t="6246" r="4848" b="4699"/>
          <a:stretch/>
        </p:blipFill>
        <p:spPr>
          <a:xfrm>
            <a:off x="3380173" y="135869"/>
            <a:ext cx="5140170" cy="661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7553" y="932155"/>
            <a:ext cx="3036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FABE9"/>
                </a:solidFill>
                <a:latin typeface="+mj-lt"/>
              </a:rPr>
              <a:t>Land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9123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79517"/>
              </p:ext>
            </p:extLst>
          </p:nvPr>
        </p:nvGraphicFramePr>
        <p:xfrm>
          <a:off x="728667" y="2143131"/>
          <a:ext cx="74152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57226" y="7889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30A5E5"/>
                </a:solidFill>
              </a:rPr>
              <a:t>Land Exchange Details</a:t>
            </a:r>
          </a:p>
        </p:txBody>
      </p:sp>
      <p:sp>
        <p:nvSpPr>
          <p:cNvPr id="7" name="Right Triangle 6"/>
          <p:cNvSpPr/>
          <p:nvPr/>
        </p:nvSpPr>
        <p:spPr>
          <a:xfrm rot="5400000" flipV="1">
            <a:off x="7083936" y="521"/>
            <a:ext cx="2060582" cy="2059546"/>
          </a:xfrm>
          <a:prstGeom prst="rtTriangle">
            <a:avLst/>
          </a:prstGeom>
          <a:solidFill>
            <a:srgbClr val="032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3"/>
            <a:ext cx="9172075" cy="65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FABE9"/>
                </a:solidFill>
              </a:rPr>
              <a:t>Land Exchange Benefits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176320"/>
              </p:ext>
            </p:extLst>
          </p:nvPr>
        </p:nvGraphicFramePr>
        <p:xfrm>
          <a:off x="457200" y="1500326"/>
          <a:ext cx="8313938" cy="437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50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092"/>
          </a:xfrm>
        </p:spPr>
        <p:txBody>
          <a:bodyPr/>
          <a:lstStyle/>
          <a:p>
            <a:r>
              <a:rPr lang="en-US" dirty="0">
                <a:solidFill>
                  <a:srgbClr val="3FABE9"/>
                </a:solidFill>
              </a:rPr>
              <a:t>Why Now?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968893"/>
              </p:ext>
            </p:extLst>
          </p:nvPr>
        </p:nvGraphicFramePr>
        <p:xfrm>
          <a:off x="324034" y="1074198"/>
          <a:ext cx="8229600" cy="459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64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610</Words>
  <Application>Microsoft Office PowerPoint</Application>
  <PresentationFormat>On-screen Show (4:3)</PresentationFormat>
  <Paragraphs>96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Office Theme</vt:lpstr>
      <vt:lpstr>HB 155 - Alaska Mental Health Trust Land Exchange with the USFS</vt:lpstr>
      <vt:lpstr>The Alaska Mental Health Trust</vt:lpstr>
      <vt:lpstr>The Trust Land Office</vt:lpstr>
      <vt:lpstr>Trust Management Principles</vt:lpstr>
      <vt:lpstr>PowerPoint Presentation</vt:lpstr>
      <vt:lpstr>PowerPoint Presentation</vt:lpstr>
      <vt:lpstr>PowerPoint Presentation</vt:lpstr>
      <vt:lpstr>Land Exchange Benefits</vt:lpstr>
      <vt:lpstr>Why Now?</vt:lpstr>
      <vt:lpstr>PowerPoint Presentation</vt:lpstr>
      <vt:lpstr>Federal Legislation</vt:lpstr>
      <vt:lpstr>Thank You to Our Supporters </vt:lpstr>
      <vt:lpstr>Thank You to Our Supporters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Glasionov</dc:creator>
  <cp:lastModifiedBy>Caroline Hamp</cp:lastModifiedBy>
  <cp:revision>146</cp:revision>
  <cp:lastPrinted>2016-10-24T20:50:58Z</cp:lastPrinted>
  <dcterms:created xsi:type="dcterms:W3CDTF">2016-10-21T22:51:41Z</dcterms:created>
  <dcterms:modified xsi:type="dcterms:W3CDTF">2017-03-23T23:39:50Z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{DLP_Owner}">
    <vt:lpwstr>cssadmin</vt:lpwstr>
  </property>
  <property fmtid="{D5CDD505-2E9C-101B-9397-08002B2CF9AE}" pid="3" name="{DLP_CreatedBy}">
    <vt:lpwstr>wmenefee</vt:lpwstr>
  </property>
  <property fmtid="{D5CDD505-2E9C-101B-9397-08002B2CF9AE}" pid="4" name="{DLP_CreatedOn}">
    <vt:lpwstr>3/23/2017 2:37:44 PM</vt:lpwstr>
  </property>
  <property fmtid="{D5CDD505-2E9C-101B-9397-08002B2CF9AE}" pid="5" name="{DLP_Description}">
    <vt:lpwstr/>
  </property>
  <property fmtid="{D5CDD505-2E9C-101B-9397-08002B2CF9AE}" pid="6" name="{DLP_VersionNotes}">
    <vt:lpwstr/>
  </property>
  <property fmtid="{D5CDD505-2E9C-101B-9397-08002B2CF9AE}" pid="7" name="{DLP_VersionID}">
    <vt:lpwstr>1</vt:lpwstr>
  </property>
  <property fmtid="{D5CDD505-2E9C-101B-9397-08002B2CF9AE}" pid="8" name="{DLP_MinorID}">
    <vt:lpwstr>0</vt:lpwstr>
  </property>
  <property fmtid="{D5CDD505-2E9C-101B-9397-08002B2CF9AE}" pid="9" name="{DLP_Path}">
    <vt:lpwstr>TLODOCPROD\Documents\10-Authorization\Land\Exchange, Land (481)\9100589\Legislation\</vt:lpwstr>
  </property>
  <property fmtid="{D5CDD505-2E9C-101B-9397-08002B2CF9AE}" pid="10" name="{DLP_ParentFolder}">
    <vt:lpwstr>448EB2F4D4A840C7B9E196EC4282AF76</vt:lpwstr>
  </property>
  <property fmtid="{D5CDD505-2E9C-101B-9397-08002B2CF9AE}" pid="11" name="{DLP_ObjectID}">
    <vt:lpwstr/>
  </property>
  <property fmtid="{D5CDD505-2E9C-101B-9397-08002B2CF9AE}" pid="12" name="{DLP_FileName}">
    <vt:lpwstr>HR HB 155 3-27-17.pptx</vt:lpwstr>
  </property>
  <property fmtid="{D5CDD505-2E9C-101B-9397-08002B2CF9AE}" pid="13" name="{DLP_Extension}">
    <vt:lpwstr>.pptx</vt:lpwstr>
  </property>
  <property fmtid="{D5CDD505-2E9C-101B-9397-08002B2CF9AE}" pid="14" name="{DLP_Profile}">
    <vt:lpwstr>Authorization</vt:lpwstr>
  </property>
  <property fmtid="{D5CDD505-2E9C-101B-9397-08002B2CF9AE}" pid="15" name="{DLPP_Document Title}">
    <vt:lpwstr>HR HB 155 3-27-17</vt:lpwstr>
  </property>
  <property fmtid="{D5CDD505-2E9C-101B-9397-08002B2CF9AE}" pid="16" name="{DLPP_Document Date}">
    <vt:lpwstr>3/23/2017</vt:lpwstr>
  </property>
  <property fmtid="{D5CDD505-2E9C-101B-9397-08002B2CF9AE}" pid="17" name="{DLPP_Keyword/Tagging}">
    <vt:lpwstr/>
  </property>
  <property fmtid="{D5CDD505-2E9C-101B-9397-08002B2CF9AE}" pid="18" name="{DLPP_Reminder Date}">
    <vt:lpwstr/>
  </property>
  <property fmtid="{D5CDD505-2E9C-101B-9397-08002B2CF9AE}" pid="19" name="{DLPP_Reminder Note}">
    <vt:lpwstr/>
  </property>
  <property fmtid="{D5CDD505-2E9C-101B-9397-08002B2CF9AE}" pid="20" name="{DLPP_TLO Staff}">
    <vt:lpwstr/>
  </property>
  <property fmtid="{D5CDD505-2E9C-101B-9397-08002B2CF9AE}" pid="21" name="{DLPP_Authorization Document Type}">
    <vt:lpwstr/>
  </property>
  <property fmtid="{D5CDD505-2E9C-101B-9397-08002B2CF9AE}" pid="22" name="{DLPP_Resource Type}">
    <vt:lpwstr>Land;Mineral</vt:lpwstr>
  </property>
  <property fmtid="{D5CDD505-2E9C-101B-9397-08002B2CF9AE}" pid="23" name="{DLPP_Authorization Type}">
    <vt:lpwstr>Exchange, Land (481)</vt:lpwstr>
  </property>
  <property fmtid="{D5CDD505-2E9C-101B-9397-08002B2CF9AE}" pid="24" name="{DLPP_File Status}">
    <vt:lpwstr>Open</vt:lpwstr>
  </property>
  <property fmtid="{D5CDD505-2E9C-101B-9397-08002B2CF9AE}" pid="25" name="{DLPP_File Number}">
    <vt:lpwstr>9100589</vt:lpwstr>
  </property>
  <property fmtid="{D5CDD505-2E9C-101B-9397-08002B2CF9AE}" pid="26" name="{DLPP_Name of Customer or Requestor}">
    <vt:lpwstr/>
  </property>
  <property fmtid="{D5CDD505-2E9C-101B-9397-08002B2CF9AE}" pid="27" name="{DLPP_Case Type}">
    <vt:lpwstr/>
  </property>
  <property fmtid="{D5CDD505-2E9C-101B-9397-08002B2CF9AE}" pid="28" name="{DLPP_Location}">
    <vt:lpwstr>Juneau, City and Borough;Ketchikan Gateway Borough;Petersburg, City of;Sitka, City &amp; Borough of ;Southeast Island REAA;Wrangell, City &amp; Borough of</vt:lpwstr>
  </property>
  <property fmtid="{D5CDD505-2E9C-101B-9397-08002B2CF9AE}" pid="29" name="{DLPP_Parcel Number}">
    <vt:lpwstr>C20550.001;C70448;C70495;CRM-0923;CRM-1509;CRM-1510;CRM-1835;CRM-2099;CRM-2129;CRM-2133;CRM-2284-02;CRM-2311;CRM-2405-05;CRM-2405-06;CRM-2454;CRM-2529;CRM-2556;CRM-3129-01;CRM-3129-03;CRM-3129-08;CRM-3156-01;CRM-3157-01A;CRM-3158-01</vt:lpwstr>
  </property>
  <property fmtid="{D5CDD505-2E9C-101B-9397-08002B2CF9AE}" pid="30" name="{DLPP_Recorded Document Numbers}">
    <vt:lpwstr/>
  </property>
  <property fmtid="{D5CDD505-2E9C-101B-9397-08002B2CF9AE}" pid="31" name="{DLPP_Email Received Date}">
    <vt:lpwstr/>
  </property>
  <property fmtid="{D5CDD505-2E9C-101B-9397-08002B2CF9AE}" pid="32" name="{DLPP_Email Recipient}">
    <vt:lpwstr/>
  </property>
  <property fmtid="{D5CDD505-2E9C-101B-9397-08002B2CF9AE}" pid="33" name="{DLPP_Email Sender}">
    <vt:lpwstr/>
  </property>
  <property fmtid="{D5CDD505-2E9C-101B-9397-08002B2CF9AE}" pid="34" name="{DLPP_Email Subject}">
    <vt:lpwstr/>
  </property>
  <property fmtid="{D5CDD505-2E9C-101B-9397-08002B2CF9AE}" pid="35" name="{DLPP_Email Attachment}">
    <vt:lpwstr/>
  </property>
  <property fmtid="{D5CDD505-2E9C-101B-9397-08002B2CF9AE}" pid="36" name="{DLPP_Original Path}">
    <vt:lpwstr>C:\Users\wmenefee\Documents\TLODOCPROD\10-Authorization\Land\Exchange, Land (481)\9100589\Legislation\</vt:lpwstr>
  </property>
  <property fmtid="{D5CDD505-2E9C-101B-9397-08002B2CF9AE}" pid="37" name="{DLPP_DLUserID}">
    <vt:lpwstr/>
  </property>
</Properties>
</file>