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2"/>
  </p:notesMasterIdLst>
  <p:sldIdLst>
    <p:sldId id="256" r:id="rId2"/>
    <p:sldId id="446" r:id="rId3"/>
    <p:sldId id="285" r:id="rId4"/>
    <p:sldId id="389" r:id="rId5"/>
    <p:sldId id="547" r:id="rId6"/>
    <p:sldId id="532" r:id="rId7"/>
    <p:sldId id="353" r:id="rId8"/>
    <p:sldId id="291" r:id="rId9"/>
    <p:sldId id="533" r:id="rId10"/>
    <p:sldId id="448" r:id="rId11"/>
    <p:sldId id="449" r:id="rId12"/>
    <p:sldId id="450" r:id="rId13"/>
    <p:sldId id="451" r:id="rId14"/>
    <p:sldId id="452" r:id="rId15"/>
    <p:sldId id="453" r:id="rId16"/>
    <p:sldId id="454" r:id="rId17"/>
    <p:sldId id="534" r:id="rId18"/>
    <p:sldId id="466" r:id="rId19"/>
    <p:sldId id="467" r:id="rId20"/>
    <p:sldId id="468" r:id="rId21"/>
    <p:sldId id="469" r:id="rId22"/>
    <p:sldId id="470" r:id="rId23"/>
    <p:sldId id="471" r:id="rId24"/>
    <p:sldId id="472" r:id="rId25"/>
    <p:sldId id="473" r:id="rId26"/>
    <p:sldId id="474" r:id="rId27"/>
    <p:sldId id="535" r:id="rId28"/>
    <p:sldId id="455" r:id="rId29"/>
    <p:sldId id="456" r:id="rId30"/>
    <p:sldId id="457" r:id="rId31"/>
    <p:sldId id="458" r:id="rId32"/>
    <p:sldId id="459" r:id="rId33"/>
    <p:sldId id="460" r:id="rId34"/>
    <p:sldId id="461" r:id="rId35"/>
    <p:sldId id="462" r:id="rId36"/>
    <p:sldId id="463" r:id="rId37"/>
    <p:sldId id="464" r:id="rId38"/>
    <p:sldId id="465" r:id="rId39"/>
    <p:sldId id="530" r:id="rId40"/>
    <p:sldId id="295" r:id="rId41"/>
    <p:sldId id="258" r:id="rId42"/>
    <p:sldId id="294" r:id="rId43"/>
    <p:sldId id="531" r:id="rId44"/>
    <p:sldId id="360" r:id="rId45"/>
    <p:sldId id="306" r:id="rId46"/>
    <p:sldId id="307" r:id="rId47"/>
    <p:sldId id="443" r:id="rId48"/>
    <p:sldId id="536" r:id="rId49"/>
    <p:sldId id="324" r:id="rId50"/>
    <p:sldId id="325" r:id="rId51"/>
    <p:sldId id="327" r:id="rId52"/>
    <p:sldId id="326" r:id="rId53"/>
    <p:sldId id="444" r:id="rId54"/>
    <p:sldId id="537" r:id="rId55"/>
    <p:sldId id="356" r:id="rId56"/>
    <p:sldId id="357" r:id="rId57"/>
    <p:sldId id="538" r:id="rId58"/>
    <p:sldId id="362" r:id="rId59"/>
    <p:sldId id="366" r:id="rId60"/>
    <p:sldId id="539" r:id="rId61"/>
    <p:sldId id="352" r:id="rId62"/>
    <p:sldId id="351" r:id="rId63"/>
    <p:sldId id="540" r:id="rId64"/>
    <p:sldId id="548" r:id="rId65"/>
    <p:sldId id="554" r:id="rId66"/>
    <p:sldId id="555" r:id="rId67"/>
    <p:sldId id="556" r:id="rId68"/>
    <p:sldId id="560" r:id="rId69"/>
    <p:sldId id="557" r:id="rId70"/>
    <p:sldId id="562" r:id="rId71"/>
    <p:sldId id="563" r:id="rId72"/>
    <p:sldId id="564" r:id="rId73"/>
    <p:sldId id="541" r:id="rId74"/>
    <p:sldId id="561" r:id="rId75"/>
    <p:sldId id="559" r:id="rId76"/>
    <p:sldId id="565" r:id="rId77"/>
    <p:sldId id="566" r:id="rId78"/>
    <p:sldId id="542" r:id="rId79"/>
    <p:sldId id="414" r:id="rId80"/>
    <p:sldId id="415" r:id="rId81"/>
    <p:sldId id="390" r:id="rId82"/>
    <p:sldId id="396" r:id="rId83"/>
    <p:sldId id="442" r:id="rId84"/>
    <p:sldId id="393" r:id="rId85"/>
    <p:sldId id="441" r:id="rId86"/>
    <p:sldId id="397" r:id="rId87"/>
    <p:sldId id="549" r:id="rId88"/>
    <p:sldId id="422" r:id="rId89"/>
    <p:sldId id="345" r:id="rId90"/>
    <p:sldId id="551" r:id="rId91"/>
    <p:sldId id="552" r:id="rId92"/>
    <p:sldId id="553" r:id="rId93"/>
    <p:sldId id="347" r:id="rId94"/>
    <p:sldId id="400" r:id="rId95"/>
    <p:sldId id="543" r:id="rId96"/>
    <p:sldId id="544" r:id="rId97"/>
    <p:sldId id="545" r:id="rId98"/>
    <p:sldId id="546" r:id="rId99"/>
    <p:sldId id="475" r:id="rId100"/>
    <p:sldId id="481" r:id="rId101"/>
    <p:sldId id="407" r:id="rId102"/>
    <p:sldId id="404" r:id="rId103"/>
    <p:sldId id="405" r:id="rId104"/>
    <p:sldId id="403" r:id="rId105"/>
    <p:sldId id="408" r:id="rId106"/>
    <p:sldId id="411" r:id="rId107"/>
    <p:sldId id="480" r:id="rId108"/>
    <p:sldId id="479" r:id="rId109"/>
    <p:sldId id="482" r:id="rId110"/>
    <p:sldId id="478" r:id="rId11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33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876" autoAdjust="0"/>
    <p:restoredTop sz="94660"/>
  </p:normalViewPr>
  <p:slideViewPr>
    <p:cSldViewPr>
      <p:cViewPr varScale="1">
        <p:scale>
          <a:sx n="75" d="100"/>
          <a:sy n="75" d="100"/>
        </p:scale>
        <p:origin x="-84" y="-2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3075"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307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3079"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vl1pPr>
          </a:lstStyle>
          <a:p>
            <a:fld id="{465763C6-800B-4BDD-8718-4779A52D6D97}" type="slidenum">
              <a:rPr lang="en-US"/>
              <a:pPr/>
              <a:t>‹#›</a:t>
            </a:fld>
            <a:endParaRPr lang="en-US"/>
          </a:p>
        </p:txBody>
      </p:sp>
    </p:spTree>
    <p:extLst>
      <p:ext uri="{BB962C8B-B14F-4D97-AF65-F5344CB8AC3E}">
        <p14:creationId xmlns:p14="http://schemas.microsoft.com/office/powerpoint/2010/main" val="42889113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12EDA0-2B4A-4B41-8CEC-FB227384F651}" type="slidenum">
              <a:rPr lang="en-US"/>
              <a:pPr/>
              <a:t>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82ED31-69E9-4056-A7E5-B82A7AFEAD45}" type="slidenum">
              <a:rPr lang="en-US"/>
              <a:pPr/>
              <a:t>12</a:t>
            </a:fld>
            <a:endParaRPr lang="en-US"/>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F72B1F-662B-4223-82D7-CE7E673C4EEF}" type="slidenum">
              <a:rPr lang="en-US"/>
              <a:pPr/>
              <a:t>13</a:t>
            </a:fld>
            <a:endParaRPr lang="en-US"/>
          </a:p>
        </p:txBody>
      </p:sp>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F4498D-84E6-4AC3-827C-1F1630BD28F8}" type="slidenum">
              <a:rPr lang="en-US"/>
              <a:pPr/>
              <a:t>14</a:t>
            </a:fld>
            <a:endParaRPr 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CA7980-407A-4A5A-866F-DC24C5AD3B95}" type="slidenum">
              <a:rPr lang="en-US"/>
              <a:pPr/>
              <a:t>15</a:t>
            </a:fld>
            <a:endParaRPr lang="en-US"/>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AA5072-8468-4EB2-BF71-1715BEE31A26}" type="slidenum">
              <a:rPr lang="en-US"/>
              <a:pPr/>
              <a:t>16</a:t>
            </a:fld>
            <a:endParaRPr lang="en-US"/>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A8347-58C8-4977-8654-9C0BC5933225}" type="slidenum">
              <a:rPr lang="en-US"/>
              <a:pPr/>
              <a:t>18</a:t>
            </a:fld>
            <a:endParaRPr lang="en-US"/>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EC8B89-D13C-402F-AB7E-35B94BA28C9B}" type="slidenum">
              <a:rPr lang="en-US"/>
              <a:pPr/>
              <a:t>19</a:t>
            </a:fld>
            <a:endParaRPr lang="en-US"/>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78EDD-97AB-44D3-BAB2-490C06F95BBD}" type="slidenum">
              <a:rPr lang="en-US"/>
              <a:pPr/>
              <a:t>20</a:t>
            </a:fld>
            <a:endParaRPr lang="en-US"/>
          </a:p>
        </p:txBody>
      </p:sp>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B369BC-EEF1-4A4E-9E24-1DC25F2E74CB}" type="slidenum">
              <a:rPr lang="en-US"/>
              <a:pPr/>
              <a:t>21</a:t>
            </a:fld>
            <a:endParaRPr lang="en-US"/>
          </a:p>
        </p:txBody>
      </p:sp>
      <p:sp>
        <p:nvSpPr>
          <p:cNvPr id="494594" name="Rectangle 2"/>
          <p:cNvSpPr>
            <a:spLocks noGrp="1" noRot="1" noChangeAspect="1" noChangeArrowheads="1" noTextEdit="1"/>
          </p:cNvSpPr>
          <p:nvPr>
            <p:ph type="sldImg"/>
          </p:nvPr>
        </p:nvSpPr>
        <p:spPr>
          <a:ln/>
        </p:spPr>
      </p:sp>
      <p:sp>
        <p:nvSpPr>
          <p:cNvPr id="494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25BF10-D1B9-4C83-A57D-ECA5D74DACE9}" type="slidenum">
              <a:rPr lang="en-US"/>
              <a:pPr/>
              <a:t>22</a:t>
            </a:fld>
            <a:endParaRPr lang="en-US"/>
          </a:p>
        </p:txBody>
      </p:sp>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9E98B6-FB2D-49C0-837A-826AC2C3216A}" type="slidenum">
              <a:rPr lang="en-US"/>
              <a:pPr/>
              <a:t>2</a:t>
            </a:fld>
            <a:endParaRPr lang="en-US"/>
          </a:p>
        </p:txBody>
      </p:sp>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253307-FA92-4893-BD3C-D749D3E1EE62}" type="slidenum">
              <a:rPr lang="en-US"/>
              <a:pPr/>
              <a:t>23</a:t>
            </a:fld>
            <a:endParaRPr lang="en-US"/>
          </a:p>
        </p:txBody>
      </p:sp>
      <p:sp>
        <p:nvSpPr>
          <p:cNvPr id="498690" name="Rectangle 2"/>
          <p:cNvSpPr>
            <a:spLocks noGrp="1" noRot="1" noChangeAspect="1" noChangeArrowheads="1" noTextEdit="1"/>
          </p:cNvSpPr>
          <p:nvPr>
            <p:ph type="sldImg"/>
          </p:nvPr>
        </p:nvSpPr>
        <p:spPr>
          <a:ln/>
        </p:spPr>
      </p:sp>
      <p:sp>
        <p:nvSpPr>
          <p:cNvPr id="498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57FAFB-9A16-4B39-BFE9-3C05B9FEC596}" type="slidenum">
              <a:rPr lang="en-US"/>
              <a:pPr/>
              <a:t>24</a:t>
            </a:fld>
            <a:endParaRPr lang="en-US"/>
          </a:p>
        </p:txBody>
      </p:sp>
      <p:sp>
        <p:nvSpPr>
          <p:cNvPr id="500738" name="Rectangle 2"/>
          <p:cNvSpPr>
            <a:spLocks noGrp="1" noRot="1" noChangeAspect="1" noChangeArrowheads="1" noTextEdit="1"/>
          </p:cNvSpPr>
          <p:nvPr>
            <p:ph type="sldImg"/>
          </p:nvPr>
        </p:nvSpPr>
        <p:spPr>
          <a:ln/>
        </p:spPr>
      </p:sp>
      <p:sp>
        <p:nvSpPr>
          <p:cNvPr id="500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6EB4A7-28D4-4C64-89E0-7F18D0534B3A}" type="slidenum">
              <a:rPr lang="en-US"/>
              <a:pPr/>
              <a:t>25</a:t>
            </a:fld>
            <a:endParaRPr lang="en-US"/>
          </a:p>
        </p:txBody>
      </p:sp>
      <p:sp>
        <p:nvSpPr>
          <p:cNvPr id="502786" name="Rectangle 2"/>
          <p:cNvSpPr>
            <a:spLocks noGrp="1" noRot="1" noChangeAspect="1" noChangeArrowheads="1" noTextEdit="1"/>
          </p:cNvSpPr>
          <p:nvPr>
            <p:ph type="sldImg"/>
          </p:nvPr>
        </p:nvSpPr>
        <p:spPr>
          <a:ln/>
        </p:spPr>
      </p:sp>
      <p:sp>
        <p:nvSpPr>
          <p:cNvPr id="502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D83CED-99A5-4BCD-B440-6E52F06A39C8}" type="slidenum">
              <a:rPr lang="en-US"/>
              <a:pPr/>
              <a:t>26</a:t>
            </a:fld>
            <a:endParaRPr lang="en-US"/>
          </a:p>
        </p:txBody>
      </p:sp>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9F7C09-D597-43BC-BD73-29E290BF0462}" type="slidenum">
              <a:rPr lang="en-US"/>
              <a:pPr/>
              <a:t>28</a:t>
            </a:fld>
            <a:endParaRPr lang="en-US"/>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3F9329-F8CC-455A-B3F7-68A22C061CE4}" type="slidenum">
              <a:rPr lang="en-US"/>
              <a:pPr/>
              <a:t>29</a:t>
            </a:fld>
            <a:endParaRPr lang="en-US"/>
          </a:p>
        </p:txBody>
      </p:sp>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052274-ADAD-41FA-B060-1C3482860248}" type="slidenum">
              <a:rPr lang="en-US"/>
              <a:pPr/>
              <a:t>30</a:t>
            </a:fld>
            <a:endParaRPr lang="en-US"/>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F2C26B-9116-4DE2-AF0B-F5783C6E11F3}" type="slidenum">
              <a:rPr lang="en-US"/>
              <a:pPr/>
              <a:t>31</a:t>
            </a:fld>
            <a:endParaRPr lang="en-US"/>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377B69-2E58-4001-ADF0-B51801EB0DDD}" type="slidenum">
              <a:rPr lang="en-US"/>
              <a:pPr/>
              <a:t>32</a:t>
            </a:fld>
            <a:endParaRPr lang="en-US"/>
          </a:p>
        </p:txBody>
      </p:sp>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3052C7-0156-42EB-986A-6FA3788EEF9F}" type="slidenum">
              <a:rPr lang="en-US"/>
              <a:pPr/>
              <a:t>33</a:t>
            </a:fld>
            <a:endParaRPr lang="en-US"/>
          </a:p>
        </p:txBody>
      </p:sp>
      <p:sp>
        <p:nvSpPr>
          <p:cNvPr id="476162" name="Rectangle 2"/>
          <p:cNvSpPr>
            <a:spLocks noGrp="1" noRot="1" noChangeAspect="1" noChangeArrowheads="1" noTextEdit="1"/>
          </p:cNvSpPr>
          <p:nvPr>
            <p:ph type="sldImg"/>
          </p:nvPr>
        </p:nvSpPr>
        <p:spPr>
          <a:ln/>
        </p:spPr>
      </p:sp>
      <p:sp>
        <p:nvSpPr>
          <p:cNvPr id="476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4F741-B016-44FC-9A0E-C53E6B633B89}" type="slidenum">
              <a:rPr lang="en-US"/>
              <a:pPr/>
              <a:t>3</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1692F1-D646-486B-9459-50DBB2FA5D72}" type="slidenum">
              <a:rPr lang="en-US"/>
              <a:pPr/>
              <a:t>34</a:t>
            </a:fld>
            <a:endParaRPr lang="en-US"/>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A92D0B-6A37-4B95-AEEF-37ED1138FA12}" type="slidenum">
              <a:rPr lang="en-US"/>
              <a:pPr/>
              <a:t>35</a:t>
            </a:fld>
            <a:endParaRPr lang="en-US"/>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418967-78B6-4A98-8CFB-FCD261A69DD3}" type="slidenum">
              <a:rPr lang="en-US"/>
              <a:pPr/>
              <a:t>36</a:t>
            </a:fld>
            <a:endParaRPr lang="en-US"/>
          </a:p>
        </p:txBody>
      </p:sp>
      <p:sp>
        <p:nvSpPr>
          <p:cNvPr id="482306" name="Rectangle 2"/>
          <p:cNvSpPr>
            <a:spLocks noGrp="1" noRot="1" noChangeAspect="1" noChangeArrowheads="1" noTextEdit="1"/>
          </p:cNvSpPr>
          <p:nvPr>
            <p:ph type="sldImg"/>
          </p:nvPr>
        </p:nvSpPr>
        <p:spPr>
          <a:ln/>
        </p:spPr>
      </p:sp>
      <p:sp>
        <p:nvSpPr>
          <p:cNvPr id="482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F42CA-5C59-4758-8504-DCA32D359669}" type="slidenum">
              <a:rPr lang="en-US"/>
              <a:pPr/>
              <a:t>37</a:t>
            </a:fld>
            <a:endParaRPr lang="en-US"/>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123F43-9F67-46A0-8AA3-95B5BC8750FE}" type="slidenum">
              <a:rPr lang="en-US"/>
              <a:pPr/>
              <a:t>38</a:t>
            </a:fld>
            <a:endParaRPr lang="en-US"/>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0BD68C-40AD-481F-A432-646919C7E674}" type="slidenum">
              <a:rPr lang="en-US"/>
              <a:pPr/>
              <a:t>40</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5C480D-8769-4986-A95E-EBC781F97932}" type="slidenum">
              <a:rPr lang="en-US"/>
              <a:pPr/>
              <a:t>41</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25405B-CEB1-4DD4-A68C-C8FFF16DD23A}" type="slidenum">
              <a:rPr lang="en-US"/>
              <a:pPr/>
              <a:t>42</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BA8BBD-D5B3-4CB0-B2CC-DEC8B9DB6D9E}" type="slidenum">
              <a:rPr lang="en-US"/>
              <a:pPr/>
              <a:t>44</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AF28B0-2454-43D2-A255-8960E164C5D4}" type="slidenum">
              <a:rPr lang="en-US"/>
              <a:pPr/>
              <a:t>45</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861445-0985-4EC1-8CFC-D86A59085575}" type="slidenum">
              <a:rPr lang="en-US"/>
              <a:pPr/>
              <a:t>4</a:t>
            </a:fld>
            <a:endParaRPr lang="en-US"/>
          </a:p>
        </p:txBody>
      </p:sp>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FDCC9F-D31F-474E-A33E-9B878FAE6236}" type="slidenum">
              <a:rPr lang="en-US"/>
              <a:pPr/>
              <a:t>46</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0A1C77-3253-422D-8D98-8ACEDAF62D03}" type="slidenum">
              <a:rPr lang="en-US"/>
              <a:pPr/>
              <a:t>47</a:t>
            </a:fld>
            <a:endParaRPr lang="en-US"/>
          </a:p>
        </p:txBody>
      </p:sp>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4EB322-5526-4DDA-BF15-F2142C949F4C}" type="slidenum">
              <a:rPr lang="en-US"/>
              <a:pPr/>
              <a:t>49</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04EF70-0401-4B56-BDFE-16329A174CD3}" type="slidenum">
              <a:rPr lang="en-US"/>
              <a:pPr/>
              <a:t>50</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66BEB3-B955-437E-8708-2ED4035E63C7}" type="slidenum">
              <a:rPr lang="en-US"/>
              <a:pPr/>
              <a:t>51</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A95D00-28A8-49EE-B3AF-03C74328D6F6}" type="slidenum">
              <a:rPr lang="en-US"/>
              <a:pPr/>
              <a:t>52</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BC0378-DF23-4715-ADF1-1EBE995C7F2B}" type="slidenum">
              <a:rPr lang="en-US"/>
              <a:pPr/>
              <a:t>53</a:t>
            </a:fld>
            <a:endParaRPr lang="en-US"/>
          </a:p>
        </p:txBody>
      </p:sp>
      <p:sp>
        <p:nvSpPr>
          <p:cNvPr id="443394"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509442-91E8-4B40-AD12-845FE5848A50}" type="slidenum">
              <a:rPr lang="en-US"/>
              <a:pPr/>
              <a:t>55</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558A22-2DB2-424B-B4D5-78B4DAB6B98D}" type="slidenum">
              <a:rPr lang="en-US"/>
              <a:pPr/>
              <a:t>56</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8DF9A6-5804-4D40-BF4C-D298A0809EDE}" type="slidenum">
              <a:rPr lang="en-US"/>
              <a:pPr/>
              <a:t>58</a:t>
            </a:fld>
            <a:endParaRPr lang="en-US"/>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861445-0985-4EC1-8CFC-D86A59085575}" type="slidenum">
              <a:rPr lang="en-US"/>
              <a:pPr/>
              <a:t>5</a:t>
            </a:fld>
            <a:endParaRPr lang="en-US"/>
          </a:p>
        </p:txBody>
      </p:sp>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DBE947-1F7C-4CFA-96CD-E5B20E67D5FE}" type="slidenum">
              <a:rPr lang="en-US"/>
              <a:pPr/>
              <a:t>59</a:t>
            </a:fld>
            <a:endParaRPr lang="en-US"/>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C47048-BD5E-40A9-BD10-99EB0F4399A0}" type="slidenum">
              <a:rPr lang="en-US"/>
              <a:pPr/>
              <a:t>61</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81F723-42D5-4BEA-868E-E632F2D7190F}" type="slidenum">
              <a:rPr lang="en-US"/>
              <a:pPr/>
              <a:t>62</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700FEC-EEA3-4F2A-A8B3-5C016986A507}" type="slidenum">
              <a:rPr lang="en-US"/>
              <a:pPr/>
              <a:t>64</a:t>
            </a:fld>
            <a:endParaRPr lang="en-US"/>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3E604A-A427-4867-89D1-04B58B5B40C1}" type="slidenum">
              <a:rPr lang="en-US"/>
              <a:pPr/>
              <a:t>76</a:t>
            </a:fld>
            <a:endParaRPr lang="en-US"/>
          </a:p>
        </p:txBody>
      </p:sp>
      <p:sp>
        <p:nvSpPr>
          <p:cNvPr id="400386" name="Rectangle 2"/>
          <p:cNvSpPr>
            <a:spLocks noRot="1" noChangeArrowheads="1" noTextEdit="1"/>
          </p:cNvSpPr>
          <p:nvPr>
            <p:ph type="sldImg"/>
          </p:nvPr>
        </p:nvSpPr>
        <p:spPr>
          <a:ln/>
        </p:spPr>
      </p:sp>
      <p:sp>
        <p:nvSpPr>
          <p:cNvPr id="400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E3583B-2EA9-4489-B24D-0B67299486C3}" type="slidenum">
              <a:rPr lang="en-US"/>
              <a:pPr/>
              <a:t>77</a:t>
            </a:fld>
            <a:endParaRPr lang="en-US"/>
          </a:p>
        </p:txBody>
      </p:sp>
      <p:sp>
        <p:nvSpPr>
          <p:cNvPr id="394242" name="Rectangle 2"/>
          <p:cNvSpPr>
            <a:spLocks noRot="1" noChangeArrowheads="1" noTextEdit="1"/>
          </p:cNvSpPr>
          <p:nvPr>
            <p:ph type="sldImg"/>
          </p:nvPr>
        </p:nvSpPr>
        <p:spPr>
          <a:ln/>
        </p:spPr>
      </p:sp>
      <p:sp>
        <p:nvSpPr>
          <p:cNvPr id="394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70F52C-341B-4878-8AC5-3C245807FD7B}" type="slidenum">
              <a:rPr lang="en-US"/>
              <a:pPr/>
              <a:t>79</a:t>
            </a:fld>
            <a:endParaRPr lang="en-US"/>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DC8302-3C6D-4B93-9299-590083A5D339}" type="slidenum">
              <a:rPr lang="en-US"/>
              <a:pPr/>
              <a:t>80</a:t>
            </a:fld>
            <a:endParaRPr lang="en-US"/>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1C67F6-5A05-4F32-9321-23A23DE46902}" type="slidenum">
              <a:rPr lang="en-US"/>
              <a:pPr/>
              <a:t>81</a:t>
            </a:fld>
            <a:endParaRPr lang="en-US"/>
          </a:p>
        </p:txBody>
      </p:sp>
      <p:sp>
        <p:nvSpPr>
          <p:cNvPr id="319490" name="Rectangle 2"/>
          <p:cNvSpPr>
            <a:spLocks noGrp="1" noRot="1" noChangeAspect="1" noChangeArrowheads="1" noTextEdit="1"/>
          </p:cNvSpPr>
          <p:nvPr>
            <p:ph type="sldImg"/>
          </p:nvPr>
        </p:nvSpPr>
        <p:spPr>
          <a:xfrm>
            <a:off x="1257300" y="719138"/>
            <a:ext cx="4800600" cy="3600450"/>
          </a:xfrm>
          <a:ln/>
        </p:spPr>
      </p:sp>
      <p:sp>
        <p:nvSpPr>
          <p:cNvPr id="319491" name="Rectangle 3"/>
          <p:cNvSpPr>
            <a:spLocks noGrp="1" noChangeArrowheads="1"/>
          </p:cNvSpPr>
          <p:nvPr>
            <p:ph type="body" idx="1"/>
          </p:nvPr>
        </p:nvSpPr>
        <p:spPr>
          <a:xfrm>
            <a:off x="731838" y="4560888"/>
            <a:ext cx="5851525" cy="4321175"/>
          </a:xfrm>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7B22D-D09D-420D-9F8D-457D08DA0B17}" type="slidenum">
              <a:rPr lang="en-US"/>
              <a:pPr/>
              <a:t>82</a:t>
            </a:fld>
            <a:endParaRPr lang="en-US"/>
          </a:p>
        </p:txBody>
      </p:sp>
      <p:sp>
        <p:nvSpPr>
          <p:cNvPr id="332802" name="Rectangle 2"/>
          <p:cNvSpPr>
            <a:spLocks noGrp="1" noRot="1" noChangeAspect="1" noChangeArrowheads="1" noTextEdit="1"/>
          </p:cNvSpPr>
          <p:nvPr>
            <p:ph type="sldImg"/>
          </p:nvPr>
        </p:nvSpPr>
        <p:spPr>
          <a:xfrm>
            <a:off x="1258888" y="719138"/>
            <a:ext cx="4800600" cy="3600450"/>
          </a:xfrm>
          <a:ln/>
        </p:spPr>
      </p:sp>
      <p:sp>
        <p:nvSpPr>
          <p:cNvPr id="332803" name="Rectangle 3"/>
          <p:cNvSpPr>
            <a:spLocks noGrp="1" noChangeArrowheads="1"/>
          </p:cNvSpPr>
          <p:nvPr>
            <p:ph type="body" idx="1"/>
          </p:nvPr>
        </p:nvSpPr>
        <p:spPr>
          <a:xfrm>
            <a:off x="731838" y="4560888"/>
            <a:ext cx="5851525" cy="4321175"/>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F8CEFF-F24F-4CD4-8379-0280D544C5F8}" type="slidenum">
              <a:rPr lang="en-US"/>
              <a:pPr/>
              <a:t>7</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33FB2A-0D2E-4B30-A15E-52E75F1E0D8D}" type="slidenum">
              <a:rPr lang="en-US"/>
              <a:pPr/>
              <a:t>83</a:t>
            </a:fld>
            <a:endParaRPr lang="en-US"/>
          </a:p>
        </p:txBody>
      </p:sp>
      <p:sp>
        <p:nvSpPr>
          <p:cNvPr id="437250" name="Rectangle 2"/>
          <p:cNvSpPr>
            <a:spLocks noGrp="1" noRot="1" noChangeAspect="1" noChangeArrowheads="1" noTextEdit="1"/>
          </p:cNvSpPr>
          <p:nvPr>
            <p:ph type="sldImg"/>
          </p:nvPr>
        </p:nvSpPr>
        <p:spPr>
          <a:ln/>
        </p:spPr>
      </p:sp>
      <p:sp>
        <p:nvSpPr>
          <p:cNvPr id="437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96A407-A52E-42AF-AF87-05EA904D4D39}" type="slidenum">
              <a:rPr lang="en-US"/>
              <a:pPr/>
              <a:t>84</a:t>
            </a:fld>
            <a:endParaRPr lang="en-US"/>
          </a:p>
        </p:txBody>
      </p:sp>
      <p:sp>
        <p:nvSpPr>
          <p:cNvPr id="325634" name="Rectangle 2"/>
          <p:cNvSpPr>
            <a:spLocks noGrp="1" noRot="1" noChangeAspect="1" noChangeArrowheads="1" noTextEdit="1"/>
          </p:cNvSpPr>
          <p:nvPr>
            <p:ph type="sldImg"/>
          </p:nvPr>
        </p:nvSpPr>
        <p:spPr>
          <a:xfrm>
            <a:off x="1257300" y="719138"/>
            <a:ext cx="4800600" cy="3600450"/>
          </a:xfrm>
          <a:ln/>
        </p:spPr>
      </p:sp>
      <p:sp>
        <p:nvSpPr>
          <p:cNvPr id="325635" name="Rectangle 3"/>
          <p:cNvSpPr>
            <a:spLocks noGrp="1" noChangeArrowheads="1"/>
          </p:cNvSpPr>
          <p:nvPr>
            <p:ph type="body" idx="1"/>
          </p:nvPr>
        </p:nvSpPr>
        <p:spPr>
          <a:xfrm>
            <a:off x="731838" y="4560888"/>
            <a:ext cx="5851525" cy="4321175"/>
          </a:xfrm>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E4D1F0-77FE-46FB-A0FC-7792608AF7B7}" type="slidenum">
              <a:rPr lang="en-US"/>
              <a:pPr/>
              <a:t>85</a:t>
            </a:fld>
            <a:endParaRPr lang="en-US"/>
          </a:p>
        </p:txBody>
      </p:sp>
      <p:sp>
        <p:nvSpPr>
          <p:cNvPr id="434178" name="Rectangle 2"/>
          <p:cNvSpPr>
            <a:spLocks noGrp="1" noRot="1" noChangeAspect="1" noChangeArrowheads="1" noTextEdit="1"/>
          </p:cNvSpPr>
          <p:nvPr>
            <p:ph type="sldImg"/>
          </p:nvPr>
        </p:nvSpPr>
        <p:spPr>
          <a:ln/>
        </p:spPr>
      </p:sp>
      <p:sp>
        <p:nvSpPr>
          <p:cNvPr id="434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700FEC-EEA3-4F2A-A8B3-5C016986A507}" type="slidenum">
              <a:rPr lang="en-US"/>
              <a:pPr/>
              <a:t>86</a:t>
            </a:fld>
            <a:endParaRPr lang="en-US"/>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CB361D-62AF-4CA2-8DF0-2F9EE7F874F0}" type="slidenum">
              <a:rPr lang="en-US"/>
              <a:pPr/>
              <a:t>87</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64E9DD-F272-4833-AB24-B2AFF3A4C461}" type="slidenum">
              <a:rPr lang="en-US"/>
              <a:pPr/>
              <a:t>88</a:t>
            </a:fld>
            <a:endParaRPr lang="en-US"/>
          </a:p>
        </p:txBody>
      </p:sp>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A5AAA0-C422-4BA6-A247-248776881035}" type="slidenum">
              <a:rPr lang="en-US"/>
              <a:pPr/>
              <a:t>89</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FC435E-D357-4269-ACEA-AAB3C6B4DDAB}" type="slidenum">
              <a:rPr lang="en-US"/>
              <a:pPr/>
              <a:t>91</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FC435E-D357-4269-ACEA-AAB3C6B4DDAB}" type="slidenum">
              <a:rPr lang="en-US"/>
              <a:pPr/>
              <a:t>92</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FC435E-D357-4269-ACEA-AAB3C6B4DDAB}" type="slidenum">
              <a:rPr lang="en-US"/>
              <a:pPr/>
              <a:t>93</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20260D-7F28-4256-8932-5FB58C1B34C2}" type="slidenum">
              <a:rPr lang="en-US"/>
              <a:pPr/>
              <a:t>8</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85BF46-CD24-4C6E-A60D-A9083AB5D2C9}" type="slidenum">
              <a:rPr lang="en-US"/>
              <a:pPr/>
              <a:t>94</a:t>
            </a:fld>
            <a:endParaRPr lang="en-US"/>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2F13A6-16F2-4367-A240-BB96A9EE2D7D}" type="slidenum">
              <a:rPr lang="en-US"/>
              <a:pPr/>
              <a:t>96</a:t>
            </a:fld>
            <a:endParaRPr lang="en-US"/>
          </a:p>
        </p:txBody>
      </p:sp>
      <p:sp>
        <p:nvSpPr>
          <p:cNvPr id="528386" name="Rectangle 2"/>
          <p:cNvSpPr>
            <a:spLocks noGrp="1" noRot="1" noChangeAspect="1" noChangeArrowheads="1" noTextEdit="1"/>
          </p:cNvSpPr>
          <p:nvPr>
            <p:ph type="sldImg"/>
          </p:nvPr>
        </p:nvSpPr>
        <p:spPr>
          <a:ln/>
        </p:spPr>
      </p:sp>
      <p:sp>
        <p:nvSpPr>
          <p:cNvPr id="528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DD71FF-3695-4953-9F82-220D1DB79610}" type="slidenum">
              <a:rPr lang="en-US"/>
              <a:pPr/>
              <a:t>97</a:t>
            </a:fld>
            <a:endParaRPr lang="en-US"/>
          </a:p>
        </p:txBody>
      </p:sp>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29FBBF-FA24-4035-A9DC-AA373B71045C}" type="slidenum">
              <a:rPr lang="en-US"/>
              <a:pPr/>
              <a:t>99</a:t>
            </a:fld>
            <a:endParaRPr lang="en-US"/>
          </a:p>
        </p:txBody>
      </p:sp>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862864-ACA6-4DB6-BD2F-305113D24276}" type="slidenum">
              <a:rPr lang="en-US"/>
              <a:pPr/>
              <a:t>100</a:t>
            </a:fld>
            <a:endParaRPr lang="en-US"/>
          </a:p>
        </p:txBody>
      </p:sp>
      <p:sp>
        <p:nvSpPr>
          <p:cNvPr id="524290" name="Rectangle 2"/>
          <p:cNvSpPr>
            <a:spLocks noGrp="1" noRot="1" noChangeAspect="1" noChangeArrowheads="1" noTextEdit="1"/>
          </p:cNvSpPr>
          <p:nvPr>
            <p:ph type="sldImg"/>
          </p:nvPr>
        </p:nvSpPr>
        <p:spPr>
          <a:ln/>
        </p:spPr>
      </p:sp>
      <p:sp>
        <p:nvSpPr>
          <p:cNvPr id="524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812E43-D7F7-42A2-AB19-46549CB756BC}" type="slidenum">
              <a:rPr lang="en-US"/>
              <a:pPr/>
              <a:t>101</a:t>
            </a:fld>
            <a:endParaRPr 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7FCBCA-B958-4E46-BB5A-775160441F99}" type="slidenum">
              <a:rPr lang="en-US"/>
              <a:pPr/>
              <a:t>102</a:t>
            </a:fld>
            <a:endParaRPr lang="en-US"/>
          </a:p>
        </p:txBody>
      </p:sp>
      <p:sp>
        <p:nvSpPr>
          <p:cNvPr id="351234" name="Rectangle 2"/>
          <p:cNvSpPr>
            <a:spLocks noGrp="1" noRot="1" noChangeAspect="1" noChangeArrowheads="1" noTextEdit="1"/>
          </p:cNvSpPr>
          <p:nvPr>
            <p:ph type="sldImg"/>
          </p:nvPr>
        </p:nvSpPr>
        <p:spPr>
          <a:xfrm>
            <a:off x="1257300" y="719138"/>
            <a:ext cx="4800600" cy="3600450"/>
          </a:xfrm>
          <a:ln/>
        </p:spPr>
      </p:sp>
      <p:sp>
        <p:nvSpPr>
          <p:cNvPr id="351235" name="Rectangle 3"/>
          <p:cNvSpPr>
            <a:spLocks noGrp="1" noChangeArrowheads="1"/>
          </p:cNvSpPr>
          <p:nvPr>
            <p:ph type="body" idx="1"/>
          </p:nvPr>
        </p:nvSpPr>
        <p:spPr>
          <a:xfrm>
            <a:off x="731838" y="4560888"/>
            <a:ext cx="5851525" cy="4321175"/>
          </a:xfrm>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1D2531-39A8-4671-8098-12A33DDCFEAE}" type="slidenum">
              <a:rPr lang="en-US"/>
              <a:pPr/>
              <a:t>103</a:t>
            </a:fld>
            <a:endParaRPr lang="en-US"/>
          </a:p>
        </p:txBody>
      </p:sp>
      <p:sp>
        <p:nvSpPr>
          <p:cNvPr id="353282" name="Rectangle 2"/>
          <p:cNvSpPr>
            <a:spLocks noGrp="1" noRot="1" noChangeAspect="1" noChangeArrowheads="1" noTextEdit="1"/>
          </p:cNvSpPr>
          <p:nvPr>
            <p:ph type="sldImg"/>
          </p:nvPr>
        </p:nvSpPr>
        <p:spPr>
          <a:xfrm>
            <a:off x="1257300" y="719138"/>
            <a:ext cx="4800600" cy="3600450"/>
          </a:xfrm>
          <a:ln/>
        </p:spPr>
      </p:sp>
      <p:sp>
        <p:nvSpPr>
          <p:cNvPr id="353283" name="Rectangle 3"/>
          <p:cNvSpPr>
            <a:spLocks noGrp="1" noChangeArrowheads="1"/>
          </p:cNvSpPr>
          <p:nvPr>
            <p:ph type="body" idx="1"/>
          </p:nvPr>
        </p:nvSpPr>
        <p:spPr>
          <a:xfrm>
            <a:off x="731838" y="4560888"/>
            <a:ext cx="5851525" cy="4321175"/>
          </a:xfrm>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972F30-5C66-434D-B356-5DC87C6545AE}" type="slidenum">
              <a:rPr lang="en-US"/>
              <a:pPr/>
              <a:t>104</a:t>
            </a:fld>
            <a:endParaRPr lang="en-US"/>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E24FF1-469F-4C07-9FFA-3FF7DA67DABF}" type="slidenum">
              <a:rPr lang="en-US"/>
              <a:pPr/>
              <a:t>105</a:t>
            </a:fld>
            <a:endParaRPr lang="en-US"/>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F72A4B-C500-47AA-99D2-4077559ED73F}" type="slidenum">
              <a:rPr lang="en-US"/>
              <a:pPr/>
              <a:t>10</a:t>
            </a:fld>
            <a:endParaRPr lang="en-US"/>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8DF922-B961-4F2D-AF65-64AD1C6AF009}" type="slidenum">
              <a:rPr lang="en-US"/>
              <a:pPr/>
              <a:t>106</a:t>
            </a:fld>
            <a:endParaRPr lang="en-US"/>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678878-802D-4619-A979-6849EC5DA6D4}" type="slidenum">
              <a:rPr lang="en-US"/>
              <a:pPr/>
              <a:t>107</a:t>
            </a:fld>
            <a:endParaRPr lang="en-US"/>
          </a:p>
        </p:txBody>
      </p:sp>
      <p:sp>
        <p:nvSpPr>
          <p:cNvPr id="522242"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A9FD96-F5A4-49AC-B24A-C47FD1704990}" type="slidenum">
              <a:rPr lang="en-US"/>
              <a:pPr/>
              <a:t>108</a:t>
            </a:fld>
            <a:endParaRPr lang="en-US"/>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7B8F60-BFFB-470E-ADC1-D840C5A9E00B}" type="slidenum">
              <a:rPr lang="en-US"/>
              <a:pPr/>
              <a:t>109</a:t>
            </a:fld>
            <a:endParaRPr lang="en-US"/>
          </a:p>
        </p:txBody>
      </p:sp>
      <p:sp>
        <p:nvSpPr>
          <p:cNvPr id="526338"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B008F9-58F9-4850-9A5C-D85A32A555BB}" type="slidenum">
              <a:rPr lang="en-US"/>
              <a:pPr/>
              <a:t>110</a:t>
            </a:fld>
            <a:endParaRPr lang="en-US"/>
          </a:p>
        </p:txBody>
      </p:sp>
      <p:sp>
        <p:nvSpPr>
          <p:cNvPr id="517122" name="Rectangle 2"/>
          <p:cNvSpPr>
            <a:spLocks noGrp="1" noRot="1" noChangeAspect="1" noChangeArrowheads="1" noTextEdit="1"/>
          </p:cNvSpPr>
          <p:nvPr>
            <p:ph type="sldImg"/>
          </p:nvPr>
        </p:nvSpPr>
        <p:spPr>
          <a:ln/>
        </p:spPr>
      </p:sp>
      <p:sp>
        <p:nvSpPr>
          <p:cNvPr id="517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B219B4-4A3E-4A7E-8308-A4703D66587A}" type="slidenum">
              <a:rPr lang="en-US"/>
              <a:pPr/>
              <a:t>11</a:t>
            </a:fld>
            <a:endParaRPr lang="en-US"/>
          </a:p>
        </p:txBody>
      </p:sp>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55379E-CC15-47ED-A26F-C2BE432D825A}" type="slidenum">
              <a:rPr lang="en-US"/>
              <a:pPr/>
              <a:t>‹#›</a:t>
            </a:fld>
            <a:endParaRPr lang="en-US"/>
          </a:p>
        </p:txBody>
      </p:sp>
    </p:spTree>
    <p:extLst>
      <p:ext uri="{BB962C8B-B14F-4D97-AF65-F5344CB8AC3E}">
        <p14:creationId xmlns:p14="http://schemas.microsoft.com/office/powerpoint/2010/main" val="3235732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4561BC-610C-4CEC-8489-4CCACAE193EF}" type="slidenum">
              <a:rPr lang="en-US"/>
              <a:pPr/>
              <a:t>‹#›</a:t>
            </a:fld>
            <a:endParaRPr lang="en-US"/>
          </a:p>
        </p:txBody>
      </p:sp>
    </p:spTree>
    <p:extLst>
      <p:ext uri="{BB962C8B-B14F-4D97-AF65-F5344CB8AC3E}">
        <p14:creationId xmlns:p14="http://schemas.microsoft.com/office/powerpoint/2010/main" val="2561456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1554A8-F153-4BCE-B430-A7D3434A019B}" type="slidenum">
              <a:rPr lang="en-US"/>
              <a:pPr/>
              <a:t>‹#›</a:t>
            </a:fld>
            <a:endParaRPr lang="en-US"/>
          </a:p>
        </p:txBody>
      </p:sp>
    </p:spTree>
    <p:extLst>
      <p:ext uri="{BB962C8B-B14F-4D97-AF65-F5344CB8AC3E}">
        <p14:creationId xmlns:p14="http://schemas.microsoft.com/office/powerpoint/2010/main" val="2811933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CF6097-03AD-485A-9D69-466F31E8CCAF}" type="slidenum">
              <a:rPr lang="en-US"/>
              <a:pPr/>
              <a:t>‹#›</a:t>
            </a:fld>
            <a:endParaRPr lang="en-US"/>
          </a:p>
        </p:txBody>
      </p:sp>
    </p:spTree>
    <p:extLst>
      <p:ext uri="{BB962C8B-B14F-4D97-AF65-F5344CB8AC3E}">
        <p14:creationId xmlns:p14="http://schemas.microsoft.com/office/powerpoint/2010/main" val="82490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7A39DC-E351-4D67-9F01-8DBC5E0F2393}" type="slidenum">
              <a:rPr lang="en-US"/>
              <a:pPr/>
              <a:t>‹#›</a:t>
            </a:fld>
            <a:endParaRPr lang="en-US"/>
          </a:p>
        </p:txBody>
      </p:sp>
    </p:spTree>
    <p:extLst>
      <p:ext uri="{BB962C8B-B14F-4D97-AF65-F5344CB8AC3E}">
        <p14:creationId xmlns:p14="http://schemas.microsoft.com/office/powerpoint/2010/main" val="3201128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4D31768-EA2A-41D9-AA75-C4A3F260EC42}" type="slidenum">
              <a:rPr lang="en-US"/>
              <a:pPr/>
              <a:t>‹#›</a:t>
            </a:fld>
            <a:endParaRPr lang="en-US"/>
          </a:p>
        </p:txBody>
      </p:sp>
    </p:spTree>
    <p:extLst>
      <p:ext uri="{BB962C8B-B14F-4D97-AF65-F5344CB8AC3E}">
        <p14:creationId xmlns:p14="http://schemas.microsoft.com/office/powerpoint/2010/main" val="3461370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3B5E58B-A764-443F-9B38-D1B40E2CE9F5}" type="slidenum">
              <a:rPr lang="en-US"/>
              <a:pPr/>
              <a:t>‹#›</a:t>
            </a:fld>
            <a:endParaRPr lang="en-US"/>
          </a:p>
        </p:txBody>
      </p:sp>
    </p:spTree>
    <p:extLst>
      <p:ext uri="{BB962C8B-B14F-4D97-AF65-F5344CB8AC3E}">
        <p14:creationId xmlns:p14="http://schemas.microsoft.com/office/powerpoint/2010/main" val="263544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9D53C19-B77C-4D8F-BD4B-8F4DE665E84C}" type="slidenum">
              <a:rPr lang="en-US"/>
              <a:pPr/>
              <a:t>‹#›</a:t>
            </a:fld>
            <a:endParaRPr lang="en-US"/>
          </a:p>
        </p:txBody>
      </p:sp>
    </p:spTree>
    <p:extLst>
      <p:ext uri="{BB962C8B-B14F-4D97-AF65-F5344CB8AC3E}">
        <p14:creationId xmlns:p14="http://schemas.microsoft.com/office/powerpoint/2010/main" val="3197000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765DC01-4352-4894-AAF9-699D114156EC}" type="slidenum">
              <a:rPr lang="en-US"/>
              <a:pPr/>
              <a:t>‹#›</a:t>
            </a:fld>
            <a:endParaRPr lang="en-US"/>
          </a:p>
        </p:txBody>
      </p:sp>
    </p:spTree>
    <p:extLst>
      <p:ext uri="{BB962C8B-B14F-4D97-AF65-F5344CB8AC3E}">
        <p14:creationId xmlns:p14="http://schemas.microsoft.com/office/powerpoint/2010/main" val="876742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0C39E28-6582-4CE9-ACD7-2A3554385449}" type="slidenum">
              <a:rPr lang="en-US"/>
              <a:pPr/>
              <a:t>‹#›</a:t>
            </a:fld>
            <a:endParaRPr lang="en-US"/>
          </a:p>
        </p:txBody>
      </p:sp>
    </p:spTree>
    <p:extLst>
      <p:ext uri="{BB962C8B-B14F-4D97-AF65-F5344CB8AC3E}">
        <p14:creationId xmlns:p14="http://schemas.microsoft.com/office/powerpoint/2010/main" val="54299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BAEBEE2-776C-4025-B8A3-9E8F1F46C60A}" type="slidenum">
              <a:rPr lang="en-US"/>
              <a:pPr/>
              <a:t>‹#›</a:t>
            </a:fld>
            <a:endParaRPr lang="en-US"/>
          </a:p>
        </p:txBody>
      </p:sp>
    </p:spTree>
    <p:extLst>
      <p:ext uri="{BB962C8B-B14F-4D97-AF65-F5344CB8AC3E}">
        <p14:creationId xmlns:p14="http://schemas.microsoft.com/office/powerpoint/2010/main" val="143060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rgbClr val="000066"/>
                </a:solidFill>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solidFill>
                  <a:srgbClr val="000066"/>
                </a:solidFill>
              </a:defRPr>
            </a:lvl1pPr>
          </a:lstStyle>
          <a:p>
            <a:endParaRPr lang="en-US"/>
          </a:p>
        </p:txBody>
      </p:sp>
      <p:sp>
        <p:nvSpPr>
          <p:cNvPr id="1030" name="Rectangle 6"/>
          <p:cNvSpPr>
            <a:spLocks noGrp="1" noChangeArrowheads="1"/>
          </p:cNvSpPr>
          <p:nvPr>
            <p:ph type="sldNum" sz="quarter" idx="4"/>
          </p:nvPr>
        </p:nvSpPr>
        <p:spPr bwMode="auto">
          <a:xfrm>
            <a:off x="7010400" y="63817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rgbClr val="000066"/>
                </a:solidFill>
              </a:defRPr>
            </a:lvl1pPr>
          </a:lstStyle>
          <a:p>
            <a:fld id="{7812DC25-287B-47E1-8D30-DB24BB2CE3D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a:solidFill>
            <a:srgbClr val="000066"/>
          </a:solidFill>
          <a:latin typeface="+mj-lt"/>
          <a:ea typeface="+mj-ea"/>
          <a:cs typeface="+mj-cs"/>
        </a:defRPr>
      </a:lvl1pPr>
      <a:lvl2pPr algn="ctr" rtl="0" fontAlgn="base">
        <a:spcBef>
          <a:spcPct val="0"/>
        </a:spcBef>
        <a:spcAft>
          <a:spcPct val="0"/>
        </a:spcAft>
        <a:defRPr>
          <a:solidFill>
            <a:srgbClr val="000066"/>
          </a:solidFill>
          <a:latin typeface="Arial" charset="0"/>
        </a:defRPr>
      </a:lvl2pPr>
      <a:lvl3pPr algn="ctr" rtl="0" fontAlgn="base">
        <a:spcBef>
          <a:spcPct val="0"/>
        </a:spcBef>
        <a:spcAft>
          <a:spcPct val="0"/>
        </a:spcAft>
        <a:defRPr>
          <a:solidFill>
            <a:srgbClr val="000066"/>
          </a:solidFill>
          <a:latin typeface="Arial" charset="0"/>
        </a:defRPr>
      </a:lvl3pPr>
      <a:lvl4pPr algn="ctr" rtl="0" fontAlgn="base">
        <a:spcBef>
          <a:spcPct val="0"/>
        </a:spcBef>
        <a:spcAft>
          <a:spcPct val="0"/>
        </a:spcAft>
        <a:defRPr>
          <a:solidFill>
            <a:srgbClr val="000066"/>
          </a:solidFill>
          <a:latin typeface="Arial" charset="0"/>
        </a:defRPr>
      </a:lvl4pPr>
      <a:lvl5pPr algn="ctr" rtl="0" fontAlgn="base">
        <a:spcBef>
          <a:spcPct val="0"/>
        </a:spcBef>
        <a:spcAft>
          <a:spcPct val="0"/>
        </a:spcAft>
        <a:defRPr>
          <a:solidFill>
            <a:srgbClr val="000066"/>
          </a:solidFill>
          <a:latin typeface="Arial" charset="0"/>
        </a:defRPr>
      </a:lvl5pPr>
      <a:lvl6pPr marL="457200" algn="ctr" rtl="0" fontAlgn="base">
        <a:spcBef>
          <a:spcPct val="0"/>
        </a:spcBef>
        <a:spcAft>
          <a:spcPct val="0"/>
        </a:spcAft>
        <a:defRPr>
          <a:solidFill>
            <a:srgbClr val="000066"/>
          </a:solidFill>
          <a:latin typeface="Arial" charset="0"/>
        </a:defRPr>
      </a:lvl6pPr>
      <a:lvl7pPr marL="914400" algn="ctr" rtl="0" fontAlgn="base">
        <a:spcBef>
          <a:spcPct val="0"/>
        </a:spcBef>
        <a:spcAft>
          <a:spcPct val="0"/>
        </a:spcAft>
        <a:defRPr>
          <a:solidFill>
            <a:srgbClr val="000066"/>
          </a:solidFill>
          <a:latin typeface="Arial" charset="0"/>
        </a:defRPr>
      </a:lvl7pPr>
      <a:lvl8pPr marL="1371600" algn="ctr" rtl="0" fontAlgn="base">
        <a:spcBef>
          <a:spcPct val="0"/>
        </a:spcBef>
        <a:spcAft>
          <a:spcPct val="0"/>
        </a:spcAft>
        <a:defRPr>
          <a:solidFill>
            <a:srgbClr val="000066"/>
          </a:solidFill>
          <a:latin typeface="Arial" charset="0"/>
        </a:defRPr>
      </a:lvl8pPr>
      <a:lvl9pPr marL="1828800" algn="ctr" rtl="0" fontAlgn="base">
        <a:spcBef>
          <a:spcPct val="0"/>
        </a:spcBef>
        <a:spcAft>
          <a:spcPct val="0"/>
        </a:spcAft>
        <a:defRPr>
          <a:solidFill>
            <a:srgbClr val="000066"/>
          </a:solidFill>
          <a:latin typeface="Arial" charset="0"/>
        </a:defRPr>
      </a:lvl9pPr>
    </p:titleStyle>
    <p:bodyStyle>
      <a:lvl1pPr marL="342900" indent="-342900" algn="l" rtl="0" fontAlgn="base">
        <a:spcBef>
          <a:spcPct val="20000"/>
        </a:spcBef>
        <a:spcAft>
          <a:spcPct val="0"/>
        </a:spcAft>
        <a:buChar char="•"/>
        <a:defRPr>
          <a:solidFill>
            <a:srgbClr val="000066"/>
          </a:solidFill>
          <a:latin typeface="+mn-lt"/>
          <a:ea typeface="+mn-ea"/>
          <a:cs typeface="+mn-cs"/>
        </a:defRPr>
      </a:lvl1pPr>
      <a:lvl2pPr marL="742950" indent="-285750" algn="l" rtl="0" fontAlgn="base">
        <a:spcBef>
          <a:spcPct val="20000"/>
        </a:spcBef>
        <a:spcAft>
          <a:spcPct val="0"/>
        </a:spcAft>
        <a:buChar char="–"/>
        <a:defRPr>
          <a:solidFill>
            <a:srgbClr val="000066"/>
          </a:solidFill>
          <a:latin typeface="+mn-lt"/>
        </a:defRPr>
      </a:lvl2pPr>
      <a:lvl3pPr marL="1143000" indent="-228600" algn="l" rtl="0" fontAlgn="base">
        <a:spcBef>
          <a:spcPct val="20000"/>
        </a:spcBef>
        <a:spcAft>
          <a:spcPct val="0"/>
        </a:spcAft>
        <a:buChar char="•"/>
        <a:defRPr>
          <a:solidFill>
            <a:srgbClr val="000066"/>
          </a:solidFill>
          <a:latin typeface="+mn-lt"/>
        </a:defRPr>
      </a:lvl3pPr>
      <a:lvl4pPr marL="1600200" indent="-228600" algn="l" rtl="0" fontAlgn="base">
        <a:spcBef>
          <a:spcPct val="20000"/>
        </a:spcBef>
        <a:spcAft>
          <a:spcPct val="0"/>
        </a:spcAft>
        <a:buChar char="–"/>
        <a:defRPr>
          <a:solidFill>
            <a:srgbClr val="000066"/>
          </a:solidFill>
          <a:latin typeface="+mn-lt"/>
        </a:defRPr>
      </a:lvl4pPr>
      <a:lvl5pPr marL="2057400" indent="-228600" algn="l" rtl="0" fontAlgn="base">
        <a:spcBef>
          <a:spcPct val="20000"/>
        </a:spcBef>
        <a:spcAft>
          <a:spcPct val="0"/>
        </a:spcAft>
        <a:buChar char="»"/>
        <a:defRPr>
          <a:solidFill>
            <a:srgbClr val="000066"/>
          </a:solidFill>
          <a:latin typeface="+mn-lt"/>
        </a:defRPr>
      </a:lvl5pPr>
      <a:lvl6pPr marL="2514600" indent="-228600" algn="l" rtl="0" fontAlgn="base">
        <a:spcBef>
          <a:spcPct val="20000"/>
        </a:spcBef>
        <a:spcAft>
          <a:spcPct val="0"/>
        </a:spcAft>
        <a:buChar char="»"/>
        <a:defRPr>
          <a:solidFill>
            <a:srgbClr val="000066"/>
          </a:solidFill>
          <a:latin typeface="+mn-lt"/>
        </a:defRPr>
      </a:lvl6pPr>
      <a:lvl7pPr marL="2971800" indent="-228600" algn="l" rtl="0" fontAlgn="base">
        <a:spcBef>
          <a:spcPct val="20000"/>
        </a:spcBef>
        <a:spcAft>
          <a:spcPct val="0"/>
        </a:spcAft>
        <a:buChar char="»"/>
        <a:defRPr>
          <a:solidFill>
            <a:srgbClr val="000066"/>
          </a:solidFill>
          <a:latin typeface="+mn-lt"/>
        </a:defRPr>
      </a:lvl7pPr>
      <a:lvl8pPr marL="3429000" indent="-228600" algn="l" rtl="0" fontAlgn="base">
        <a:spcBef>
          <a:spcPct val="20000"/>
        </a:spcBef>
        <a:spcAft>
          <a:spcPct val="0"/>
        </a:spcAft>
        <a:buChar char="»"/>
        <a:defRPr>
          <a:solidFill>
            <a:srgbClr val="000066"/>
          </a:solidFill>
          <a:latin typeface="+mn-lt"/>
        </a:defRPr>
      </a:lvl8pPr>
      <a:lvl9pPr marL="3886200" indent="-228600" algn="l" rtl="0" fontAlgn="base">
        <a:spcBef>
          <a:spcPct val="20000"/>
        </a:spcBef>
        <a:spcAft>
          <a:spcPct val="0"/>
        </a:spcAft>
        <a:buChar char="»"/>
        <a:defRPr>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hyperlink" Target="http://www.fis.com/"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www.adfg.alaska.gov/index.cfm?adfg=commercialbyfisherysalmon.salmoncatch"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www.adfg.alaska.gov/index.cfm?adfg=fishlicense.coar"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www.tax.alaska.gov/programs/programs/other/fish/salmonreports"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www.st.nmfs.noaa.gov/st1/trade/"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hyperlink" Target="http://www.st.nmfs.noaa.gov/st1/trade/monthly_data/TradeDataCountryMonth.html"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www.cfec.state.ak.us/bit/MNUSALM.htm"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www.fis.com/"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www.ssb.no/en/laks/"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www.urnerbarry.com/"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hyperlink" Target="http://research.stlouisfed.org/fred2/categories/15"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iser.uaa.alaska.edu/people/knapp/persona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8.xml"/><Relationship Id="rId1" Type="http://schemas.openxmlformats.org/officeDocument/2006/relationships/slideLayout" Target="../slideLayouts/slideLayout6.xml"/><Relationship Id="rId5" Type="http://schemas.openxmlformats.org/officeDocument/2006/relationships/image" Target="../media/image62.jpeg"/><Relationship Id="rId4" Type="http://schemas.openxmlformats.org/officeDocument/2006/relationships/image" Target="../media/image61.png"/></Relationships>
</file>

<file path=ppt/slides/_rels/slide8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image" Target="../media/image67.png"/></Relationships>
</file>

<file path=ppt/slides/_rels/slide86.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hyperlink" Target="mailto:Gunnar.Knapp@uaa.alaska.edu"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6120564-2BBE-4E9F-823E-097909FC9D21}" type="slidenum">
              <a:rPr lang="en-US"/>
              <a:pPr/>
              <a:t>1</a:t>
            </a:fld>
            <a:endParaRPr lang="en-US"/>
          </a:p>
        </p:txBody>
      </p:sp>
      <p:sp>
        <p:nvSpPr>
          <p:cNvPr id="2050" name="Rectangle 2"/>
          <p:cNvSpPr>
            <a:spLocks noGrp="1" noChangeArrowheads="1"/>
          </p:cNvSpPr>
          <p:nvPr>
            <p:ph type="ctrTitle"/>
          </p:nvPr>
        </p:nvSpPr>
        <p:spPr>
          <a:xfrm>
            <a:off x="152400" y="304800"/>
            <a:ext cx="8763000" cy="1470025"/>
          </a:xfrm>
        </p:spPr>
        <p:txBody>
          <a:bodyPr/>
          <a:lstStyle/>
          <a:p>
            <a:r>
              <a:rPr lang="en-US" sz="2000" dirty="0"/>
              <a:t>Trends in Alaska </a:t>
            </a:r>
            <a:r>
              <a:rPr lang="en-US" sz="2000" dirty="0" smtClean="0"/>
              <a:t>and World Salmon </a:t>
            </a:r>
            <a:r>
              <a:rPr lang="en-US" sz="2000" dirty="0"/>
              <a:t>Markets</a:t>
            </a:r>
          </a:p>
        </p:txBody>
      </p:sp>
      <p:sp>
        <p:nvSpPr>
          <p:cNvPr id="2051" name="Rectangle 3"/>
          <p:cNvSpPr>
            <a:spLocks noGrp="1" noChangeArrowheads="1"/>
          </p:cNvSpPr>
          <p:nvPr>
            <p:ph type="subTitle" idx="1"/>
          </p:nvPr>
        </p:nvSpPr>
        <p:spPr>
          <a:xfrm>
            <a:off x="1219200" y="1524000"/>
            <a:ext cx="6400800" cy="4572000"/>
          </a:xfrm>
        </p:spPr>
        <p:txBody>
          <a:bodyPr/>
          <a:lstStyle/>
          <a:p>
            <a:endParaRPr lang="en-US" sz="2000" dirty="0"/>
          </a:p>
          <a:p>
            <a:r>
              <a:rPr lang="en-US" sz="2000" dirty="0"/>
              <a:t>Gunnar Knapp</a:t>
            </a:r>
          </a:p>
          <a:p>
            <a:r>
              <a:rPr lang="en-US" sz="2000" dirty="0" smtClean="0"/>
              <a:t>Interim Director and Professor </a:t>
            </a:r>
            <a:r>
              <a:rPr lang="en-US" sz="2000" dirty="0"/>
              <a:t>of Economics</a:t>
            </a:r>
          </a:p>
          <a:p>
            <a:r>
              <a:rPr lang="en-US" sz="2000" dirty="0"/>
              <a:t>Institute of Social and Economic Research</a:t>
            </a:r>
          </a:p>
          <a:p>
            <a:r>
              <a:rPr lang="en-US" sz="2000" dirty="0"/>
              <a:t>University of Alaska Anchorage</a:t>
            </a:r>
          </a:p>
          <a:p>
            <a:r>
              <a:rPr lang="en-US" sz="2000" dirty="0"/>
              <a:t>Gunnar.Knapp@uaa.alaska.edu</a:t>
            </a:r>
          </a:p>
          <a:p>
            <a:r>
              <a:rPr lang="en-US" sz="2000" dirty="0"/>
              <a:t>907-786-7717</a:t>
            </a:r>
            <a:endParaRPr lang="en-US" sz="2000" i="1" dirty="0"/>
          </a:p>
          <a:p>
            <a:endParaRPr lang="en-US" sz="2000" dirty="0"/>
          </a:p>
          <a:p>
            <a:r>
              <a:rPr lang="en-US" sz="2000" dirty="0" smtClean="0"/>
              <a:t>Prepared for:</a:t>
            </a:r>
          </a:p>
          <a:p>
            <a:r>
              <a:rPr lang="en-US" sz="2000" dirty="0" smtClean="0"/>
              <a:t>House Fisheries Special Committee</a:t>
            </a:r>
          </a:p>
          <a:p>
            <a:r>
              <a:rPr lang="en-US" sz="2000" dirty="0" smtClean="0"/>
              <a:t>Juneau, Alaska</a:t>
            </a:r>
            <a:endParaRPr lang="en-US" sz="2000" dirty="0"/>
          </a:p>
          <a:p>
            <a:r>
              <a:rPr lang="en-US" sz="2000" dirty="0" smtClean="0"/>
              <a:t>February 7, 2013</a:t>
            </a:r>
            <a:endParaRPr lang="en-US" sz="2000" dirty="0"/>
          </a:p>
          <a:p>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A7DBE215-7988-4AB1-B089-349FB1D57917}" type="slidenum">
              <a:rPr lang="en-US"/>
              <a:pPr/>
              <a:t>10</a:t>
            </a:fld>
            <a:endParaRPr lang="en-US"/>
          </a:p>
        </p:txBody>
      </p:sp>
      <p:sp>
        <p:nvSpPr>
          <p:cNvPr id="450562" name="Rectangle 2"/>
          <p:cNvSpPr>
            <a:spLocks noGrp="1" noChangeArrowheads="1"/>
          </p:cNvSpPr>
          <p:nvPr>
            <p:ph type="title"/>
          </p:nvPr>
        </p:nvSpPr>
        <p:spPr>
          <a:xfrm>
            <a:off x="228600" y="274638"/>
            <a:ext cx="8686800" cy="1096962"/>
          </a:xfrm>
        </p:spPr>
        <p:txBody>
          <a:bodyPr/>
          <a:lstStyle/>
          <a:p>
            <a:r>
              <a:rPr lang="en-US" sz="1600" dirty="0" smtClean="0"/>
              <a:t>Frozen</a:t>
            </a:r>
            <a:r>
              <a:rPr lang="en-US" sz="1600" dirty="0"/>
              <a:t>, canned and fresh salmon are all important sockeye salmon products. </a:t>
            </a:r>
          </a:p>
        </p:txBody>
      </p:sp>
      <p:pic>
        <p:nvPicPr>
          <p:cNvPr id="4505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27" y="1219201"/>
            <a:ext cx="7762947"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5"/>
          <p:cNvSpPr>
            <a:spLocks noGrp="1"/>
          </p:cNvSpPr>
          <p:nvPr>
            <p:ph type="sldNum" sz="quarter" idx="12"/>
          </p:nvPr>
        </p:nvSpPr>
        <p:spPr/>
        <p:txBody>
          <a:bodyPr/>
          <a:lstStyle/>
          <a:p>
            <a:fld id="{602CF03A-3F50-490E-80C7-8D4CDE9A614C}" type="slidenum">
              <a:rPr lang="en-US"/>
              <a:pPr/>
              <a:t>100</a:t>
            </a:fld>
            <a:endParaRPr lang="en-US"/>
          </a:p>
        </p:txBody>
      </p:sp>
      <p:sp>
        <p:nvSpPr>
          <p:cNvPr id="523266" name="Rectangle 2"/>
          <p:cNvSpPr>
            <a:spLocks noGrp="1" noChangeArrowheads="1"/>
          </p:cNvSpPr>
          <p:nvPr>
            <p:ph type="title"/>
          </p:nvPr>
        </p:nvSpPr>
        <p:spPr>
          <a:xfrm>
            <a:off x="457200" y="274638"/>
            <a:ext cx="8229600" cy="487362"/>
          </a:xfrm>
        </p:spPr>
        <p:txBody>
          <a:bodyPr/>
          <a:lstStyle/>
          <a:p>
            <a:r>
              <a:rPr lang="en-US" dirty="0" smtClean="0"/>
              <a:t>Summary of Data </a:t>
            </a:r>
            <a:r>
              <a:rPr lang="en-US" dirty="0"/>
              <a:t>Sources (continued)</a:t>
            </a:r>
          </a:p>
        </p:txBody>
      </p:sp>
      <p:graphicFrame>
        <p:nvGraphicFramePr>
          <p:cNvPr id="523332" name="Group 68"/>
          <p:cNvGraphicFramePr>
            <a:graphicFrameLocks noGrp="1"/>
          </p:cNvGraphicFramePr>
          <p:nvPr>
            <p:ph idx="1"/>
            <p:extLst>
              <p:ext uri="{D42A27DB-BD31-4B8C-83A1-F6EECF244321}">
                <p14:modId xmlns:p14="http://schemas.microsoft.com/office/powerpoint/2010/main" val="2033425003"/>
              </p:ext>
            </p:extLst>
          </p:nvPr>
        </p:nvGraphicFramePr>
        <p:xfrm>
          <a:off x="304800" y="990600"/>
          <a:ext cx="7772400" cy="3097340"/>
        </p:xfrm>
        <a:graphic>
          <a:graphicData uri="http://schemas.openxmlformats.org/drawingml/2006/table">
            <a:tbl>
              <a:tblPr/>
              <a:tblGrid>
                <a:gridCol w="2606675"/>
                <a:gridCol w="5165725"/>
              </a:tblGrid>
              <a:tr h="479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0066"/>
                          </a:solidFill>
                          <a:effectLst/>
                          <a:latin typeface="Arial" charset="0"/>
                        </a:rPr>
                        <a:t>Information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66"/>
                          </a:solidFill>
                          <a:effectLst/>
                          <a:latin typeface="Arial" charset="0"/>
                        </a:rPr>
                        <a:t>Data sources (described in the following slides)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66"/>
                          </a:solidFill>
                          <a:effectLst/>
                          <a:latin typeface="Arial" charset="0"/>
                        </a:rPr>
                        <a:t>Japanese wholesale prices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66"/>
                          </a:solidFill>
                          <a:effectLst/>
                          <a:latin typeface="Arial" charset="0"/>
                          <a:hlinkClick r:id="rId3"/>
                        </a:rPr>
                        <a:t>www.fis.com</a:t>
                      </a:r>
                      <a:r>
                        <a:rPr kumimoji="0" lang="en-US" sz="1400" b="0" i="0" u="none" strike="noStrike" cap="none" normalizeH="0" baseline="0" smtClean="0">
                          <a:ln>
                            <a:noFill/>
                          </a:ln>
                          <a:solidFill>
                            <a:srgbClr val="000066"/>
                          </a:solidFill>
                          <a:effectLst/>
                          <a:latin typeface="Arial" charset="0"/>
                        </a:rPr>
                        <a:t> data, converted to $/lb using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66"/>
                          </a:solidFill>
                          <a:effectLst/>
                          <a:latin typeface="Arial" charset="0"/>
                        </a:rPr>
                        <a:t>Federal Reserve Bank of St. Louis Exchange Rate Data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66"/>
                          </a:solidFill>
                          <a:effectLst/>
                          <a:latin typeface="Arial" charset="0"/>
                        </a:rPr>
                        <a:t>United States average import prices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66"/>
                          </a:solidFill>
                          <a:effectLst/>
                          <a:latin typeface="Arial" charset="0"/>
                        </a:rPr>
                        <a:t>National Marine Fisheries Service (NMFS) Foreign Trade in Fisheries Products Data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66"/>
                          </a:solidFill>
                          <a:effectLst/>
                          <a:latin typeface="Arial" charset="0"/>
                        </a:rPr>
                        <a:t>Norwegian wholesale prices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66"/>
                          </a:solidFill>
                          <a:effectLst/>
                          <a:latin typeface="Arial" charset="0"/>
                        </a:rPr>
                        <a:t>Statistics Norway Weekly Export Prices, converted to $/lb using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66"/>
                          </a:solidFill>
                          <a:effectLst/>
                          <a:latin typeface="Arial" charset="0"/>
                        </a:rPr>
                        <a:t>Federal Reserve Bank of St. Louis Exchange Rate Data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66"/>
                          </a:solidFill>
                          <a:effectLst/>
                          <a:latin typeface="Arial" charset="0"/>
                        </a:rPr>
                        <a:t>United States wholesale prices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66"/>
                          </a:solidFill>
                          <a:effectLst/>
                          <a:latin typeface="Arial" charset="0"/>
                        </a:rPr>
                        <a:t>Urner-Barry’s Seafood Price Current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66"/>
                          </a:solidFill>
                          <a:effectLst/>
                          <a:latin typeface="Arial" charset="0"/>
                        </a:rPr>
                        <a:t>Exchange rates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66"/>
                          </a:solidFill>
                          <a:effectLst/>
                          <a:latin typeface="Arial" charset="0"/>
                        </a:rPr>
                        <a:t>Federal Reserve Bank of St. Louis Exchange Rate Data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BAAE161-2897-425A-8675-4249CC09A3A2}" type="slidenum">
              <a:rPr lang="en-US"/>
              <a:pPr/>
              <a:t>101</a:t>
            </a:fld>
            <a:endParaRPr lang="en-US"/>
          </a:p>
        </p:txBody>
      </p:sp>
      <p:sp>
        <p:nvSpPr>
          <p:cNvPr id="356354" name="Rectangle 2"/>
          <p:cNvSpPr>
            <a:spLocks noGrp="1" noChangeArrowheads="1"/>
          </p:cNvSpPr>
          <p:nvPr>
            <p:ph type="title"/>
          </p:nvPr>
        </p:nvSpPr>
        <p:spPr/>
        <p:txBody>
          <a:bodyPr/>
          <a:lstStyle/>
          <a:p>
            <a:r>
              <a:rPr lang="en-US" dirty="0"/>
              <a:t>Alaska Department of Fish and Game (ADF&amp;G)</a:t>
            </a:r>
            <a:br>
              <a:rPr lang="en-US" dirty="0"/>
            </a:br>
            <a:r>
              <a:rPr lang="en-US" dirty="0"/>
              <a:t>Salmon Harvest and Ex-Vessel Price Data</a:t>
            </a:r>
          </a:p>
        </p:txBody>
      </p:sp>
      <p:sp>
        <p:nvSpPr>
          <p:cNvPr id="356355" name="Rectangle 3"/>
          <p:cNvSpPr>
            <a:spLocks noGrp="1" noChangeArrowheads="1"/>
          </p:cNvSpPr>
          <p:nvPr>
            <p:ph type="body" idx="1"/>
          </p:nvPr>
        </p:nvSpPr>
        <p:spPr/>
        <p:txBody>
          <a:bodyPr/>
          <a:lstStyle/>
          <a:p>
            <a:pPr>
              <a:lnSpc>
                <a:spcPct val="90000"/>
              </a:lnSpc>
            </a:pPr>
            <a:r>
              <a:rPr lang="en-US" dirty="0"/>
              <a:t>Annual average Alaska salmon harvest and ex-vessel price data are posted at this Alaska Department of Fish and Game (ADF&amp;G) Commercial Fisheries Division website:  </a:t>
            </a:r>
            <a:r>
              <a:rPr lang="en-US" dirty="0">
                <a:hlinkClick r:id="rId3"/>
              </a:rPr>
              <a:t>http://www.adfg.alaska.gov/index.cfm?adfg=commercialbyfisherysalmon.salmoncatch</a:t>
            </a:r>
            <a:endParaRPr lang="en-US" dirty="0"/>
          </a:p>
          <a:p>
            <a:pPr>
              <a:lnSpc>
                <a:spcPct val="90000"/>
              </a:lnSpc>
            </a:pPr>
            <a:r>
              <a:rPr lang="en-US" dirty="0"/>
              <a:t>The data shown in this presentation for the years </a:t>
            </a:r>
            <a:r>
              <a:rPr lang="en-US" dirty="0" smtClean="0"/>
              <a:t>1994-2012 </a:t>
            </a:r>
            <a:r>
              <a:rPr lang="en-US" dirty="0"/>
              <a:t>are posted by individual years at the link named “Alaska Commercial Salmon Harvests &amp; </a:t>
            </a:r>
            <a:r>
              <a:rPr lang="en-US" dirty="0" err="1"/>
              <a:t>Exvessel</a:t>
            </a:r>
            <a:r>
              <a:rPr lang="en-US" dirty="0"/>
              <a:t> Values, </a:t>
            </a:r>
            <a:r>
              <a:rPr lang="en-US" dirty="0" smtClean="0"/>
              <a:t>1994-2012”</a:t>
            </a:r>
            <a:endParaRPr lang="en-US" dirty="0"/>
          </a:p>
          <a:p>
            <a:pPr>
              <a:lnSpc>
                <a:spcPct val="90000"/>
              </a:lnSpc>
            </a:pPr>
            <a:r>
              <a:rPr lang="en-US" dirty="0"/>
              <a:t>Data for earlier years were provided by the Commercial Fisheries Entry Commission.  </a:t>
            </a:r>
          </a:p>
          <a:p>
            <a:pPr>
              <a:lnSpc>
                <a:spcPct val="90000"/>
              </a:lnSpc>
            </a:pPr>
            <a:r>
              <a:rPr lang="en-US" dirty="0"/>
              <a:t>Note that the price </a:t>
            </a:r>
            <a:r>
              <a:rPr lang="en-US" dirty="0" smtClean="0"/>
              <a:t>data posted by ADF&amp;G </a:t>
            </a:r>
            <a:r>
              <a:rPr lang="en-US" dirty="0"/>
              <a:t>(which were used to estimate value) are based on Commercial Operator Annual Reports (see the next slide in this appendix) for all years through </a:t>
            </a:r>
            <a:r>
              <a:rPr lang="en-US" dirty="0" smtClean="0"/>
              <a:t>2011.  </a:t>
            </a:r>
            <a:r>
              <a:rPr lang="en-US" dirty="0"/>
              <a:t>Since these reports are not yet available for </a:t>
            </a:r>
            <a:r>
              <a:rPr lang="en-US" dirty="0" smtClean="0"/>
              <a:t>2012, </a:t>
            </a:r>
            <a:r>
              <a:rPr lang="en-US" dirty="0"/>
              <a:t>the price data for </a:t>
            </a:r>
            <a:r>
              <a:rPr lang="en-US" dirty="0" smtClean="0"/>
              <a:t>2012 </a:t>
            </a:r>
            <a:r>
              <a:rPr lang="en-US" dirty="0"/>
              <a:t>are preliminary ADF&amp;G estimates.  It is likely that they understate actual </a:t>
            </a:r>
            <a:r>
              <a:rPr lang="en-US" dirty="0" smtClean="0"/>
              <a:t>2012 </a:t>
            </a:r>
            <a:r>
              <a:rPr lang="en-US" dirty="0"/>
              <a:t>ex-vessel prices because they do not include post-season adjustments.</a:t>
            </a:r>
          </a:p>
          <a:p>
            <a:pPr>
              <a:lnSpc>
                <a:spcPct val="90000"/>
              </a:lnSpc>
            </a:pPr>
            <a:endParaRPr lang="en-US" dirty="0"/>
          </a:p>
          <a:p>
            <a:pPr>
              <a:lnSpc>
                <a:spcPct val="90000"/>
              </a:lnSpc>
            </a:pPr>
            <a:endParaRPr lang="en-US" dirty="0"/>
          </a:p>
          <a:p>
            <a:pPr>
              <a:lnSpc>
                <a:spcPct val="90000"/>
              </a:lnSpc>
            </a:pP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8E58D89-CA25-41B4-8BA7-F7CA53F1F042}" type="slidenum">
              <a:rPr lang="en-US"/>
              <a:pPr/>
              <a:t>102</a:t>
            </a:fld>
            <a:endParaRPr lang="en-US"/>
          </a:p>
        </p:txBody>
      </p:sp>
      <p:sp>
        <p:nvSpPr>
          <p:cNvPr id="350210" name="Rectangle 2"/>
          <p:cNvSpPr>
            <a:spLocks noGrp="1" noChangeArrowheads="1"/>
          </p:cNvSpPr>
          <p:nvPr>
            <p:ph type="title"/>
          </p:nvPr>
        </p:nvSpPr>
        <p:spPr/>
        <p:txBody>
          <a:bodyPr/>
          <a:lstStyle/>
          <a:p>
            <a:r>
              <a:rPr lang="en-US"/>
              <a:t>Alaska Department of Fish and Game (ADF&amp;G)</a:t>
            </a:r>
            <a:br>
              <a:rPr lang="en-US"/>
            </a:br>
            <a:r>
              <a:rPr lang="en-US"/>
              <a:t>Commercial Annual Operator Reports (COAR) Data </a:t>
            </a:r>
          </a:p>
        </p:txBody>
      </p:sp>
      <p:sp>
        <p:nvSpPr>
          <p:cNvPr id="350211" name="Rectangle 3"/>
          <p:cNvSpPr>
            <a:spLocks noGrp="1" noChangeArrowheads="1"/>
          </p:cNvSpPr>
          <p:nvPr>
            <p:ph type="body" idx="1"/>
          </p:nvPr>
        </p:nvSpPr>
        <p:spPr/>
        <p:txBody>
          <a:bodyPr/>
          <a:lstStyle/>
          <a:p>
            <a:pPr>
              <a:lnSpc>
                <a:spcPct val="90000"/>
              </a:lnSpc>
            </a:pPr>
            <a:r>
              <a:rPr lang="en-US" dirty="0"/>
              <a:t>The Commercial Operator Annual Reports (data) are compiled by ADF&amp;G based on “Commercial Operator Annual Reports” which Alaska fish processors are required to submit to the Alaska Department of Fish and Game in April of every year.  In these reports they are required to report the total volume of fish purchased, by species and area; the total amount paid for fish purchased, by species and area; the total volume (weight) of production, by product, species and area; and the total first wholesale value of production.  Information about the COAR reporting forms is at </a:t>
            </a:r>
            <a:r>
              <a:rPr lang="en-US" dirty="0">
                <a:hlinkClick r:id="rId3"/>
              </a:rPr>
              <a:t>http://www.adfg.alaska.gov/index.cfm?adfg=fishlicense.coar</a:t>
            </a:r>
            <a:endParaRPr lang="en-US" dirty="0"/>
          </a:p>
          <a:p>
            <a:pPr>
              <a:lnSpc>
                <a:spcPct val="90000"/>
              </a:lnSpc>
            </a:pPr>
            <a:r>
              <a:rPr lang="en-US" dirty="0"/>
              <a:t>The COAR data are not posted on the internet or published regularly by </a:t>
            </a:r>
            <a:r>
              <a:rPr lang="en-US" dirty="0" smtClean="0"/>
              <a:t>ADF&amp;G, </a:t>
            </a:r>
            <a:r>
              <a:rPr lang="en-US" dirty="0"/>
              <a:t>but are available by special request from ADF&amp;G.</a:t>
            </a:r>
          </a:p>
          <a:p>
            <a:pPr>
              <a:lnSpc>
                <a:spcPct val="90000"/>
              </a:lnSpc>
            </a:pPr>
            <a:r>
              <a:rPr lang="en-US" dirty="0"/>
              <a:t>The data used to prepare these graphs were provided to me by ADF&amp;G over a number of years.</a:t>
            </a:r>
          </a:p>
          <a:p>
            <a:pPr>
              <a:lnSpc>
                <a:spcPct val="90000"/>
              </a:lnSpc>
            </a:pPr>
            <a:r>
              <a:rPr lang="en-US" dirty="0"/>
              <a:t>For the purposes of these graphs, I have grouped all production into five product categories:  “canned,” “frozen,” “fresh,” “roe” and “other.”</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7C9A634-BD2D-4358-8059-4A569C16A4F5}" type="slidenum">
              <a:rPr lang="en-US"/>
              <a:pPr/>
              <a:t>103</a:t>
            </a:fld>
            <a:endParaRPr lang="en-US"/>
          </a:p>
        </p:txBody>
      </p:sp>
      <p:sp>
        <p:nvSpPr>
          <p:cNvPr id="352258" name="Rectangle 2"/>
          <p:cNvSpPr>
            <a:spLocks noGrp="1" noChangeArrowheads="1"/>
          </p:cNvSpPr>
          <p:nvPr>
            <p:ph type="title"/>
          </p:nvPr>
        </p:nvSpPr>
        <p:spPr>
          <a:xfrm>
            <a:off x="457200" y="274638"/>
            <a:ext cx="8229600" cy="639762"/>
          </a:xfrm>
        </p:spPr>
        <p:txBody>
          <a:bodyPr/>
          <a:lstStyle/>
          <a:p>
            <a:r>
              <a:rPr lang="en-US"/>
              <a:t>Some important things to keep in mind in looking at the COAR data graphs:</a:t>
            </a:r>
          </a:p>
        </p:txBody>
      </p:sp>
      <p:sp>
        <p:nvSpPr>
          <p:cNvPr id="352259" name="Rectangle 3"/>
          <p:cNvSpPr>
            <a:spLocks noGrp="1" noChangeArrowheads="1"/>
          </p:cNvSpPr>
          <p:nvPr>
            <p:ph type="body" idx="1"/>
          </p:nvPr>
        </p:nvSpPr>
        <p:spPr>
          <a:xfrm>
            <a:off x="457200" y="1066800"/>
            <a:ext cx="8229600" cy="5410200"/>
          </a:xfrm>
        </p:spPr>
        <p:txBody>
          <a:bodyPr/>
          <a:lstStyle/>
          <a:p>
            <a:pPr>
              <a:lnSpc>
                <a:spcPct val="90000"/>
              </a:lnSpc>
            </a:pPr>
            <a:r>
              <a:rPr lang="en-US" sz="1600" dirty="0"/>
              <a:t>The data are </a:t>
            </a:r>
            <a:r>
              <a:rPr lang="en-US" sz="1600" u="sng" dirty="0"/>
              <a:t>statewide data</a:t>
            </a:r>
            <a:r>
              <a:rPr lang="en-US" sz="1600" dirty="0"/>
              <a:t>.  They group together production from all areas of the state, and thus conceal sometimes significant differences between areas in the mix of products produced from different species as well as the wholesale value of production.  Thus year-to-year differences in the statewide mix of products produced or average prices may reflect in part changes in the relative share of production from different areas.</a:t>
            </a:r>
          </a:p>
          <a:p>
            <a:pPr>
              <a:lnSpc>
                <a:spcPct val="90000"/>
              </a:lnSpc>
            </a:pPr>
            <a:r>
              <a:rPr lang="en-US" sz="1600" dirty="0"/>
              <a:t>The data are for </a:t>
            </a:r>
            <a:r>
              <a:rPr lang="en-US" sz="1600" u="sng" dirty="0"/>
              <a:t>aggregate product categories</a:t>
            </a:r>
            <a:r>
              <a:rPr lang="en-US" sz="1600" dirty="0"/>
              <a:t>.  Thus year to year changes for a product category may reflect changes in the relative mix of products within that category.   For example, “canned salmon” includes both “</a:t>
            </a:r>
            <a:r>
              <a:rPr lang="en-US" sz="1600" dirty="0" err="1"/>
              <a:t>talls</a:t>
            </a:r>
            <a:r>
              <a:rPr lang="en-US" sz="1600" dirty="0"/>
              <a:t>” and “halves”.  Halves usually sell for a higher average price per pound than </a:t>
            </a:r>
            <a:r>
              <a:rPr lang="en-US" sz="1600" dirty="0" err="1"/>
              <a:t>talls</a:t>
            </a:r>
            <a:r>
              <a:rPr lang="en-US" sz="1600" dirty="0"/>
              <a:t>.  If the share of halves in total canned production increases, the average price per pound for all canned salmon production will increase—even if the prices for both </a:t>
            </a:r>
            <a:r>
              <a:rPr lang="en-US" sz="1600" dirty="0" err="1"/>
              <a:t>talls</a:t>
            </a:r>
            <a:r>
              <a:rPr lang="en-US" sz="1600" dirty="0"/>
              <a:t> and halves remains the same.</a:t>
            </a:r>
          </a:p>
          <a:p>
            <a:pPr>
              <a:lnSpc>
                <a:spcPct val="90000"/>
              </a:lnSpc>
            </a:pPr>
            <a:r>
              <a:rPr lang="en-US" sz="1600" dirty="0"/>
              <a:t>The data are </a:t>
            </a:r>
            <a:r>
              <a:rPr lang="en-US" sz="1600" u="sng" dirty="0"/>
              <a:t>not necessarily 100% accurate.</a:t>
            </a:r>
            <a:r>
              <a:rPr lang="en-US" sz="1600" dirty="0"/>
              <a:t>  Errors may have crept in when processors reported the data, when ADF&amp;G entered the data in their database, or when I analyzed the data. It is most useful to focus on long-term significant trends illustrated by the data, rather than any specific figure for any particular year.</a:t>
            </a:r>
          </a:p>
          <a:p>
            <a:pPr>
              <a:lnSpc>
                <a:spcPct val="90000"/>
              </a:lnSpc>
            </a:pPr>
            <a:r>
              <a:rPr lang="en-US" sz="1600" dirty="0"/>
              <a:t>The data do not include production during the most recent (</a:t>
            </a:r>
            <a:r>
              <a:rPr lang="en-US" sz="1600" dirty="0" smtClean="0"/>
              <a:t>2012) </a:t>
            </a:r>
            <a:r>
              <a:rPr lang="en-US" sz="1600" dirty="0"/>
              <a:t>salmon season, as these data will not be reported until April of </a:t>
            </a:r>
            <a:r>
              <a:rPr lang="en-US" sz="1600" dirty="0" smtClean="0"/>
              <a:t>2013.</a:t>
            </a:r>
            <a:endParaRPr lang="en-US" sz="1600"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A6DB29F-8D48-4EE5-A7CD-14A1FB336E1E}" type="slidenum">
              <a:rPr lang="en-US"/>
              <a:pPr/>
              <a:t>104</a:t>
            </a:fld>
            <a:endParaRPr lang="en-US"/>
          </a:p>
        </p:txBody>
      </p:sp>
      <p:sp>
        <p:nvSpPr>
          <p:cNvPr id="348162" name="Rectangle 2"/>
          <p:cNvSpPr>
            <a:spLocks noGrp="1" noChangeArrowheads="1"/>
          </p:cNvSpPr>
          <p:nvPr>
            <p:ph type="title"/>
          </p:nvPr>
        </p:nvSpPr>
        <p:spPr>
          <a:xfrm>
            <a:off x="457200" y="274638"/>
            <a:ext cx="8229600" cy="868362"/>
          </a:xfrm>
        </p:spPr>
        <p:txBody>
          <a:bodyPr/>
          <a:lstStyle/>
          <a:p>
            <a:r>
              <a:rPr lang="en-US"/>
              <a:t>Alaska Department of Revenue Salmon Price Reports</a:t>
            </a:r>
            <a:br>
              <a:rPr lang="en-US"/>
            </a:br>
            <a:r>
              <a:rPr lang="en-US"/>
              <a:t>Wholesale Price Data</a:t>
            </a:r>
          </a:p>
        </p:txBody>
      </p:sp>
      <p:sp>
        <p:nvSpPr>
          <p:cNvPr id="348163" name="Rectangle 3"/>
          <p:cNvSpPr>
            <a:spLocks noGrp="1" noChangeArrowheads="1"/>
          </p:cNvSpPr>
          <p:nvPr>
            <p:ph type="body" idx="1"/>
          </p:nvPr>
        </p:nvSpPr>
        <p:spPr>
          <a:xfrm>
            <a:off x="457200" y="1295400"/>
            <a:ext cx="8229600" cy="5181600"/>
          </a:xfrm>
        </p:spPr>
        <p:txBody>
          <a:bodyPr/>
          <a:lstStyle/>
          <a:p>
            <a:r>
              <a:rPr lang="en-US"/>
              <a:t>Every four months, “large” Alaska salmon processors (those with sales exceeding 1 million pounds in the previous calendar year) are required to submit salmon price reports to the Alaska Department of Revenue.  These reports are available at:</a:t>
            </a:r>
          </a:p>
          <a:p>
            <a:pPr>
              <a:buFontTx/>
              <a:buNone/>
            </a:pPr>
            <a:r>
              <a:rPr lang="en-US"/>
              <a:t>	</a:t>
            </a:r>
            <a:r>
              <a:rPr lang="en-US">
                <a:hlinkClick r:id="rId3"/>
              </a:rPr>
              <a:t>www.tax.alaska.gov/programs/programs/other/fish/salmonreports</a:t>
            </a:r>
            <a:endParaRPr lang="en-US"/>
          </a:p>
          <a:p>
            <a:r>
              <a:rPr lang="en-US"/>
              <a:t>The reports include average wholesale prices (total value / total volume) reported by all “large” Alaska processors for the following four-month periods:</a:t>
            </a:r>
          </a:p>
          <a:p>
            <a:pPr lvl="1"/>
            <a:r>
              <a:rPr lang="en-US"/>
              <a:t>January-April (I)</a:t>
            </a:r>
          </a:p>
          <a:p>
            <a:pPr lvl="1"/>
            <a:r>
              <a:rPr lang="en-US"/>
              <a:t>May-August (II)</a:t>
            </a:r>
          </a:p>
          <a:p>
            <a:pPr lvl="1"/>
            <a:r>
              <a:rPr lang="en-US"/>
              <a:t>September-December (III)</a:t>
            </a:r>
          </a:p>
          <a:p>
            <a:r>
              <a:rPr lang="en-US"/>
              <a:t>The graphs in this presentation show average wholesale prices since 2001 for the six major product forms for Alaska salmon</a:t>
            </a:r>
          </a:p>
          <a:p>
            <a:pPr lvl="1"/>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DB1D8F0-7302-4870-801C-320AAAD831F0}" type="slidenum">
              <a:rPr lang="en-US"/>
              <a:pPr/>
              <a:t>105</a:t>
            </a:fld>
            <a:endParaRPr lang="en-US"/>
          </a:p>
        </p:txBody>
      </p:sp>
      <p:sp>
        <p:nvSpPr>
          <p:cNvPr id="358402" name="Rectangle 2"/>
          <p:cNvSpPr>
            <a:spLocks noGrp="1" noChangeArrowheads="1"/>
          </p:cNvSpPr>
          <p:nvPr>
            <p:ph type="title"/>
          </p:nvPr>
        </p:nvSpPr>
        <p:spPr/>
        <p:txBody>
          <a:bodyPr/>
          <a:lstStyle/>
          <a:p>
            <a:r>
              <a:rPr lang="en-US"/>
              <a:t>National Marine Fisheries Service (NMFS)</a:t>
            </a:r>
            <a:br>
              <a:rPr lang="en-US"/>
            </a:br>
            <a:r>
              <a:rPr lang="en-US"/>
              <a:t>Foreign Trade in Fisheries Products Data</a:t>
            </a:r>
            <a:br>
              <a:rPr lang="en-US"/>
            </a:br>
            <a:endParaRPr lang="en-US"/>
          </a:p>
        </p:txBody>
      </p:sp>
      <p:sp>
        <p:nvSpPr>
          <p:cNvPr id="358403" name="Rectangle 3"/>
          <p:cNvSpPr>
            <a:spLocks noGrp="1" noChangeArrowheads="1"/>
          </p:cNvSpPr>
          <p:nvPr>
            <p:ph type="body" idx="1"/>
          </p:nvPr>
        </p:nvSpPr>
        <p:spPr/>
        <p:txBody>
          <a:bodyPr/>
          <a:lstStyle/>
          <a:p>
            <a:r>
              <a:rPr lang="en-US"/>
              <a:t>The National Marine Fisheries Service posts very detailed data online about U.S. exports and imports of fisheries products at: </a:t>
            </a:r>
            <a:r>
              <a:rPr lang="en-US">
                <a:hlinkClick r:id="rId3"/>
              </a:rPr>
              <a:t>http://www.st.nmfs.noaa.gov/st1/trade/</a:t>
            </a:r>
            <a:endParaRPr lang="en-US"/>
          </a:p>
          <a:p>
            <a:r>
              <a:rPr lang="en-US"/>
              <a:t>The data presented in this presentation were calculated from the “Monthly Trade Data by Product, Country/Association”: </a:t>
            </a:r>
            <a:r>
              <a:rPr lang="en-US">
                <a:hlinkClick r:id="rId4"/>
              </a:rPr>
              <a:t>http://www.st.nmfs.noaa.gov/st1/trade/monthly_data/TradeDataCountryMonth.html</a:t>
            </a:r>
            <a:endParaRPr lang="en-US"/>
          </a:p>
          <a:p>
            <a:pPr>
              <a:buFontTx/>
              <a:buNone/>
            </a:pPr>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FA586C7-4BF4-4D23-8C9E-B17CCEFB488F}" type="slidenum">
              <a:rPr lang="en-US"/>
              <a:pPr/>
              <a:t>106</a:t>
            </a:fld>
            <a:endParaRPr lang="en-US"/>
          </a:p>
        </p:txBody>
      </p:sp>
      <p:sp>
        <p:nvSpPr>
          <p:cNvPr id="364546" name="Rectangle 2"/>
          <p:cNvSpPr>
            <a:spLocks noGrp="1" noChangeArrowheads="1"/>
          </p:cNvSpPr>
          <p:nvPr>
            <p:ph type="title"/>
          </p:nvPr>
        </p:nvSpPr>
        <p:spPr/>
        <p:txBody>
          <a:bodyPr/>
          <a:lstStyle/>
          <a:p>
            <a:r>
              <a:rPr lang="en-US" dirty="0"/>
              <a:t>Commercial Fisheries Entry Commission (CFEC)</a:t>
            </a:r>
            <a:br>
              <a:rPr lang="en-US" dirty="0"/>
            </a:br>
            <a:r>
              <a:rPr lang="en-US" dirty="0"/>
              <a:t>Basic Information Tables</a:t>
            </a:r>
            <a:br>
              <a:rPr lang="en-US" dirty="0"/>
            </a:br>
            <a:endParaRPr lang="en-US" dirty="0"/>
          </a:p>
        </p:txBody>
      </p:sp>
      <p:sp>
        <p:nvSpPr>
          <p:cNvPr id="364547" name="Rectangle 3"/>
          <p:cNvSpPr>
            <a:spLocks noGrp="1" noChangeArrowheads="1"/>
          </p:cNvSpPr>
          <p:nvPr>
            <p:ph type="body" idx="1"/>
          </p:nvPr>
        </p:nvSpPr>
        <p:spPr/>
        <p:txBody>
          <a:bodyPr/>
          <a:lstStyle/>
          <a:p>
            <a:r>
              <a:rPr lang="en-US" dirty="0"/>
              <a:t>The Commercial Fisheries Entry Commission (CFEC) posts “Basic Information Tables” for each Alaska salmon fishery on its website at:  </a:t>
            </a:r>
            <a:r>
              <a:rPr lang="en-US" dirty="0">
                <a:hlinkClick r:id="rId3"/>
              </a:rPr>
              <a:t>http://www.cfec.state.ak.us/bit/MNUSALM.htm</a:t>
            </a:r>
            <a:endParaRPr lang="en-US" dirty="0"/>
          </a:p>
          <a:p>
            <a:r>
              <a:rPr lang="en-US" dirty="0"/>
              <a:t>These tables provide a useful summary of trends since 1975 in each salmon fishery for numbers of permits issued/renewed, numbers of permits fished, total pounds harvested,  average pound harvested, gross earnings, average earnings, and average annual permit prices.</a:t>
            </a:r>
          </a:p>
          <a:p>
            <a:r>
              <a:rPr lang="en-US" dirty="0"/>
              <a:t>The most recent data currently available are for </a:t>
            </a:r>
            <a:r>
              <a:rPr lang="en-US" dirty="0" smtClean="0"/>
              <a:t>2011.</a:t>
            </a:r>
            <a:endParaRPr lang="en-US" dirty="0"/>
          </a:p>
          <a:p>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1332EC5-550B-417B-BE3C-F6DD4D13B227}" type="slidenum">
              <a:rPr lang="en-US"/>
              <a:pPr/>
              <a:t>107</a:t>
            </a:fld>
            <a:endParaRPr lang="en-US"/>
          </a:p>
        </p:txBody>
      </p:sp>
      <p:sp>
        <p:nvSpPr>
          <p:cNvPr id="521218" name="Rectangle 2"/>
          <p:cNvSpPr>
            <a:spLocks noGrp="1" noChangeArrowheads="1"/>
          </p:cNvSpPr>
          <p:nvPr>
            <p:ph type="title"/>
          </p:nvPr>
        </p:nvSpPr>
        <p:spPr>
          <a:xfrm>
            <a:off x="457200" y="274638"/>
            <a:ext cx="8229600" cy="1096962"/>
          </a:xfrm>
        </p:spPr>
        <p:txBody>
          <a:bodyPr/>
          <a:lstStyle/>
          <a:p>
            <a:r>
              <a:rPr lang="en-US" sz="2000">
                <a:hlinkClick r:id="rId3"/>
              </a:rPr>
              <a:t>www.fis.com</a:t>
            </a:r>
            <a:r>
              <a:rPr lang="en-US" sz="2000"/>
              <a:t/>
            </a:r>
            <a:br>
              <a:rPr lang="en-US" sz="2000"/>
            </a:br>
            <a:endParaRPr lang="en-US" sz="2000"/>
          </a:p>
        </p:txBody>
      </p:sp>
      <p:sp>
        <p:nvSpPr>
          <p:cNvPr id="521219" name="Rectangle 3"/>
          <p:cNvSpPr>
            <a:spLocks noGrp="1" noChangeArrowheads="1"/>
          </p:cNvSpPr>
          <p:nvPr>
            <p:ph type="body" idx="1"/>
          </p:nvPr>
        </p:nvSpPr>
        <p:spPr/>
        <p:txBody>
          <a:bodyPr/>
          <a:lstStyle/>
          <a:p>
            <a:r>
              <a:rPr lang="en-US"/>
              <a:t>The seafood industry trade information website </a:t>
            </a:r>
            <a:r>
              <a:rPr lang="en-US">
                <a:hlinkClick r:id="rId3"/>
              </a:rPr>
              <a:t>www.fis.com</a:t>
            </a:r>
            <a:r>
              <a:rPr lang="en-US"/>
              <a:t> posts wholesale price information for many different species of fish at many different markets around the world.  These data are proprietary:  you need to subscribe to the website in order to access them.</a:t>
            </a:r>
          </a:p>
          <a:p>
            <a:r>
              <a:rPr lang="en-US"/>
              <a:t>The Japanese wholesale prices shown in the graphs in this presentation are the Tokyo market wholesale prices reported for frozen Alaska sockeye salmon (Bristol Bay), frozen Chilean coho salmon, and frozen Chilean trout (all prices are for 4-6 lb frozen H&amp;G) as of the first day of each month.</a:t>
            </a:r>
          </a:p>
          <a:p>
            <a:r>
              <a:rPr lang="en-US"/>
              <a:t>To convert from prices in yen/kilo to prices in $/lb, use the following formula:</a:t>
            </a:r>
          </a:p>
          <a:p>
            <a:pPr>
              <a:buFontTx/>
              <a:buNone/>
            </a:pPr>
            <a:r>
              <a:rPr lang="en-US"/>
              <a:t>	Price in $/lb = [ (Price in yen/kilo) / (exchange rate in yen/dollar)]</a:t>
            </a:r>
          </a:p>
          <a:p>
            <a:pPr>
              <a:buFontTx/>
              <a:buNone/>
            </a:pPr>
            <a:r>
              <a:rPr lang="en-US"/>
              <a:t>			/ [2.2046 (kilo/lb)]</a:t>
            </a:r>
          </a:p>
          <a:p>
            <a:endParaRPr lang="en-US"/>
          </a:p>
          <a:p>
            <a:endParaRPr lang="en-US"/>
          </a:p>
          <a:p>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4E591C2-7A79-4A8B-9F6E-201A6233DDC7}" type="slidenum">
              <a:rPr lang="en-US"/>
              <a:pPr/>
              <a:t>108</a:t>
            </a:fld>
            <a:endParaRPr lang="en-US"/>
          </a:p>
        </p:txBody>
      </p:sp>
      <p:sp>
        <p:nvSpPr>
          <p:cNvPr id="519170" name="Rectangle 2"/>
          <p:cNvSpPr>
            <a:spLocks noGrp="1" noChangeArrowheads="1"/>
          </p:cNvSpPr>
          <p:nvPr>
            <p:ph type="title"/>
          </p:nvPr>
        </p:nvSpPr>
        <p:spPr/>
        <p:txBody>
          <a:bodyPr/>
          <a:lstStyle/>
          <a:p>
            <a:r>
              <a:rPr lang="en-US"/>
              <a:t>Statistics Norway Weekly Export Prices</a:t>
            </a:r>
          </a:p>
        </p:txBody>
      </p:sp>
      <p:sp>
        <p:nvSpPr>
          <p:cNvPr id="519171" name="Rectangle 3"/>
          <p:cNvSpPr>
            <a:spLocks noGrp="1" noChangeArrowheads="1"/>
          </p:cNvSpPr>
          <p:nvPr>
            <p:ph type="body" idx="1"/>
          </p:nvPr>
        </p:nvSpPr>
        <p:spPr/>
        <p:txBody>
          <a:bodyPr/>
          <a:lstStyle/>
          <a:p>
            <a:r>
              <a:rPr lang="en-US"/>
              <a:t>The Norwegian Statistical Agency, Statistics Norway, posts weekly average export prices for fresh whole Atlantic salmon at:</a:t>
            </a:r>
          </a:p>
          <a:p>
            <a:pPr>
              <a:buFontTx/>
              <a:buNone/>
            </a:pPr>
            <a:r>
              <a:rPr lang="en-US"/>
              <a:t>	</a:t>
            </a:r>
            <a:r>
              <a:rPr lang="en-US">
                <a:hlinkClick r:id="rId3"/>
              </a:rPr>
              <a:t>http://www.ssb.no/en/laks/</a:t>
            </a:r>
            <a:endParaRPr lang="en-US"/>
          </a:p>
          <a:p>
            <a:pPr>
              <a:buFontTx/>
              <a:buNone/>
            </a:pPr>
            <a:endParaRPr lang="en-US"/>
          </a:p>
          <a:p>
            <a:r>
              <a:rPr lang="en-US"/>
              <a:t>The posted wholesale prices are in NOK/kilo.  They may be converted to $/lb using Federal Reserve Bank of St. Louis exchange rate for the Norwegian currency (NOK), using the following formula:</a:t>
            </a:r>
          </a:p>
          <a:p>
            <a:endParaRPr lang="en-US"/>
          </a:p>
          <a:p>
            <a:pPr>
              <a:buFontTx/>
              <a:buNone/>
            </a:pPr>
            <a:r>
              <a:rPr lang="en-US"/>
              <a:t>	Price in $/lb = [ (Price in NOK/kilo) / (exchange rate in NOK/dollar)]</a:t>
            </a:r>
          </a:p>
          <a:p>
            <a:pPr>
              <a:buFontTx/>
              <a:buNone/>
            </a:pPr>
            <a:r>
              <a:rPr lang="en-US"/>
              <a:t>			/ [2.2046 (kilo/lb)]</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260E15A-E8AD-47E1-B4C6-069FCAF66814}" type="slidenum">
              <a:rPr lang="en-US"/>
              <a:pPr/>
              <a:t>109</a:t>
            </a:fld>
            <a:endParaRPr lang="en-US"/>
          </a:p>
        </p:txBody>
      </p:sp>
      <p:sp>
        <p:nvSpPr>
          <p:cNvPr id="525314" name="Rectangle 2"/>
          <p:cNvSpPr>
            <a:spLocks noGrp="1" noChangeArrowheads="1"/>
          </p:cNvSpPr>
          <p:nvPr>
            <p:ph type="title"/>
          </p:nvPr>
        </p:nvSpPr>
        <p:spPr>
          <a:xfrm>
            <a:off x="457200" y="533400"/>
            <a:ext cx="5715000" cy="1143000"/>
          </a:xfrm>
        </p:spPr>
        <p:txBody>
          <a:bodyPr/>
          <a:lstStyle/>
          <a:p>
            <a:r>
              <a:rPr lang="en-US"/>
              <a:t>Urner Barry’s Seafood Price Current</a:t>
            </a:r>
          </a:p>
        </p:txBody>
      </p:sp>
      <p:sp>
        <p:nvSpPr>
          <p:cNvPr id="525315" name="Rectangle 3"/>
          <p:cNvSpPr>
            <a:spLocks noGrp="1" noChangeArrowheads="1"/>
          </p:cNvSpPr>
          <p:nvPr>
            <p:ph type="body" idx="1"/>
          </p:nvPr>
        </p:nvSpPr>
        <p:spPr>
          <a:xfrm>
            <a:off x="457200" y="2514600"/>
            <a:ext cx="8229600" cy="2057400"/>
          </a:xfrm>
        </p:spPr>
        <p:txBody>
          <a:bodyPr/>
          <a:lstStyle/>
          <a:p>
            <a:r>
              <a:rPr lang="en-US"/>
              <a:t>Urner Barry’s </a:t>
            </a:r>
            <a:r>
              <a:rPr lang="en-US" i="1"/>
              <a:t>Seafood Price Current</a:t>
            </a:r>
            <a:r>
              <a:rPr lang="en-US"/>
              <a:t> is an eight-page industry newsletter published twice each week which provides US wholesale price data for a wide variety of seafood products.  These data are proprietary:  you need to subscribe to the newsletter to get them.  Information about how to subscribe to the newsletter or online market prices is at </a:t>
            </a:r>
            <a:r>
              <a:rPr lang="en-US">
                <a:hlinkClick r:id="rId3"/>
              </a:rPr>
              <a:t>www.urnerbarry.com</a:t>
            </a:r>
            <a:r>
              <a:rPr lang="en-US"/>
              <a:t> (telephone 732-240-5330).</a:t>
            </a:r>
          </a:p>
          <a:p>
            <a:endParaRPr lang="en-US"/>
          </a:p>
        </p:txBody>
      </p:sp>
      <p:pic>
        <p:nvPicPr>
          <p:cNvPr id="525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28600"/>
            <a:ext cx="2209800"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8B0BAADE-2231-4E85-9ECF-B9988A2C93F5}" type="slidenum">
              <a:rPr lang="en-US"/>
              <a:pPr/>
              <a:t>11</a:t>
            </a:fld>
            <a:endParaRPr lang="en-US"/>
          </a:p>
        </p:txBody>
      </p:sp>
      <p:sp>
        <p:nvSpPr>
          <p:cNvPr id="452610" name="Rectangle 2"/>
          <p:cNvSpPr>
            <a:spLocks noGrp="1" noChangeArrowheads="1"/>
          </p:cNvSpPr>
          <p:nvPr>
            <p:ph type="title"/>
          </p:nvPr>
        </p:nvSpPr>
        <p:spPr>
          <a:xfrm>
            <a:off x="457200" y="274638"/>
            <a:ext cx="8229600" cy="715962"/>
          </a:xfrm>
        </p:spPr>
        <p:txBody>
          <a:bodyPr/>
          <a:lstStyle/>
          <a:p>
            <a:r>
              <a:rPr lang="en-US" dirty="0" smtClean="0"/>
              <a:t>The frozen and fresh shar</a:t>
            </a:r>
            <a:r>
              <a:rPr lang="en-US" dirty="0" smtClean="0"/>
              <a:t>es of sockeye production</a:t>
            </a:r>
            <a:br>
              <a:rPr lang="en-US" dirty="0" smtClean="0"/>
            </a:br>
            <a:r>
              <a:rPr lang="en-US" dirty="0" smtClean="0"/>
              <a:t>have increased over the past decade.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85155"/>
            <a:ext cx="8067675" cy="5860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5D4ED4A-9DBA-4C2F-A19E-D4969D7F10DD}" type="slidenum">
              <a:rPr lang="en-US"/>
              <a:pPr/>
              <a:t>110</a:t>
            </a:fld>
            <a:endParaRPr lang="en-US"/>
          </a:p>
        </p:txBody>
      </p:sp>
      <p:sp>
        <p:nvSpPr>
          <p:cNvPr id="516098" name="Rectangle 2"/>
          <p:cNvSpPr>
            <a:spLocks noGrp="1" noChangeArrowheads="1"/>
          </p:cNvSpPr>
          <p:nvPr>
            <p:ph type="title"/>
          </p:nvPr>
        </p:nvSpPr>
        <p:spPr>
          <a:xfrm>
            <a:off x="457200" y="228600"/>
            <a:ext cx="8229600" cy="1143000"/>
          </a:xfrm>
        </p:spPr>
        <p:txBody>
          <a:bodyPr/>
          <a:lstStyle/>
          <a:p>
            <a:r>
              <a:rPr lang="en-US"/>
              <a:t>Federal Reserve Bank of St. Louis Exchange Rate Data</a:t>
            </a:r>
          </a:p>
        </p:txBody>
      </p:sp>
      <p:sp>
        <p:nvSpPr>
          <p:cNvPr id="516099" name="Rectangle 3"/>
          <p:cNvSpPr>
            <a:spLocks noGrp="1" noChangeArrowheads="1"/>
          </p:cNvSpPr>
          <p:nvPr>
            <p:ph type="body" idx="1"/>
          </p:nvPr>
        </p:nvSpPr>
        <p:spPr/>
        <p:txBody>
          <a:bodyPr/>
          <a:lstStyle/>
          <a:p>
            <a:r>
              <a:rPr lang="en-US"/>
              <a:t>The Federal Reserve Bank of St. Louis posts detailed monthly and daily exchange rates between the United States dollar and other major currencies at  </a:t>
            </a:r>
            <a:r>
              <a:rPr lang="en-US">
                <a:hlinkClick r:id="rId3"/>
              </a:rPr>
              <a:t>http://research.stlouisfed.org/fred2/categories/15</a:t>
            </a:r>
            <a:endParaRPr lang="en-US"/>
          </a:p>
          <a:p>
            <a:pPr>
              <a:buFontTx/>
              <a:buNone/>
            </a:pPr>
            <a:endParaRPr lang="en-US"/>
          </a:p>
          <a:p>
            <a:pPr>
              <a:buFontTx/>
              <a:buNone/>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12F552B2-BC18-42D9-8835-0B90522B0406}" type="slidenum">
              <a:rPr lang="en-US"/>
              <a:pPr/>
              <a:t>12</a:t>
            </a:fld>
            <a:endParaRPr lang="en-US"/>
          </a:p>
        </p:txBody>
      </p:sp>
      <p:sp>
        <p:nvSpPr>
          <p:cNvPr id="454658" name="Rectangle 2"/>
          <p:cNvSpPr>
            <a:spLocks noGrp="1" noChangeArrowheads="1"/>
          </p:cNvSpPr>
          <p:nvPr>
            <p:ph type="title"/>
          </p:nvPr>
        </p:nvSpPr>
        <p:spPr>
          <a:xfrm>
            <a:off x="457200" y="274638"/>
            <a:ext cx="8229600" cy="868362"/>
          </a:xfrm>
        </p:spPr>
        <p:txBody>
          <a:bodyPr/>
          <a:lstStyle/>
          <a:p>
            <a:r>
              <a:rPr lang="en-US"/>
              <a:t>Historically most Alaska pink salmon was canned.  Since 2002, however, frozen pink salmon production has been increasing rapidly.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90" y="1219201"/>
            <a:ext cx="8288024"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FBCD6D3-1ACC-4B88-89D9-01AAD08E11FE}" type="slidenum">
              <a:rPr lang="en-US"/>
              <a:pPr/>
              <a:t>13</a:t>
            </a:fld>
            <a:endParaRPr lang="en-US"/>
          </a:p>
        </p:txBody>
      </p:sp>
      <p:sp>
        <p:nvSpPr>
          <p:cNvPr id="456706" name="Rectangle 2"/>
          <p:cNvSpPr>
            <a:spLocks noGrp="1" noChangeArrowheads="1"/>
          </p:cNvSpPr>
          <p:nvPr>
            <p:ph type="title"/>
          </p:nvPr>
        </p:nvSpPr>
        <p:spPr>
          <a:xfrm>
            <a:off x="457200" y="274638"/>
            <a:ext cx="8229600" cy="487362"/>
          </a:xfrm>
        </p:spPr>
        <p:txBody>
          <a:bodyPr/>
          <a:lstStyle/>
          <a:p>
            <a:r>
              <a:rPr lang="en-US" sz="1600" dirty="0" smtClean="0"/>
              <a:t>About 2/3 of </a:t>
            </a:r>
            <a:r>
              <a:rPr lang="en-US" sz="1600" dirty="0"/>
              <a:t>Alaska pink salmon production was frozen in </a:t>
            </a:r>
            <a:r>
              <a:rPr lang="en-US" sz="1600" dirty="0" smtClean="0"/>
              <a:t>2011—a </a:t>
            </a:r>
            <a:r>
              <a:rPr lang="en-US" sz="1600" dirty="0"/>
              <a:t>dramatic increase from less than 20% in the late 1990s.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1051577"/>
            <a:ext cx="8534400" cy="5806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782AE176-33F3-4F89-B6E2-1C3B00C49618}" type="slidenum">
              <a:rPr lang="en-US"/>
              <a:pPr/>
              <a:t>14</a:t>
            </a:fld>
            <a:endParaRPr lang="en-US"/>
          </a:p>
        </p:txBody>
      </p:sp>
      <p:sp>
        <p:nvSpPr>
          <p:cNvPr id="458754" name="Rectangle 2"/>
          <p:cNvSpPr>
            <a:spLocks noGrp="1" noChangeArrowheads="1"/>
          </p:cNvSpPr>
          <p:nvPr>
            <p:ph type="title"/>
          </p:nvPr>
        </p:nvSpPr>
        <p:spPr>
          <a:xfrm>
            <a:off x="457200" y="274638"/>
            <a:ext cx="8229600" cy="563562"/>
          </a:xfrm>
        </p:spPr>
        <p:txBody>
          <a:bodyPr/>
          <a:lstStyle/>
          <a:p>
            <a:r>
              <a:rPr lang="en-US"/>
              <a:t>Most Alaska chum salmon is frozen.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1019174"/>
            <a:ext cx="8582025"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D12FC507-17DC-4313-B9AB-573C38C012AD}" type="slidenum">
              <a:rPr lang="en-US"/>
              <a:pPr/>
              <a:t>15</a:t>
            </a:fld>
            <a:endParaRPr lang="en-US"/>
          </a:p>
        </p:txBody>
      </p:sp>
      <p:sp>
        <p:nvSpPr>
          <p:cNvPr id="460802" name="Rectangle 2"/>
          <p:cNvSpPr>
            <a:spLocks noGrp="1" noChangeArrowheads="1"/>
          </p:cNvSpPr>
          <p:nvPr>
            <p:ph type="title"/>
          </p:nvPr>
        </p:nvSpPr>
        <p:spPr>
          <a:xfrm>
            <a:off x="457200" y="274638"/>
            <a:ext cx="8229600" cy="563562"/>
          </a:xfrm>
        </p:spPr>
        <p:txBody>
          <a:bodyPr/>
          <a:lstStyle/>
          <a:p>
            <a:r>
              <a:rPr lang="en-US" sz="1600" dirty="0" smtClean="0"/>
              <a:t>Over the past decade, t</a:t>
            </a:r>
            <a:r>
              <a:rPr lang="en-US" sz="1600" dirty="0" smtClean="0"/>
              <a:t>he </a:t>
            </a:r>
            <a:r>
              <a:rPr lang="en-US" sz="1600" dirty="0"/>
              <a:t>frozen share of Alaska chum salmon production </a:t>
            </a:r>
            <a:r>
              <a:rPr lang="en-US" sz="1600" dirty="0" smtClean="0"/>
              <a:t>rose, </a:t>
            </a:r>
            <a:r>
              <a:rPr lang="en-US" sz="1600" dirty="0"/>
              <a:t>while </a:t>
            </a:r>
            <a:r>
              <a:rPr lang="en-US" sz="1600" dirty="0" smtClean="0"/>
              <a:t>the canned and </a:t>
            </a:r>
            <a:r>
              <a:rPr lang="en-US" sz="1600" dirty="0"/>
              <a:t>fresh </a:t>
            </a:r>
            <a:r>
              <a:rPr lang="en-US" sz="1600" dirty="0" smtClean="0"/>
              <a:t>shares fell.</a:t>
            </a:r>
            <a:endParaRPr lang="en-US" sz="16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19175"/>
            <a:ext cx="8582025"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C56B2580-21FD-4043-951A-91493D76CAAD}" type="slidenum">
              <a:rPr lang="en-US"/>
              <a:pPr/>
              <a:t>16</a:t>
            </a:fld>
            <a:endParaRPr lang="en-US"/>
          </a:p>
        </p:txBody>
      </p:sp>
      <p:sp>
        <p:nvSpPr>
          <p:cNvPr id="462850" name="Rectangle 2"/>
          <p:cNvSpPr>
            <a:spLocks noGrp="1" noChangeArrowheads="1"/>
          </p:cNvSpPr>
          <p:nvPr>
            <p:ph type="title"/>
          </p:nvPr>
        </p:nvSpPr>
        <p:spPr>
          <a:xfrm>
            <a:off x="457200" y="274638"/>
            <a:ext cx="8229600" cy="563562"/>
          </a:xfrm>
        </p:spPr>
        <p:txBody>
          <a:bodyPr/>
          <a:lstStyle/>
          <a:p>
            <a:r>
              <a:rPr lang="en-US" sz="1600"/>
              <a:t>Five major product forms account for most of the volume of Alaska salmon production:  frozen sockeye, frozen pink, frozen chum, canned pink, and canned sockeye.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44575"/>
            <a:ext cx="8582025"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sz="3600" dirty="0" smtClean="0"/>
              <a:t>PICTURES OF</a:t>
            </a:r>
            <a:br>
              <a:rPr lang="en-US" sz="3600" dirty="0" smtClean="0"/>
            </a:br>
            <a:r>
              <a:rPr lang="en-US" sz="3600" dirty="0" smtClean="0"/>
              <a:t>CHINESE SALMON REPROCESSING</a:t>
            </a:r>
            <a:endParaRPr lang="en-US" sz="3600" dirty="0"/>
          </a:p>
        </p:txBody>
      </p:sp>
      <p:sp>
        <p:nvSpPr>
          <p:cNvPr id="3" name="Slide Number Placeholder 2"/>
          <p:cNvSpPr>
            <a:spLocks noGrp="1"/>
          </p:cNvSpPr>
          <p:nvPr>
            <p:ph type="sldNum" sz="quarter" idx="12"/>
          </p:nvPr>
        </p:nvSpPr>
        <p:spPr/>
        <p:txBody>
          <a:bodyPr/>
          <a:lstStyle/>
          <a:p>
            <a:fld id="{99D53C19-B77C-4D8F-BD4B-8F4DE665E84C}" type="slidenum">
              <a:rPr lang="en-US" smtClean="0"/>
              <a:pPr/>
              <a:t>17</a:t>
            </a:fld>
            <a:endParaRPr lang="en-US"/>
          </a:p>
        </p:txBody>
      </p:sp>
    </p:spTree>
    <p:extLst>
      <p:ext uri="{BB962C8B-B14F-4D97-AF65-F5344CB8AC3E}">
        <p14:creationId xmlns:p14="http://schemas.microsoft.com/office/powerpoint/2010/main" val="18360890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5DF8EAE-8B99-426C-AE50-FB5B9ACA5145}" type="slidenum">
              <a:rPr lang="en-US"/>
              <a:pPr/>
              <a:t>18</a:t>
            </a:fld>
            <a:endParaRPr lang="en-US"/>
          </a:p>
        </p:txBody>
      </p:sp>
      <p:sp>
        <p:nvSpPr>
          <p:cNvPr id="487426" name="Rectangle 2"/>
          <p:cNvSpPr>
            <a:spLocks noGrp="1" noChangeArrowheads="1"/>
          </p:cNvSpPr>
          <p:nvPr>
            <p:ph type="title"/>
          </p:nvPr>
        </p:nvSpPr>
        <p:spPr>
          <a:xfrm>
            <a:off x="0" y="274638"/>
            <a:ext cx="9144000" cy="1554162"/>
          </a:xfrm>
        </p:spPr>
        <p:txBody>
          <a:bodyPr/>
          <a:lstStyle/>
          <a:p>
            <a:pPr marL="342900" indent="-342900"/>
            <a:r>
              <a:rPr lang="en-US" sz="1600"/>
              <a:t>Because China has become such an important market for Alaska frozen salmon over the past decade, I have included a few pictures in this presentation that I took several years ago at a processing plant in Qingdao, China, which reprocesses Alaska frozen salmon.</a:t>
            </a:r>
            <a:br>
              <a:rPr lang="en-US" sz="1600"/>
            </a:br>
            <a:r>
              <a:rPr lang="en-US" sz="1600"/>
              <a:t/>
            </a:r>
            <a:br>
              <a:rPr lang="en-US" sz="1600"/>
            </a:br>
            <a:r>
              <a:rPr lang="en-US" sz="1600"/>
              <a:t>The cold storage at the plant was full of boxes of frozen H&amp;G salmon</a:t>
            </a:r>
            <a:br>
              <a:rPr lang="en-US" sz="1600"/>
            </a:br>
            <a:r>
              <a:rPr lang="en-US" sz="1600"/>
              <a:t>(sockeye, coho, pink and chum) like the box in this picture.</a:t>
            </a:r>
          </a:p>
        </p:txBody>
      </p:sp>
      <p:pic>
        <p:nvPicPr>
          <p:cNvPr id="487427" name="Picture 3" descr="IMG_775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66800" y="2133600"/>
            <a:ext cx="7086600" cy="4502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4A61B10-F707-4124-9272-EF734811B39B}" type="slidenum">
              <a:rPr lang="en-US"/>
              <a:pPr/>
              <a:t>19</a:t>
            </a:fld>
            <a:endParaRPr lang="en-US"/>
          </a:p>
        </p:txBody>
      </p:sp>
      <p:sp>
        <p:nvSpPr>
          <p:cNvPr id="489474" name="Rectangle 2"/>
          <p:cNvSpPr>
            <a:spLocks noGrp="1" noChangeArrowheads="1"/>
          </p:cNvSpPr>
          <p:nvPr>
            <p:ph type="title"/>
          </p:nvPr>
        </p:nvSpPr>
        <p:spPr>
          <a:xfrm>
            <a:off x="457200" y="152400"/>
            <a:ext cx="8229600" cy="411163"/>
          </a:xfrm>
        </p:spPr>
        <p:txBody>
          <a:bodyPr/>
          <a:lstStyle/>
          <a:p>
            <a:r>
              <a:rPr lang="en-US"/>
              <a:t>The first stage of reprocessing is thawing the frozen H&amp;G salmon.</a:t>
            </a:r>
          </a:p>
        </p:txBody>
      </p:sp>
      <p:pic>
        <p:nvPicPr>
          <p:cNvPr id="489475" name="Picture 3" descr="IMG_788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990600"/>
            <a:ext cx="8534400" cy="5835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2EF3985F-9FD6-4E85-9314-D871EF8E3CF7}" type="slidenum">
              <a:rPr lang="en-US"/>
              <a:pPr/>
              <a:t>2</a:t>
            </a:fld>
            <a:endParaRPr lang="en-US"/>
          </a:p>
        </p:txBody>
      </p:sp>
      <p:sp>
        <p:nvSpPr>
          <p:cNvPr id="446466" name="Rectangle 2"/>
          <p:cNvSpPr>
            <a:spLocks noGrp="1" noChangeArrowheads="1"/>
          </p:cNvSpPr>
          <p:nvPr>
            <p:ph type="title"/>
          </p:nvPr>
        </p:nvSpPr>
        <p:spPr>
          <a:xfrm>
            <a:off x="533400" y="1219200"/>
            <a:ext cx="8153400" cy="4449763"/>
          </a:xfrm>
        </p:spPr>
        <p:txBody>
          <a:bodyPr/>
          <a:lstStyle/>
          <a:p>
            <a:r>
              <a:rPr lang="en-US"/>
              <a:t>This presentation will be posted online at my website:</a:t>
            </a:r>
            <a:br>
              <a:rPr lang="en-US"/>
            </a:br>
            <a:r>
              <a:rPr lang="en-US"/>
              <a:t/>
            </a:r>
            <a:br>
              <a:rPr lang="en-US"/>
            </a:br>
            <a:r>
              <a:rPr lang="en-US">
                <a:hlinkClick r:id="rId3"/>
              </a:rPr>
              <a:t>http://www.iser.uaa.alaska.edu/people/knapp/personal/</a:t>
            </a:r>
            <a:r>
              <a:rPr lang="en-US"/>
              <a:t/>
            </a:r>
            <a:br>
              <a:rPr lang="en-US"/>
            </a:br>
            <a:r>
              <a:rPr lang="en-US"/>
              <a:t/>
            </a:r>
            <a:br>
              <a:rPr lang="en-US"/>
            </a:br>
            <a:r>
              <a:rPr lang="en-US"/>
              <a:t>or you can e-mail me to request a copy:</a:t>
            </a:r>
            <a:br>
              <a:rPr lang="en-US"/>
            </a:br>
            <a:r>
              <a:rPr lang="en-US"/>
              <a:t/>
            </a:r>
            <a:br>
              <a:rPr lang="en-US"/>
            </a:br>
            <a:r>
              <a:rPr lang="en-US"/>
              <a:t>Gunnar.Knapp@uaa.alaska.edu</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52A0359-B740-49F3-B1CB-EE4709A1215E}" type="slidenum">
              <a:rPr lang="en-US"/>
              <a:pPr/>
              <a:t>20</a:t>
            </a:fld>
            <a:endParaRPr lang="en-US"/>
          </a:p>
        </p:txBody>
      </p:sp>
      <p:sp>
        <p:nvSpPr>
          <p:cNvPr id="491522" name="Rectangle 2"/>
          <p:cNvSpPr>
            <a:spLocks noGrp="1" noChangeArrowheads="1"/>
          </p:cNvSpPr>
          <p:nvPr>
            <p:ph type="title"/>
          </p:nvPr>
        </p:nvSpPr>
        <p:spPr>
          <a:xfrm>
            <a:off x="457200" y="274638"/>
            <a:ext cx="8229600" cy="487362"/>
          </a:xfrm>
        </p:spPr>
        <p:txBody>
          <a:bodyPr/>
          <a:lstStyle/>
          <a:p>
            <a:r>
              <a:rPr lang="en-US"/>
              <a:t>Next workers fillet the salmon, after which the pinbones are pulled by hand.</a:t>
            </a:r>
          </a:p>
        </p:txBody>
      </p:sp>
      <p:pic>
        <p:nvPicPr>
          <p:cNvPr id="491523" name="Picture 3" descr="IMG_778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949325"/>
            <a:ext cx="7772400" cy="5827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35717CC-3649-465E-A68D-D1099E94FA52}" type="slidenum">
              <a:rPr lang="en-US"/>
              <a:pPr/>
              <a:t>21</a:t>
            </a:fld>
            <a:endParaRPr lang="en-US"/>
          </a:p>
        </p:txBody>
      </p:sp>
      <p:sp>
        <p:nvSpPr>
          <p:cNvPr id="493570" name="Rectangle 2"/>
          <p:cNvSpPr>
            <a:spLocks noGrp="1" noChangeArrowheads="1"/>
          </p:cNvSpPr>
          <p:nvPr>
            <p:ph type="title"/>
          </p:nvPr>
        </p:nvSpPr>
        <p:spPr>
          <a:xfrm>
            <a:off x="457200" y="152400"/>
            <a:ext cx="8229600" cy="639763"/>
          </a:xfrm>
        </p:spPr>
        <p:txBody>
          <a:bodyPr/>
          <a:lstStyle/>
          <a:p>
            <a:r>
              <a:rPr lang="en-US"/>
              <a:t>The boneless fillets are placed in trays for freezing.</a:t>
            </a:r>
          </a:p>
        </p:txBody>
      </p:sp>
      <p:pic>
        <p:nvPicPr>
          <p:cNvPr id="493571" name="Picture 3" descr="IMG_784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685800"/>
            <a:ext cx="8077200" cy="6056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0680B72-C6E1-46B3-8E96-4B7CF0C41353}" type="slidenum">
              <a:rPr lang="en-US"/>
              <a:pPr/>
              <a:t>22</a:t>
            </a:fld>
            <a:endParaRPr lang="en-US"/>
          </a:p>
        </p:txBody>
      </p:sp>
      <p:sp>
        <p:nvSpPr>
          <p:cNvPr id="495618" name="Rectangle 2"/>
          <p:cNvSpPr>
            <a:spLocks noGrp="1" noChangeArrowheads="1"/>
          </p:cNvSpPr>
          <p:nvPr>
            <p:ph type="title"/>
          </p:nvPr>
        </p:nvSpPr>
        <p:spPr>
          <a:xfrm>
            <a:off x="457200" y="274638"/>
            <a:ext cx="8229600" cy="639762"/>
          </a:xfrm>
        </p:spPr>
        <p:txBody>
          <a:bodyPr/>
          <a:lstStyle/>
          <a:p>
            <a:r>
              <a:rPr lang="en-US"/>
              <a:t>After freezing the frozen fillets are cut into portions.</a:t>
            </a:r>
          </a:p>
        </p:txBody>
      </p:sp>
      <p:pic>
        <p:nvPicPr>
          <p:cNvPr id="495619" name="Picture 3" descr="IMG_786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990600"/>
            <a:ext cx="8610600" cy="5740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9B05AE9-D101-4292-960B-41EC1EE35DBB}" type="slidenum">
              <a:rPr lang="en-US"/>
              <a:pPr/>
              <a:t>23</a:t>
            </a:fld>
            <a:endParaRPr lang="en-US"/>
          </a:p>
        </p:txBody>
      </p:sp>
      <p:sp>
        <p:nvSpPr>
          <p:cNvPr id="497666" name="Rectangle 2"/>
          <p:cNvSpPr>
            <a:spLocks noGrp="1" noChangeArrowheads="1"/>
          </p:cNvSpPr>
          <p:nvPr>
            <p:ph type="title"/>
          </p:nvPr>
        </p:nvSpPr>
        <p:spPr>
          <a:xfrm>
            <a:off x="457200" y="274638"/>
            <a:ext cx="8229600" cy="639762"/>
          </a:xfrm>
        </p:spPr>
        <p:txBody>
          <a:bodyPr/>
          <a:lstStyle/>
          <a:p>
            <a:r>
              <a:rPr lang="en-US"/>
              <a:t>This is the label on a box of frozen coho fillets.</a:t>
            </a:r>
          </a:p>
        </p:txBody>
      </p:sp>
      <p:pic>
        <p:nvPicPr>
          <p:cNvPr id="497667" name="Picture 3" descr="IMG_791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1676400"/>
            <a:ext cx="8610600" cy="4305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FBC047A-E057-4986-9BEC-5F5A3C014505}" type="slidenum">
              <a:rPr lang="en-US"/>
              <a:pPr/>
              <a:t>24</a:t>
            </a:fld>
            <a:endParaRPr lang="en-US"/>
          </a:p>
        </p:txBody>
      </p:sp>
      <p:sp>
        <p:nvSpPr>
          <p:cNvPr id="499714" name="Rectangle 2"/>
          <p:cNvSpPr>
            <a:spLocks noGrp="1" noChangeArrowheads="1"/>
          </p:cNvSpPr>
          <p:nvPr>
            <p:ph type="title"/>
          </p:nvPr>
        </p:nvSpPr>
        <p:spPr>
          <a:xfrm>
            <a:off x="457200" y="274638"/>
            <a:ext cx="8229600" cy="639762"/>
          </a:xfrm>
        </p:spPr>
        <p:txBody>
          <a:bodyPr/>
          <a:lstStyle/>
          <a:p>
            <a:r>
              <a:rPr lang="en-US"/>
              <a:t>This is the label on a box of skinless boned chum salmon blocks.</a:t>
            </a:r>
          </a:p>
        </p:txBody>
      </p:sp>
      <p:pic>
        <p:nvPicPr>
          <p:cNvPr id="499715" name="Picture 3" descr="IMG_791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1406525"/>
            <a:ext cx="8763000" cy="3470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ED98030-80EF-4BE1-AE18-75297E43BDB3}" type="slidenum">
              <a:rPr lang="en-US"/>
              <a:pPr/>
              <a:t>25</a:t>
            </a:fld>
            <a:endParaRPr lang="en-US"/>
          </a:p>
        </p:txBody>
      </p:sp>
      <p:sp>
        <p:nvSpPr>
          <p:cNvPr id="501762" name="Rectangle 2"/>
          <p:cNvSpPr>
            <a:spLocks noGrp="1" noChangeArrowheads="1"/>
          </p:cNvSpPr>
          <p:nvPr>
            <p:ph type="title"/>
          </p:nvPr>
        </p:nvSpPr>
        <p:spPr>
          <a:xfrm>
            <a:off x="152400" y="152400"/>
            <a:ext cx="8763000" cy="1143000"/>
          </a:xfrm>
        </p:spPr>
        <p:txBody>
          <a:bodyPr/>
          <a:lstStyle/>
          <a:p>
            <a:r>
              <a:rPr lang="en-US"/>
              <a:t>This is the cover on the box for one of the many value-added products</a:t>
            </a:r>
            <a:br>
              <a:rPr lang="en-US"/>
            </a:br>
            <a:r>
              <a:rPr lang="en-US"/>
              <a:t>manufactured for the European market at the plant</a:t>
            </a:r>
            <a:br>
              <a:rPr lang="en-US"/>
            </a:br>
            <a:r>
              <a:rPr lang="en-US"/>
              <a:t>(</a:t>
            </a:r>
            <a:r>
              <a:rPr lang="en-US" i="1"/>
              <a:t>Wildlachs</a:t>
            </a:r>
            <a:r>
              <a:rPr lang="en-US"/>
              <a:t> is German for “wild salmon”) </a:t>
            </a:r>
          </a:p>
        </p:txBody>
      </p:sp>
      <p:pic>
        <p:nvPicPr>
          <p:cNvPr id="501763" name="Picture 3" descr="IMG_7737"/>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4550" t="5051" r="3288" b="5717"/>
          <a:stretch>
            <a:fillRect/>
          </a:stretch>
        </p:blipFill>
        <p:spPr>
          <a:xfrm>
            <a:off x="990600" y="1295400"/>
            <a:ext cx="7467600" cy="542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1431BAA-BBEA-43B8-A9E5-AF54AB16533A}" type="slidenum">
              <a:rPr lang="en-US"/>
              <a:pPr/>
              <a:t>26</a:t>
            </a:fld>
            <a:endParaRPr lang="en-US"/>
          </a:p>
        </p:txBody>
      </p:sp>
      <p:sp>
        <p:nvSpPr>
          <p:cNvPr id="503810" name="Rectangle 2"/>
          <p:cNvSpPr>
            <a:spLocks noGrp="1" noChangeArrowheads="1"/>
          </p:cNvSpPr>
          <p:nvPr>
            <p:ph type="title"/>
          </p:nvPr>
        </p:nvSpPr>
        <p:spPr>
          <a:xfrm>
            <a:off x="381000" y="228600"/>
            <a:ext cx="8229600" cy="411163"/>
          </a:xfrm>
        </p:spPr>
        <p:txBody>
          <a:bodyPr/>
          <a:lstStyle/>
          <a:p>
            <a:r>
              <a:rPr lang="en-US"/>
              <a:t>Very large numbers of workers are employed at the plant.</a:t>
            </a:r>
          </a:p>
        </p:txBody>
      </p:sp>
      <p:pic>
        <p:nvPicPr>
          <p:cNvPr id="503811" name="Picture 3" descr="IMG_776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762000"/>
            <a:ext cx="7848600" cy="5884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sz="3600" dirty="0" smtClean="0"/>
              <a:t>TRENDS IN</a:t>
            </a:r>
            <a:br>
              <a:rPr lang="en-US" sz="3600" dirty="0" smtClean="0"/>
            </a:br>
            <a:r>
              <a:rPr lang="en-US" sz="3600" dirty="0" smtClean="0"/>
              <a:t>EXPORTS AND END-MARKETS</a:t>
            </a:r>
            <a:br>
              <a:rPr lang="en-US" sz="3600" dirty="0" smtClean="0"/>
            </a:br>
            <a:r>
              <a:rPr lang="en-US" sz="3600" dirty="0" smtClean="0"/>
              <a:t>FOR MAJOR ALASKA SALMON PRODUCTS</a:t>
            </a:r>
            <a:br>
              <a:rPr lang="en-US" sz="3600" dirty="0" smtClean="0"/>
            </a:br>
            <a:endParaRPr lang="en-US" dirty="0"/>
          </a:p>
        </p:txBody>
      </p:sp>
      <p:sp>
        <p:nvSpPr>
          <p:cNvPr id="3" name="Slide Number Placeholder 2"/>
          <p:cNvSpPr>
            <a:spLocks noGrp="1"/>
          </p:cNvSpPr>
          <p:nvPr>
            <p:ph type="sldNum" sz="quarter" idx="12"/>
          </p:nvPr>
        </p:nvSpPr>
        <p:spPr/>
        <p:txBody>
          <a:bodyPr/>
          <a:lstStyle/>
          <a:p>
            <a:fld id="{99D53C19-B77C-4D8F-BD4B-8F4DE665E84C}" type="slidenum">
              <a:rPr lang="en-US" smtClean="0"/>
              <a:pPr/>
              <a:t>27</a:t>
            </a:fld>
            <a:endParaRPr lang="en-US"/>
          </a:p>
        </p:txBody>
      </p:sp>
    </p:spTree>
    <p:extLst>
      <p:ext uri="{BB962C8B-B14F-4D97-AF65-F5344CB8AC3E}">
        <p14:creationId xmlns:p14="http://schemas.microsoft.com/office/powerpoint/2010/main" val="645089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516D042-A81D-4B3B-8F0D-8739EB10FB09}" type="slidenum">
              <a:rPr lang="en-US"/>
              <a:pPr/>
              <a:t>28</a:t>
            </a:fld>
            <a:endParaRPr lang="en-US"/>
          </a:p>
        </p:txBody>
      </p:sp>
      <p:sp>
        <p:nvSpPr>
          <p:cNvPr id="464898" name="Rectangle 2"/>
          <p:cNvSpPr>
            <a:spLocks noGrp="1" noChangeArrowheads="1"/>
          </p:cNvSpPr>
          <p:nvPr>
            <p:ph type="title"/>
          </p:nvPr>
        </p:nvSpPr>
        <p:spPr/>
        <p:txBody>
          <a:bodyPr/>
          <a:lstStyle/>
          <a:p>
            <a:r>
              <a:rPr lang="en-US">
                <a:solidFill>
                  <a:schemeClr val="tx1"/>
                </a:solidFill>
              </a:rPr>
              <a:t>The next ten graphs show trends in exports and estimated end-markets for each of the five major Alaska salmon product forms (frozen sockeye, frozen pink, frozen chum, canned pink, canned sockeye).</a:t>
            </a:r>
            <a:r>
              <a:rPr lang="en-US"/>
              <a:t> </a:t>
            </a:r>
          </a:p>
        </p:txBody>
      </p:sp>
      <p:sp>
        <p:nvSpPr>
          <p:cNvPr id="464899" name="Rectangle 3"/>
          <p:cNvSpPr>
            <a:spLocks noGrp="1" noChangeArrowheads="1"/>
          </p:cNvSpPr>
          <p:nvPr>
            <p:ph type="body" idx="1"/>
          </p:nvPr>
        </p:nvSpPr>
        <p:spPr>
          <a:xfrm>
            <a:off x="457200" y="1600200"/>
            <a:ext cx="8229600" cy="5029200"/>
          </a:xfrm>
        </p:spPr>
        <p:txBody>
          <a:bodyPr/>
          <a:lstStyle/>
          <a:p>
            <a:pPr>
              <a:lnSpc>
                <a:spcPct val="90000"/>
              </a:lnSpc>
            </a:pPr>
            <a:r>
              <a:rPr lang="en-US">
                <a:solidFill>
                  <a:schemeClr val="tx1"/>
                </a:solidFill>
              </a:rPr>
              <a:t>There are two graphs for each product form.</a:t>
            </a:r>
          </a:p>
          <a:p>
            <a:pPr>
              <a:lnSpc>
                <a:spcPct val="90000"/>
              </a:lnSpc>
            </a:pPr>
            <a:r>
              <a:rPr lang="en-US">
                <a:solidFill>
                  <a:schemeClr val="tx1"/>
                </a:solidFill>
              </a:rPr>
              <a:t>In the first graph for each product form:</a:t>
            </a:r>
          </a:p>
          <a:p>
            <a:pPr lvl="1">
              <a:lnSpc>
                <a:spcPct val="90000"/>
              </a:lnSpc>
            </a:pPr>
            <a:r>
              <a:rPr lang="en-US">
                <a:solidFill>
                  <a:srgbClr val="006600"/>
                </a:solidFill>
              </a:rPr>
              <a:t>The green line shows total Alaska production of the product as reported in the Commercial Operator Annual Report (COAR data)</a:t>
            </a:r>
          </a:p>
          <a:p>
            <a:pPr lvl="1">
              <a:lnSpc>
                <a:spcPct val="90000"/>
              </a:lnSpc>
            </a:pPr>
            <a:r>
              <a:rPr lang="en-US"/>
              <a:t>The blue line shows total US exports of the product as reported in NMFS “Foreign Trade in Fisheries Products” data.</a:t>
            </a:r>
          </a:p>
          <a:p>
            <a:pPr lvl="1">
              <a:lnSpc>
                <a:spcPct val="90000"/>
              </a:lnSpc>
            </a:pPr>
            <a:r>
              <a:rPr lang="en-US">
                <a:solidFill>
                  <a:schemeClr val="tx1"/>
                </a:solidFill>
              </a:rPr>
              <a:t>The other lines show exports of the product to the three or four largest foreign markets</a:t>
            </a:r>
          </a:p>
          <a:p>
            <a:pPr lvl="1">
              <a:lnSpc>
                <a:spcPct val="90000"/>
              </a:lnSpc>
            </a:pPr>
            <a:r>
              <a:rPr lang="en-US">
                <a:solidFill>
                  <a:schemeClr val="tx1"/>
                </a:solidFill>
              </a:rPr>
              <a:t>By comparing the </a:t>
            </a:r>
            <a:r>
              <a:rPr lang="en-US">
                <a:solidFill>
                  <a:srgbClr val="006600"/>
                </a:solidFill>
              </a:rPr>
              <a:t>green line</a:t>
            </a:r>
            <a:r>
              <a:rPr lang="en-US">
                <a:solidFill>
                  <a:schemeClr val="tx1"/>
                </a:solidFill>
              </a:rPr>
              <a:t> and the </a:t>
            </a:r>
            <a:r>
              <a:rPr lang="en-US"/>
              <a:t>blue line</a:t>
            </a:r>
            <a:r>
              <a:rPr lang="en-US">
                <a:solidFill>
                  <a:schemeClr val="tx1"/>
                </a:solidFill>
              </a:rPr>
              <a:t>, you can get a sense of the relative share of total production which is exported.</a:t>
            </a:r>
          </a:p>
          <a:p>
            <a:pPr>
              <a:lnSpc>
                <a:spcPct val="90000"/>
              </a:lnSpc>
            </a:pPr>
            <a:r>
              <a:rPr lang="en-US">
                <a:solidFill>
                  <a:schemeClr val="tx1"/>
                </a:solidFill>
              </a:rPr>
              <a:t>The second graph is a stacked bar graph showing my estimates of the major end-markets for each product form.</a:t>
            </a:r>
          </a:p>
          <a:p>
            <a:pPr lvl="1">
              <a:lnSpc>
                <a:spcPct val="90000"/>
              </a:lnSpc>
            </a:pPr>
            <a:r>
              <a:rPr lang="en-US">
                <a:solidFill>
                  <a:schemeClr val="tx1"/>
                </a:solidFill>
              </a:rPr>
              <a:t> The estimates for the different export markets are based on NMFS “Foreign Trade in Fisheries Products” data</a:t>
            </a:r>
          </a:p>
          <a:p>
            <a:pPr lvl="1">
              <a:lnSpc>
                <a:spcPct val="90000"/>
              </a:lnSpc>
            </a:pPr>
            <a:r>
              <a:rPr lang="en-US">
                <a:solidFill>
                  <a:schemeClr val="tx1"/>
                </a:solidFill>
              </a:rPr>
              <a:t>I calculated the estimates for the “USA” by subtracting reported US exports (for the period from May to April of the following year) from reported Alaska production. This should be considered only an approximate estimate!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0C20484D-F514-472A-B885-AC4F259EE852}" type="slidenum">
              <a:rPr lang="en-US"/>
              <a:pPr/>
              <a:t>29</a:t>
            </a:fld>
            <a:endParaRPr lang="en-US"/>
          </a:p>
        </p:txBody>
      </p:sp>
      <p:sp>
        <p:nvSpPr>
          <p:cNvPr id="466946" name="Rectangle 2"/>
          <p:cNvSpPr>
            <a:spLocks noGrp="1" noChangeArrowheads="1"/>
          </p:cNvSpPr>
          <p:nvPr>
            <p:ph type="title"/>
          </p:nvPr>
        </p:nvSpPr>
        <p:spPr>
          <a:xfrm>
            <a:off x="457200" y="274638"/>
            <a:ext cx="8458200" cy="792162"/>
          </a:xfrm>
        </p:spPr>
        <p:txBody>
          <a:bodyPr/>
          <a:lstStyle/>
          <a:p>
            <a:r>
              <a:rPr lang="en-US" sz="1600"/>
              <a:t>Over the past decade, the export share of Alaska frozen sockeye salmon production has declined.  Frozen exports to Japan—which used to account for almost all frozen sockeye exports—have declined dramatically.  Exports to China and the EU have risen significantly.</a:t>
            </a:r>
          </a:p>
        </p:txBody>
      </p:sp>
      <p:pic>
        <p:nvPicPr>
          <p:cNvPr id="4669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87450"/>
            <a:ext cx="8293100" cy="567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C3349E3-06B1-4EA1-883E-10806E3D4E44}" type="slidenum">
              <a:rPr lang="en-US"/>
              <a:pPr/>
              <a:t>3</a:t>
            </a:fld>
            <a:endParaRPr lang="en-US"/>
          </a:p>
        </p:txBody>
      </p:sp>
      <p:sp>
        <p:nvSpPr>
          <p:cNvPr id="70658" name="Rectangle 2"/>
          <p:cNvSpPr>
            <a:spLocks noGrp="1" noChangeArrowheads="1"/>
          </p:cNvSpPr>
          <p:nvPr>
            <p:ph type="title"/>
          </p:nvPr>
        </p:nvSpPr>
        <p:spPr>
          <a:xfrm>
            <a:off x="457200" y="274638"/>
            <a:ext cx="8229600" cy="792162"/>
          </a:xfrm>
        </p:spPr>
        <p:txBody>
          <a:bodyPr/>
          <a:lstStyle/>
          <a:p>
            <a:r>
              <a:rPr lang="en-US" sz="2000" dirty="0"/>
              <a:t>Outline of this Presentation</a:t>
            </a:r>
          </a:p>
        </p:txBody>
      </p:sp>
      <p:sp>
        <p:nvSpPr>
          <p:cNvPr id="70659" name="Rectangle 3"/>
          <p:cNvSpPr>
            <a:spLocks noGrp="1" noChangeArrowheads="1"/>
          </p:cNvSpPr>
          <p:nvPr>
            <p:ph type="body" idx="1"/>
          </p:nvPr>
        </p:nvSpPr>
        <p:spPr>
          <a:xfrm>
            <a:off x="1219200" y="1066800"/>
            <a:ext cx="6781800" cy="5486400"/>
          </a:xfrm>
        </p:spPr>
        <p:txBody>
          <a:bodyPr/>
          <a:lstStyle/>
          <a:p>
            <a:pPr>
              <a:lnSpc>
                <a:spcPct val="90000"/>
              </a:lnSpc>
              <a:buFontTx/>
              <a:buAutoNum type="arabicPeriod"/>
            </a:pPr>
            <a:r>
              <a:rPr lang="en-US" dirty="0" smtClean="0"/>
              <a:t>Trends </a:t>
            </a:r>
            <a:r>
              <a:rPr lang="en-US" dirty="0"/>
              <a:t>in Alaska salmon markets</a:t>
            </a:r>
          </a:p>
          <a:p>
            <a:pPr marL="800100" lvl="1" indent="-342900">
              <a:lnSpc>
                <a:spcPct val="90000"/>
              </a:lnSpc>
              <a:buFontTx/>
              <a:buChar char="•"/>
            </a:pPr>
            <a:r>
              <a:rPr lang="en-US" dirty="0"/>
              <a:t>Catches</a:t>
            </a:r>
          </a:p>
          <a:p>
            <a:pPr marL="800100" lvl="1" indent="-342900">
              <a:lnSpc>
                <a:spcPct val="90000"/>
              </a:lnSpc>
              <a:buFontTx/>
              <a:buChar char="•"/>
            </a:pPr>
            <a:r>
              <a:rPr lang="en-US" dirty="0"/>
              <a:t>Production</a:t>
            </a:r>
          </a:p>
          <a:p>
            <a:pPr marL="800100" lvl="1" indent="-342900">
              <a:lnSpc>
                <a:spcPct val="90000"/>
              </a:lnSpc>
              <a:buFontTx/>
              <a:buChar char="•"/>
            </a:pPr>
            <a:r>
              <a:rPr lang="en-US" dirty="0"/>
              <a:t>End-markets</a:t>
            </a:r>
          </a:p>
          <a:p>
            <a:pPr marL="800100" lvl="1" indent="-342900">
              <a:lnSpc>
                <a:spcPct val="90000"/>
              </a:lnSpc>
              <a:buFontTx/>
              <a:buChar char="•"/>
            </a:pPr>
            <a:r>
              <a:rPr lang="en-US" dirty="0"/>
              <a:t>Prices</a:t>
            </a:r>
          </a:p>
          <a:p>
            <a:pPr marL="800100" lvl="1" indent="-342900">
              <a:lnSpc>
                <a:spcPct val="90000"/>
              </a:lnSpc>
              <a:buFontTx/>
              <a:buChar char="•"/>
            </a:pPr>
            <a:r>
              <a:rPr lang="en-US" dirty="0"/>
              <a:t>Value</a:t>
            </a:r>
          </a:p>
          <a:p>
            <a:pPr marL="800100" lvl="1" indent="-342900">
              <a:lnSpc>
                <a:spcPct val="90000"/>
              </a:lnSpc>
              <a:buFontTx/>
              <a:buChar char="•"/>
            </a:pPr>
            <a:r>
              <a:rPr lang="en-US" dirty="0"/>
              <a:t>Permit prices</a:t>
            </a:r>
          </a:p>
          <a:p>
            <a:pPr marL="800100" lvl="1" indent="-342900">
              <a:lnSpc>
                <a:spcPct val="90000"/>
              </a:lnSpc>
              <a:buFontTx/>
              <a:buChar char="•"/>
            </a:pPr>
            <a:endParaRPr lang="en-US" dirty="0"/>
          </a:p>
          <a:p>
            <a:pPr>
              <a:lnSpc>
                <a:spcPct val="90000"/>
              </a:lnSpc>
              <a:buFontTx/>
              <a:buAutoNum type="arabicPeriod"/>
            </a:pPr>
            <a:r>
              <a:rPr lang="en-US" dirty="0" smtClean="0"/>
              <a:t>Trends in world salmon markets</a:t>
            </a:r>
          </a:p>
          <a:p>
            <a:pPr marL="800100" lvl="1" indent="-342900">
              <a:lnSpc>
                <a:spcPct val="90000"/>
              </a:lnSpc>
              <a:buFontTx/>
              <a:buChar char="•"/>
            </a:pPr>
            <a:r>
              <a:rPr lang="en-US" dirty="0" smtClean="0"/>
              <a:t>World salmon supply</a:t>
            </a:r>
          </a:p>
          <a:p>
            <a:pPr marL="800100" lvl="1" indent="-342900">
              <a:lnSpc>
                <a:spcPct val="90000"/>
              </a:lnSpc>
              <a:buFontTx/>
              <a:buChar char="•"/>
            </a:pPr>
            <a:r>
              <a:rPr lang="en-US" dirty="0" smtClean="0"/>
              <a:t>Farmed salmon prices</a:t>
            </a:r>
          </a:p>
          <a:p>
            <a:pPr marL="457200" lvl="1" indent="0">
              <a:lnSpc>
                <a:spcPct val="90000"/>
              </a:lnSpc>
              <a:buNone/>
            </a:pPr>
            <a:endParaRPr lang="en-US" dirty="0"/>
          </a:p>
          <a:p>
            <a:pPr>
              <a:lnSpc>
                <a:spcPct val="90000"/>
              </a:lnSpc>
              <a:buFontTx/>
              <a:buAutoNum type="arabicPeriod"/>
            </a:pPr>
            <a:r>
              <a:rPr lang="en-US" dirty="0" smtClean="0"/>
              <a:t>Factors affecting Alaska salmon markets</a:t>
            </a:r>
            <a:endParaRPr lang="en-US" dirty="0"/>
          </a:p>
          <a:p>
            <a:pPr>
              <a:lnSpc>
                <a:spcPct val="90000"/>
              </a:lnSpc>
              <a:buFontTx/>
              <a:buAutoNum type="arabicPeriod"/>
            </a:pPr>
            <a:endParaRPr lang="en-US" dirty="0"/>
          </a:p>
          <a:p>
            <a:pPr>
              <a:lnSpc>
                <a:spcPct val="90000"/>
              </a:lnSpc>
              <a:buFontTx/>
              <a:buAutoNum type="arabicPeriod"/>
            </a:pPr>
            <a:r>
              <a:rPr lang="en-US" dirty="0" smtClean="0"/>
              <a:t>Future outlook for Alaska salmon markets</a:t>
            </a:r>
            <a:endParaRPr lang="en-US" dirty="0"/>
          </a:p>
          <a:p>
            <a:pPr>
              <a:lnSpc>
                <a:spcPct val="90000"/>
              </a:lnSpc>
              <a:buFontTx/>
              <a:buAutoNum type="arabicPeriod"/>
            </a:pPr>
            <a:endParaRPr lang="en-US" dirty="0"/>
          </a:p>
          <a:p>
            <a:pPr>
              <a:lnSpc>
                <a:spcPct val="90000"/>
              </a:lnSpc>
              <a:buFontTx/>
              <a:buAutoNum type="arabicPeriod"/>
            </a:pPr>
            <a:r>
              <a:rPr lang="en-US" dirty="0" smtClean="0"/>
              <a:t>Data </a:t>
            </a:r>
            <a:r>
              <a:rPr lang="en-US" dirty="0"/>
              <a:t>sources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CF9681E0-AF2F-4EAE-A42C-597C380394DF}" type="slidenum">
              <a:rPr lang="en-US"/>
              <a:pPr/>
              <a:t>30</a:t>
            </a:fld>
            <a:endParaRPr lang="en-US"/>
          </a:p>
        </p:txBody>
      </p:sp>
      <p:sp>
        <p:nvSpPr>
          <p:cNvPr id="468994" name="Rectangle 2"/>
          <p:cNvSpPr>
            <a:spLocks noGrp="1" noChangeArrowheads="1"/>
          </p:cNvSpPr>
          <p:nvPr>
            <p:ph type="title"/>
          </p:nvPr>
        </p:nvSpPr>
        <p:spPr>
          <a:xfrm>
            <a:off x="457200" y="152400"/>
            <a:ext cx="8458200" cy="1447800"/>
          </a:xfrm>
        </p:spPr>
        <p:txBody>
          <a:bodyPr/>
          <a:lstStyle/>
          <a:p>
            <a:r>
              <a:rPr lang="en-US"/>
              <a:t>Over the past decade, end markets for Alaska frozen sockeye have become much more diversified.  Formerly almost all frozen sockeye was exported to Japan.  Although Japan still remains the largest market, now the USA, EU and China have all become important markets as well.</a:t>
            </a:r>
          </a:p>
        </p:txBody>
      </p:sp>
      <p:pic>
        <p:nvPicPr>
          <p:cNvPr id="4689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4963"/>
            <a:ext cx="7683500" cy="525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CD498F17-F7AB-43D7-BA1C-042C9CB0592C}" type="slidenum">
              <a:rPr lang="en-US"/>
              <a:pPr/>
              <a:t>31</a:t>
            </a:fld>
            <a:endParaRPr lang="en-US"/>
          </a:p>
        </p:txBody>
      </p:sp>
      <p:sp>
        <p:nvSpPr>
          <p:cNvPr id="471042" name="Rectangle 2"/>
          <p:cNvSpPr>
            <a:spLocks noGrp="1" noChangeArrowheads="1"/>
          </p:cNvSpPr>
          <p:nvPr>
            <p:ph type="title"/>
          </p:nvPr>
        </p:nvSpPr>
        <p:spPr>
          <a:xfrm>
            <a:off x="0" y="0"/>
            <a:ext cx="9144000" cy="1447800"/>
          </a:xfrm>
        </p:spPr>
        <p:txBody>
          <a:bodyPr/>
          <a:lstStyle/>
          <a:p>
            <a:r>
              <a:rPr lang="en-US" sz="1600"/>
              <a:t>Especially during the past decade, almost all frozen pink salmon production has been exported, mostly to China.  There has been a very dramatic increase in frozen pink salmon exports to China.  Note that most of this frozen pink salmon is not being consumed by Chinese people!  Most of it is reprocessed in China into value-added products which are re-exported to the US, EU and other markets.  (This is also what is happening to US frozen sockeye and frozen chum exports to China.)</a:t>
            </a:r>
          </a:p>
        </p:txBody>
      </p:sp>
      <p:pic>
        <p:nvPicPr>
          <p:cNvPr id="4710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3375"/>
            <a:ext cx="7683500" cy="525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C01D53FC-DD95-4008-9BF8-E5E45809BCD2}" type="slidenum">
              <a:rPr lang="en-US"/>
              <a:pPr/>
              <a:t>32</a:t>
            </a:fld>
            <a:endParaRPr lang="en-US"/>
          </a:p>
        </p:txBody>
      </p:sp>
      <p:sp>
        <p:nvSpPr>
          <p:cNvPr id="473090" name="Rectangle 2"/>
          <p:cNvSpPr>
            <a:spLocks noGrp="1" noChangeArrowheads="1"/>
          </p:cNvSpPr>
          <p:nvPr>
            <p:ph type="title"/>
          </p:nvPr>
        </p:nvSpPr>
        <p:spPr>
          <a:xfrm>
            <a:off x="0" y="274638"/>
            <a:ext cx="9144000" cy="487362"/>
          </a:xfrm>
        </p:spPr>
        <p:txBody>
          <a:bodyPr/>
          <a:lstStyle/>
          <a:p>
            <a:r>
              <a:rPr lang="en-US" sz="1600"/>
              <a:t>Most of the dramatic increase in Alaska frozen pink salmon production over the past decade has gone to China.  Note that significant volumes are also exported to Thailand for reprocessing.</a:t>
            </a:r>
          </a:p>
        </p:txBody>
      </p:sp>
      <p:pic>
        <p:nvPicPr>
          <p:cNvPr id="4730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85800"/>
            <a:ext cx="8674100" cy="593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27755458-6DAA-47AE-AC7C-8C17C3EBBE8A}" type="slidenum">
              <a:rPr lang="en-US"/>
              <a:pPr/>
              <a:t>33</a:t>
            </a:fld>
            <a:endParaRPr lang="en-US"/>
          </a:p>
        </p:txBody>
      </p:sp>
      <p:sp>
        <p:nvSpPr>
          <p:cNvPr id="475138" name="Rectangle 2"/>
          <p:cNvSpPr>
            <a:spLocks noGrp="1" noChangeArrowheads="1"/>
          </p:cNvSpPr>
          <p:nvPr>
            <p:ph type="title"/>
          </p:nvPr>
        </p:nvSpPr>
        <p:spPr>
          <a:xfrm>
            <a:off x="457200" y="274638"/>
            <a:ext cx="8229600" cy="487362"/>
          </a:xfrm>
        </p:spPr>
        <p:txBody>
          <a:bodyPr/>
          <a:lstStyle/>
          <a:p>
            <a:r>
              <a:rPr lang="en-US" sz="1600"/>
              <a:t>Over the past decade the export share of frozen chum salmon has risen dramatically.  Since 2005 almost all frozen chum salmon has been exported.  Exports to China have grown dramatically.  The EU is also a very important export market. </a:t>
            </a:r>
          </a:p>
        </p:txBody>
      </p:sp>
      <p:pic>
        <p:nvPicPr>
          <p:cNvPr id="4751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35063"/>
            <a:ext cx="8369300" cy="572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3E7BD036-9E39-4C05-967B-698AAB9BF9A9}" type="slidenum">
              <a:rPr lang="en-US"/>
              <a:pPr/>
              <a:t>34</a:t>
            </a:fld>
            <a:endParaRPr lang="en-US"/>
          </a:p>
        </p:txBody>
      </p:sp>
      <p:sp>
        <p:nvSpPr>
          <p:cNvPr id="477186" name="Rectangle 2"/>
          <p:cNvSpPr>
            <a:spLocks noGrp="1" noChangeArrowheads="1"/>
          </p:cNvSpPr>
          <p:nvPr>
            <p:ph type="title"/>
          </p:nvPr>
        </p:nvSpPr>
        <p:spPr>
          <a:xfrm>
            <a:off x="0" y="274638"/>
            <a:ext cx="9144000" cy="792162"/>
          </a:xfrm>
        </p:spPr>
        <p:txBody>
          <a:bodyPr/>
          <a:lstStyle/>
          <a:p>
            <a:r>
              <a:rPr lang="en-US" sz="1600"/>
              <a:t>Over the past decade, exports of frozen chum salmon to China have risen dramatically, while estimated US domestic consumption has fallen.  The EU is another very important export market.  </a:t>
            </a:r>
          </a:p>
        </p:txBody>
      </p:sp>
      <p:pic>
        <p:nvPicPr>
          <p:cNvPr id="4771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27125"/>
            <a:ext cx="8382000" cy="573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AFB06B09-EFE1-4BB8-9717-19DDE7FDA58F}" type="slidenum">
              <a:rPr lang="en-US"/>
              <a:pPr/>
              <a:t>35</a:t>
            </a:fld>
            <a:endParaRPr lang="en-US"/>
          </a:p>
        </p:txBody>
      </p:sp>
      <p:sp>
        <p:nvSpPr>
          <p:cNvPr id="479234" name="Rectangle 2"/>
          <p:cNvSpPr>
            <a:spLocks noGrp="1" noChangeArrowheads="1"/>
          </p:cNvSpPr>
          <p:nvPr>
            <p:ph type="title"/>
          </p:nvPr>
        </p:nvSpPr>
        <p:spPr>
          <a:xfrm>
            <a:off x="457200" y="274638"/>
            <a:ext cx="8229600" cy="487362"/>
          </a:xfrm>
        </p:spPr>
        <p:txBody>
          <a:bodyPr/>
          <a:lstStyle/>
          <a:p>
            <a:r>
              <a:rPr lang="en-US" sz="1600"/>
              <a:t>Exports account for a much smaller share of Alaska canned pink salmon production than for frozen salmon.  </a:t>
            </a:r>
          </a:p>
        </p:txBody>
      </p:sp>
      <p:pic>
        <p:nvPicPr>
          <p:cNvPr id="4792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27100"/>
            <a:ext cx="8674100" cy="593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310B0C7B-D78F-489B-AFBB-239346EA072E}" type="slidenum">
              <a:rPr lang="en-US"/>
              <a:pPr/>
              <a:t>36</a:t>
            </a:fld>
            <a:endParaRPr lang="en-US"/>
          </a:p>
        </p:txBody>
      </p:sp>
      <p:sp>
        <p:nvSpPr>
          <p:cNvPr id="481282" name="Rectangle 2"/>
          <p:cNvSpPr>
            <a:spLocks noGrp="1" noChangeArrowheads="1"/>
          </p:cNvSpPr>
          <p:nvPr>
            <p:ph type="title"/>
          </p:nvPr>
        </p:nvSpPr>
        <p:spPr>
          <a:xfrm>
            <a:off x="457200" y="274638"/>
            <a:ext cx="8229600" cy="487362"/>
          </a:xfrm>
        </p:spPr>
        <p:txBody>
          <a:bodyPr/>
          <a:lstStyle/>
          <a:p>
            <a:r>
              <a:rPr lang="en-US" sz="1600"/>
              <a:t>The largest end-market for canned pink salmon is the USA, followed by Canada, the UK and Australia.  (According to industry sources, most canned pink “talls” are sold in the US market, while a larger share of canned pink “halves” are sold in export markets.)</a:t>
            </a:r>
          </a:p>
        </p:txBody>
      </p:sp>
      <p:pic>
        <p:nvPicPr>
          <p:cNvPr id="4812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27100"/>
            <a:ext cx="8674100" cy="593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D71112D2-8E5A-47C2-873F-236C50165B45}" type="slidenum">
              <a:rPr lang="en-US"/>
              <a:pPr/>
              <a:t>37</a:t>
            </a:fld>
            <a:endParaRPr lang="en-US"/>
          </a:p>
        </p:txBody>
      </p:sp>
      <p:sp>
        <p:nvSpPr>
          <p:cNvPr id="483330" name="Rectangle 2"/>
          <p:cNvSpPr>
            <a:spLocks noGrp="1" noChangeArrowheads="1"/>
          </p:cNvSpPr>
          <p:nvPr>
            <p:ph type="title"/>
          </p:nvPr>
        </p:nvSpPr>
        <p:spPr>
          <a:xfrm>
            <a:off x="228600" y="0"/>
            <a:ext cx="8610600" cy="1371600"/>
          </a:xfrm>
        </p:spPr>
        <p:txBody>
          <a:bodyPr/>
          <a:lstStyle/>
          <a:p>
            <a:r>
              <a:rPr lang="en-US" sz="1600"/>
              <a:t>Estimating end markets for canned sockeye salmon is complicated by the fact that reported US exports have exceeded total Alaska production in some years.  This probably is due, in part, to exports in some years of carryover inventories from previous years.  In any case, it is clear that most canned sockeye salmon is exported.  The most important export markets are Canada, the UK and Australia.</a:t>
            </a:r>
          </a:p>
        </p:txBody>
      </p:sp>
      <p:pic>
        <p:nvPicPr>
          <p:cNvPr id="4833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2225"/>
            <a:ext cx="8140700" cy="556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F5082EF4-F39A-4D36-8620-5522C2C7CDDB}" type="slidenum">
              <a:rPr lang="en-US"/>
              <a:pPr/>
              <a:t>38</a:t>
            </a:fld>
            <a:endParaRPr lang="en-US"/>
          </a:p>
        </p:txBody>
      </p:sp>
      <p:sp>
        <p:nvSpPr>
          <p:cNvPr id="485378" name="Rectangle 2"/>
          <p:cNvSpPr>
            <a:spLocks noGrp="1" noChangeArrowheads="1"/>
          </p:cNvSpPr>
          <p:nvPr>
            <p:ph type="title"/>
          </p:nvPr>
        </p:nvSpPr>
        <p:spPr>
          <a:xfrm>
            <a:off x="457200" y="274638"/>
            <a:ext cx="8229600" cy="1020762"/>
          </a:xfrm>
        </p:spPr>
        <p:txBody>
          <a:bodyPr/>
          <a:lstStyle/>
          <a:p>
            <a:r>
              <a:rPr lang="en-US" sz="1600"/>
              <a:t>The share of canned sockeye salmon exported to Canada increased over the past decade.  Note that the estimates for the USA are </a:t>
            </a:r>
            <a:r>
              <a:rPr lang="en-US" sz="1600" u="sng"/>
              <a:t>not</a:t>
            </a:r>
            <a:r>
              <a:rPr lang="en-US" sz="1600"/>
              <a:t> reliable, given the problems associated with estimating US consumption as Alaska production minus exports, when exports in some years are partly carryover production from earlier years.</a:t>
            </a:r>
          </a:p>
        </p:txBody>
      </p:sp>
      <p:pic>
        <p:nvPicPr>
          <p:cNvPr id="4853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82700"/>
            <a:ext cx="8153400" cy="557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sz="3600" dirty="0" smtClean="0"/>
              <a:t>TRENDS IN</a:t>
            </a:r>
            <a:br>
              <a:rPr lang="en-US" sz="3600" dirty="0" smtClean="0"/>
            </a:br>
            <a:r>
              <a:rPr lang="en-US" sz="3600" dirty="0" smtClean="0"/>
              <a:t>EX-VESSEL PRICES</a:t>
            </a:r>
            <a:br>
              <a:rPr lang="en-US" sz="3600" dirty="0" smtClean="0"/>
            </a:br>
            <a:r>
              <a:rPr lang="en-US" sz="3600" dirty="0" smtClean="0"/>
              <a:t>PAID TO FISHERMEN</a:t>
            </a:r>
            <a:endParaRPr lang="en-US" sz="3600" dirty="0"/>
          </a:p>
        </p:txBody>
      </p:sp>
      <p:sp>
        <p:nvSpPr>
          <p:cNvPr id="3" name="Slide Number Placeholder 2"/>
          <p:cNvSpPr>
            <a:spLocks noGrp="1"/>
          </p:cNvSpPr>
          <p:nvPr>
            <p:ph type="sldNum" sz="quarter" idx="12"/>
          </p:nvPr>
        </p:nvSpPr>
        <p:spPr/>
        <p:txBody>
          <a:bodyPr/>
          <a:lstStyle/>
          <a:p>
            <a:fld id="{99D53C19-B77C-4D8F-BD4B-8F4DE665E84C}" type="slidenum">
              <a:rPr lang="en-US" smtClean="0"/>
              <a:pPr/>
              <a:t>39</a:t>
            </a:fld>
            <a:endParaRPr lang="en-US"/>
          </a:p>
        </p:txBody>
      </p:sp>
    </p:spTree>
    <p:extLst>
      <p:ext uri="{BB962C8B-B14F-4D97-AF65-F5344CB8AC3E}">
        <p14:creationId xmlns:p14="http://schemas.microsoft.com/office/powerpoint/2010/main" val="2023161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4A6FE8E-9A14-4392-BEA3-7602817C5AE7}" type="slidenum">
              <a:rPr lang="en-US"/>
              <a:pPr/>
              <a:t>4</a:t>
            </a:fld>
            <a:endParaRPr lang="en-US"/>
          </a:p>
        </p:txBody>
      </p:sp>
      <p:sp>
        <p:nvSpPr>
          <p:cNvPr id="316418" name="Rectangle 2"/>
          <p:cNvSpPr>
            <a:spLocks noGrp="1" noChangeArrowheads="1"/>
          </p:cNvSpPr>
          <p:nvPr>
            <p:ph type="title"/>
          </p:nvPr>
        </p:nvSpPr>
        <p:spPr>
          <a:xfrm>
            <a:off x="0" y="1"/>
            <a:ext cx="9144000" cy="1371600"/>
          </a:xfrm>
        </p:spPr>
        <p:txBody>
          <a:bodyPr/>
          <a:lstStyle/>
          <a:p>
            <a:r>
              <a:rPr lang="en-US" b="1" dirty="0" smtClean="0"/>
              <a:t>Trends </a:t>
            </a:r>
            <a:r>
              <a:rPr lang="en-US" b="1" dirty="0"/>
              <a:t>in </a:t>
            </a:r>
            <a:r>
              <a:rPr lang="en-US" b="1" dirty="0" smtClean="0"/>
              <a:t>Alaska Salmon Markets:</a:t>
            </a:r>
            <a:br>
              <a:rPr lang="en-US" b="1" dirty="0" smtClean="0"/>
            </a:br>
            <a:r>
              <a:rPr lang="en-US" b="1" dirty="0" smtClean="0"/>
              <a:t>Selected Important Trends . . .</a:t>
            </a:r>
            <a:endParaRPr lang="en-US" dirty="0"/>
          </a:p>
        </p:txBody>
      </p:sp>
      <p:sp>
        <p:nvSpPr>
          <p:cNvPr id="316419" name="Rectangle 3"/>
          <p:cNvSpPr>
            <a:spLocks noGrp="1" noChangeArrowheads="1"/>
          </p:cNvSpPr>
          <p:nvPr>
            <p:ph type="body" idx="1"/>
          </p:nvPr>
        </p:nvSpPr>
        <p:spPr>
          <a:xfrm>
            <a:off x="457200" y="1143000"/>
            <a:ext cx="8229600" cy="5486400"/>
          </a:xfrm>
        </p:spPr>
        <p:txBody>
          <a:bodyPr/>
          <a:lstStyle/>
          <a:p>
            <a:r>
              <a:rPr lang="en-US" dirty="0" smtClean="0"/>
              <a:t>Harvests vary from year to year, but have generally been </a:t>
            </a:r>
            <a:r>
              <a:rPr lang="en-US" dirty="0"/>
              <a:t>strong</a:t>
            </a:r>
          </a:p>
          <a:p>
            <a:r>
              <a:rPr lang="en-US" dirty="0" smtClean="0"/>
              <a:t>An increasing share </a:t>
            </a:r>
            <a:r>
              <a:rPr lang="en-US" dirty="0"/>
              <a:t>of pink salmon </a:t>
            </a:r>
            <a:r>
              <a:rPr lang="en-US" dirty="0" smtClean="0"/>
              <a:t>is being frozen rather than canned</a:t>
            </a:r>
            <a:endParaRPr lang="en-US" dirty="0"/>
          </a:p>
          <a:p>
            <a:r>
              <a:rPr lang="en-US" dirty="0"/>
              <a:t>US markets for frozen salmon have </a:t>
            </a:r>
            <a:r>
              <a:rPr lang="en-US" dirty="0" smtClean="0"/>
              <a:t>diversified:</a:t>
            </a:r>
            <a:endParaRPr lang="en-US" dirty="0"/>
          </a:p>
          <a:p>
            <a:pPr lvl="1"/>
            <a:r>
              <a:rPr lang="en-US" dirty="0" smtClean="0"/>
              <a:t>Less is being exported to Japan</a:t>
            </a:r>
            <a:endParaRPr lang="en-US" dirty="0"/>
          </a:p>
          <a:p>
            <a:pPr lvl="1"/>
            <a:r>
              <a:rPr lang="en-US" dirty="0" smtClean="0"/>
              <a:t>More is being exported to the EU</a:t>
            </a:r>
            <a:endParaRPr lang="en-US" dirty="0"/>
          </a:p>
          <a:p>
            <a:pPr lvl="1"/>
            <a:r>
              <a:rPr lang="en-US" dirty="0" smtClean="0"/>
              <a:t>More is being </a:t>
            </a:r>
            <a:r>
              <a:rPr lang="en-US" dirty="0"/>
              <a:t>exported to </a:t>
            </a:r>
            <a:r>
              <a:rPr lang="en-US" dirty="0" smtClean="0"/>
              <a:t>China</a:t>
            </a:r>
          </a:p>
          <a:p>
            <a:pPr lvl="2"/>
            <a:r>
              <a:rPr lang="en-US" dirty="0" smtClean="0"/>
              <a:t>(Most of the exports to China are reprocessed </a:t>
            </a:r>
            <a:r>
              <a:rPr lang="en-US" dirty="0"/>
              <a:t>into value-added products which are re-exported to US and EU markets) </a:t>
            </a:r>
          </a:p>
          <a:p>
            <a:pPr marL="742950" lvl="2" indent="-342900"/>
            <a:r>
              <a:rPr lang="en-US" dirty="0" smtClean="0"/>
              <a:t>More is being consumed in US domestic markets</a:t>
            </a:r>
          </a:p>
          <a:p>
            <a:pPr marL="342900" lvl="1" indent="-342900"/>
            <a:r>
              <a:rPr lang="en-US" dirty="0" smtClean="0"/>
              <a:t>After falling drastically in the 1990s, Alaska salmon prices and value have rebounded dramatically since 2002</a:t>
            </a:r>
          </a:p>
          <a:p>
            <a:pPr marL="742950" lvl="2" indent="-342900"/>
            <a:r>
              <a:rPr lang="en-US" dirty="0" smtClean="0"/>
              <a:t>Ex-vessel </a:t>
            </a:r>
            <a:r>
              <a:rPr lang="en-US" dirty="0"/>
              <a:t>and wholesale prices have risen dramatically </a:t>
            </a:r>
            <a:r>
              <a:rPr lang="en-US" dirty="0" smtClean="0"/>
              <a:t>(but fell slightly in 2012)</a:t>
            </a:r>
            <a:endParaRPr lang="en-US" dirty="0"/>
          </a:p>
          <a:p>
            <a:pPr lvl="1"/>
            <a:r>
              <a:rPr lang="en-US" dirty="0"/>
              <a:t>Ex-vessel and wholesale value have risen dramatically since 2002</a:t>
            </a:r>
          </a:p>
          <a:p>
            <a:pPr lvl="1"/>
            <a:r>
              <a:rPr lang="en-US" dirty="0"/>
              <a:t>Both fishermen and processors have shared in the increase in prices and value</a:t>
            </a:r>
          </a:p>
          <a:p>
            <a:pPr lvl="1"/>
            <a:r>
              <a:rPr lang="en-US" dirty="0"/>
              <a:t>Permit </a:t>
            </a:r>
            <a:r>
              <a:rPr lang="en-US" dirty="0" smtClean="0"/>
              <a:t>prices have </a:t>
            </a:r>
            <a:r>
              <a:rPr lang="en-US" dirty="0"/>
              <a:t>increased dramatically</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B681DD0-5871-4F76-9166-833985EDF594}" type="slidenum">
              <a:rPr lang="en-US"/>
              <a:pPr/>
              <a:t>40</a:t>
            </a:fld>
            <a:endParaRPr lang="en-US"/>
          </a:p>
        </p:txBody>
      </p:sp>
      <p:sp>
        <p:nvSpPr>
          <p:cNvPr id="93186" name="Rectangle 2"/>
          <p:cNvSpPr>
            <a:spLocks noGrp="1" noChangeArrowheads="1"/>
          </p:cNvSpPr>
          <p:nvPr>
            <p:ph type="title"/>
          </p:nvPr>
        </p:nvSpPr>
        <p:spPr>
          <a:xfrm>
            <a:off x="152400" y="76200"/>
            <a:ext cx="8839200" cy="1014846"/>
          </a:xfrm>
        </p:spPr>
        <p:txBody>
          <a:bodyPr/>
          <a:lstStyle/>
          <a:p>
            <a:r>
              <a:rPr lang="en-US" sz="1600" dirty="0"/>
              <a:t>Ex-vessel prices for Alaska salmon fell drastically in 1990s but have rebounded dramatically since 2002.  </a:t>
            </a:r>
            <a:r>
              <a:rPr lang="en-US" sz="1600" dirty="0" smtClean="0"/>
              <a:t>Prices fell in 2012—but probably not as much as shown in the graph, because the data in the graph are preliminary estimates which don’t include post-season </a:t>
            </a:r>
            <a:r>
              <a:rPr lang="en-US" sz="1600" dirty="0"/>
              <a:t>adjustments).</a:t>
            </a:r>
          </a:p>
        </p:txBody>
      </p:sp>
      <p:pic>
        <p:nvPicPr>
          <p:cNvPr id="9319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40494"/>
            <a:ext cx="7956006" cy="5717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68DC7572-3829-4DB1-A0A5-F1F38F99D735}" type="slidenum">
              <a:rPr lang="en-US"/>
              <a:pPr/>
              <a:t>41</a:t>
            </a:fld>
            <a:endParaRPr lang="en-US"/>
          </a:p>
        </p:txBody>
      </p:sp>
      <p:sp>
        <p:nvSpPr>
          <p:cNvPr id="7172" name="Rectangle 4"/>
          <p:cNvSpPr>
            <a:spLocks noGrp="1" noChangeArrowheads="1"/>
          </p:cNvSpPr>
          <p:nvPr>
            <p:ph type="title"/>
          </p:nvPr>
        </p:nvSpPr>
        <p:spPr>
          <a:xfrm>
            <a:off x="457200" y="228600"/>
            <a:ext cx="8229600" cy="990600"/>
          </a:xfrm>
        </p:spPr>
        <p:txBody>
          <a:bodyPr/>
          <a:lstStyle/>
          <a:p>
            <a:r>
              <a:rPr lang="en-US" sz="1600" dirty="0"/>
              <a:t>In comparing long-term price </a:t>
            </a:r>
            <a:r>
              <a:rPr lang="en-US" sz="1600" dirty="0" smtClean="0"/>
              <a:t>and value trends </a:t>
            </a:r>
            <a:r>
              <a:rPr lang="en-US" sz="1600" dirty="0"/>
              <a:t>it’s important to remember that there has been significant inflation since the 1980s.</a:t>
            </a:r>
          </a:p>
        </p:txBody>
      </p:sp>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36234"/>
            <a:ext cx="8396272" cy="5721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5CA77D05-8622-4CFC-A3E5-0E25ABE86450}" type="slidenum">
              <a:rPr lang="en-US"/>
              <a:pPr/>
              <a:t>42</a:t>
            </a:fld>
            <a:endParaRPr lang="en-US"/>
          </a:p>
        </p:txBody>
      </p:sp>
      <p:sp>
        <p:nvSpPr>
          <p:cNvPr id="90116" name="Rectangle 4"/>
          <p:cNvSpPr>
            <a:spLocks noGrp="1" noChangeArrowheads="1"/>
          </p:cNvSpPr>
          <p:nvPr>
            <p:ph type="title"/>
          </p:nvPr>
        </p:nvSpPr>
        <p:spPr>
          <a:xfrm>
            <a:off x="457200" y="274638"/>
            <a:ext cx="8229600" cy="411162"/>
          </a:xfrm>
        </p:spPr>
        <p:txBody>
          <a:bodyPr/>
          <a:lstStyle/>
          <a:p>
            <a:r>
              <a:rPr lang="en-US" sz="1600"/>
              <a:t>After adjusting for inflation, the rebound in ex-vessel prices since 2002 is still big but doesn’t appear quite as dramatic.</a:t>
            </a:r>
          </a:p>
        </p:txBody>
      </p:sp>
      <p:pic>
        <p:nvPicPr>
          <p:cNvPr id="9012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8164588"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sz="3600" dirty="0" smtClean="0"/>
              <a:t>TRENDS IN</a:t>
            </a:r>
            <a:br>
              <a:rPr lang="en-US" sz="3600" dirty="0" smtClean="0"/>
            </a:br>
            <a:r>
              <a:rPr lang="en-US" sz="3600" dirty="0" smtClean="0"/>
              <a:t>FIRST WHOLESALE PRICES</a:t>
            </a:r>
            <a:br>
              <a:rPr lang="en-US" sz="3600" dirty="0" smtClean="0"/>
            </a:br>
            <a:r>
              <a:rPr lang="en-US" sz="3600" dirty="0" smtClean="0"/>
              <a:t>PAID TO PROCESSORS</a:t>
            </a:r>
            <a:br>
              <a:rPr lang="en-US" sz="3600" dirty="0" smtClean="0"/>
            </a:br>
            <a:r>
              <a:rPr lang="en-US" sz="3600" dirty="0" smtClean="0"/>
              <a:t/>
            </a:r>
            <a:br>
              <a:rPr lang="en-US" sz="3600" dirty="0" smtClean="0"/>
            </a:br>
            <a:r>
              <a:rPr lang="en-US" sz="3600" dirty="0"/>
              <a:t/>
            </a:r>
            <a:br>
              <a:rPr lang="en-US" sz="3600" dirty="0"/>
            </a:br>
            <a:r>
              <a:rPr lang="en-US" dirty="0" smtClean="0"/>
              <a:t>Note:  These graphs are based on Commercial Operator Annual Report (COAR) data which are only available through 2011.</a:t>
            </a:r>
            <a:endParaRPr lang="en-US" dirty="0"/>
          </a:p>
        </p:txBody>
      </p:sp>
      <p:sp>
        <p:nvSpPr>
          <p:cNvPr id="3" name="Slide Number Placeholder 2"/>
          <p:cNvSpPr>
            <a:spLocks noGrp="1"/>
          </p:cNvSpPr>
          <p:nvPr>
            <p:ph type="sldNum" sz="quarter" idx="12"/>
          </p:nvPr>
        </p:nvSpPr>
        <p:spPr/>
        <p:txBody>
          <a:bodyPr/>
          <a:lstStyle/>
          <a:p>
            <a:fld id="{99D53C19-B77C-4D8F-BD4B-8F4DE665E84C}" type="slidenum">
              <a:rPr lang="en-US" smtClean="0"/>
              <a:pPr/>
              <a:t>43</a:t>
            </a:fld>
            <a:endParaRPr lang="en-US"/>
          </a:p>
        </p:txBody>
      </p:sp>
    </p:spTree>
    <p:extLst>
      <p:ext uri="{BB962C8B-B14F-4D97-AF65-F5344CB8AC3E}">
        <p14:creationId xmlns:p14="http://schemas.microsoft.com/office/powerpoint/2010/main" val="39597514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8C65071-2831-4E38-B41B-893C390E7968}" type="slidenum">
              <a:rPr lang="en-US"/>
              <a:pPr/>
              <a:t>44</a:t>
            </a:fld>
            <a:endParaRPr lang="en-US"/>
          </a:p>
        </p:txBody>
      </p:sp>
      <p:sp>
        <p:nvSpPr>
          <p:cNvPr id="248834" name="Rectangle 2"/>
          <p:cNvSpPr>
            <a:spLocks noGrp="1" noChangeArrowheads="1"/>
          </p:cNvSpPr>
          <p:nvPr>
            <p:ph type="title"/>
          </p:nvPr>
        </p:nvSpPr>
        <p:spPr>
          <a:xfrm>
            <a:off x="457200" y="274638"/>
            <a:ext cx="8229600" cy="639762"/>
          </a:xfrm>
        </p:spPr>
        <p:txBody>
          <a:bodyPr/>
          <a:lstStyle/>
          <a:p>
            <a:r>
              <a:rPr lang="en-US" sz="1600"/>
              <a:t>Wholesale prices for frozen, canned and fresh sockeye salmon</a:t>
            </a:r>
            <a:br>
              <a:rPr lang="en-US" sz="1600"/>
            </a:br>
            <a:r>
              <a:rPr lang="en-US" sz="1600"/>
              <a:t>have risen dramatically since the early 2000s.</a:t>
            </a:r>
          </a:p>
        </p:txBody>
      </p:sp>
      <p:pic>
        <p:nvPicPr>
          <p:cNvPr id="2488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927100"/>
            <a:ext cx="8674100" cy="593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98A468AE-FE08-4824-80D7-EF9AD060031C}" type="slidenum">
              <a:rPr lang="en-US"/>
              <a:pPr/>
              <a:t>45</a:t>
            </a:fld>
            <a:endParaRPr lang="en-US"/>
          </a:p>
        </p:txBody>
      </p:sp>
      <p:sp>
        <p:nvSpPr>
          <p:cNvPr id="120836" name="Rectangle 4"/>
          <p:cNvSpPr>
            <a:spLocks noGrp="1" noChangeArrowheads="1"/>
          </p:cNvSpPr>
          <p:nvPr>
            <p:ph type="title"/>
          </p:nvPr>
        </p:nvSpPr>
        <p:spPr>
          <a:xfrm>
            <a:off x="457200" y="274638"/>
            <a:ext cx="8229600" cy="715962"/>
          </a:xfrm>
        </p:spPr>
        <p:txBody>
          <a:bodyPr/>
          <a:lstStyle/>
          <a:p>
            <a:r>
              <a:rPr lang="en-US"/>
              <a:t>Wholesale prices for canned and frozen pink salmon have risen dramatically since the early 2000s.</a:t>
            </a:r>
          </a:p>
        </p:txBody>
      </p:sp>
      <p:pic>
        <p:nvPicPr>
          <p:cNvPr id="1208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27100"/>
            <a:ext cx="8674100" cy="593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C66E9035-916E-4234-AC49-1B088E139009}" type="slidenum">
              <a:rPr lang="en-US"/>
              <a:pPr/>
              <a:t>46</a:t>
            </a:fld>
            <a:endParaRPr lang="en-US"/>
          </a:p>
        </p:txBody>
      </p:sp>
      <p:sp>
        <p:nvSpPr>
          <p:cNvPr id="123908" name="Rectangle 4"/>
          <p:cNvSpPr>
            <a:spLocks noGrp="1" noChangeArrowheads="1"/>
          </p:cNvSpPr>
          <p:nvPr>
            <p:ph type="title"/>
          </p:nvPr>
        </p:nvSpPr>
        <p:spPr>
          <a:xfrm>
            <a:off x="457200" y="274638"/>
            <a:ext cx="8229600" cy="487362"/>
          </a:xfrm>
        </p:spPr>
        <p:txBody>
          <a:bodyPr/>
          <a:lstStyle/>
          <a:p>
            <a:r>
              <a:rPr lang="en-US" sz="1600"/>
              <a:t>Wholesale prices for frozen, fresh and canned chum salmon</a:t>
            </a:r>
            <a:br>
              <a:rPr lang="en-US" sz="1600"/>
            </a:br>
            <a:r>
              <a:rPr lang="en-US" sz="1600"/>
              <a:t>have risen dramatically since the early 2000s.</a:t>
            </a:r>
          </a:p>
        </p:txBody>
      </p:sp>
      <p:pic>
        <p:nvPicPr>
          <p:cNvPr id="1239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27100"/>
            <a:ext cx="8674100" cy="593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42E3634D-52FC-4D5A-B2D6-981BC26068F0}" type="slidenum">
              <a:rPr lang="en-US"/>
              <a:pPr/>
              <a:t>47</a:t>
            </a:fld>
            <a:endParaRPr lang="en-US"/>
          </a:p>
        </p:txBody>
      </p:sp>
      <p:sp>
        <p:nvSpPr>
          <p:cNvPr id="439300" name="Rectangle 4"/>
          <p:cNvSpPr>
            <a:spLocks noGrp="1" noChangeArrowheads="1"/>
          </p:cNvSpPr>
          <p:nvPr>
            <p:ph type="title"/>
          </p:nvPr>
        </p:nvSpPr>
        <p:spPr>
          <a:xfrm>
            <a:off x="0" y="0"/>
            <a:ext cx="9144000" cy="1371600"/>
          </a:xfrm>
        </p:spPr>
        <p:txBody>
          <a:bodyPr/>
          <a:lstStyle/>
          <a:p>
            <a:r>
              <a:rPr lang="en-US" sz="1400"/>
              <a:t>First wholesale prices for Alaska salmon roe exhibit very different trends than first wholesale prices of other products—reflecting the fact that roe is sold in very different end-markets and that wild salmon roe production faces little very competition from farmed salmon.  Roe prices spiked in 2008 but have otherwise not increased as dramatically as canned, frozen and fresh prices.  Note that chum roe first wholesale prices are much higher than for other species.  Roe accounts for a major share of chum salmon total first wholesale value.</a:t>
            </a:r>
          </a:p>
        </p:txBody>
      </p:sp>
      <p:pic>
        <p:nvPicPr>
          <p:cNvPr id="4393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96975"/>
            <a:ext cx="7766050" cy="554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sz="3600" dirty="0" smtClean="0"/>
              <a:t>TRENDS IN</a:t>
            </a:r>
            <a:br>
              <a:rPr lang="en-US" sz="3600" dirty="0" smtClean="0"/>
            </a:br>
            <a:r>
              <a:rPr lang="en-US" sz="3600" dirty="0" smtClean="0"/>
              <a:t>FIRST WHOLESALE PRICES</a:t>
            </a:r>
            <a:br>
              <a:rPr lang="en-US" sz="3600" dirty="0" smtClean="0"/>
            </a:br>
            <a:r>
              <a:rPr lang="en-US" sz="3600" dirty="0" smtClean="0"/>
              <a:t>PAID TO PROCESSORS</a:t>
            </a:r>
            <a:br>
              <a:rPr lang="en-US" sz="3600" dirty="0" smtClean="0"/>
            </a:br>
            <a:r>
              <a:rPr lang="en-US" sz="3600" dirty="0" smtClean="0"/>
              <a:t>(continued . .. )</a:t>
            </a:r>
            <a:br>
              <a:rPr lang="en-US" sz="3600" dirty="0" smtClean="0"/>
            </a:br>
            <a:r>
              <a:rPr lang="en-US" sz="3600" dirty="0" smtClean="0"/>
              <a:t/>
            </a:r>
            <a:br>
              <a:rPr lang="en-US" sz="3600" dirty="0" smtClean="0"/>
            </a:br>
            <a:r>
              <a:rPr lang="en-US" sz="3600" dirty="0"/>
              <a:t/>
            </a:r>
            <a:br>
              <a:rPr lang="en-US" sz="3600" dirty="0"/>
            </a:br>
            <a:r>
              <a:rPr lang="en-US" dirty="0" smtClean="0"/>
              <a:t>Note:  These graphs are based on Alaska Department of Revenue “Salmon Price Reports” data for average prices for three four-month periods per year.  The most recent available data are for the period May-August of 2012.</a:t>
            </a:r>
            <a:endParaRPr lang="en-US" dirty="0"/>
          </a:p>
        </p:txBody>
      </p:sp>
      <p:sp>
        <p:nvSpPr>
          <p:cNvPr id="3" name="Slide Number Placeholder 2"/>
          <p:cNvSpPr>
            <a:spLocks noGrp="1"/>
          </p:cNvSpPr>
          <p:nvPr>
            <p:ph type="sldNum" sz="quarter" idx="12"/>
          </p:nvPr>
        </p:nvSpPr>
        <p:spPr/>
        <p:txBody>
          <a:bodyPr/>
          <a:lstStyle/>
          <a:p>
            <a:fld id="{99D53C19-B77C-4D8F-BD4B-8F4DE665E84C}" type="slidenum">
              <a:rPr lang="en-US" smtClean="0"/>
              <a:pPr/>
              <a:t>48</a:t>
            </a:fld>
            <a:endParaRPr lang="en-US"/>
          </a:p>
        </p:txBody>
      </p:sp>
    </p:spTree>
    <p:extLst>
      <p:ext uri="{BB962C8B-B14F-4D97-AF65-F5344CB8AC3E}">
        <p14:creationId xmlns:p14="http://schemas.microsoft.com/office/powerpoint/2010/main" val="31202063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AEBB647-4E6E-493A-9E53-4C80AE07A443}" type="slidenum">
              <a:rPr lang="en-US"/>
              <a:pPr/>
              <a:t>49</a:t>
            </a:fld>
            <a:endParaRPr lang="en-US"/>
          </a:p>
        </p:txBody>
      </p:sp>
      <p:sp>
        <p:nvSpPr>
          <p:cNvPr id="161798" name="Rectangle 6"/>
          <p:cNvSpPr>
            <a:spLocks noChangeArrowheads="1"/>
          </p:cNvSpPr>
          <p:nvPr/>
        </p:nvSpPr>
        <p:spPr bwMode="auto">
          <a:xfrm>
            <a:off x="0" y="152400"/>
            <a:ext cx="91440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600" dirty="0">
                <a:solidFill>
                  <a:srgbClr val="000066"/>
                </a:solidFill>
              </a:rPr>
              <a:t/>
            </a:r>
            <a:br>
              <a:rPr lang="en-US" sz="1600" dirty="0">
                <a:solidFill>
                  <a:srgbClr val="000066"/>
                </a:solidFill>
              </a:rPr>
            </a:br>
            <a:r>
              <a:rPr lang="en-US" sz="1600" dirty="0">
                <a:solidFill>
                  <a:srgbClr val="000066"/>
                </a:solidFill>
              </a:rPr>
              <a:t>Canned salmon prices have risen </a:t>
            </a:r>
            <a:r>
              <a:rPr lang="en-US" sz="1600" dirty="0" smtClean="0">
                <a:solidFill>
                  <a:srgbClr val="000066"/>
                </a:solidFill>
              </a:rPr>
              <a:t>dramatically.</a:t>
            </a:r>
            <a:endParaRPr lang="en-US" sz="1600" dirty="0">
              <a:solidFill>
                <a:srgbClr val="000066"/>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90600"/>
            <a:ext cx="8582025"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4A6FE8E-9A14-4392-BEA3-7602817C5AE7}" type="slidenum">
              <a:rPr lang="en-US"/>
              <a:pPr/>
              <a:t>5</a:t>
            </a:fld>
            <a:endParaRPr lang="en-US"/>
          </a:p>
        </p:txBody>
      </p:sp>
      <p:sp>
        <p:nvSpPr>
          <p:cNvPr id="316418" name="Rectangle 2"/>
          <p:cNvSpPr>
            <a:spLocks noGrp="1" noChangeArrowheads="1"/>
          </p:cNvSpPr>
          <p:nvPr>
            <p:ph type="title"/>
          </p:nvPr>
        </p:nvSpPr>
        <p:spPr>
          <a:xfrm>
            <a:off x="0" y="1"/>
            <a:ext cx="9144000" cy="1371600"/>
          </a:xfrm>
        </p:spPr>
        <p:txBody>
          <a:bodyPr/>
          <a:lstStyle/>
          <a:p>
            <a:r>
              <a:rPr lang="en-US" b="1" dirty="0" smtClean="0"/>
              <a:t>Trends </a:t>
            </a:r>
            <a:r>
              <a:rPr lang="en-US" b="1" dirty="0"/>
              <a:t>in </a:t>
            </a:r>
            <a:r>
              <a:rPr lang="en-US" b="1" dirty="0" smtClean="0"/>
              <a:t>World </a:t>
            </a:r>
            <a:r>
              <a:rPr lang="en-US" b="1" dirty="0"/>
              <a:t>Salmon </a:t>
            </a:r>
            <a:r>
              <a:rPr lang="en-US" b="1" dirty="0" smtClean="0"/>
              <a:t>Markets:</a:t>
            </a:r>
            <a:br>
              <a:rPr lang="en-US" b="1" dirty="0" smtClean="0"/>
            </a:br>
            <a:r>
              <a:rPr lang="en-US" b="1" dirty="0" smtClean="0"/>
              <a:t>Selected Important Trends . . .</a:t>
            </a:r>
            <a:endParaRPr lang="en-US" dirty="0"/>
          </a:p>
        </p:txBody>
      </p:sp>
      <p:sp>
        <p:nvSpPr>
          <p:cNvPr id="316419" name="Rectangle 3"/>
          <p:cNvSpPr>
            <a:spLocks noGrp="1" noChangeArrowheads="1"/>
          </p:cNvSpPr>
          <p:nvPr>
            <p:ph type="body" idx="1"/>
          </p:nvPr>
        </p:nvSpPr>
        <p:spPr>
          <a:xfrm>
            <a:off x="457200" y="1143000"/>
            <a:ext cx="8229600" cy="5486400"/>
          </a:xfrm>
        </p:spPr>
        <p:txBody>
          <a:bodyPr/>
          <a:lstStyle/>
          <a:p>
            <a:r>
              <a:rPr lang="en-US" dirty="0" smtClean="0"/>
              <a:t>Total world salmon supply has expanded dramatically over the past three decades</a:t>
            </a:r>
          </a:p>
          <a:p>
            <a:r>
              <a:rPr lang="en-US" dirty="0" smtClean="0"/>
              <a:t>Farmed Atlantic salmon now accounts for 2/3 of world salmon supply</a:t>
            </a:r>
          </a:p>
          <a:p>
            <a:r>
              <a:rPr lang="en-US" dirty="0" smtClean="0"/>
              <a:t>Global </a:t>
            </a:r>
            <a:r>
              <a:rPr lang="en-US" dirty="0" smtClean="0"/>
              <a:t>demand for salmon has expanded dramatically</a:t>
            </a:r>
          </a:p>
          <a:p>
            <a:r>
              <a:rPr lang="en-US" dirty="0" smtClean="0"/>
              <a:t>Global markets have diversified dramatically</a:t>
            </a:r>
          </a:p>
          <a:p>
            <a:pPr lvl="1"/>
            <a:r>
              <a:rPr lang="en-US" dirty="0" smtClean="0"/>
              <a:t>Salmon farmers have developed major new markets in Russia, Eastern Europe, Brazil, etc.</a:t>
            </a:r>
          </a:p>
          <a:p>
            <a:r>
              <a:rPr lang="en-US" dirty="0" smtClean="0"/>
              <a:t>Rapidly growing demand pulled farmed salmon prices up from 2002-2010</a:t>
            </a:r>
          </a:p>
          <a:p>
            <a:r>
              <a:rPr lang="en-US" dirty="0" smtClean="0"/>
              <a:t>Major disease problems in Chile lowered </a:t>
            </a:r>
            <a:r>
              <a:rPr lang="en-US" dirty="0" smtClean="0"/>
              <a:t>production—leading to a spike in prices</a:t>
            </a:r>
            <a:endParaRPr lang="en-US" dirty="0" smtClean="0"/>
          </a:p>
          <a:p>
            <a:r>
              <a:rPr lang="en-US" dirty="0" smtClean="0"/>
              <a:t>Chilean </a:t>
            </a:r>
            <a:r>
              <a:rPr lang="en-US" dirty="0" smtClean="0"/>
              <a:t>production has recovered </a:t>
            </a:r>
            <a:r>
              <a:rPr lang="en-US" dirty="0" smtClean="0"/>
              <a:t>strongly and </a:t>
            </a:r>
            <a:r>
              <a:rPr lang="en-US" dirty="0" smtClean="0"/>
              <a:t>prices fell sharply in 2012</a:t>
            </a:r>
          </a:p>
          <a:p>
            <a:r>
              <a:rPr lang="en-US" dirty="0" smtClean="0"/>
              <a:t>Farmed salmon prices are now recovering but considerable uncertainty remains</a:t>
            </a:r>
          </a:p>
          <a:p>
            <a:r>
              <a:rPr lang="en-US" dirty="0" smtClean="0"/>
              <a:t>Some but not all markets </a:t>
            </a:r>
            <a:r>
              <a:rPr lang="en-US" dirty="0" smtClean="0"/>
              <a:t>for Alaska frozen and fresh salmon have been affected by farmed salmon </a:t>
            </a:r>
            <a:r>
              <a:rPr lang="en-US" dirty="0" smtClean="0"/>
              <a:t>pricing</a:t>
            </a:r>
          </a:p>
          <a:p>
            <a:pPr lvl="1"/>
            <a:r>
              <a:rPr lang="en-US" dirty="0" smtClean="0"/>
              <a:t>Those markets which compete most directly with farmed salmon:</a:t>
            </a:r>
          </a:p>
          <a:p>
            <a:pPr lvl="2"/>
            <a:r>
              <a:rPr lang="en-US" dirty="0" smtClean="0"/>
              <a:t>Frozen H&amp;G, Frozen fillets, Fresh</a:t>
            </a: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32255280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4008A2-A376-452E-BBBA-47412FA6E122}" type="slidenum">
              <a:rPr lang="en-US"/>
              <a:pPr/>
              <a:t>50</a:t>
            </a:fld>
            <a:endParaRPr lang="en-US"/>
          </a:p>
        </p:txBody>
      </p:sp>
      <p:sp>
        <p:nvSpPr>
          <p:cNvPr id="163846" name="Rectangle 6"/>
          <p:cNvSpPr>
            <a:spLocks noChangeArrowheads="1"/>
          </p:cNvSpPr>
          <p:nvPr/>
        </p:nvSpPr>
        <p:spPr bwMode="auto">
          <a:xfrm>
            <a:off x="0" y="274638"/>
            <a:ext cx="91440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600" dirty="0">
                <a:solidFill>
                  <a:srgbClr val="000066"/>
                </a:solidFill>
              </a:rPr>
              <a:t>Frozen headed and gutted (H&amp;G) prices have risen </a:t>
            </a:r>
            <a:r>
              <a:rPr lang="en-US" sz="1600" dirty="0" smtClean="0">
                <a:solidFill>
                  <a:srgbClr val="000066"/>
                </a:solidFill>
              </a:rPr>
              <a:t>dramatically since 2002—but fell in 2012.</a:t>
            </a:r>
            <a:endParaRPr lang="en-US" sz="1600" dirty="0">
              <a:solidFill>
                <a:srgbClr val="000066"/>
              </a:solidFill>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426"/>
            <a:ext cx="8045614" cy="547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0ECA29-094B-4371-998C-57B026B5F97D}" type="slidenum">
              <a:rPr lang="en-US"/>
              <a:pPr/>
              <a:t>51</a:t>
            </a:fld>
            <a:endParaRPr lang="en-US"/>
          </a:p>
        </p:txBody>
      </p:sp>
      <p:sp>
        <p:nvSpPr>
          <p:cNvPr id="175108" name="Rectangle 4"/>
          <p:cNvSpPr>
            <a:spLocks noChangeArrowheads="1"/>
          </p:cNvSpPr>
          <p:nvPr/>
        </p:nvSpPr>
        <p:spPr bwMode="auto">
          <a:xfrm>
            <a:off x="0" y="274638"/>
            <a:ext cx="91440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600" dirty="0">
                <a:solidFill>
                  <a:srgbClr val="000066"/>
                </a:solidFill>
              </a:rPr>
              <a:t>Frozen </a:t>
            </a:r>
            <a:r>
              <a:rPr lang="en-US" sz="1600" dirty="0" smtClean="0">
                <a:solidFill>
                  <a:srgbClr val="000066"/>
                </a:solidFill>
              </a:rPr>
              <a:t>fillet </a:t>
            </a:r>
            <a:r>
              <a:rPr lang="en-US" sz="1600" dirty="0">
                <a:solidFill>
                  <a:srgbClr val="000066"/>
                </a:solidFill>
              </a:rPr>
              <a:t>prices have </a:t>
            </a:r>
            <a:r>
              <a:rPr lang="en-US" sz="1600" dirty="0" smtClean="0">
                <a:solidFill>
                  <a:srgbClr val="000066"/>
                </a:solidFill>
              </a:rPr>
              <a:t>also risen </a:t>
            </a:r>
            <a:r>
              <a:rPr lang="en-US" sz="1600" dirty="0">
                <a:solidFill>
                  <a:srgbClr val="000066"/>
                </a:solidFill>
              </a:rPr>
              <a:t>dramatically since 2002—but </a:t>
            </a:r>
            <a:r>
              <a:rPr lang="en-US" sz="1600" dirty="0" smtClean="0">
                <a:solidFill>
                  <a:srgbClr val="000066"/>
                </a:solidFill>
              </a:rPr>
              <a:t>also fell </a:t>
            </a:r>
            <a:r>
              <a:rPr lang="en-US" sz="1600" dirty="0">
                <a:solidFill>
                  <a:srgbClr val="000066"/>
                </a:solidFill>
              </a:rPr>
              <a:t>in 2012.</a:t>
            </a:r>
            <a:endParaRPr lang="en-US" sz="1600" dirty="0">
              <a:solidFill>
                <a:srgbClr val="000066"/>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77900"/>
            <a:ext cx="8582025"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7D2D292-4F7E-4E46-BE95-ACDA7949BE9C}" type="slidenum">
              <a:rPr lang="en-US"/>
              <a:pPr/>
              <a:t>52</a:t>
            </a:fld>
            <a:endParaRPr lang="en-US"/>
          </a:p>
        </p:txBody>
      </p:sp>
      <p:sp>
        <p:nvSpPr>
          <p:cNvPr id="174083" name="Rectangle 3"/>
          <p:cNvSpPr>
            <a:spLocks noChangeArrowheads="1"/>
          </p:cNvSpPr>
          <p:nvPr/>
        </p:nvSpPr>
        <p:spPr bwMode="auto">
          <a:xfrm>
            <a:off x="0" y="274638"/>
            <a:ext cx="91440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600" dirty="0">
                <a:solidFill>
                  <a:srgbClr val="000066"/>
                </a:solidFill>
              </a:rPr>
              <a:t>Fresh headed and gutted (H&amp;G) prices have risen </a:t>
            </a:r>
            <a:r>
              <a:rPr lang="en-US" sz="1600" dirty="0" smtClean="0">
                <a:solidFill>
                  <a:srgbClr val="000066"/>
                </a:solidFill>
              </a:rPr>
              <a:t>dramatically since 2002.</a:t>
            </a:r>
          </a:p>
          <a:p>
            <a:pPr algn="ctr"/>
            <a:r>
              <a:rPr lang="en-US" sz="1600" dirty="0" smtClean="0">
                <a:solidFill>
                  <a:srgbClr val="000066"/>
                </a:solidFill>
              </a:rPr>
              <a:t>Fresh sockeye prices fell in 2012 (but not fresh chum and pink prices).</a:t>
            </a:r>
            <a:endParaRPr lang="en-US" sz="1600" dirty="0">
              <a:solidFill>
                <a:srgbClr val="000066"/>
              </a:solidFill>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9" y="1156865"/>
            <a:ext cx="8342312" cy="5675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E27AAE6-057D-4F12-8FC6-55557FB4B807}" type="slidenum">
              <a:rPr lang="en-US"/>
              <a:pPr/>
              <a:t>53</a:t>
            </a:fld>
            <a:endParaRPr lang="en-US"/>
          </a:p>
        </p:txBody>
      </p:sp>
      <p:sp>
        <p:nvSpPr>
          <p:cNvPr id="442370" name="Rectangle 2"/>
          <p:cNvSpPr>
            <a:spLocks noGrp="1" noChangeArrowheads="1"/>
          </p:cNvSpPr>
          <p:nvPr>
            <p:ph type="title"/>
          </p:nvPr>
        </p:nvSpPr>
        <p:spPr>
          <a:xfrm>
            <a:off x="457200" y="274638"/>
            <a:ext cx="8229600" cy="334962"/>
          </a:xfrm>
        </p:spPr>
        <p:txBody>
          <a:bodyPr/>
          <a:lstStyle/>
          <a:p>
            <a:r>
              <a:rPr lang="en-US" sz="1600" dirty="0"/>
              <a:t>The Department of Revenue data also show that Alaska salmon roe exhibit very different wholesale price trends than for other products.  Note that roe prices spiked in </a:t>
            </a:r>
            <a:r>
              <a:rPr lang="en-US" sz="1600" dirty="0" smtClean="0"/>
              <a:t>2008, 2011 and 2012, </a:t>
            </a:r>
            <a:r>
              <a:rPr lang="en-US" sz="1600" dirty="0"/>
              <a:t>and that chum roe wholesale prices are much higher than for other species. </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19175"/>
            <a:ext cx="8582025"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sz="3600" dirty="0" smtClean="0"/>
              <a:t>TRENDS IN</a:t>
            </a:r>
            <a:br>
              <a:rPr lang="en-US" sz="3600" dirty="0" smtClean="0"/>
            </a:br>
            <a:r>
              <a:rPr lang="en-US" sz="3600" dirty="0" smtClean="0"/>
              <a:t>EX-VESSEL VALUE</a:t>
            </a:r>
            <a:br>
              <a:rPr lang="en-US" sz="3600" dirty="0" smtClean="0"/>
            </a:br>
            <a:r>
              <a:rPr lang="en-US" sz="3600" dirty="0" smtClean="0"/>
              <a:t>OF ALASKA SALMON HARVESTS</a:t>
            </a:r>
            <a:br>
              <a:rPr lang="en-US" sz="3600" dirty="0" smtClean="0"/>
            </a:br>
            <a:r>
              <a:rPr lang="en-US" sz="3600" dirty="0" smtClean="0"/>
              <a:t>(FISHERMEN’S GROSS EARNINGS)</a:t>
            </a:r>
            <a:br>
              <a:rPr lang="en-US" sz="3600" dirty="0" smtClean="0"/>
            </a:br>
            <a:endParaRPr lang="en-US" sz="3600" dirty="0"/>
          </a:p>
        </p:txBody>
      </p:sp>
      <p:sp>
        <p:nvSpPr>
          <p:cNvPr id="3" name="Slide Number Placeholder 2"/>
          <p:cNvSpPr>
            <a:spLocks noGrp="1"/>
          </p:cNvSpPr>
          <p:nvPr>
            <p:ph type="sldNum" sz="quarter" idx="12"/>
          </p:nvPr>
        </p:nvSpPr>
        <p:spPr/>
        <p:txBody>
          <a:bodyPr/>
          <a:lstStyle/>
          <a:p>
            <a:fld id="{99D53C19-B77C-4D8F-BD4B-8F4DE665E84C}" type="slidenum">
              <a:rPr lang="en-US" smtClean="0"/>
              <a:pPr/>
              <a:t>54</a:t>
            </a:fld>
            <a:endParaRPr lang="en-US"/>
          </a:p>
        </p:txBody>
      </p:sp>
    </p:spTree>
    <p:extLst>
      <p:ext uri="{BB962C8B-B14F-4D97-AF65-F5344CB8AC3E}">
        <p14:creationId xmlns:p14="http://schemas.microsoft.com/office/powerpoint/2010/main" val="4165765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17113DF2-9B2A-4A35-AA5F-75844BAE9E07}" type="slidenum">
              <a:rPr lang="en-US"/>
              <a:pPr/>
              <a:t>55</a:t>
            </a:fld>
            <a:endParaRPr lang="en-US"/>
          </a:p>
        </p:txBody>
      </p:sp>
      <p:sp>
        <p:nvSpPr>
          <p:cNvPr id="236548" name="Rectangle 4"/>
          <p:cNvSpPr>
            <a:spLocks noGrp="1" noChangeArrowheads="1"/>
          </p:cNvSpPr>
          <p:nvPr>
            <p:ph type="title"/>
          </p:nvPr>
        </p:nvSpPr>
        <p:spPr>
          <a:xfrm>
            <a:off x="457200" y="274638"/>
            <a:ext cx="8229600" cy="563562"/>
          </a:xfrm>
        </p:spPr>
        <p:txBody>
          <a:bodyPr/>
          <a:lstStyle/>
          <a:p>
            <a:r>
              <a:rPr lang="en-US" sz="1600"/>
              <a:t>The combined result of strong harvests and a dramatic recovery in prices has been a dramatic recovery in the ex-vessel value of Alaska salmon harvests, from $164 million in 2002 to $603 million in 2010.</a:t>
            </a:r>
          </a:p>
        </p:txBody>
      </p:sp>
      <p:pic>
        <p:nvPicPr>
          <p:cNvPr id="2365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96963"/>
            <a:ext cx="8064500"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2E431B1E-BE36-4B34-B8E0-48024DE33F87}" type="slidenum">
              <a:rPr lang="en-US"/>
              <a:pPr/>
              <a:t>56</a:t>
            </a:fld>
            <a:endParaRPr lang="en-US"/>
          </a:p>
        </p:txBody>
      </p:sp>
      <p:sp>
        <p:nvSpPr>
          <p:cNvPr id="239620" name="Rectangle 4"/>
          <p:cNvSpPr>
            <a:spLocks noGrp="1" noChangeArrowheads="1"/>
          </p:cNvSpPr>
          <p:nvPr>
            <p:ph type="title"/>
          </p:nvPr>
        </p:nvSpPr>
        <p:spPr>
          <a:xfrm>
            <a:off x="457200" y="274638"/>
            <a:ext cx="8229600" cy="639762"/>
          </a:xfrm>
        </p:spPr>
        <p:txBody>
          <a:bodyPr/>
          <a:lstStyle/>
          <a:p>
            <a:r>
              <a:rPr lang="en-US" sz="1600"/>
              <a:t>After adjusting for inflation the recovery in ex-vessel value doesn’t appear quite as dramatic—although it is still dramatic and important.  Although ex-vessel value has rebounded strongly, it is still well below the inflation-adjusted levels of much of the 1980s.</a:t>
            </a:r>
          </a:p>
        </p:txBody>
      </p:sp>
      <p:pic>
        <p:nvPicPr>
          <p:cNvPr id="2396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58888"/>
            <a:ext cx="7835900" cy="559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sz="3600" dirty="0" smtClean="0"/>
              <a:t>TRENDS IN</a:t>
            </a:r>
            <a:br>
              <a:rPr lang="en-US" sz="3600" dirty="0" smtClean="0"/>
            </a:br>
            <a:r>
              <a:rPr lang="en-US" sz="3600" dirty="0" smtClean="0"/>
              <a:t>TOTAL FIRST WHOLESALE VALUE OF ALASKA SAMON PRODUCTION</a:t>
            </a:r>
            <a:br>
              <a:rPr lang="en-US" sz="3600" dirty="0" smtClean="0"/>
            </a:br>
            <a:r>
              <a:rPr lang="en-US" sz="3600" dirty="0" smtClean="0"/>
              <a:t>(TOTAL PAYMENTS TO PROCESSORS)</a:t>
            </a:r>
            <a:br>
              <a:rPr lang="en-US" sz="3600" dirty="0" smtClean="0"/>
            </a:br>
            <a:r>
              <a:rPr lang="en-US" sz="3600" dirty="0"/>
              <a:t/>
            </a:r>
            <a:br>
              <a:rPr lang="en-US" sz="3600" dirty="0"/>
            </a:br>
            <a:r>
              <a:rPr lang="en-US" dirty="0" smtClean="0"/>
              <a:t>Note:  These graphs are based on Commercial Operator Annual Report (COAR) data which are only available through 2011.</a:t>
            </a:r>
            <a:endParaRPr lang="en-US" dirty="0"/>
          </a:p>
        </p:txBody>
      </p:sp>
      <p:sp>
        <p:nvSpPr>
          <p:cNvPr id="3" name="Slide Number Placeholder 2"/>
          <p:cNvSpPr>
            <a:spLocks noGrp="1"/>
          </p:cNvSpPr>
          <p:nvPr>
            <p:ph type="sldNum" sz="quarter" idx="12"/>
          </p:nvPr>
        </p:nvSpPr>
        <p:spPr/>
        <p:txBody>
          <a:bodyPr/>
          <a:lstStyle/>
          <a:p>
            <a:fld id="{99D53C19-B77C-4D8F-BD4B-8F4DE665E84C}" type="slidenum">
              <a:rPr lang="en-US" smtClean="0"/>
              <a:pPr/>
              <a:t>57</a:t>
            </a:fld>
            <a:endParaRPr lang="en-US"/>
          </a:p>
        </p:txBody>
      </p:sp>
    </p:spTree>
    <p:extLst>
      <p:ext uri="{BB962C8B-B14F-4D97-AF65-F5344CB8AC3E}">
        <p14:creationId xmlns:p14="http://schemas.microsoft.com/office/powerpoint/2010/main" val="27435301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5F1B534E-555D-40A9-89CD-09927F72065E}" type="slidenum">
              <a:rPr lang="en-US"/>
              <a:pPr/>
              <a:t>58</a:t>
            </a:fld>
            <a:endParaRPr lang="en-US"/>
          </a:p>
        </p:txBody>
      </p:sp>
      <p:sp>
        <p:nvSpPr>
          <p:cNvPr id="253956" name="Rectangle 4"/>
          <p:cNvSpPr>
            <a:spLocks noGrp="1" noChangeArrowheads="1"/>
          </p:cNvSpPr>
          <p:nvPr>
            <p:ph type="title"/>
          </p:nvPr>
        </p:nvSpPr>
        <p:spPr>
          <a:xfrm>
            <a:off x="457200" y="152400"/>
            <a:ext cx="8229600" cy="990600"/>
          </a:xfrm>
        </p:spPr>
        <p:txBody>
          <a:bodyPr/>
          <a:lstStyle/>
          <a:p>
            <a:r>
              <a:rPr lang="en-US" sz="1600" dirty="0"/>
              <a:t>There has been a dramatic increase in the total wholesale value of Alaska production since the early 2000s, from $466 million in 2002 to $1.5 billion in </a:t>
            </a:r>
            <a:r>
              <a:rPr lang="en-US" sz="1600" dirty="0" smtClean="0"/>
              <a:t>2011.  </a:t>
            </a:r>
            <a:r>
              <a:rPr lang="en-US" sz="1600" dirty="0"/>
              <a:t>The increase in wholesale value was driven primarily by higher wholesale prices, as well as increased harvests and production of sockeye salmon.  Note that salmon roe </a:t>
            </a:r>
            <a:r>
              <a:rPr lang="en-US" sz="1600" dirty="0" smtClean="0"/>
              <a:t>is </a:t>
            </a:r>
            <a:r>
              <a:rPr lang="en-US" sz="1600" dirty="0"/>
              <a:t>an important component of total wholesale value.</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8092"/>
            <a:ext cx="8153400" cy="5547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9D929CF-FAB7-4DB6-8520-39D5BAF5EB8C}" type="slidenum">
              <a:rPr lang="en-US"/>
              <a:pPr/>
              <a:t>59</a:t>
            </a:fld>
            <a:endParaRPr lang="en-US"/>
          </a:p>
        </p:txBody>
      </p:sp>
      <p:sp>
        <p:nvSpPr>
          <p:cNvPr id="263170" name="Rectangle 2"/>
          <p:cNvSpPr>
            <a:spLocks noGrp="1" noChangeArrowheads="1"/>
          </p:cNvSpPr>
          <p:nvPr>
            <p:ph type="title"/>
          </p:nvPr>
        </p:nvSpPr>
        <p:spPr>
          <a:xfrm>
            <a:off x="457200" y="0"/>
            <a:ext cx="8305800" cy="1524000"/>
          </a:xfrm>
        </p:spPr>
        <p:txBody>
          <a:bodyPr/>
          <a:lstStyle/>
          <a:p>
            <a:r>
              <a:rPr lang="en-US" sz="1600"/>
              <a:t>Both fishermen and processors have shared in the increase in salmon wholesale prices and value since the early 2000s. </a:t>
            </a:r>
            <a:br>
              <a:rPr lang="en-US" sz="1600"/>
            </a:br>
            <a:r>
              <a:rPr lang="en-US" sz="1600"/>
              <a:t/>
            </a:r>
            <a:br>
              <a:rPr lang="en-US" sz="1600"/>
            </a:br>
            <a:r>
              <a:rPr lang="en-US" sz="1600"/>
              <a:t>“Processor margin” is my term for the wholesale value of processors’ sales minus the ex-vessel value they pay fishermen.  Since the early 2000s, both total processor margin and total ex-vessel value have risen by similar amounts.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 y="1562100"/>
            <a:ext cx="7619999" cy="5184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sz="3600" dirty="0" smtClean="0"/>
              <a:t>TRENDS IN STATEWIDE</a:t>
            </a:r>
            <a:br>
              <a:rPr lang="en-US" sz="3600" dirty="0" smtClean="0"/>
            </a:br>
            <a:r>
              <a:rPr lang="en-US" sz="3600" dirty="0" smtClean="0"/>
              <a:t>ALASKA SALMON HARVESTS</a:t>
            </a:r>
            <a:endParaRPr lang="en-US" sz="2800" dirty="0"/>
          </a:p>
        </p:txBody>
      </p:sp>
      <p:sp>
        <p:nvSpPr>
          <p:cNvPr id="3" name="Slide Number Placeholder 2"/>
          <p:cNvSpPr>
            <a:spLocks noGrp="1"/>
          </p:cNvSpPr>
          <p:nvPr>
            <p:ph type="sldNum" sz="quarter" idx="12"/>
          </p:nvPr>
        </p:nvSpPr>
        <p:spPr/>
        <p:txBody>
          <a:bodyPr/>
          <a:lstStyle/>
          <a:p>
            <a:fld id="{99D53C19-B77C-4D8F-BD4B-8F4DE665E84C}" type="slidenum">
              <a:rPr lang="en-US" smtClean="0"/>
              <a:pPr/>
              <a:t>6</a:t>
            </a:fld>
            <a:endParaRPr lang="en-US"/>
          </a:p>
        </p:txBody>
      </p:sp>
    </p:spTree>
    <p:extLst>
      <p:ext uri="{BB962C8B-B14F-4D97-AF65-F5344CB8AC3E}">
        <p14:creationId xmlns:p14="http://schemas.microsoft.com/office/powerpoint/2010/main" val="16401975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sz="3600" dirty="0" smtClean="0"/>
              <a:t>TRENDS IN TOTAL EARNINGS</a:t>
            </a:r>
            <a:br>
              <a:rPr lang="en-US" sz="3600" dirty="0" smtClean="0"/>
            </a:br>
            <a:r>
              <a:rPr lang="en-US" sz="3600" dirty="0" smtClean="0"/>
              <a:t>AND PERMIT PRICES</a:t>
            </a:r>
            <a:br>
              <a:rPr lang="en-US" sz="3600" dirty="0" smtClean="0"/>
            </a:br>
            <a:r>
              <a:rPr lang="en-US" sz="3600" dirty="0" smtClean="0"/>
              <a:t>IN SELECTED FISHERIES</a:t>
            </a:r>
            <a:br>
              <a:rPr lang="en-US" sz="3600" dirty="0" smtClean="0"/>
            </a:br>
            <a:endParaRPr lang="en-US" dirty="0"/>
          </a:p>
        </p:txBody>
      </p:sp>
      <p:sp>
        <p:nvSpPr>
          <p:cNvPr id="3" name="Slide Number Placeholder 2"/>
          <p:cNvSpPr>
            <a:spLocks noGrp="1"/>
          </p:cNvSpPr>
          <p:nvPr>
            <p:ph type="sldNum" sz="quarter" idx="12"/>
          </p:nvPr>
        </p:nvSpPr>
        <p:spPr/>
        <p:txBody>
          <a:bodyPr/>
          <a:lstStyle/>
          <a:p>
            <a:fld id="{99D53C19-B77C-4D8F-BD4B-8F4DE665E84C}" type="slidenum">
              <a:rPr lang="en-US" smtClean="0"/>
              <a:pPr/>
              <a:t>60</a:t>
            </a:fld>
            <a:endParaRPr lang="en-US"/>
          </a:p>
        </p:txBody>
      </p:sp>
    </p:spTree>
    <p:extLst>
      <p:ext uri="{BB962C8B-B14F-4D97-AF65-F5344CB8AC3E}">
        <p14:creationId xmlns:p14="http://schemas.microsoft.com/office/powerpoint/2010/main" val="7295233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B50E0CE6-C538-45E6-BBF7-C63F2B3A35CA}" type="slidenum">
              <a:rPr lang="en-US"/>
              <a:pPr/>
              <a:t>61</a:t>
            </a:fld>
            <a:endParaRPr lang="en-US"/>
          </a:p>
        </p:txBody>
      </p:sp>
      <p:sp>
        <p:nvSpPr>
          <p:cNvPr id="226308" name="Rectangle 4"/>
          <p:cNvSpPr>
            <a:spLocks noGrp="1" noChangeArrowheads="1"/>
          </p:cNvSpPr>
          <p:nvPr>
            <p:ph type="title"/>
          </p:nvPr>
        </p:nvSpPr>
        <p:spPr>
          <a:xfrm>
            <a:off x="457200" y="274638"/>
            <a:ext cx="8077200" cy="1173162"/>
          </a:xfrm>
        </p:spPr>
        <p:txBody>
          <a:bodyPr/>
          <a:lstStyle/>
          <a:p>
            <a:r>
              <a:rPr lang="en-US" sz="1400"/>
              <a:t>There are twenty-seven different limited entry salmon fisheries in Alaska.  The trends in ex-vessel value (which is the same as total earnings) differs by fishery, reflecting the species mix caught in the fishery and local run conditions.  However, in general almost all fisheries experienced a significant decline in value during the 1990s and a significant recovery since 2002.  This graph shows trends in total earnings in two of Alaska’s most valuable salmon fisheries:  the Bristol Bay drift gillnet fishery and the Southeast purse seine fishery.</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69586"/>
            <a:ext cx="7567613" cy="514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FBA62F1F-DBF3-4599-A554-6AA9BAC7E719}" type="slidenum">
              <a:rPr lang="en-US"/>
              <a:pPr/>
              <a:t>62</a:t>
            </a:fld>
            <a:endParaRPr lang="en-US"/>
          </a:p>
        </p:txBody>
      </p:sp>
      <p:sp>
        <p:nvSpPr>
          <p:cNvPr id="223236" name="Rectangle 4"/>
          <p:cNvSpPr>
            <a:spLocks noGrp="1" noChangeArrowheads="1"/>
          </p:cNvSpPr>
          <p:nvPr>
            <p:ph type="title"/>
          </p:nvPr>
        </p:nvSpPr>
        <p:spPr>
          <a:xfrm>
            <a:off x="76200" y="1"/>
            <a:ext cx="8763000" cy="1447800"/>
          </a:xfrm>
        </p:spPr>
        <p:txBody>
          <a:bodyPr/>
          <a:lstStyle/>
          <a:p>
            <a:r>
              <a:rPr lang="en-US" sz="1600" dirty="0"/>
              <a:t>Permit prices in Alaska salmon fisheries tend to reflect trends in earnings.  In many fisheries, permit prices fell drastically when total earnings fell in the 1990s, and have recovered dramatically since 2002 as total earnings have risen.  The increase in permit prices since 2002 shows that Alaska salmon fishermen have become increasingly optimistic about the future prospects of Alaska salmon fisheries</a:t>
            </a:r>
            <a:r>
              <a:rPr lang="en-US" sz="1600" dirty="0" smtClean="0"/>
              <a:t>.  The risk is that if earnings fall permit prices may fall.</a:t>
            </a:r>
            <a:endParaRPr lang="en-US" sz="1600"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90" y="1447801"/>
            <a:ext cx="7952023"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sz="3600" dirty="0" smtClean="0"/>
              <a:t>TRENDS IN</a:t>
            </a:r>
            <a:br>
              <a:rPr lang="en-US" sz="3600" dirty="0" smtClean="0"/>
            </a:br>
            <a:r>
              <a:rPr lang="en-US" sz="3600" dirty="0" smtClean="0"/>
              <a:t>WORLD SALMON SUPPLY</a:t>
            </a:r>
            <a:endParaRPr lang="en-US" dirty="0"/>
          </a:p>
        </p:txBody>
      </p:sp>
      <p:sp>
        <p:nvSpPr>
          <p:cNvPr id="3" name="Slide Number Placeholder 2"/>
          <p:cNvSpPr>
            <a:spLocks noGrp="1"/>
          </p:cNvSpPr>
          <p:nvPr>
            <p:ph type="sldNum" sz="quarter" idx="12"/>
          </p:nvPr>
        </p:nvSpPr>
        <p:spPr/>
        <p:txBody>
          <a:bodyPr/>
          <a:lstStyle/>
          <a:p>
            <a:fld id="{99D53C19-B77C-4D8F-BD4B-8F4DE665E84C}" type="slidenum">
              <a:rPr lang="en-US" smtClean="0"/>
              <a:pPr/>
              <a:t>63</a:t>
            </a:fld>
            <a:endParaRPr lang="en-US"/>
          </a:p>
        </p:txBody>
      </p:sp>
    </p:spTree>
    <p:extLst>
      <p:ext uri="{BB962C8B-B14F-4D97-AF65-F5344CB8AC3E}">
        <p14:creationId xmlns:p14="http://schemas.microsoft.com/office/powerpoint/2010/main" val="7295233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54EA3C64-0008-4245-8F19-11EF80355625}" type="slidenum">
              <a:rPr lang="en-US"/>
              <a:pPr/>
              <a:t>64</a:t>
            </a:fld>
            <a:endParaRPr lang="en-US"/>
          </a:p>
        </p:txBody>
      </p:sp>
      <p:sp>
        <p:nvSpPr>
          <p:cNvPr id="333828" name="Rectangle 4"/>
          <p:cNvSpPr>
            <a:spLocks noGrp="1" noChangeArrowheads="1"/>
          </p:cNvSpPr>
          <p:nvPr>
            <p:ph type="title"/>
          </p:nvPr>
        </p:nvSpPr>
        <p:spPr>
          <a:xfrm>
            <a:off x="457200" y="274638"/>
            <a:ext cx="8229600" cy="563562"/>
          </a:xfrm>
        </p:spPr>
        <p:txBody>
          <a:bodyPr/>
          <a:lstStyle/>
          <a:p>
            <a:r>
              <a:rPr lang="en-US" sz="1600" dirty="0"/>
              <a:t>Alaska has become a relatively small part of total world salmon supply</a:t>
            </a:r>
            <a:r>
              <a:rPr lang="en-US" sz="1600" dirty="0" smtClean="0"/>
              <a:t>.</a:t>
            </a:r>
            <a:endParaRPr lang="en-US" sz="1600" dirty="0"/>
          </a:p>
        </p:txBody>
      </p:sp>
      <p:pic>
        <p:nvPicPr>
          <p:cNvPr id="3338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27100"/>
            <a:ext cx="8674100" cy="593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339803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lstStyle/>
          <a:p>
            <a:r>
              <a:rPr lang="en-US" dirty="0" smtClean="0"/>
              <a:t>World Salmon Supply, Farmed and Wild, by Species</a:t>
            </a:r>
            <a:endParaRPr lang="en-US" dirty="0"/>
          </a:p>
        </p:txBody>
      </p:sp>
      <p:sp>
        <p:nvSpPr>
          <p:cNvPr id="3" name="Slide Number Placeholder 2"/>
          <p:cNvSpPr>
            <a:spLocks noGrp="1"/>
          </p:cNvSpPr>
          <p:nvPr>
            <p:ph type="sldNum" sz="quarter" idx="12"/>
          </p:nvPr>
        </p:nvSpPr>
        <p:spPr/>
        <p:txBody>
          <a:bodyPr/>
          <a:lstStyle/>
          <a:p>
            <a:fld id="{99D53C19-B77C-4D8F-BD4B-8F4DE665E84C}" type="slidenum">
              <a:rPr lang="en-US" smtClean="0"/>
              <a:pPr/>
              <a:t>65</a:t>
            </a:fld>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817020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5316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1341438"/>
          </a:xfrm>
        </p:spPr>
        <p:txBody>
          <a:bodyPr/>
          <a:lstStyle/>
          <a:p>
            <a:r>
              <a:rPr lang="en-US" dirty="0" smtClean="0"/>
              <a:t>Norway and Chile dominate world farmed Atlantic salmon production.  Chilean farmed production declined drastically from 2008 to 2010 due to an outbreak of Infectious Salmon Anemia (ISA).  Chilean production rebounded sharply in 2011 and 2012.</a:t>
            </a:r>
            <a:endParaRPr lang="en-US" dirty="0"/>
          </a:p>
        </p:txBody>
      </p:sp>
      <p:sp>
        <p:nvSpPr>
          <p:cNvPr id="3" name="Slide Number Placeholder 2"/>
          <p:cNvSpPr>
            <a:spLocks noGrp="1"/>
          </p:cNvSpPr>
          <p:nvPr>
            <p:ph type="sldNum" sz="quarter" idx="12"/>
          </p:nvPr>
        </p:nvSpPr>
        <p:spPr/>
        <p:txBody>
          <a:bodyPr/>
          <a:lstStyle/>
          <a:p>
            <a:fld id="{99D53C19-B77C-4D8F-BD4B-8F4DE665E84C}" type="slidenum">
              <a:rPr lang="en-US" smtClean="0"/>
              <a:pPr/>
              <a:t>66</a:t>
            </a:fld>
            <a:endParaRPr lang="en-US"/>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162" y="1371600"/>
            <a:ext cx="7617113"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39287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Norwegian salmon production has also been growing rapidly!</a:t>
            </a:r>
            <a:endParaRPr lang="en-US" dirty="0"/>
          </a:p>
        </p:txBody>
      </p:sp>
      <p:sp>
        <p:nvSpPr>
          <p:cNvPr id="3" name="Slide Number Placeholder 2"/>
          <p:cNvSpPr>
            <a:spLocks noGrp="1"/>
          </p:cNvSpPr>
          <p:nvPr>
            <p:ph type="sldNum" sz="quarter" idx="12"/>
          </p:nvPr>
        </p:nvSpPr>
        <p:spPr/>
        <p:txBody>
          <a:bodyPr/>
          <a:lstStyle/>
          <a:p>
            <a:fld id="{99D53C19-B77C-4D8F-BD4B-8F4DE665E84C}" type="slidenum">
              <a:rPr lang="en-US" smtClean="0"/>
              <a:pPr/>
              <a:t>67</a:t>
            </a:fld>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06406"/>
            <a:ext cx="7998619" cy="5441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9513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01817"/>
          </a:xfrm>
        </p:spPr>
        <p:txBody>
          <a:bodyPr/>
          <a:lstStyle/>
          <a:p>
            <a:r>
              <a:rPr lang="en-US" dirty="0" smtClean="0"/>
              <a:t>Alaska wild salmon accounts for less than one-third of US fresh and frozen salmon consumptions.</a:t>
            </a:r>
            <a:endParaRPr lang="en-US" dirty="0"/>
          </a:p>
        </p:txBody>
      </p:sp>
      <p:sp>
        <p:nvSpPr>
          <p:cNvPr id="3" name="Slide Number Placeholder 2"/>
          <p:cNvSpPr>
            <a:spLocks noGrp="1"/>
          </p:cNvSpPr>
          <p:nvPr>
            <p:ph type="sldNum" sz="quarter" idx="12"/>
          </p:nvPr>
        </p:nvSpPr>
        <p:spPr/>
        <p:txBody>
          <a:bodyPr/>
          <a:lstStyle/>
          <a:p>
            <a:fld id="{99D53C19-B77C-4D8F-BD4B-8F4DE665E84C}" type="slidenum">
              <a:rPr lang="en-US" smtClean="0"/>
              <a:pPr/>
              <a:t>68</a:t>
            </a:fld>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76455"/>
            <a:ext cx="8372475" cy="6081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97052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 salmon imports have been rebounding as Chilean salmon production recovers</a:t>
            </a:r>
            <a:endParaRPr lang="en-US" dirty="0"/>
          </a:p>
        </p:txBody>
      </p:sp>
      <p:sp>
        <p:nvSpPr>
          <p:cNvPr id="3" name="Slide Number Placeholder 2"/>
          <p:cNvSpPr>
            <a:spLocks noGrp="1"/>
          </p:cNvSpPr>
          <p:nvPr>
            <p:ph type="sldNum" sz="quarter" idx="12"/>
          </p:nvPr>
        </p:nvSpPr>
        <p:spPr/>
        <p:txBody>
          <a:bodyPr/>
          <a:lstStyle/>
          <a:p>
            <a:fld id="{99D53C19-B77C-4D8F-BD4B-8F4DE665E84C}" type="slidenum">
              <a:rPr lang="en-US" smtClean="0"/>
              <a:pPr/>
              <a:t>69</a:t>
            </a:fld>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43322"/>
            <a:ext cx="7305675" cy="5314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3886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E7F57AD3-6697-4F33-BF79-23EA6D9F526C}" type="slidenum">
              <a:rPr lang="en-US"/>
              <a:pPr/>
              <a:t>7</a:t>
            </a:fld>
            <a:endParaRPr lang="en-US"/>
          </a:p>
        </p:txBody>
      </p:sp>
      <p:sp>
        <p:nvSpPr>
          <p:cNvPr id="229380" name="Rectangle 4"/>
          <p:cNvSpPr>
            <a:spLocks noGrp="1" noChangeArrowheads="1"/>
          </p:cNvSpPr>
          <p:nvPr>
            <p:ph type="title"/>
          </p:nvPr>
        </p:nvSpPr>
        <p:spPr>
          <a:xfrm>
            <a:off x="483393" y="15240"/>
            <a:ext cx="8355807" cy="1280160"/>
          </a:xfrm>
        </p:spPr>
        <p:txBody>
          <a:bodyPr/>
          <a:lstStyle/>
          <a:p>
            <a:r>
              <a:rPr lang="en-US" sz="1600" dirty="0"/>
              <a:t/>
            </a:r>
            <a:br>
              <a:rPr lang="en-US" sz="1600" dirty="0"/>
            </a:br>
            <a:r>
              <a:rPr lang="en-US" sz="1600" dirty="0" smtClean="0"/>
              <a:t>Sockeye, </a:t>
            </a:r>
            <a:r>
              <a:rPr lang="en-US" sz="1600" dirty="0"/>
              <a:t>pink and chum </a:t>
            </a:r>
            <a:r>
              <a:rPr lang="en-US" sz="1600" dirty="0" smtClean="0"/>
              <a:t>account </a:t>
            </a:r>
            <a:r>
              <a:rPr lang="en-US" sz="1600" dirty="0"/>
              <a:t>for most of </a:t>
            </a:r>
            <a:r>
              <a:rPr lang="en-US" sz="1600" dirty="0" smtClean="0"/>
              <a:t>Alaska’s </a:t>
            </a:r>
            <a:r>
              <a:rPr lang="en-US" sz="1600" dirty="0"/>
              <a:t>salmon harvest volume and value. </a:t>
            </a:r>
            <a:r>
              <a:rPr lang="en-US" sz="1600" dirty="0" smtClean="0"/>
              <a:t> In this presentation I focus on markets for these three species.</a:t>
            </a:r>
            <a:r>
              <a:rPr lang="en-US" sz="1600" dirty="0"/>
              <a:t> Alaska salmon harvests have generally been strong over the past decade.  Note however that the 2012 harvest volume was the lowest since </a:t>
            </a:r>
            <a:r>
              <a:rPr lang="en-US" sz="1600" dirty="0" smtClean="0"/>
              <a:t>1998—due to lower sockeye and pink harvests. </a:t>
            </a:r>
            <a:endParaRPr lang="en-US" sz="1600" dirty="0"/>
          </a:p>
        </p:txBody>
      </p:sp>
      <p:pic>
        <p:nvPicPr>
          <p:cNvPr id="2293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8" y="1433915"/>
            <a:ext cx="7547708" cy="5424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9D53C19-B77C-4D8F-BD4B-8F4DE665E84C}" type="slidenum">
              <a:rPr lang="en-US" smtClean="0"/>
              <a:pPr/>
              <a:t>70</a:t>
            </a:fld>
            <a:endParaRPr lang="en-US"/>
          </a:p>
        </p:txBody>
      </p:sp>
      <p:pic>
        <p:nvPicPr>
          <p:cNvPr id="235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793"/>
          <a:stretch/>
        </p:blipFill>
        <p:spPr bwMode="auto">
          <a:xfrm>
            <a:off x="717550" y="2057401"/>
            <a:ext cx="7734300"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58899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99D53C19-B77C-4D8F-BD4B-8F4DE665E84C}" type="slidenum">
              <a:rPr lang="en-US" smtClean="0"/>
              <a:pPr/>
              <a:t>71</a:t>
            </a:fld>
            <a:endParaRPr lang="en-US"/>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16100"/>
            <a:ext cx="8138750"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100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65DC01-4352-4894-AAF9-699D114156EC}" type="slidenum">
              <a:rPr lang="en-US" smtClean="0"/>
              <a:pPr/>
              <a:t>72</a:t>
            </a:fld>
            <a:endParaRPr lang="en-US"/>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21586"/>
            <a:ext cx="8381999" cy="4903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53477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sz="3600" dirty="0" smtClean="0"/>
              <a:t>TRENDS IN</a:t>
            </a:r>
            <a:br>
              <a:rPr lang="en-US" sz="3600" dirty="0" smtClean="0"/>
            </a:br>
            <a:r>
              <a:rPr lang="en-US" sz="3600" dirty="0" smtClean="0"/>
              <a:t>FARMED SALMON PRICES</a:t>
            </a:r>
            <a:endParaRPr lang="en-US" dirty="0"/>
          </a:p>
        </p:txBody>
      </p:sp>
      <p:sp>
        <p:nvSpPr>
          <p:cNvPr id="3" name="Slide Number Placeholder 2"/>
          <p:cNvSpPr>
            <a:spLocks noGrp="1"/>
          </p:cNvSpPr>
          <p:nvPr>
            <p:ph type="sldNum" sz="quarter" idx="12"/>
          </p:nvPr>
        </p:nvSpPr>
        <p:spPr/>
        <p:txBody>
          <a:bodyPr/>
          <a:lstStyle/>
          <a:p>
            <a:fld id="{99D53C19-B77C-4D8F-BD4B-8F4DE665E84C}" type="slidenum">
              <a:rPr lang="en-US" smtClean="0"/>
              <a:pPr/>
              <a:t>73</a:t>
            </a:fld>
            <a:endParaRPr lang="en-US"/>
          </a:p>
        </p:txBody>
      </p:sp>
    </p:spTree>
    <p:extLst>
      <p:ext uri="{BB962C8B-B14F-4D97-AF65-F5344CB8AC3E}">
        <p14:creationId xmlns:p14="http://schemas.microsoft.com/office/powerpoint/2010/main" val="192216217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farmed Atlantic salmon prices spiked in 2010 and 2011 due to the downturn in supply—but then fell sharply  as supply increased again.  Over the past few months prices have been rising again.</a:t>
            </a:r>
            <a:endParaRPr lang="en-US" dirty="0"/>
          </a:p>
        </p:txBody>
      </p:sp>
      <p:sp>
        <p:nvSpPr>
          <p:cNvPr id="3" name="Slide Number Placeholder 2"/>
          <p:cNvSpPr>
            <a:spLocks noGrp="1"/>
          </p:cNvSpPr>
          <p:nvPr>
            <p:ph type="sldNum" sz="quarter" idx="12"/>
          </p:nvPr>
        </p:nvSpPr>
        <p:spPr/>
        <p:txBody>
          <a:bodyPr/>
          <a:lstStyle/>
          <a:p>
            <a:fld id="{99D53C19-B77C-4D8F-BD4B-8F4DE665E84C}" type="slidenum">
              <a:rPr lang="en-US" smtClean="0"/>
              <a:pPr/>
              <a:t>74</a:t>
            </a:fld>
            <a:endParaRPr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51000"/>
            <a:ext cx="793432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35202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has been a clear inverse relationship between US Atlantic salmon fillet imports and prices.</a:t>
            </a:r>
            <a:endParaRPr lang="en-US" dirty="0"/>
          </a:p>
        </p:txBody>
      </p:sp>
      <p:sp>
        <p:nvSpPr>
          <p:cNvPr id="3" name="Slide Number Placeholder 2"/>
          <p:cNvSpPr>
            <a:spLocks noGrp="1"/>
          </p:cNvSpPr>
          <p:nvPr>
            <p:ph type="sldNum" sz="quarter" idx="12"/>
          </p:nvPr>
        </p:nvSpPr>
        <p:spPr/>
        <p:txBody>
          <a:bodyPr/>
          <a:lstStyle/>
          <a:p>
            <a:fld id="{99D53C19-B77C-4D8F-BD4B-8F4DE665E84C}" type="slidenum">
              <a:rPr lang="en-US" smtClean="0"/>
              <a:pPr/>
              <a:t>75</a:t>
            </a:fld>
            <a:endParaRPr lang="en-US"/>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8" y="1142999"/>
            <a:ext cx="8972072" cy="495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4399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DB8A95D7-4AC3-46F6-9072-19667E772C3D}" type="slidenum">
              <a:rPr lang="en-US"/>
              <a:pPr/>
              <a:t>76</a:t>
            </a:fld>
            <a:endParaRPr lang="en-US"/>
          </a:p>
        </p:txBody>
      </p:sp>
      <p:sp>
        <p:nvSpPr>
          <p:cNvPr id="399363" name="Rectangle 3"/>
          <p:cNvSpPr>
            <a:spLocks noChangeArrowheads="1"/>
          </p:cNvSpPr>
          <p:nvPr/>
        </p:nvSpPr>
        <p:spPr bwMode="auto">
          <a:xfrm>
            <a:off x="304800" y="152400"/>
            <a:ext cx="8382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dirty="0">
                <a:solidFill>
                  <a:srgbClr val="000066"/>
                </a:solidFill>
              </a:rPr>
              <a:t>In a global market dominated by farmed salmon, wild salmon prices </a:t>
            </a:r>
            <a:r>
              <a:rPr lang="en-US" dirty="0" smtClean="0">
                <a:solidFill>
                  <a:srgbClr val="000066"/>
                </a:solidFill>
              </a:rPr>
              <a:t>have tended to </a:t>
            </a:r>
            <a:r>
              <a:rPr lang="en-US" dirty="0">
                <a:solidFill>
                  <a:srgbClr val="000066"/>
                </a:solidFill>
              </a:rPr>
              <a:t>move in the same direction as farmed salmon prices—both down and up.</a:t>
            </a:r>
          </a:p>
        </p:txBody>
      </p:sp>
      <p:pic>
        <p:nvPicPr>
          <p:cNvPr id="399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8674100" cy="593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5991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DB7B2A69-2766-4EE4-9535-52DD7EA7D70D}" type="slidenum">
              <a:rPr lang="en-US"/>
              <a:pPr/>
              <a:t>77</a:t>
            </a:fld>
            <a:endParaRPr lang="en-US"/>
          </a:p>
        </p:txBody>
      </p:sp>
      <p:pic>
        <p:nvPicPr>
          <p:cNvPr id="393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1000"/>
            <a:ext cx="8674100" cy="593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40323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sz="3600" dirty="0" smtClean="0"/>
              <a:t>FACTORS AFFECTING</a:t>
            </a:r>
            <a:br>
              <a:rPr lang="en-US" sz="3600" dirty="0" smtClean="0"/>
            </a:br>
            <a:r>
              <a:rPr lang="en-US" sz="3600" dirty="0" smtClean="0"/>
              <a:t>ALASKA SALMON PRICES</a:t>
            </a:r>
            <a:endParaRPr lang="en-US" dirty="0"/>
          </a:p>
        </p:txBody>
      </p:sp>
      <p:sp>
        <p:nvSpPr>
          <p:cNvPr id="3" name="Slide Number Placeholder 2"/>
          <p:cNvSpPr>
            <a:spLocks noGrp="1"/>
          </p:cNvSpPr>
          <p:nvPr>
            <p:ph type="sldNum" sz="quarter" idx="12"/>
          </p:nvPr>
        </p:nvSpPr>
        <p:spPr/>
        <p:txBody>
          <a:bodyPr/>
          <a:lstStyle/>
          <a:p>
            <a:fld id="{99D53C19-B77C-4D8F-BD4B-8F4DE665E84C}" type="slidenum">
              <a:rPr lang="en-US" smtClean="0"/>
              <a:pPr/>
              <a:t>78</a:t>
            </a:fld>
            <a:endParaRPr lang="en-US"/>
          </a:p>
        </p:txBody>
      </p:sp>
    </p:spTree>
    <p:extLst>
      <p:ext uri="{BB962C8B-B14F-4D97-AF65-F5344CB8AC3E}">
        <p14:creationId xmlns:p14="http://schemas.microsoft.com/office/powerpoint/2010/main" val="353616433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B8D923D-E877-4666-8A79-21B83E887FFF}" type="slidenum">
              <a:rPr lang="en-US"/>
              <a:pPr/>
              <a:t>79</a:t>
            </a:fld>
            <a:endParaRPr lang="en-US"/>
          </a:p>
        </p:txBody>
      </p:sp>
      <p:sp>
        <p:nvSpPr>
          <p:cNvPr id="371714" name="Rectangle 2"/>
          <p:cNvSpPr>
            <a:spLocks noGrp="1" noChangeArrowheads="1"/>
          </p:cNvSpPr>
          <p:nvPr>
            <p:ph type="title"/>
          </p:nvPr>
        </p:nvSpPr>
        <p:spPr/>
        <p:txBody>
          <a:bodyPr/>
          <a:lstStyle/>
          <a:p>
            <a:pPr marL="342900" indent="-342900"/>
            <a:r>
              <a:rPr lang="en-US" b="1" dirty="0" smtClean="0"/>
              <a:t>What </a:t>
            </a:r>
            <a:r>
              <a:rPr lang="en-US" b="1" dirty="0"/>
              <a:t>explains the dramatic recovery in Alaska salmon prices</a:t>
            </a:r>
            <a:br>
              <a:rPr lang="en-US" b="1" dirty="0"/>
            </a:br>
            <a:r>
              <a:rPr lang="en-US" b="1" dirty="0"/>
              <a:t> </a:t>
            </a:r>
            <a:r>
              <a:rPr lang="en-US" b="1" dirty="0" smtClean="0"/>
              <a:t>since 2002?</a:t>
            </a:r>
            <a:endParaRPr lang="en-US" b="1" dirty="0"/>
          </a:p>
        </p:txBody>
      </p:sp>
      <p:sp>
        <p:nvSpPr>
          <p:cNvPr id="371715" name="Rectangle 3"/>
          <p:cNvSpPr>
            <a:spLocks noGrp="1" noChangeArrowheads="1"/>
          </p:cNvSpPr>
          <p:nvPr>
            <p:ph type="body" idx="1"/>
          </p:nvPr>
        </p:nvSpPr>
        <p:spPr/>
        <p:txBody>
          <a:bodyPr/>
          <a:lstStyle/>
          <a:p>
            <a:r>
              <a:rPr lang="en-US"/>
              <a:t>Prices for Alaska salmon recovered dramatically over the past decade.</a:t>
            </a:r>
          </a:p>
          <a:p>
            <a:r>
              <a:rPr lang="en-US"/>
              <a:t>What caused the recovery in prices?</a:t>
            </a:r>
          </a:p>
          <a:p>
            <a:r>
              <a:rPr lang="en-US"/>
              <a:t>It is important to have a clear understanding of what has been driving prices in order to think clearly about how prices may change in the future.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698DC02A-373A-4072-85AC-C7CAD34EB727}" type="slidenum">
              <a:rPr lang="en-US"/>
              <a:pPr/>
              <a:t>8</a:t>
            </a:fld>
            <a:endParaRPr lang="en-US"/>
          </a:p>
        </p:txBody>
      </p:sp>
      <p:sp>
        <p:nvSpPr>
          <p:cNvPr id="82948" name="Rectangle 4"/>
          <p:cNvSpPr>
            <a:spLocks noGrp="1" noChangeArrowheads="1"/>
          </p:cNvSpPr>
          <p:nvPr>
            <p:ph type="title"/>
          </p:nvPr>
        </p:nvSpPr>
        <p:spPr>
          <a:xfrm>
            <a:off x="457200" y="152400"/>
            <a:ext cx="8229600" cy="1020762"/>
          </a:xfrm>
        </p:spPr>
        <p:txBody>
          <a:bodyPr/>
          <a:lstStyle/>
          <a:p>
            <a:r>
              <a:rPr lang="en-US" sz="1600" dirty="0"/>
              <a:t>Harvest trends differ by species:</a:t>
            </a:r>
            <a:br>
              <a:rPr lang="en-US" sz="1600" dirty="0"/>
            </a:br>
            <a:r>
              <a:rPr lang="en-US" sz="1600" dirty="0"/>
              <a:t>* High but widely fluctuating pink </a:t>
            </a:r>
            <a:r>
              <a:rPr lang="en-US" sz="1600" dirty="0" smtClean="0"/>
              <a:t>harvests—fell sharply in 2012</a:t>
            </a:r>
            <a:r>
              <a:rPr lang="en-US" sz="1600" dirty="0"/>
              <a:t/>
            </a:r>
            <a:br>
              <a:rPr lang="en-US" sz="1600" dirty="0"/>
            </a:br>
            <a:r>
              <a:rPr lang="en-US" sz="1600" dirty="0"/>
              <a:t>* Sockeye harvests up from </a:t>
            </a:r>
            <a:r>
              <a:rPr lang="en-US" sz="1600" dirty="0" smtClean="0"/>
              <a:t>1998-2003 levels—but fell in 2012</a:t>
            </a:r>
            <a:r>
              <a:rPr lang="en-US" sz="1600" dirty="0"/>
              <a:t/>
            </a:r>
            <a:br>
              <a:rPr lang="en-US" sz="1600" dirty="0"/>
            </a:br>
            <a:r>
              <a:rPr lang="en-US" sz="1600" dirty="0"/>
              <a:t>* Chum harvests fairly strong and consistent</a:t>
            </a:r>
          </a:p>
        </p:txBody>
      </p:sp>
      <p:pic>
        <p:nvPicPr>
          <p:cNvPr id="829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48740"/>
            <a:ext cx="7595983" cy="5458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476E535-8542-4AEF-827E-A28BD1DD75C1}" type="slidenum">
              <a:rPr lang="en-US"/>
              <a:pPr/>
              <a:t>80</a:t>
            </a:fld>
            <a:endParaRPr lang="en-US"/>
          </a:p>
        </p:txBody>
      </p:sp>
      <p:sp>
        <p:nvSpPr>
          <p:cNvPr id="373762" name="Rectangle 2"/>
          <p:cNvSpPr>
            <a:spLocks noGrp="1" noChangeArrowheads="1"/>
          </p:cNvSpPr>
          <p:nvPr>
            <p:ph type="title"/>
          </p:nvPr>
        </p:nvSpPr>
        <p:spPr/>
        <p:txBody>
          <a:bodyPr/>
          <a:lstStyle/>
          <a:p>
            <a:r>
              <a:rPr lang="en-US" dirty="0"/>
              <a:t>What explains the dramatic recovery in Alaska salmon prices</a:t>
            </a:r>
            <a:br>
              <a:rPr lang="en-US" dirty="0"/>
            </a:br>
            <a:r>
              <a:rPr lang="en-US" dirty="0"/>
              <a:t> since 2002</a:t>
            </a:r>
            <a:r>
              <a:rPr lang="en-US" dirty="0" smtClean="0"/>
              <a:t>?</a:t>
            </a:r>
            <a:endParaRPr lang="en-US" dirty="0"/>
          </a:p>
        </p:txBody>
      </p:sp>
      <p:sp>
        <p:nvSpPr>
          <p:cNvPr id="373763" name="Rectangle 3"/>
          <p:cNvSpPr>
            <a:spLocks noGrp="1" noChangeArrowheads="1"/>
          </p:cNvSpPr>
          <p:nvPr>
            <p:ph type="body" idx="1"/>
          </p:nvPr>
        </p:nvSpPr>
        <p:spPr/>
        <p:txBody>
          <a:bodyPr/>
          <a:lstStyle/>
          <a:p>
            <a:r>
              <a:rPr lang="en-US" dirty="0" smtClean="0"/>
              <a:t>Partly things the Alaska salmon industry has done:</a:t>
            </a:r>
            <a:endParaRPr lang="en-US" dirty="0" smtClean="0"/>
          </a:p>
          <a:p>
            <a:pPr lvl="1"/>
            <a:r>
              <a:rPr lang="en-US" dirty="0" smtClean="0"/>
              <a:t>Sustained </a:t>
            </a:r>
            <a:r>
              <a:rPr lang="en-US" dirty="0"/>
              <a:t>effective marketing</a:t>
            </a:r>
          </a:p>
          <a:p>
            <a:pPr lvl="1"/>
            <a:r>
              <a:rPr lang="en-US" dirty="0"/>
              <a:t>Effective niche marketing</a:t>
            </a:r>
          </a:p>
          <a:p>
            <a:pPr lvl="1"/>
            <a:r>
              <a:rPr lang="en-US" dirty="0"/>
              <a:t>Development of new markets</a:t>
            </a:r>
          </a:p>
          <a:p>
            <a:pPr lvl="1"/>
            <a:r>
              <a:rPr lang="en-US" dirty="0"/>
              <a:t>New product forms</a:t>
            </a:r>
          </a:p>
          <a:p>
            <a:pPr lvl="1"/>
            <a:r>
              <a:rPr lang="en-US" dirty="0"/>
              <a:t>Improved </a:t>
            </a:r>
            <a:r>
              <a:rPr lang="en-US" dirty="0" smtClean="0"/>
              <a:t>quality</a:t>
            </a:r>
          </a:p>
          <a:p>
            <a:r>
              <a:rPr lang="en-US" dirty="0" smtClean="0"/>
              <a:t>Partly other things happening in world salmon markets</a:t>
            </a:r>
          </a:p>
          <a:p>
            <a:pPr lvl="1"/>
            <a:r>
              <a:rPr lang="en-US" dirty="0" smtClean="0"/>
              <a:t>Greatly expanded world salmon demand</a:t>
            </a:r>
          </a:p>
          <a:p>
            <a:pPr lvl="1"/>
            <a:r>
              <a:rPr lang="en-US" dirty="0" smtClean="0"/>
              <a:t>Shortfall in farmed salmon supply due to Chilean disease problems</a:t>
            </a:r>
            <a:endParaRPr lang="en-US" dirty="0"/>
          </a:p>
          <a:p>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29E11426-6D80-445B-A24C-AC17E8A3ECCC}" type="slidenum">
              <a:rPr lang="en-US"/>
              <a:pPr/>
              <a:t>81</a:t>
            </a:fld>
            <a:endParaRPr lang="en-US"/>
          </a:p>
        </p:txBody>
      </p:sp>
      <p:sp>
        <p:nvSpPr>
          <p:cNvPr id="318466" name="Rectangle 2"/>
          <p:cNvSpPr>
            <a:spLocks noGrp="1" noChangeArrowheads="1"/>
          </p:cNvSpPr>
          <p:nvPr>
            <p:ph type="title"/>
          </p:nvPr>
        </p:nvSpPr>
        <p:spPr>
          <a:xfrm>
            <a:off x="304800" y="0"/>
            <a:ext cx="8458200" cy="914400"/>
          </a:xfrm>
        </p:spPr>
        <p:txBody>
          <a:bodyPr/>
          <a:lstStyle/>
          <a:p>
            <a:r>
              <a:rPr lang="en-US" dirty="0" smtClean="0"/>
              <a:t>Things the Alaska salmon industry has done:</a:t>
            </a:r>
            <a:br>
              <a:rPr lang="en-US" dirty="0" smtClean="0"/>
            </a:br>
            <a:r>
              <a:rPr lang="en-US" dirty="0" smtClean="0"/>
              <a:t>Sustained </a:t>
            </a:r>
            <a:r>
              <a:rPr lang="en-US" dirty="0"/>
              <a:t>effective </a:t>
            </a:r>
            <a:r>
              <a:rPr lang="en-US" dirty="0" smtClean="0"/>
              <a:t>marketing . . .</a:t>
            </a:r>
            <a:endParaRPr lang="en-US" dirty="0"/>
          </a:p>
        </p:txBody>
      </p:sp>
      <p:pic>
        <p:nvPicPr>
          <p:cNvPr id="318469" name="Picture 5" descr="DSCF0094"/>
          <p:cNvPicPr>
            <a:picLocks noChangeAspect="1" noChangeArrowheads="1"/>
          </p:cNvPicPr>
          <p:nvPr/>
        </p:nvPicPr>
        <p:blipFill>
          <a:blip r:embed="rId3" cstate="print">
            <a:extLst>
              <a:ext uri="{28A0092B-C50C-407E-A947-70E740481C1C}">
                <a14:useLocalDpi xmlns:a14="http://schemas.microsoft.com/office/drawing/2010/main" val="0"/>
              </a:ext>
            </a:extLst>
          </a:blip>
          <a:srcRect l="6281" t="5203" r="3984" b="3410"/>
          <a:stretch>
            <a:fillRect/>
          </a:stretch>
        </p:blipFill>
        <p:spPr bwMode="auto">
          <a:xfrm>
            <a:off x="5105400" y="1066800"/>
            <a:ext cx="3902075"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4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371600"/>
            <a:ext cx="3962400"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8471" name="Picture 7" descr="salmon-thirty-salmon_from_AK_Airlines_webs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114800"/>
            <a:ext cx="480060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B6D6D15D-76D2-4ADB-BD83-2ADEF22DE766}" type="slidenum">
              <a:rPr lang="en-US"/>
              <a:pPr/>
              <a:t>82</a:t>
            </a:fld>
            <a:endParaRPr lang="en-US"/>
          </a:p>
        </p:txBody>
      </p:sp>
      <p:sp>
        <p:nvSpPr>
          <p:cNvPr id="331778" name="Rectangle 2"/>
          <p:cNvSpPr>
            <a:spLocks noGrp="1" noChangeArrowheads="1"/>
          </p:cNvSpPr>
          <p:nvPr>
            <p:ph type="title"/>
          </p:nvPr>
        </p:nvSpPr>
        <p:spPr>
          <a:xfrm>
            <a:off x="304800" y="6294438"/>
            <a:ext cx="8229600" cy="563562"/>
          </a:xfrm>
        </p:spPr>
        <p:txBody>
          <a:bodyPr/>
          <a:lstStyle/>
          <a:p>
            <a:r>
              <a:rPr lang="en-US" i="1"/>
              <a:t>Washington Post</a:t>
            </a:r>
            <a:r>
              <a:rPr lang="en-US"/>
              <a:t>, May 31, 2006</a:t>
            </a:r>
          </a:p>
        </p:txBody>
      </p:sp>
      <p:pic>
        <p:nvPicPr>
          <p:cNvPr id="331779" name="Picture 3" descr="A4479E2C"/>
          <p:cNvPicPr>
            <a:picLocks noChangeAspect="1" noChangeArrowheads="1"/>
          </p:cNvPicPr>
          <p:nvPr/>
        </p:nvPicPr>
        <p:blipFill>
          <a:blip r:embed="rId3">
            <a:extLst>
              <a:ext uri="{28A0092B-C50C-407E-A947-70E740481C1C}">
                <a14:useLocalDpi xmlns:a14="http://schemas.microsoft.com/office/drawing/2010/main" val="0"/>
              </a:ext>
            </a:extLst>
          </a:blip>
          <a:srcRect t="3304"/>
          <a:stretch>
            <a:fillRect/>
          </a:stretch>
        </p:blipFill>
        <p:spPr bwMode="auto">
          <a:xfrm>
            <a:off x="228600" y="1143000"/>
            <a:ext cx="8686800" cy="5053013"/>
          </a:xfrm>
          <a:prstGeom prst="rect">
            <a:avLst/>
          </a:prstGeom>
          <a:noFill/>
          <a:extLst>
            <a:ext uri="{909E8E84-426E-40DD-AFC4-6F175D3DCCD1}">
              <a14:hiddenFill xmlns:a14="http://schemas.microsoft.com/office/drawing/2010/main">
                <a:solidFill>
                  <a:srgbClr val="FFFFFF"/>
                </a:solidFill>
              </a14:hiddenFill>
            </a:ext>
          </a:extLst>
        </p:spPr>
      </p:pic>
      <p:sp>
        <p:nvSpPr>
          <p:cNvPr id="331780" name="Rectangle 4"/>
          <p:cNvSpPr>
            <a:spLocks noChangeArrowheads="1"/>
          </p:cNvSpPr>
          <p:nvPr/>
        </p:nvSpPr>
        <p:spPr bwMode="auto">
          <a:xfrm>
            <a:off x="228600" y="2971800"/>
            <a:ext cx="2133600" cy="14478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1781" name="Rectangle 5"/>
          <p:cNvSpPr>
            <a:spLocks noChangeArrowheads="1"/>
          </p:cNvSpPr>
          <p:nvPr/>
        </p:nvSpPr>
        <p:spPr bwMode="auto">
          <a:xfrm>
            <a:off x="457200" y="152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dirty="0" smtClean="0">
                <a:solidFill>
                  <a:srgbClr val="000066"/>
                </a:solidFill>
              </a:rPr>
              <a:t>Things </a:t>
            </a:r>
            <a:r>
              <a:rPr lang="en-US" dirty="0">
                <a:solidFill>
                  <a:srgbClr val="000066"/>
                </a:solidFill>
              </a:rPr>
              <a:t>the Alaska salmon industry has done</a:t>
            </a:r>
            <a:r>
              <a:rPr lang="en-US" dirty="0" smtClean="0">
                <a:solidFill>
                  <a:srgbClr val="000066"/>
                </a:solidFill>
              </a:rPr>
              <a:t>:</a:t>
            </a:r>
          </a:p>
          <a:p>
            <a:pPr algn="ctr"/>
            <a:r>
              <a:rPr lang="en-US" dirty="0">
                <a:solidFill>
                  <a:srgbClr val="000066"/>
                </a:solidFill>
              </a:rPr>
              <a:t>E</a:t>
            </a:r>
            <a:r>
              <a:rPr lang="en-US" dirty="0" smtClean="0">
                <a:solidFill>
                  <a:srgbClr val="000066"/>
                </a:solidFill>
              </a:rPr>
              <a:t>ffective </a:t>
            </a:r>
            <a:r>
              <a:rPr lang="en-US" dirty="0">
                <a:solidFill>
                  <a:srgbClr val="000066"/>
                </a:solidFill>
              </a:rPr>
              <a:t>niche marketing . .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C0B4EC15-90F1-4A23-BF21-4176CDD47FD3}" type="slidenum">
              <a:rPr lang="en-US"/>
              <a:pPr/>
              <a:t>83</a:t>
            </a:fld>
            <a:endParaRPr lang="en-US"/>
          </a:p>
        </p:txBody>
      </p:sp>
      <p:sp>
        <p:nvSpPr>
          <p:cNvPr id="436228" name="Rectangle 4"/>
          <p:cNvSpPr>
            <a:spLocks noGrp="1" noChangeArrowheads="1"/>
          </p:cNvSpPr>
          <p:nvPr>
            <p:ph type="title"/>
          </p:nvPr>
        </p:nvSpPr>
        <p:spPr>
          <a:xfrm>
            <a:off x="457200" y="274638"/>
            <a:ext cx="8229600" cy="639762"/>
          </a:xfrm>
        </p:spPr>
        <p:txBody>
          <a:bodyPr/>
          <a:lstStyle/>
          <a:p>
            <a:r>
              <a:rPr lang="en-US" dirty="0" smtClean="0"/>
              <a:t>Things </a:t>
            </a:r>
            <a:r>
              <a:rPr lang="en-US" dirty="0"/>
              <a:t>the Alaska salmon industry has done</a:t>
            </a:r>
            <a:r>
              <a:rPr lang="en-US" dirty="0" smtClean="0"/>
              <a:t>:</a:t>
            </a:r>
            <a:br>
              <a:rPr lang="en-US" dirty="0" smtClean="0"/>
            </a:br>
            <a:r>
              <a:rPr lang="en-US" dirty="0" smtClean="0"/>
              <a:t>Diversification of markets and development </a:t>
            </a:r>
            <a:r>
              <a:rPr lang="en-US" dirty="0"/>
              <a:t>of new markets . . .</a:t>
            </a:r>
          </a:p>
        </p:txBody>
      </p:sp>
      <p:pic>
        <p:nvPicPr>
          <p:cNvPr id="4362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8521700" cy="582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5DD36ADB-3A78-43B2-9D65-009CD1A7345A}" type="slidenum">
              <a:rPr lang="en-US"/>
              <a:pPr/>
              <a:t>84</a:t>
            </a:fld>
            <a:endParaRPr lang="en-US"/>
          </a:p>
        </p:txBody>
      </p:sp>
      <p:sp>
        <p:nvSpPr>
          <p:cNvPr id="324610" name="Rectangle 2"/>
          <p:cNvSpPr>
            <a:spLocks noGrp="1" noChangeArrowheads="1"/>
          </p:cNvSpPr>
          <p:nvPr>
            <p:ph type="title"/>
          </p:nvPr>
        </p:nvSpPr>
        <p:spPr/>
        <p:txBody>
          <a:bodyPr/>
          <a:lstStyle/>
          <a:p>
            <a:r>
              <a:rPr lang="en-US" dirty="0" smtClean="0"/>
              <a:t>Things </a:t>
            </a:r>
            <a:r>
              <a:rPr lang="en-US" dirty="0"/>
              <a:t>the Alaska salmon industry has done:</a:t>
            </a:r>
            <a:br>
              <a:rPr lang="en-US" dirty="0"/>
            </a:br>
            <a:r>
              <a:rPr lang="en-US" dirty="0" smtClean="0"/>
              <a:t>New </a:t>
            </a:r>
            <a:r>
              <a:rPr lang="en-US" dirty="0"/>
              <a:t>product forms . . .</a:t>
            </a:r>
          </a:p>
        </p:txBody>
      </p:sp>
      <p:pic>
        <p:nvPicPr>
          <p:cNvPr id="324612" name="Picture 4" descr="IMG_2763"/>
          <p:cNvPicPr>
            <a:picLocks noChangeAspect="1" noChangeArrowheads="1"/>
          </p:cNvPicPr>
          <p:nvPr/>
        </p:nvPicPr>
        <p:blipFill>
          <a:blip r:embed="rId3" cstate="print">
            <a:extLst>
              <a:ext uri="{28A0092B-C50C-407E-A947-70E740481C1C}">
                <a14:useLocalDpi xmlns:a14="http://schemas.microsoft.com/office/drawing/2010/main" val="0"/>
              </a:ext>
            </a:extLst>
          </a:blip>
          <a:srcRect l="13324" t="28438" r="2655" b="15872"/>
          <a:stretch>
            <a:fillRect/>
          </a:stretch>
        </p:blipFill>
        <p:spPr bwMode="auto">
          <a:xfrm>
            <a:off x="304800" y="1795463"/>
            <a:ext cx="8458200" cy="4187825"/>
          </a:xfrm>
          <a:prstGeom prst="rect">
            <a:avLst/>
          </a:prstGeom>
          <a:noFill/>
          <a:extLst>
            <a:ext uri="{909E8E84-426E-40DD-AFC4-6F175D3DCCD1}">
              <a14:hiddenFill xmlns:a14="http://schemas.microsoft.com/office/drawing/2010/main">
                <a:solidFill>
                  <a:srgbClr val="FFFFFF"/>
                </a:solidFill>
              </a14:hiddenFill>
            </a:ext>
          </a:extLst>
        </p:spPr>
      </p:pic>
      <p:sp>
        <p:nvSpPr>
          <p:cNvPr id="324614" name="Text Box 6"/>
          <p:cNvSpPr txBox="1">
            <a:spLocks noChangeArrowheads="1"/>
          </p:cNvSpPr>
          <p:nvPr/>
        </p:nvSpPr>
        <p:spPr bwMode="auto">
          <a:xfrm>
            <a:off x="3429000" y="6248400"/>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solidFill>
                  <a:srgbClr val="000066"/>
                </a:solidFill>
              </a:rPr>
              <a:t>Wild sockeye fillet</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fld id="{E47441CA-4D49-4604-99E6-55AD0785B31A}" type="slidenum">
              <a:rPr lang="en-US"/>
              <a:pPr/>
              <a:t>85</a:t>
            </a:fld>
            <a:endParaRPr lang="en-US"/>
          </a:p>
        </p:txBody>
      </p:sp>
      <p:sp>
        <p:nvSpPr>
          <p:cNvPr id="433156" name="Rectangle 4"/>
          <p:cNvSpPr>
            <a:spLocks noGrp="1" noChangeArrowheads="1"/>
          </p:cNvSpPr>
          <p:nvPr>
            <p:ph type="title"/>
          </p:nvPr>
        </p:nvSpPr>
        <p:spPr>
          <a:xfrm>
            <a:off x="304800" y="609600"/>
            <a:ext cx="5029200" cy="1143000"/>
          </a:xfrm>
        </p:spPr>
        <p:txBody>
          <a:bodyPr/>
          <a:lstStyle/>
          <a:p>
            <a:r>
              <a:rPr lang="en-US" dirty="0" smtClean="0"/>
              <a:t>Things </a:t>
            </a:r>
            <a:r>
              <a:rPr lang="en-US" dirty="0"/>
              <a:t>the Alaska salmon industry has done:</a:t>
            </a:r>
            <a:br>
              <a:rPr lang="en-US" dirty="0"/>
            </a:br>
            <a:r>
              <a:rPr lang="en-US" dirty="0" smtClean="0"/>
              <a:t>I</a:t>
            </a:r>
            <a:r>
              <a:rPr lang="en-US" dirty="0" smtClean="0"/>
              <a:t>mproved </a:t>
            </a:r>
            <a:r>
              <a:rPr lang="en-US" dirty="0"/>
              <a:t>quality . . .</a:t>
            </a:r>
          </a:p>
        </p:txBody>
      </p:sp>
      <p:pic>
        <p:nvPicPr>
          <p:cNvPr id="4331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95800"/>
            <a:ext cx="7019925" cy="22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3159" name="Rectangle 7"/>
          <p:cNvSpPr>
            <a:spLocks noChangeArrowheads="1"/>
          </p:cNvSpPr>
          <p:nvPr/>
        </p:nvSpPr>
        <p:spPr bwMode="auto">
          <a:xfrm>
            <a:off x="2667000" y="5638800"/>
            <a:ext cx="457200" cy="2286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160" name="Rectangle 8"/>
          <p:cNvSpPr>
            <a:spLocks noChangeArrowheads="1"/>
          </p:cNvSpPr>
          <p:nvPr/>
        </p:nvSpPr>
        <p:spPr bwMode="auto">
          <a:xfrm>
            <a:off x="4572000" y="5638800"/>
            <a:ext cx="457200" cy="2286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161" name="Rectangle 9"/>
          <p:cNvSpPr>
            <a:spLocks noChangeArrowheads="1"/>
          </p:cNvSpPr>
          <p:nvPr/>
        </p:nvSpPr>
        <p:spPr bwMode="auto">
          <a:xfrm>
            <a:off x="6477000" y="5638800"/>
            <a:ext cx="457200" cy="2286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33162" name="Picture 10"/>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5622925" y="152400"/>
            <a:ext cx="3360738" cy="43434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3163" name="Text Box 11"/>
          <p:cNvSpPr txBox="1">
            <a:spLocks noChangeArrowheads="1"/>
          </p:cNvSpPr>
          <p:nvPr/>
        </p:nvSpPr>
        <p:spPr bwMode="auto">
          <a:xfrm>
            <a:off x="381000" y="4114800"/>
            <a:ext cx="490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Drift Fleet Raw Product Purchases, 2008-2010</a:t>
            </a:r>
          </a:p>
        </p:txBody>
      </p:sp>
      <p:sp>
        <p:nvSpPr>
          <p:cNvPr id="433164" name="Rectangle 12"/>
          <p:cNvSpPr>
            <a:spLocks noChangeArrowheads="1"/>
          </p:cNvSpPr>
          <p:nvPr/>
        </p:nvSpPr>
        <p:spPr bwMode="auto">
          <a:xfrm>
            <a:off x="381000" y="5638800"/>
            <a:ext cx="685800" cy="2286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54EA3C64-0008-4245-8F19-11EF80355625}" type="slidenum">
              <a:rPr lang="en-US"/>
              <a:pPr/>
              <a:t>86</a:t>
            </a:fld>
            <a:endParaRPr lang="en-US"/>
          </a:p>
        </p:txBody>
      </p:sp>
      <p:sp>
        <p:nvSpPr>
          <p:cNvPr id="333828" name="Rectangle 4"/>
          <p:cNvSpPr>
            <a:spLocks noGrp="1" noChangeArrowheads="1"/>
          </p:cNvSpPr>
          <p:nvPr>
            <p:ph type="title"/>
          </p:nvPr>
        </p:nvSpPr>
        <p:spPr>
          <a:xfrm>
            <a:off x="457200" y="274638"/>
            <a:ext cx="8229600" cy="563562"/>
          </a:xfrm>
        </p:spPr>
        <p:txBody>
          <a:bodyPr/>
          <a:lstStyle/>
          <a:p>
            <a:r>
              <a:rPr lang="en-US" sz="1600" dirty="0"/>
              <a:t>Alaska has become a relatively small part of total world salmon supply.</a:t>
            </a:r>
            <a:br>
              <a:rPr lang="en-US" sz="1600" dirty="0"/>
            </a:br>
            <a:r>
              <a:rPr lang="en-US" sz="1600" dirty="0"/>
              <a:t>Alaska salmon prices are </a:t>
            </a:r>
            <a:r>
              <a:rPr lang="en-US" sz="1600" dirty="0" smtClean="0"/>
              <a:t>significantly affected by </a:t>
            </a:r>
            <a:r>
              <a:rPr lang="en-US" sz="1600" u="sng" dirty="0" smtClean="0"/>
              <a:t>global </a:t>
            </a:r>
            <a:r>
              <a:rPr lang="en-US" sz="1600" u="sng" dirty="0"/>
              <a:t>supply and demand conditions which influence prices for all salmon</a:t>
            </a:r>
            <a:r>
              <a:rPr lang="en-US" sz="1600" dirty="0"/>
              <a:t>.</a:t>
            </a:r>
          </a:p>
        </p:txBody>
      </p:sp>
      <p:pic>
        <p:nvPicPr>
          <p:cNvPr id="3338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59153"/>
            <a:ext cx="8064500" cy="551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463F7AF-BA3A-4971-A39B-72B5A2E19793}" type="slidenum">
              <a:rPr lang="en-US"/>
              <a:pPr/>
              <a:t>87</a:t>
            </a:fld>
            <a:endParaRPr lang="en-US"/>
          </a:p>
        </p:txBody>
      </p:sp>
      <p:sp>
        <p:nvSpPr>
          <p:cNvPr id="389122" name="Rectangle 2"/>
          <p:cNvSpPr>
            <a:spLocks noGrp="1" noChangeArrowheads="1"/>
          </p:cNvSpPr>
          <p:nvPr>
            <p:ph type="title"/>
          </p:nvPr>
        </p:nvSpPr>
        <p:spPr/>
        <p:txBody>
          <a:bodyPr/>
          <a:lstStyle/>
          <a:p>
            <a:r>
              <a:rPr lang="en-US"/>
              <a:t>Wild salmon competes with farmed salmon in world markets</a:t>
            </a:r>
          </a:p>
        </p:txBody>
      </p:sp>
      <p:sp>
        <p:nvSpPr>
          <p:cNvPr id="389123" name="Rectangle 3"/>
          <p:cNvSpPr>
            <a:spLocks noGrp="1" noChangeArrowheads="1"/>
          </p:cNvSpPr>
          <p:nvPr>
            <p:ph type="body" idx="1"/>
          </p:nvPr>
        </p:nvSpPr>
        <p:spPr/>
        <p:txBody>
          <a:bodyPr/>
          <a:lstStyle/>
          <a:p>
            <a:r>
              <a:rPr lang="en-US"/>
              <a:t>Rapidly growing farmed salmon production glutted world markets in the 1990s and drove prices down </a:t>
            </a:r>
            <a:r>
              <a:rPr lang="en-US" u="sng"/>
              <a:t>for both farmed and wild salmon</a:t>
            </a:r>
            <a:r>
              <a:rPr lang="en-US"/>
              <a:t>.</a:t>
            </a:r>
          </a:p>
          <a:p>
            <a:r>
              <a:rPr lang="en-US"/>
              <a:t>When farmed salmon prices fell in the 1990s, wild salmon prices fell too, because buyers had cheap alternatives to wild salmon</a:t>
            </a:r>
          </a:p>
          <a:p>
            <a:r>
              <a:rPr lang="en-US"/>
              <a:t>After 2002 prices rose </a:t>
            </a:r>
            <a:r>
              <a:rPr lang="en-US" u="sng"/>
              <a:t>for both farmed and wild salmon</a:t>
            </a:r>
            <a:r>
              <a:rPr lang="en-US"/>
              <a:t>, because</a:t>
            </a:r>
          </a:p>
          <a:p>
            <a:pPr lvl="1"/>
            <a:r>
              <a:rPr lang="en-US"/>
              <a:t>World demand for salmon grew rapidly</a:t>
            </a:r>
          </a:p>
          <a:p>
            <a:pPr lvl="1"/>
            <a:r>
              <a:rPr lang="en-US"/>
              <a:t>Growth in world farmed salmon production slowed</a:t>
            </a:r>
          </a:p>
          <a:p>
            <a:pPr lvl="1"/>
            <a:r>
              <a:rPr lang="en-US"/>
              <a:t>Chile experienced major production declines due to disease.</a:t>
            </a:r>
          </a:p>
          <a:p>
            <a:r>
              <a:rPr lang="en-US"/>
              <a:t>When farmed salmon prices rose between 2002 and 2011, wild salmon prices rose too, because buyers didn’t have cheap alternatives to wild salmon</a:t>
            </a:r>
          </a:p>
          <a:p>
            <a:endParaRPr lang="en-US"/>
          </a:p>
        </p:txBody>
      </p:sp>
    </p:spTree>
    <p:extLst>
      <p:ext uri="{BB962C8B-B14F-4D97-AF65-F5344CB8AC3E}">
        <p14:creationId xmlns:p14="http://schemas.microsoft.com/office/powerpoint/2010/main" val="27725477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8E0F508-3135-4787-84BF-D347B88915DB}" type="slidenum">
              <a:rPr lang="en-US"/>
              <a:pPr/>
              <a:t>88</a:t>
            </a:fld>
            <a:endParaRPr lang="en-US"/>
          </a:p>
        </p:txBody>
      </p:sp>
      <p:sp>
        <p:nvSpPr>
          <p:cNvPr id="391170" name="Rectangle 2"/>
          <p:cNvSpPr>
            <a:spLocks noGrp="1" noChangeArrowheads="1"/>
          </p:cNvSpPr>
          <p:nvPr>
            <p:ph type="title"/>
          </p:nvPr>
        </p:nvSpPr>
        <p:spPr>
          <a:xfrm>
            <a:off x="457200" y="274638"/>
            <a:ext cx="8229600" cy="868362"/>
          </a:xfrm>
        </p:spPr>
        <p:txBody>
          <a:bodyPr/>
          <a:lstStyle/>
          <a:p>
            <a:r>
              <a:rPr lang="en-US" dirty="0"/>
              <a:t>But Alaska wild salmon is different and better than farmed salmon!</a:t>
            </a:r>
            <a:br>
              <a:rPr lang="en-US" dirty="0"/>
            </a:br>
            <a:r>
              <a:rPr lang="en-US" dirty="0"/>
              <a:t>Why should farmed salmon prices have any effect on wild salmon ??!!??</a:t>
            </a:r>
          </a:p>
        </p:txBody>
      </p:sp>
      <p:sp>
        <p:nvSpPr>
          <p:cNvPr id="391171" name="Rectangle 3"/>
          <p:cNvSpPr>
            <a:spLocks noGrp="1" noChangeArrowheads="1"/>
          </p:cNvSpPr>
          <p:nvPr>
            <p:ph type="body" idx="1"/>
          </p:nvPr>
        </p:nvSpPr>
        <p:spPr>
          <a:xfrm>
            <a:off x="381000" y="1066800"/>
            <a:ext cx="8229600" cy="5791200"/>
          </a:xfrm>
        </p:spPr>
        <p:txBody>
          <a:bodyPr/>
          <a:lstStyle/>
          <a:p>
            <a:pPr>
              <a:lnSpc>
                <a:spcPct val="90000"/>
              </a:lnSpc>
            </a:pPr>
            <a:r>
              <a:rPr lang="en-US" dirty="0"/>
              <a:t>Not everyone knows or thinks that wild salmon is different and better than farmed salmon</a:t>
            </a:r>
          </a:p>
          <a:p>
            <a:pPr>
              <a:lnSpc>
                <a:spcPct val="90000"/>
              </a:lnSpc>
            </a:pPr>
            <a:r>
              <a:rPr lang="en-US" dirty="0"/>
              <a:t>What matters for wild salmon prices is not what the first and most loyal customers think and are willing to pay, but what the last and least loyal customers think and are willing to pay</a:t>
            </a:r>
          </a:p>
          <a:p>
            <a:pPr>
              <a:lnSpc>
                <a:spcPct val="90000"/>
              </a:lnSpc>
            </a:pPr>
            <a:r>
              <a:rPr lang="en-US" dirty="0"/>
              <a:t>Even if a competitor’s product is different and not as good as yours, that doesn’t mean it doesn’t affect your prices</a:t>
            </a:r>
          </a:p>
          <a:p>
            <a:pPr lvl="1">
              <a:lnSpc>
                <a:spcPct val="90000"/>
              </a:lnSpc>
            </a:pPr>
            <a:r>
              <a:rPr lang="en-US" dirty="0"/>
              <a:t>If your competitor’s product gets cheaper, you have to lower your prices or some of your customers will switch</a:t>
            </a:r>
          </a:p>
          <a:p>
            <a:pPr lvl="1">
              <a:lnSpc>
                <a:spcPct val="90000"/>
              </a:lnSpc>
            </a:pPr>
            <a:r>
              <a:rPr lang="en-US" dirty="0"/>
              <a:t>If your competitor’s product gets more expensive, you can raise your prices without losing customers</a:t>
            </a:r>
          </a:p>
          <a:p>
            <a:pPr>
              <a:lnSpc>
                <a:spcPct val="90000"/>
              </a:lnSpc>
            </a:pPr>
            <a:r>
              <a:rPr lang="en-US" dirty="0"/>
              <a:t>The many things the Alaska salmon industry has done to strengthen markets since 2002 have helped to increase the premium that Alaska salmon commands over farmed salmon (or reduce the discount that Alaska salmon is priced at, depending on the species and product). </a:t>
            </a:r>
            <a:endParaRPr lang="en-US" dirty="0" smtClean="0"/>
          </a:p>
          <a:p>
            <a:pPr>
              <a:lnSpc>
                <a:spcPct val="90000"/>
              </a:lnSpc>
            </a:pPr>
            <a:r>
              <a:rPr lang="en-US" dirty="0" smtClean="0"/>
              <a:t>But they </a:t>
            </a:r>
            <a:r>
              <a:rPr lang="en-US" dirty="0"/>
              <a:t>have not made Alaska salmon prices fully independent of farmed salmon prices. </a:t>
            </a:r>
            <a:endParaRPr lang="en-US" dirty="0" smtClean="0"/>
          </a:p>
          <a:p>
            <a:pPr>
              <a:lnSpc>
                <a:spcPct val="90000"/>
              </a:lnSpc>
            </a:pPr>
            <a:r>
              <a:rPr lang="en-US" dirty="0" smtClean="0"/>
              <a:t>Important exceptions are markets in which farmed salmon does not compete significantly with Alaska salmon:</a:t>
            </a:r>
          </a:p>
          <a:p>
            <a:pPr lvl="1">
              <a:lnSpc>
                <a:spcPct val="90000"/>
              </a:lnSpc>
            </a:pPr>
            <a:r>
              <a:rPr lang="en-US" dirty="0" smtClean="0"/>
              <a:t>Canned salmon markets</a:t>
            </a:r>
          </a:p>
          <a:p>
            <a:pPr lvl="1">
              <a:lnSpc>
                <a:spcPct val="90000"/>
              </a:lnSpc>
            </a:pPr>
            <a:r>
              <a:rPr lang="en-US" dirty="0" smtClean="0"/>
              <a:t>Roe markets</a:t>
            </a:r>
            <a:r>
              <a:rPr lang="en-US" dirty="0" smtClean="0"/>
              <a:t> </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C551FE4-BC9C-497D-A615-F6DDF21463F6}" type="slidenum">
              <a:rPr lang="en-US"/>
              <a:pPr/>
              <a:t>89</a:t>
            </a:fld>
            <a:endParaRPr lang="en-US"/>
          </a:p>
        </p:txBody>
      </p:sp>
      <p:sp>
        <p:nvSpPr>
          <p:cNvPr id="210946" name="Rectangle 2"/>
          <p:cNvSpPr>
            <a:spLocks noGrp="1" noChangeArrowheads="1"/>
          </p:cNvSpPr>
          <p:nvPr>
            <p:ph type="title"/>
          </p:nvPr>
        </p:nvSpPr>
        <p:spPr/>
        <p:txBody>
          <a:bodyPr/>
          <a:lstStyle/>
          <a:p>
            <a:r>
              <a:rPr lang="en-US" dirty="0" smtClean="0"/>
              <a:t>One of the most important reasons </a:t>
            </a:r>
            <a:r>
              <a:rPr lang="en-US" dirty="0"/>
              <a:t>for the increase in both farmed and wild salmon prices over the past decade was that</a:t>
            </a:r>
            <a:br>
              <a:rPr lang="en-US" dirty="0"/>
            </a:br>
            <a:r>
              <a:rPr lang="en-US" u="sng" dirty="0"/>
              <a:t>world demand for salmon was growing faster than world supply</a:t>
            </a:r>
            <a:r>
              <a:rPr lang="en-US" dirty="0"/>
              <a:t>.</a:t>
            </a:r>
          </a:p>
        </p:txBody>
      </p:sp>
      <p:sp>
        <p:nvSpPr>
          <p:cNvPr id="210947" name="Rectangle 3"/>
          <p:cNvSpPr>
            <a:spLocks noGrp="1" noChangeArrowheads="1"/>
          </p:cNvSpPr>
          <p:nvPr>
            <p:ph type="body" idx="1"/>
          </p:nvPr>
        </p:nvSpPr>
        <p:spPr/>
        <p:txBody>
          <a:bodyPr/>
          <a:lstStyle/>
          <a:p>
            <a:r>
              <a:rPr lang="en-US" u="sng"/>
              <a:t>Rapid demand growth</a:t>
            </a:r>
            <a:r>
              <a:rPr lang="en-US"/>
              <a:t> due to:</a:t>
            </a:r>
          </a:p>
          <a:p>
            <a:pPr lvl="1"/>
            <a:r>
              <a:rPr lang="en-US"/>
              <a:t>Development of new geographic markets (Russia, Brazil, China, etc.)</a:t>
            </a:r>
          </a:p>
          <a:p>
            <a:pPr lvl="1"/>
            <a:r>
              <a:rPr lang="en-US"/>
              <a:t>Growing incomes in new markets</a:t>
            </a:r>
          </a:p>
          <a:p>
            <a:pPr lvl="1"/>
            <a:r>
              <a:rPr lang="en-US"/>
              <a:t>Development of new product forms</a:t>
            </a:r>
          </a:p>
          <a:p>
            <a:pPr lvl="1"/>
            <a:r>
              <a:rPr lang="en-US"/>
              <a:t>Sale of products from more types of retail outlets</a:t>
            </a:r>
          </a:p>
          <a:p>
            <a:pPr lvl="1"/>
            <a:r>
              <a:rPr lang="en-US"/>
              <a:t>Shifting consumer tastes</a:t>
            </a:r>
          </a:p>
          <a:p>
            <a:pPr lvl="2"/>
            <a:r>
              <a:rPr lang="en-US"/>
              <a:t>Growing familiarity with salmon</a:t>
            </a:r>
          </a:p>
          <a:p>
            <a:pPr lvl="2"/>
            <a:r>
              <a:rPr lang="en-US"/>
              <a:t>Health benefits</a:t>
            </a:r>
          </a:p>
          <a:p>
            <a:pPr lvl="1"/>
            <a:endParaRPr lang="en-US"/>
          </a:p>
          <a:p>
            <a:r>
              <a:rPr lang="en-US" u="sng"/>
              <a:t>Slower supply growth</a:t>
            </a:r>
            <a:r>
              <a:rPr lang="en-US"/>
              <a:t> due to:</a:t>
            </a:r>
          </a:p>
          <a:p>
            <a:pPr lvl="1"/>
            <a:r>
              <a:rPr lang="en-US"/>
              <a:t>Wild supply limited by nature</a:t>
            </a:r>
          </a:p>
          <a:p>
            <a:pPr lvl="1"/>
            <a:r>
              <a:rPr lang="en-US"/>
              <a:t>Drastic drop in Chilean farmed Atlantic production due to disease</a:t>
            </a:r>
          </a:p>
          <a:p>
            <a:pPr lvl="1"/>
            <a:r>
              <a:rPr lang="en-US"/>
              <a:t>Higher feed costs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sz="3600" dirty="0" smtClean="0"/>
              <a:t>TRENDS IN</a:t>
            </a:r>
            <a:br>
              <a:rPr lang="en-US" sz="3600" dirty="0" smtClean="0"/>
            </a:br>
            <a:r>
              <a:rPr lang="en-US" sz="3600" dirty="0" smtClean="0"/>
              <a:t>ALASKA SALMON PRODUCTION:  PRODUCTS PRODUCED FROM ALASKA SALMON</a:t>
            </a:r>
            <a:br>
              <a:rPr lang="en-US" sz="3600" dirty="0" smtClean="0"/>
            </a:br>
            <a:r>
              <a:rPr lang="en-US" sz="3600" dirty="0" smtClean="0"/>
              <a:t/>
            </a:r>
            <a:br>
              <a:rPr lang="en-US" sz="3600" dirty="0" smtClean="0"/>
            </a:br>
            <a:r>
              <a:rPr lang="en-US" sz="3600" dirty="0"/>
              <a:t/>
            </a:r>
            <a:br>
              <a:rPr lang="en-US" sz="3600" dirty="0"/>
            </a:br>
            <a:r>
              <a:rPr lang="en-US" dirty="0" smtClean="0"/>
              <a:t>Note:  These graphs are based on Commercial Operator Annual Report (COAR) data which are only available through 2011.</a:t>
            </a:r>
            <a:endParaRPr lang="en-US" dirty="0"/>
          </a:p>
        </p:txBody>
      </p:sp>
      <p:sp>
        <p:nvSpPr>
          <p:cNvPr id="3" name="Slide Number Placeholder 2"/>
          <p:cNvSpPr>
            <a:spLocks noGrp="1"/>
          </p:cNvSpPr>
          <p:nvPr>
            <p:ph type="sldNum" sz="quarter" idx="12"/>
          </p:nvPr>
        </p:nvSpPr>
        <p:spPr/>
        <p:txBody>
          <a:bodyPr/>
          <a:lstStyle/>
          <a:p>
            <a:fld id="{99D53C19-B77C-4D8F-BD4B-8F4DE665E84C}" type="slidenum">
              <a:rPr lang="en-US" smtClean="0"/>
              <a:pPr/>
              <a:t>9</a:t>
            </a:fld>
            <a:endParaRPr lang="en-US"/>
          </a:p>
        </p:txBody>
      </p:sp>
    </p:spTree>
    <p:extLst>
      <p:ext uri="{BB962C8B-B14F-4D97-AF65-F5344CB8AC3E}">
        <p14:creationId xmlns:p14="http://schemas.microsoft.com/office/powerpoint/2010/main" val="80312753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sz="3600" dirty="0" smtClean="0"/>
              <a:t>FUTURE OUTLOOK FOR ALASKA SALMON MARKETS</a:t>
            </a:r>
            <a:endParaRPr lang="en-US" sz="2800" dirty="0"/>
          </a:p>
        </p:txBody>
      </p:sp>
      <p:sp>
        <p:nvSpPr>
          <p:cNvPr id="3" name="Slide Number Placeholder 2"/>
          <p:cNvSpPr>
            <a:spLocks noGrp="1"/>
          </p:cNvSpPr>
          <p:nvPr>
            <p:ph type="sldNum" sz="quarter" idx="12"/>
          </p:nvPr>
        </p:nvSpPr>
        <p:spPr/>
        <p:txBody>
          <a:bodyPr/>
          <a:lstStyle/>
          <a:p>
            <a:fld id="{99D53C19-B77C-4D8F-BD4B-8F4DE665E84C}" type="slidenum">
              <a:rPr lang="en-US" smtClean="0"/>
              <a:pPr/>
              <a:t>90</a:t>
            </a:fld>
            <a:endParaRPr lang="en-US"/>
          </a:p>
        </p:txBody>
      </p:sp>
    </p:spTree>
    <p:extLst>
      <p:ext uri="{BB962C8B-B14F-4D97-AF65-F5344CB8AC3E}">
        <p14:creationId xmlns:p14="http://schemas.microsoft.com/office/powerpoint/2010/main" val="114724259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A085E22-97EF-402F-81BC-C058824FFA05}" type="slidenum">
              <a:rPr lang="en-US"/>
              <a:pPr/>
              <a:t>91</a:t>
            </a:fld>
            <a:endParaRPr lang="en-US"/>
          </a:p>
        </p:txBody>
      </p:sp>
      <p:sp>
        <p:nvSpPr>
          <p:cNvPr id="215042" name="Rectangle 2"/>
          <p:cNvSpPr>
            <a:spLocks noGrp="1" noChangeArrowheads="1"/>
          </p:cNvSpPr>
          <p:nvPr>
            <p:ph type="title"/>
          </p:nvPr>
        </p:nvSpPr>
        <p:spPr>
          <a:xfrm>
            <a:off x="381000" y="152400"/>
            <a:ext cx="8229600" cy="533399"/>
          </a:xfrm>
        </p:spPr>
        <p:txBody>
          <a:bodyPr/>
          <a:lstStyle/>
          <a:p>
            <a:r>
              <a:rPr lang="en-US" b="1" dirty="0" smtClean="0"/>
              <a:t>Short-term outlook for </a:t>
            </a:r>
            <a:r>
              <a:rPr lang="en-US" b="1" dirty="0" smtClean="0"/>
              <a:t>Alaska salmon markets</a:t>
            </a:r>
            <a:endParaRPr lang="en-US" dirty="0"/>
          </a:p>
        </p:txBody>
      </p:sp>
      <p:sp>
        <p:nvSpPr>
          <p:cNvPr id="215043" name="Rectangle 3"/>
          <p:cNvSpPr>
            <a:spLocks noGrp="1" noChangeArrowheads="1"/>
          </p:cNvSpPr>
          <p:nvPr>
            <p:ph type="body" idx="1"/>
          </p:nvPr>
        </p:nvSpPr>
        <p:spPr>
          <a:xfrm>
            <a:off x="381000" y="762000"/>
            <a:ext cx="8305800" cy="5791200"/>
          </a:xfrm>
        </p:spPr>
        <p:txBody>
          <a:bodyPr/>
          <a:lstStyle/>
          <a:p>
            <a:pPr>
              <a:lnSpc>
                <a:spcPct val="80000"/>
              </a:lnSpc>
              <a:buFontTx/>
              <a:buNone/>
            </a:pPr>
            <a:r>
              <a:rPr lang="en-US" sz="1600" b="1" dirty="0" smtClean="0"/>
              <a:t>As always, the outlook for Alaska salmon markets in 2013 is uncertain and will be affected by many different factors which are difficult to predict:</a:t>
            </a:r>
            <a:endParaRPr lang="en-US" sz="1600" b="1" dirty="0"/>
          </a:p>
          <a:p>
            <a:pPr>
              <a:lnSpc>
                <a:spcPct val="80000"/>
              </a:lnSpc>
            </a:pPr>
            <a:r>
              <a:rPr lang="en-US" sz="1600" dirty="0" smtClean="0"/>
              <a:t>Alaska salmon harvests</a:t>
            </a:r>
            <a:endParaRPr lang="en-US" sz="1600" dirty="0"/>
          </a:p>
          <a:p>
            <a:pPr lvl="1">
              <a:lnSpc>
                <a:spcPct val="80000"/>
              </a:lnSpc>
            </a:pPr>
            <a:r>
              <a:rPr lang="en-US" sz="1600" dirty="0" smtClean="0"/>
              <a:t>Lower harvests would tend to push prices up</a:t>
            </a:r>
          </a:p>
          <a:p>
            <a:pPr lvl="1">
              <a:lnSpc>
                <a:spcPct val="80000"/>
              </a:lnSpc>
            </a:pPr>
            <a:r>
              <a:rPr lang="en-US" sz="1600" dirty="0" smtClean="0"/>
              <a:t>Higher harvest would tend to push prices down</a:t>
            </a:r>
          </a:p>
          <a:p>
            <a:pPr lvl="1">
              <a:lnSpc>
                <a:spcPct val="80000"/>
              </a:lnSpc>
            </a:pPr>
            <a:r>
              <a:rPr lang="en-US" sz="1600" dirty="0" smtClean="0"/>
              <a:t>Forecasts are for lower sockeye harvests in Bristol Bay . . . </a:t>
            </a:r>
          </a:p>
          <a:p>
            <a:pPr lvl="1">
              <a:lnSpc>
                <a:spcPct val="80000"/>
              </a:lnSpc>
            </a:pPr>
            <a:r>
              <a:rPr lang="en-US" sz="1600" dirty="0" smtClean="0"/>
              <a:t>Statewide pink harvests will probably be higher . . .</a:t>
            </a:r>
          </a:p>
          <a:p>
            <a:pPr lvl="1">
              <a:lnSpc>
                <a:spcPct val="80000"/>
              </a:lnSpc>
            </a:pPr>
            <a:r>
              <a:rPr lang="en-US" sz="1600" dirty="0" smtClean="0"/>
              <a:t>Pre-season forecasts are not necessarily accurate:  every year brings surprises</a:t>
            </a:r>
          </a:p>
          <a:p>
            <a:pPr>
              <a:lnSpc>
                <a:spcPct val="80000"/>
              </a:lnSpc>
            </a:pPr>
            <a:r>
              <a:rPr lang="en-US" sz="1600" dirty="0" smtClean="0"/>
              <a:t>Other wild salmon harvests</a:t>
            </a:r>
          </a:p>
          <a:p>
            <a:pPr lvl="1">
              <a:lnSpc>
                <a:spcPct val="80000"/>
              </a:lnSpc>
            </a:pPr>
            <a:r>
              <a:rPr lang="en-US" sz="1600" dirty="0" smtClean="0"/>
              <a:t>Russian pink harvests</a:t>
            </a:r>
          </a:p>
          <a:p>
            <a:pPr lvl="1">
              <a:lnSpc>
                <a:spcPct val="80000"/>
              </a:lnSpc>
            </a:pPr>
            <a:r>
              <a:rPr lang="en-US" sz="1600" dirty="0" smtClean="0"/>
              <a:t>Japanese chum harvests</a:t>
            </a:r>
          </a:p>
          <a:p>
            <a:pPr lvl="1">
              <a:lnSpc>
                <a:spcPct val="80000"/>
              </a:lnSpc>
            </a:pPr>
            <a:r>
              <a:rPr lang="en-US" sz="1600" dirty="0" smtClean="0"/>
              <a:t>Both Russian and Japanese harvests affect roe markets</a:t>
            </a:r>
          </a:p>
          <a:p>
            <a:pPr>
              <a:lnSpc>
                <a:spcPct val="80000"/>
              </a:lnSpc>
            </a:pPr>
            <a:r>
              <a:rPr lang="en-US" sz="1600" dirty="0" smtClean="0"/>
              <a:t>Exchange rates </a:t>
            </a:r>
            <a:r>
              <a:rPr lang="en-US" sz="1600" dirty="0" smtClean="0"/>
              <a:t>for currencies of countries which are important markets for Alaska salmon</a:t>
            </a:r>
          </a:p>
          <a:p>
            <a:pPr lvl="1">
              <a:lnSpc>
                <a:spcPct val="80000"/>
              </a:lnSpc>
            </a:pPr>
            <a:r>
              <a:rPr lang="en-US" sz="1600" dirty="0" smtClean="0"/>
              <a:t>Japanese yen</a:t>
            </a:r>
          </a:p>
          <a:p>
            <a:pPr lvl="1">
              <a:lnSpc>
                <a:spcPct val="80000"/>
              </a:lnSpc>
            </a:pPr>
            <a:r>
              <a:rPr lang="en-US" sz="1600" dirty="0" smtClean="0"/>
              <a:t>Euro</a:t>
            </a:r>
          </a:p>
          <a:p>
            <a:pPr>
              <a:lnSpc>
                <a:spcPct val="80000"/>
              </a:lnSpc>
            </a:pPr>
            <a:r>
              <a:rPr lang="en-US" sz="1600" dirty="0" smtClean="0"/>
              <a:t>Farmed salmon market conditions:</a:t>
            </a:r>
          </a:p>
          <a:p>
            <a:pPr lvl="1">
              <a:lnSpc>
                <a:spcPct val="80000"/>
              </a:lnSpc>
            </a:pPr>
            <a:r>
              <a:rPr lang="en-US" sz="1600" dirty="0" smtClean="0"/>
              <a:t>Japanese farmed </a:t>
            </a:r>
            <a:r>
              <a:rPr lang="en-US" sz="1600" dirty="0" err="1" smtClean="0"/>
              <a:t>coho</a:t>
            </a:r>
            <a:r>
              <a:rPr lang="en-US" sz="1600" dirty="0" smtClean="0"/>
              <a:t> market</a:t>
            </a:r>
          </a:p>
          <a:p>
            <a:pPr lvl="2">
              <a:lnSpc>
                <a:spcPct val="80000"/>
              </a:lnSpc>
            </a:pPr>
            <a:r>
              <a:rPr lang="en-US" sz="1600" dirty="0" smtClean="0"/>
              <a:t>Affects Japanese market for Bristol Bay frozen sockeye</a:t>
            </a:r>
          </a:p>
          <a:p>
            <a:pPr lvl="1">
              <a:lnSpc>
                <a:spcPct val="80000"/>
              </a:lnSpc>
            </a:pPr>
            <a:r>
              <a:rPr lang="en-US" sz="1600" dirty="0" smtClean="0"/>
              <a:t>European and US farmed Atlantic markets</a:t>
            </a:r>
          </a:p>
          <a:p>
            <a:pPr lvl="2">
              <a:lnSpc>
                <a:spcPct val="80000"/>
              </a:lnSpc>
            </a:pPr>
            <a:r>
              <a:rPr lang="en-US" sz="1600" dirty="0" smtClean="0"/>
              <a:t>Affect markets for fillets, portions, &amp; fresh salmon</a:t>
            </a:r>
          </a:p>
          <a:p>
            <a:pPr lvl="2">
              <a:lnSpc>
                <a:spcPct val="80000"/>
              </a:lnSpc>
            </a:pPr>
            <a:r>
              <a:rPr lang="en-US" sz="1600" dirty="0" smtClean="0"/>
              <a:t>Affect Chinese </a:t>
            </a:r>
            <a:r>
              <a:rPr lang="en-US" sz="1600" dirty="0" err="1" smtClean="0"/>
              <a:t>reprocessors</a:t>
            </a:r>
            <a:r>
              <a:rPr lang="en-US" sz="1600" dirty="0" smtClean="0"/>
              <a:t>’ demand for Alaska </a:t>
            </a:r>
            <a:r>
              <a:rPr lang="en-US" sz="1600" dirty="0" err="1" smtClean="0"/>
              <a:t>salmo</a:t>
            </a:r>
            <a:r>
              <a:rPr lang="en-US" sz="1600" dirty="0" err="1"/>
              <a:t>m</a:t>
            </a:r>
            <a:endParaRPr lang="en-US" sz="1600" dirty="0" smtClean="0"/>
          </a:p>
          <a:p>
            <a:pPr>
              <a:lnSpc>
                <a:spcPct val="80000"/>
              </a:lnSpc>
            </a:pPr>
            <a:r>
              <a:rPr lang="en-US" sz="1600" dirty="0" smtClean="0"/>
              <a:t>Factors affecting Alaska processor costs</a:t>
            </a:r>
          </a:p>
          <a:p>
            <a:pPr lvl="1">
              <a:lnSpc>
                <a:spcPct val="80000"/>
              </a:lnSpc>
            </a:pPr>
            <a:r>
              <a:rPr lang="en-US" sz="1600" dirty="0" smtClean="0"/>
              <a:t>Harvest volumes</a:t>
            </a:r>
          </a:p>
          <a:p>
            <a:pPr lvl="1">
              <a:lnSpc>
                <a:spcPct val="80000"/>
              </a:lnSpc>
            </a:pPr>
            <a:r>
              <a:rPr lang="en-US" sz="1600" dirty="0" smtClean="0"/>
              <a:t>Visa rules for foreign workers</a:t>
            </a:r>
          </a:p>
          <a:p>
            <a:pPr lvl="1">
              <a:lnSpc>
                <a:spcPct val="80000"/>
              </a:lnSpc>
            </a:pPr>
            <a:endParaRPr lang="en-US" sz="1600" dirty="0" smtClean="0"/>
          </a:p>
          <a:p>
            <a:pPr lvl="1">
              <a:lnSpc>
                <a:spcPct val="80000"/>
              </a:lnSpc>
            </a:pPr>
            <a:endParaRPr lang="en-US" sz="1600" dirty="0"/>
          </a:p>
        </p:txBody>
      </p:sp>
    </p:spTree>
    <p:extLst>
      <p:ext uri="{BB962C8B-B14F-4D97-AF65-F5344CB8AC3E}">
        <p14:creationId xmlns:p14="http://schemas.microsoft.com/office/powerpoint/2010/main" val="226722513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A085E22-97EF-402F-81BC-C058824FFA05}" type="slidenum">
              <a:rPr lang="en-US"/>
              <a:pPr/>
              <a:t>92</a:t>
            </a:fld>
            <a:endParaRPr lang="en-US"/>
          </a:p>
        </p:txBody>
      </p:sp>
      <p:sp>
        <p:nvSpPr>
          <p:cNvPr id="215042" name="Rectangle 2"/>
          <p:cNvSpPr>
            <a:spLocks noGrp="1" noChangeArrowheads="1"/>
          </p:cNvSpPr>
          <p:nvPr>
            <p:ph type="title"/>
          </p:nvPr>
        </p:nvSpPr>
        <p:spPr>
          <a:xfrm>
            <a:off x="381000" y="152400"/>
            <a:ext cx="8229600" cy="533399"/>
          </a:xfrm>
        </p:spPr>
        <p:txBody>
          <a:bodyPr/>
          <a:lstStyle/>
          <a:p>
            <a:r>
              <a:rPr lang="en-US" b="1" dirty="0" smtClean="0"/>
              <a:t>Short-term outlook for </a:t>
            </a:r>
            <a:r>
              <a:rPr lang="en-US" b="1" dirty="0" smtClean="0"/>
              <a:t>Alaska salmon markets . . .</a:t>
            </a:r>
            <a:endParaRPr lang="en-US" dirty="0"/>
          </a:p>
        </p:txBody>
      </p:sp>
      <p:sp>
        <p:nvSpPr>
          <p:cNvPr id="215043" name="Rectangle 3"/>
          <p:cNvSpPr>
            <a:spLocks noGrp="1" noChangeArrowheads="1"/>
          </p:cNvSpPr>
          <p:nvPr>
            <p:ph type="body" idx="1"/>
          </p:nvPr>
        </p:nvSpPr>
        <p:spPr>
          <a:xfrm>
            <a:off x="381000" y="762000"/>
            <a:ext cx="8305800" cy="5791200"/>
          </a:xfrm>
        </p:spPr>
        <p:txBody>
          <a:bodyPr/>
          <a:lstStyle/>
          <a:p>
            <a:pPr>
              <a:lnSpc>
                <a:spcPct val="80000"/>
              </a:lnSpc>
              <a:buFontTx/>
              <a:buNone/>
            </a:pPr>
            <a:r>
              <a:rPr lang="en-US" sz="1600" b="1" dirty="0" smtClean="0"/>
              <a:t>In general, as of February the market outlook for 2013 looks relatively favorable:</a:t>
            </a:r>
          </a:p>
          <a:p>
            <a:pPr>
              <a:lnSpc>
                <a:spcPct val="80000"/>
              </a:lnSpc>
            </a:pPr>
            <a:r>
              <a:rPr lang="en-US" sz="1600" dirty="0" smtClean="0"/>
              <a:t>Sockeye harvest volumes will probably be lower</a:t>
            </a:r>
          </a:p>
          <a:p>
            <a:pPr>
              <a:lnSpc>
                <a:spcPct val="80000"/>
              </a:lnSpc>
            </a:pPr>
            <a:r>
              <a:rPr lang="en-US" sz="1600" dirty="0" smtClean="0"/>
              <a:t>Canned salmon markets are strong and inventories are low</a:t>
            </a:r>
          </a:p>
          <a:p>
            <a:pPr>
              <a:lnSpc>
                <a:spcPct val="80000"/>
              </a:lnSpc>
            </a:pPr>
            <a:r>
              <a:rPr lang="en-US" sz="1600" dirty="0" smtClean="0"/>
              <a:t>Farmed salmon prices appear to be strengthening</a:t>
            </a:r>
          </a:p>
          <a:p>
            <a:pPr marL="0" indent="0">
              <a:lnSpc>
                <a:spcPct val="80000"/>
              </a:lnSpc>
              <a:buNone/>
            </a:pPr>
            <a:endParaRPr lang="en-US" sz="1600" dirty="0"/>
          </a:p>
          <a:p>
            <a:pPr>
              <a:lnSpc>
                <a:spcPct val="80000"/>
              </a:lnSpc>
              <a:buNone/>
            </a:pPr>
            <a:r>
              <a:rPr lang="en-US" sz="1600" b="1" dirty="0" smtClean="0"/>
              <a:t>But many factors can affect prices, and every year brings surprises! </a:t>
            </a:r>
            <a:endParaRPr lang="en-US" sz="1600" b="1" dirty="0"/>
          </a:p>
          <a:p>
            <a:pPr>
              <a:lnSpc>
                <a:spcPct val="80000"/>
              </a:lnSpc>
            </a:pPr>
            <a:r>
              <a:rPr lang="en-US" sz="1600" dirty="0" smtClean="0"/>
              <a:t>If you look, you can find reasons to be optimistic or concerned</a:t>
            </a:r>
            <a:endParaRPr lang="en-US" sz="1600" dirty="0"/>
          </a:p>
          <a:p>
            <a:pPr marL="0" indent="0">
              <a:lnSpc>
                <a:spcPct val="80000"/>
              </a:lnSpc>
              <a:buNone/>
            </a:pPr>
            <a:endParaRPr lang="en-US" sz="1600" dirty="0"/>
          </a:p>
          <a:p>
            <a:pPr>
              <a:lnSpc>
                <a:spcPct val="80000"/>
              </a:lnSpc>
              <a:buNone/>
            </a:pPr>
            <a:r>
              <a:rPr lang="en-US" sz="1600" b="1" dirty="0" smtClean="0"/>
              <a:t>Market conditions may vary significantly between species and regions</a:t>
            </a:r>
            <a:endParaRPr lang="en-US" sz="1600" b="1" dirty="0"/>
          </a:p>
          <a:p>
            <a:pPr>
              <a:lnSpc>
                <a:spcPct val="80000"/>
              </a:lnSpc>
            </a:pPr>
            <a:r>
              <a:rPr lang="en-US" sz="1600" dirty="0" smtClean="0"/>
              <a:t>Differences in catch volumes</a:t>
            </a:r>
          </a:p>
          <a:p>
            <a:pPr>
              <a:lnSpc>
                <a:spcPct val="80000"/>
              </a:lnSpc>
            </a:pPr>
            <a:r>
              <a:rPr lang="en-US" sz="1600" dirty="0" smtClean="0"/>
              <a:t>Differences in product mix and end-markets</a:t>
            </a:r>
            <a:endParaRPr lang="en-US" sz="1600" dirty="0"/>
          </a:p>
          <a:p>
            <a:pPr lvl="1">
              <a:lnSpc>
                <a:spcPct val="80000"/>
              </a:lnSpc>
            </a:pPr>
            <a:endParaRPr lang="en-US" sz="1600" dirty="0" smtClean="0"/>
          </a:p>
          <a:p>
            <a:pPr lvl="1">
              <a:lnSpc>
                <a:spcPct val="80000"/>
              </a:lnSpc>
            </a:pPr>
            <a:endParaRPr lang="en-US" sz="1600" dirty="0"/>
          </a:p>
        </p:txBody>
      </p:sp>
    </p:spTree>
    <p:extLst>
      <p:ext uri="{BB962C8B-B14F-4D97-AF65-F5344CB8AC3E}">
        <p14:creationId xmlns:p14="http://schemas.microsoft.com/office/powerpoint/2010/main" val="379529554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A085E22-97EF-402F-81BC-C058824FFA05}" type="slidenum">
              <a:rPr lang="en-US"/>
              <a:pPr/>
              <a:t>93</a:t>
            </a:fld>
            <a:endParaRPr lang="en-US"/>
          </a:p>
        </p:txBody>
      </p:sp>
      <p:sp>
        <p:nvSpPr>
          <p:cNvPr id="215042" name="Rectangle 2"/>
          <p:cNvSpPr>
            <a:spLocks noGrp="1" noChangeArrowheads="1"/>
          </p:cNvSpPr>
          <p:nvPr>
            <p:ph type="title"/>
          </p:nvPr>
        </p:nvSpPr>
        <p:spPr>
          <a:xfrm>
            <a:off x="381000" y="152400"/>
            <a:ext cx="8229600" cy="563563"/>
          </a:xfrm>
        </p:spPr>
        <p:txBody>
          <a:bodyPr/>
          <a:lstStyle/>
          <a:p>
            <a:r>
              <a:rPr lang="en-US" b="1" dirty="0" smtClean="0"/>
              <a:t>Long-term outlook for </a:t>
            </a:r>
            <a:r>
              <a:rPr lang="en-US" b="1" dirty="0" smtClean="0"/>
              <a:t>Alaska salmon markets</a:t>
            </a:r>
            <a:endParaRPr lang="en-US" dirty="0"/>
          </a:p>
        </p:txBody>
      </p:sp>
      <p:sp>
        <p:nvSpPr>
          <p:cNvPr id="215043" name="Rectangle 3"/>
          <p:cNvSpPr>
            <a:spLocks noGrp="1" noChangeArrowheads="1"/>
          </p:cNvSpPr>
          <p:nvPr>
            <p:ph type="body" idx="1"/>
          </p:nvPr>
        </p:nvSpPr>
        <p:spPr>
          <a:xfrm>
            <a:off x="381000" y="914400"/>
            <a:ext cx="8305800" cy="5638800"/>
          </a:xfrm>
        </p:spPr>
        <p:txBody>
          <a:bodyPr/>
          <a:lstStyle/>
          <a:p>
            <a:pPr>
              <a:lnSpc>
                <a:spcPct val="80000"/>
              </a:lnSpc>
              <a:buFontTx/>
              <a:buNone/>
            </a:pPr>
            <a:r>
              <a:rPr lang="en-US" sz="1600" b="1"/>
              <a:t>There are many reasons for optimism about the future of Alaska wild salmon</a:t>
            </a:r>
          </a:p>
          <a:p>
            <a:pPr>
              <a:lnSpc>
                <a:spcPct val="80000"/>
              </a:lnSpc>
            </a:pPr>
            <a:r>
              <a:rPr lang="en-US" sz="1600"/>
              <a:t>Global demand for salmon is likely to continue to grow:</a:t>
            </a:r>
          </a:p>
          <a:p>
            <a:pPr lvl="1">
              <a:lnSpc>
                <a:spcPct val="80000"/>
              </a:lnSpc>
            </a:pPr>
            <a:r>
              <a:rPr lang="en-US" sz="1600"/>
              <a:t>Growing population</a:t>
            </a:r>
          </a:p>
          <a:p>
            <a:pPr lvl="1">
              <a:lnSpc>
                <a:spcPct val="80000"/>
              </a:lnSpc>
            </a:pPr>
            <a:r>
              <a:rPr lang="en-US" sz="1600"/>
              <a:t>Growing incomes, particularly in rapidly developing countries such as China</a:t>
            </a:r>
          </a:p>
          <a:p>
            <a:pPr lvl="1">
              <a:lnSpc>
                <a:spcPct val="80000"/>
              </a:lnSpc>
            </a:pPr>
            <a:r>
              <a:rPr lang="en-US" sz="1600"/>
              <a:t>Health benefits of salmon</a:t>
            </a:r>
          </a:p>
          <a:p>
            <a:pPr lvl="1">
              <a:lnSpc>
                <a:spcPct val="80000"/>
              </a:lnSpc>
            </a:pPr>
            <a:r>
              <a:rPr lang="en-US" sz="1600"/>
              <a:t>New product forms appealing to a broader range of consumers</a:t>
            </a:r>
          </a:p>
          <a:p>
            <a:pPr>
              <a:lnSpc>
                <a:spcPct val="80000"/>
              </a:lnSpc>
            </a:pPr>
            <a:r>
              <a:rPr lang="en-US" sz="1600"/>
              <a:t>Wild salmon are in limited supply</a:t>
            </a:r>
          </a:p>
          <a:p>
            <a:pPr lvl="1">
              <a:lnSpc>
                <a:spcPct val="80000"/>
              </a:lnSpc>
            </a:pPr>
            <a:r>
              <a:rPr lang="en-US" sz="1600"/>
              <a:t>Potential for niche market differentiation</a:t>
            </a:r>
          </a:p>
          <a:p>
            <a:pPr>
              <a:lnSpc>
                <a:spcPct val="80000"/>
              </a:lnSpc>
            </a:pPr>
            <a:r>
              <a:rPr lang="en-US" sz="1600"/>
              <a:t>Potential limits to future growth of farmed salmon production</a:t>
            </a:r>
          </a:p>
          <a:p>
            <a:pPr lvl="1">
              <a:lnSpc>
                <a:spcPct val="80000"/>
              </a:lnSpc>
            </a:pPr>
            <a:r>
              <a:rPr lang="en-US" sz="1600"/>
              <a:t>Continuing potential for disease problems</a:t>
            </a:r>
          </a:p>
          <a:p>
            <a:pPr lvl="1">
              <a:lnSpc>
                <a:spcPct val="80000"/>
              </a:lnSpc>
            </a:pPr>
            <a:r>
              <a:rPr lang="en-US" sz="1600"/>
              <a:t>Limits to fish oil and fish meal feed sources</a:t>
            </a:r>
          </a:p>
          <a:p>
            <a:pPr>
              <a:lnSpc>
                <a:spcPct val="80000"/>
              </a:lnSpc>
              <a:buFontTx/>
              <a:buNone/>
            </a:pPr>
            <a:endParaRPr lang="en-US" sz="1600" b="1"/>
          </a:p>
          <a:p>
            <a:pPr>
              <a:lnSpc>
                <a:spcPct val="80000"/>
              </a:lnSpc>
              <a:buFontTx/>
              <a:buNone/>
            </a:pPr>
            <a:r>
              <a:rPr lang="en-US" sz="1600" b="1"/>
              <a:t>Alaska wild salmon also faces potential future challenges</a:t>
            </a:r>
            <a:endParaRPr lang="en-US" sz="1600"/>
          </a:p>
          <a:p>
            <a:pPr>
              <a:lnSpc>
                <a:spcPct val="80000"/>
              </a:lnSpc>
            </a:pPr>
            <a:r>
              <a:rPr lang="en-US" sz="1600"/>
              <a:t>Resource uncertainty</a:t>
            </a:r>
          </a:p>
          <a:p>
            <a:pPr lvl="1">
              <a:lnSpc>
                <a:spcPct val="80000"/>
              </a:lnSpc>
            </a:pPr>
            <a:r>
              <a:rPr lang="en-US" sz="1600"/>
              <a:t>Regime shifts and climate change</a:t>
            </a:r>
          </a:p>
          <a:p>
            <a:pPr>
              <a:lnSpc>
                <a:spcPct val="80000"/>
              </a:lnSpc>
            </a:pPr>
            <a:r>
              <a:rPr lang="en-US" sz="1600"/>
              <a:t>Potential for farmed salmon supply growth to exceed demand growth, glutting markets and depressing prices, as has happened in the past</a:t>
            </a:r>
          </a:p>
          <a:p>
            <a:pPr>
              <a:lnSpc>
                <a:spcPct val="80000"/>
              </a:lnSpc>
            </a:pPr>
            <a:r>
              <a:rPr lang="en-US" sz="1600"/>
              <a:t>Potential for competition from non-salmon fish species as world aquaculture production grows</a:t>
            </a:r>
          </a:p>
          <a:p>
            <a:pPr>
              <a:lnSpc>
                <a:spcPct val="80000"/>
              </a:lnSpc>
            </a:pPr>
            <a:r>
              <a:rPr lang="en-US" sz="1600"/>
              <a:t>World economic uncertainty</a:t>
            </a:r>
          </a:p>
          <a:p>
            <a:pPr>
              <a:lnSpc>
                <a:spcPct val="80000"/>
              </a:lnSpc>
            </a:pPr>
            <a:r>
              <a:rPr lang="en-US" sz="1600"/>
              <a:t>Political uncertainty:</a:t>
            </a:r>
          </a:p>
          <a:p>
            <a:pPr lvl="1">
              <a:lnSpc>
                <a:spcPct val="80000"/>
              </a:lnSpc>
            </a:pPr>
            <a:r>
              <a:rPr lang="en-US" sz="1600"/>
              <a:t>Sport-commercial allocations, hatcheries, Endangered Species Act, etc.</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62585E92-CF79-430F-A9CE-BA94C3D97587}" type="slidenum">
              <a:rPr lang="en-US"/>
              <a:pPr/>
              <a:t>94</a:t>
            </a:fld>
            <a:endParaRPr lang="en-US"/>
          </a:p>
        </p:txBody>
      </p:sp>
      <p:sp>
        <p:nvSpPr>
          <p:cNvPr id="339970" name="Rectangle 2"/>
          <p:cNvSpPr>
            <a:spLocks noGrp="1" noChangeArrowheads="1"/>
          </p:cNvSpPr>
          <p:nvPr>
            <p:ph type="title"/>
          </p:nvPr>
        </p:nvSpPr>
        <p:spPr>
          <a:xfrm>
            <a:off x="457200" y="762000"/>
            <a:ext cx="8229600" cy="4678363"/>
          </a:xfrm>
        </p:spPr>
        <p:txBody>
          <a:bodyPr/>
          <a:lstStyle/>
          <a:p>
            <a:r>
              <a:rPr lang="en-US"/>
              <a:t>The Alaska salmon industry has seen dramatic changes</a:t>
            </a:r>
            <a:br>
              <a:rPr lang="en-US"/>
            </a:br>
            <a:r>
              <a:rPr lang="en-US"/>
              <a:t>in every decade since statehood.</a:t>
            </a:r>
            <a:br>
              <a:rPr lang="en-US"/>
            </a:br>
            <a:r>
              <a:rPr lang="en-US"/>
              <a:t/>
            </a:r>
            <a:br>
              <a:rPr lang="en-US"/>
            </a:br>
            <a:r>
              <a:rPr lang="en-US"/>
              <a:t>The future is likely to bring continued significant change!</a:t>
            </a:r>
            <a:br>
              <a:rPr lang="en-US"/>
            </a:br>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sz="3600" dirty="0" smtClean="0"/>
              <a:t>ECONOMICS OF FISH COURSE</a:t>
            </a:r>
            <a:br>
              <a:rPr lang="en-US" sz="3600" dirty="0" smtClean="0"/>
            </a:br>
            <a:r>
              <a:rPr lang="en-US" sz="3600" dirty="0"/>
              <a:t/>
            </a:r>
            <a:br>
              <a:rPr lang="en-US" sz="3600" dirty="0"/>
            </a:br>
            <a:r>
              <a:rPr lang="en-US" sz="3600" dirty="0" smtClean="0"/>
              <a:t>ACKNOWLEDGEMENT</a:t>
            </a:r>
            <a:endParaRPr lang="en-US" sz="2800" dirty="0"/>
          </a:p>
        </p:txBody>
      </p:sp>
      <p:sp>
        <p:nvSpPr>
          <p:cNvPr id="3" name="Slide Number Placeholder 2"/>
          <p:cNvSpPr>
            <a:spLocks noGrp="1"/>
          </p:cNvSpPr>
          <p:nvPr>
            <p:ph type="sldNum" sz="quarter" idx="12"/>
          </p:nvPr>
        </p:nvSpPr>
        <p:spPr/>
        <p:txBody>
          <a:bodyPr/>
          <a:lstStyle/>
          <a:p>
            <a:fld id="{99D53C19-B77C-4D8F-BD4B-8F4DE665E84C}" type="slidenum">
              <a:rPr lang="en-US" smtClean="0"/>
              <a:pPr/>
              <a:t>95</a:t>
            </a:fld>
            <a:endParaRPr lang="en-US"/>
          </a:p>
        </p:txBody>
      </p:sp>
    </p:spTree>
    <p:extLst>
      <p:ext uri="{BB962C8B-B14F-4D97-AF65-F5344CB8AC3E}">
        <p14:creationId xmlns:p14="http://schemas.microsoft.com/office/powerpoint/2010/main" val="330858714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B39C5AB-F5B3-464B-A738-CBF61DCB0553}" type="slidenum">
              <a:rPr lang="en-US"/>
              <a:pPr/>
              <a:t>96</a:t>
            </a:fld>
            <a:endParaRPr lang="en-US"/>
          </a:p>
        </p:txBody>
      </p:sp>
      <p:sp>
        <p:nvSpPr>
          <p:cNvPr id="527362" name="Rectangle 2"/>
          <p:cNvSpPr>
            <a:spLocks noGrp="1" noChangeArrowheads="1"/>
          </p:cNvSpPr>
          <p:nvPr>
            <p:ph type="title"/>
          </p:nvPr>
        </p:nvSpPr>
        <p:spPr>
          <a:xfrm>
            <a:off x="457200" y="274638"/>
            <a:ext cx="8229600" cy="639762"/>
          </a:xfrm>
        </p:spPr>
        <p:txBody>
          <a:bodyPr/>
          <a:lstStyle/>
          <a:p>
            <a:r>
              <a:rPr lang="en-US" dirty="0"/>
              <a:t>Economics </a:t>
            </a:r>
            <a:r>
              <a:rPr lang="en-US" dirty="0" smtClean="0"/>
              <a:t>211:  </a:t>
            </a:r>
            <a:r>
              <a:rPr lang="en-US" dirty="0"/>
              <a:t>The Economics of Fish </a:t>
            </a:r>
          </a:p>
        </p:txBody>
      </p:sp>
      <p:sp>
        <p:nvSpPr>
          <p:cNvPr id="527363" name="Rectangle 3"/>
          <p:cNvSpPr>
            <a:spLocks noGrp="1" noChangeArrowheads="1"/>
          </p:cNvSpPr>
          <p:nvPr>
            <p:ph type="body" idx="1"/>
          </p:nvPr>
        </p:nvSpPr>
        <p:spPr>
          <a:xfrm>
            <a:off x="457200" y="990600"/>
            <a:ext cx="8229600" cy="5638800"/>
          </a:xfrm>
        </p:spPr>
        <p:txBody>
          <a:bodyPr/>
          <a:lstStyle/>
          <a:p>
            <a:r>
              <a:rPr lang="en-US" sz="1600" dirty="0"/>
              <a:t>A University of Alaska Anchorage online distance education course</a:t>
            </a:r>
          </a:p>
          <a:p>
            <a:r>
              <a:rPr lang="en-US" sz="1600" dirty="0"/>
              <a:t>Taught by Gunnar Knapp</a:t>
            </a:r>
          </a:p>
          <a:p>
            <a:r>
              <a:rPr lang="en-US" sz="1600" dirty="0"/>
              <a:t>Taught entirely online</a:t>
            </a:r>
          </a:p>
          <a:p>
            <a:r>
              <a:rPr lang="en-US" sz="1600" dirty="0"/>
              <a:t>Self-paced:  Enroll any time, begin any time, work at your own pace</a:t>
            </a:r>
          </a:p>
          <a:p>
            <a:r>
              <a:rPr lang="en-US" sz="1600" dirty="0" smtClean="0"/>
              <a:t>Intended </a:t>
            </a:r>
            <a:r>
              <a:rPr lang="en-US" sz="1600" dirty="0"/>
              <a:t>for:</a:t>
            </a:r>
          </a:p>
          <a:p>
            <a:pPr lvl="1"/>
            <a:r>
              <a:rPr lang="en-US" sz="1600" dirty="0"/>
              <a:t>students majoring in fisheries </a:t>
            </a:r>
            <a:r>
              <a:rPr lang="en-US" sz="1600" dirty="0" smtClean="0"/>
              <a:t>programs</a:t>
            </a:r>
            <a:endParaRPr lang="en-US" sz="1600" dirty="0"/>
          </a:p>
          <a:p>
            <a:pPr lvl="1"/>
            <a:r>
              <a:rPr lang="en-US" sz="1600" dirty="0"/>
              <a:t>people working in jobs related to fish and the seafood industry</a:t>
            </a:r>
          </a:p>
          <a:p>
            <a:pPr lvl="1"/>
            <a:r>
              <a:rPr lang="en-US" sz="1600" dirty="0"/>
              <a:t>Anyone </a:t>
            </a:r>
            <a:r>
              <a:rPr lang="en-US" sz="1600" dirty="0" smtClean="0"/>
              <a:t>interested in </a:t>
            </a:r>
            <a:r>
              <a:rPr lang="en-US" sz="1600" dirty="0"/>
              <a:t>fish and the seafood industry</a:t>
            </a:r>
          </a:p>
          <a:p>
            <a:r>
              <a:rPr lang="en-US" sz="1600" dirty="0"/>
              <a:t>What it’s about:</a:t>
            </a:r>
          </a:p>
          <a:p>
            <a:pPr lvl="1"/>
            <a:r>
              <a:rPr lang="en-US" sz="1600" dirty="0" smtClean="0"/>
              <a:t>A broad overview of the global, American and Alaska seafood industries. </a:t>
            </a:r>
          </a:p>
          <a:p>
            <a:pPr lvl="1"/>
            <a:r>
              <a:rPr lang="en-US" sz="1600" dirty="0" smtClean="0"/>
              <a:t>Key </a:t>
            </a:r>
            <a:r>
              <a:rPr lang="en-US" sz="1600" dirty="0"/>
              <a:t>insights of economics </a:t>
            </a:r>
            <a:r>
              <a:rPr lang="en-US" sz="1600" dirty="0" smtClean="0"/>
              <a:t>about wild </a:t>
            </a:r>
            <a:r>
              <a:rPr lang="en-US" sz="1600" dirty="0"/>
              <a:t>fisheries, aquaculture, fish processing, the seafood distribution chain, fish prices, fish marketing, economic impacts of the seafood industry, and important current fisheries and aquaculture policy issues</a:t>
            </a:r>
          </a:p>
          <a:p>
            <a:r>
              <a:rPr lang="en-US" sz="1600" dirty="0" smtClean="0"/>
              <a:t>For </a:t>
            </a:r>
            <a:r>
              <a:rPr lang="en-US" sz="1600" dirty="0"/>
              <a:t>more information, contact Gunnar Knapp at </a:t>
            </a:r>
            <a:r>
              <a:rPr lang="en-US" sz="1600" dirty="0">
                <a:hlinkClick r:id="rId3"/>
              </a:rPr>
              <a:t>Gunnar.Knapp@uaa.alaska.edu</a:t>
            </a:r>
            <a:endParaRPr lang="en-US" sz="1600" dirty="0"/>
          </a:p>
          <a:p>
            <a:endParaRPr lang="en-US" sz="1600" dirty="0"/>
          </a:p>
        </p:txBody>
      </p:sp>
    </p:spTree>
    <p:extLst>
      <p:ext uri="{BB962C8B-B14F-4D97-AF65-F5344CB8AC3E}">
        <p14:creationId xmlns:p14="http://schemas.microsoft.com/office/powerpoint/2010/main" val="298729726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38EE359-4C95-4936-BE9B-1E20069E77A6}" type="slidenum">
              <a:rPr lang="en-US"/>
              <a:pPr/>
              <a:t>97</a:t>
            </a:fld>
            <a:endParaRPr lang="en-US"/>
          </a:p>
        </p:txBody>
      </p:sp>
      <p:sp>
        <p:nvSpPr>
          <p:cNvPr id="444418" name="Rectangle 2"/>
          <p:cNvSpPr>
            <a:spLocks noGrp="1" noChangeArrowheads="1"/>
          </p:cNvSpPr>
          <p:nvPr>
            <p:ph type="title"/>
          </p:nvPr>
        </p:nvSpPr>
        <p:spPr/>
        <p:txBody>
          <a:bodyPr/>
          <a:lstStyle/>
          <a:p>
            <a:r>
              <a:rPr lang="en-US" dirty="0"/>
              <a:t>Thank you to Icicle </a:t>
            </a:r>
            <a:r>
              <a:rPr lang="en-US" dirty="0" err="1"/>
              <a:t>Seafoods</a:t>
            </a:r>
            <a:r>
              <a:rPr lang="en-US" dirty="0"/>
              <a:t>, Inc.</a:t>
            </a:r>
          </a:p>
        </p:txBody>
      </p:sp>
      <p:sp>
        <p:nvSpPr>
          <p:cNvPr id="444419" name="Rectangle 3"/>
          <p:cNvSpPr>
            <a:spLocks noGrp="1" noChangeArrowheads="1"/>
          </p:cNvSpPr>
          <p:nvPr>
            <p:ph type="body" idx="1"/>
          </p:nvPr>
        </p:nvSpPr>
        <p:spPr>
          <a:xfrm>
            <a:off x="457200" y="1600200"/>
            <a:ext cx="8229600" cy="4191000"/>
          </a:xfrm>
        </p:spPr>
        <p:txBody>
          <a:bodyPr/>
          <a:lstStyle/>
          <a:p>
            <a:r>
              <a:rPr lang="en-US" dirty="0"/>
              <a:t>For $1 million in donations to the University of Alaska over the past five years</a:t>
            </a:r>
          </a:p>
          <a:p>
            <a:r>
              <a:rPr lang="en-US" dirty="0"/>
              <a:t>Which have supported programs at many UA campuses in many Alaska communities</a:t>
            </a:r>
          </a:p>
          <a:p>
            <a:r>
              <a:rPr lang="en-US" dirty="0" smtClean="0"/>
              <a:t>Including </a:t>
            </a:r>
            <a:r>
              <a:rPr lang="en-US" dirty="0"/>
              <a:t>generous donations to the UAA Institute of Social and Economic Research (ISER</a:t>
            </a:r>
            <a:r>
              <a:rPr lang="en-US" dirty="0" smtClean="0"/>
              <a:t>), which </a:t>
            </a:r>
            <a:r>
              <a:rPr lang="en-US" dirty="0"/>
              <a:t>have made it possible for me to continue to track seafood market </a:t>
            </a:r>
            <a:r>
              <a:rPr lang="en-US" dirty="0" smtClean="0"/>
              <a:t>trends</a:t>
            </a:r>
            <a:endParaRPr lang="en-US" dirty="0"/>
          </a:p>
        </p:txBody>
      </p:sp>
      <p:sp>
        <p:nvSpPr>
          <p:cNvPr id="444420" name="Rectangle 4"/>
          <p:cNvSpPr>
            <a:spLocks noChangeArrowheads="1"/>
          </p:cNvSpPr>
          <p:nvPr/>
        </p:nvSpPr>
        <p:spPr bwMode="auto">
          <a:xfrm>
            <a:off x="457200" y="57150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i="1">
                <a:solidFill>
                  <a:srgbClr val="000066"/>
                </a:solidFill>
              </a:rPr>
              <a:t>My research activities and conclusions are totally independent of Icicle.</a:t>
            </a:r>
          </a:p>
        </p:txBody>
      </p:sp>
    </p:spTree>
    <p:extLst>
      <p:ext uri="{BB962C8B-B14F-4D97-AF65-F5344CB8AC3E}">
        <p14:creationId xmlns:p14="http://schemas.microsoft.com/office/powerpoint/2010/main" val="232468280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sz="3600" dirty="0" smtClean="0"/>
              <a:t>DATA SOURCES</a:t>
            </a:r>
            <a:endParaRPr lang="en-US" sz="2800" dirty="0"/>
          </a:p>
        </p:txBody>
      </p:sp>
      <p:sp>
        <p:nvSpPr>
          <p:cNvPr id="3" name="Slide Number Placeholder 2"/>
          <p:cNvSpPr>
            <a:spLocks noGrp="1"/>
          </p:cNvSpPr>
          <p:nvPr>
            <p:ph type="sldNum" sz="quarter" idx="12"/>
          </p:nvPr>
        </p:nvSpPr>
        <p:spPr/>
        <p:txBody>
          <a:bodyPr/>
          <a:lstStyle/>
          <a:p>
            <a:fld id="{99D53C19-B77C-4D8F-BD4B-8F4DE665E84C}" type="slidenum">
              <a:rPr lang="en-US" smtClean="0"/>
              <a:pPr/>
              <a:t>98</a:t>
            </a:fld>
            <a:endParaRPr lang="en-US"/>
          </a:p>
        </p:txBody>
      </p:sp>
    </p:spTree>
    <p:extLst>
      <p:ext uri="{BB962C8B-B14F-4D97-AF65-F5344CB8AC3E}">
        <p14:creationId xmlns:p14="http://schemas.microsoft.com/office/powerpoint/2010/main" val="309594760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5"/>
          <p:cNvSpPr>
            <a:spLocks noGrp="1"/>
          </p:cNvSpPr>
          <p:nvPr>
            <p:ph type="sldNum" sz="quarter" idx="12"/>
          </p:nvPr>
        </p:nvSpPr>
        <p:spPr/>
        <p:txBody>
          <a:bodyPr/>
          <a:lstStyle/>
          <a:p>
            <a:fld id="{066F0024-74CC-4517-A8F7-F2791902C179}" type="slidenum">
              <a:rPr lang="en-US"/>
              <a:pPr/>
              <a:t>99</a:t>
            </a:fld>
            <a:endParaRPr lang="en-US"/>
          </a:p>
        </p:txBody>
      </p:sp>
      <p:sp>
        <p:nvSpPr>
          <p:cNvPr id="506884" name="Rectangle 4"/>
          <p:cNvSpPr>
            <a:spLocks noGrp="1" noChangeArrowheads="1"/>
          </p:cNvSpPr>
          <p:nvPr>
            <p:ph type="title"/>
          </p:nvPr>
        </p:nvSpPr>
        <p:spPr>
          <a:xfrm>
            <a:off x="457200" y="274638"/>
            <a:ext cx="8229600" cy="487362"/>
          </a:xfrm>
        </p:spPr>
        <p:txBody>
          <a:bodyPr/>
          <a:lstStyle/>
          <a:p>
            <a:r>
              <a:rPr lang="en-US" dirty="0" smtClean="0"/>
              <a:t>Summary of Data </a:t>
            </a:r>
            <a:r>
              <a:rPr lang="en-US" dirty="0"/>
              <a:t>Sources . . .</a:t>
            </a:r>
          </a:p>
        </p:txBody>
      </p:sp>
      <p:graphicFrame>
        <p:nvGraphicFramePr>
          <p:cNvPr id="506985" name="Group 105"/>
          <p:cNvGraphicFramePr>
            <a:graphicFrameLocks noGrp="1"/>
          </p:cNvGraphicFramePr>
          <p:nvPr>
            <p:ph idx="1"/>
            <p:extLst>
              <p:ext uri="{D42A27DB-BD31-4B8C-83A1-F6EECF244321}">
                <p14:modId xmlns:p14="http://schemas.microsoft.com/office/powerpoint/2010/main" val="88930966"/>
              </p:ext>
            </p:extLst>
          </p:nvPr>
        </p:nvGraphicFramePr>
        <p:xfrm>
          <a:off x="304800" y="990600"/>
          <a:ext cx="7904162" cy="4762629"/>
        </p:xfrm>
        <a:graphic>
          <a:graphicData uri="http://schemas.openxmlformats.org/drawingml/2006/table">
            <a:tbl>
              <a:tblPr/>
              <a:tblGrid>
                <a:gridCol w="2738437"/>
                <a:gridCol w="5165725"/>
              </a:tblGrid>
              <a:tr h="479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0066"/>
                          </a:solidFill>
                          <a:effectLst/>
                          <a:latin typeface="Arial" charset="0"/>
                        </a:rPr>
                        <a:t>Information</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66"/>
                          </a:solidFill>
                          <a:effectLst/>
                          <a:latin typeface="Arial" charset="0"/>
                        </a:rPr>
                        <a:t>Data sources (described in the following slides)</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66"/>
                          </a:solidFill>
                          <a:effectLst/>
                          <a:latin typeface="Arial" charset="0"/>
                        </a:rPr>
                        <a:t>Alaska salmon harvests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66"/>
                          </a:solidFill>
                          <a:effectLst/>
                          <a:latin typeface="Arial" charset="0"/>
                        </a:rPr>
                        <a:t>Alaska Department of Fish and Game Harvest Data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66"/>
                          </a:solidFill>
                          <a:effectLst/>
                          <a:latin typeface="Arial" charset="0"/>
                        </a:rPr>
                        <a:t>Alaska salmon production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66"/>
                          </a:solidFill>
                          <a:effectLst/>
                          <a:latin typeface="Arial" charset="0"/>
                        </a:rPr>
                        <a:t>ADF&amp;G  Commercial Operators Annual Reports (COAR) Data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66"/>
                          </a:solidFill>
                          <a:effectLst/>
                          <a:latin typeface="Arial" charset="0"/>
                        </a:rPr>
                        <a:t>Alaska salmon end-markets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66"/>
                          </a:solidFill>
                          <a:effectLst/>
                          <a:latin typeface="Arial" charset="0"/>
                        </a:rPr>
                        <a:t>ADF&amp;G  Commercial Operators Annual Reports (COAR) Data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66"/>
                          </a:solidFill>
                          <a:effectLst/>
                          <a:latin typeface="Arial" charset="0"/>
                        </a:rPr>
                        <a:t>National Marine Fisheries Service (NMFS) Foreign Trade in Fisheries Products Data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66"/>
                          </a:solidFill>
                          <a:effectLst/>
                          <a:latin typeface="Arial" charset="0"/>
                        </a:rPr>
                        <a:t>Alaska salmon ex-vessel prices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66"/>
                          </a:solidFill>
                          <a:effectLst/>
                          <a:latin typeface="Arial" charset="0"/>
                        </a:rPr>
                        <a:t>Alaska Department of Fish and Game Harvest Data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66"/>
                          </a:solidFill>
                          <a:effectLst/>
                          <a:latin typeface="Arial" charset="0"/>
                        </a:rPr>
                        <a:t>Alaska salmon wholesale prices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66"/>
                          </a:solidFill>
                          <a:effectLst/>
                          <a:latin typeface="Arial" charset="0"/>
                        </a:rPr>
                        <a:t>ADF&amp;G  Commercial Operators Annual Reports (COAR) Data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66"/>
                          </a:solidFill>
                          <a:effectLst/>
                          <a:latin typeface="Arial" charset="0"/>
                        </a:rPr>
                        <a:t>Alaska salmon wholesale prices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66"/>
                          </a:solidFill>
                          <a:effectLst/>
                          <a:latin typeface="Arial" charset="0"/>
                        </a:rPr>
                        <a:t>Alaska Department of Revenue Salmon Price Reports Data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66"/>
                          </a:solidFill>
                          <a:effectLst/>
                          <a:latin typeface="Arial" charset="0"/>
                        </a:rPr>
                        <a:t>Alaska salmon ex-vessel value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66"/>
                          </a:solidFill>
                          <a:effectLst/>
                          <a:latin typeface="Arial" charset="0"/>
                        </a:rPr>
                        <a:t>Alaska Department of Fish and Game Harvest Data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66"/>
                          </a:solidFill>
                          <a:effectLst/>
                          <a:latin typeface="Arial" charset="0"/>
                        </a:rPr>
                        <a:t>Alaska salmon wholesale value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66"/>
                          </a:solidFill>
                          <a:effectLst/>
                          <a:latin typeface="Arial" charset="0"/>
                        </a:rPr>
                        <a:t>ADF&amp;G  Commercial Operators Annual Reports (COAR) Data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66"/>
                          </a:solidFill>
                          <a:effectLst/>
                          <a:latin typeface="Arial" charset="0"/>
                        </a:rPr>
                        <a:t>Earnings and permit prices, selected salmon fisheries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66"/>
                          </a:solidFill>
                          <a:effectLst/>
                          <a:latin typeface="Arial" charset="0"/>
                        </a:rPr>
                        <a:t>CFEC Basic Information Tables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 name="Rectangle 4"/>
          <p:cNvSpPr txBox="1">
            <a:spLocks noChangeArrowheads="1"/>
          </p:cNvSpPr>
          <p:nvPr/>
        </p:nvSpPr>
        <p:spPr bwMode="auto">
          <a:xfrm>
            <a:off x="228600" y="6019800"/>
            <a:ext cx="82296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a:solidFill>
                  <a:srgbClr val="000066"/>
                </a:solidFill>
                <a:latin typeface="+mj-lt"/>
                <a:ea typeface="+mj-ea"/>
                <a:cs typeface="+mj-cs"/>
              </a:defRPr>
            </a:lvl1pPr>
            <a:lvl2pPr algn="ctr" rtl="0" fontAlgn="base">
              <a:spcBef>
                <a:spcPct val="0"/>
              </a:spcBef>
              <a:spcAft>
                <a:spcPct val="0"/>
              </a:spcAft>
              <a:defRPr>
                <a:solidFill>
                  <a:srgbClr val="000066"/>
                </a:solidFill>
                <a:latin typeface="Arial" charset="0"/>
              </a:defRPr>
            </a:lvl2pPr>
            <a:lvl3pPr algn="ctr" rtl="0" fontAlgn="base">
              <a:spcBef>
                <a:spcPct val="0"/>
              </a:spcBef>
              <a:spcAft>
                <a:spcPct val="0"/>
              </a:spcAft>
              <a:defRPr>
                <a:solidFill>
                  <a:srgbClr val="000066"/>
                </a:solidFill>
                <a:latin typeface="Arial" charset="0"/>
              </a:defRPr>
            </a:lvl3pPr>
            <a:lvl4pPr algn="ctr" rtl="0" fontAlgn="base">
              <a:spcBef>
                <a:spcPct val="0"/>
              </a:spcBef>
              <a:spcAft>
                <a:spcPct val="0"/>
              </a:spcAft>
              <a:defRPr>
                <a:solidFill>
                  <a:srgbClr val="000066"/>
                </a:solidFill>
                <a:latin typeface="Arial" charset="0"/>
              </a:defRPr>
            </a:lvl4pPr>
            <a:lvl5pPr algn="ctr" rtl="0" fontAlgn="base">
              <a:spcBef>
                <a:spcPct val="0"/>
              </a:spcBef>
              <a:spcAft>
                <a:spcPct val="0"/>
              </a:spcAft>
              <a:defRPr>
                <a:solidFill>
                  <a:srgbClr val="000066"/>
                </a:solidFill>
                <a:latin typeface="Arial" charset="0"/>
              </a:defRPr>
            </a:lvl5pPr>
            <a:lvl6pPr marL="457200" algn="ctr" rtl="0" fontAlgn="base">
              <a:spcBef>
                <a:spcPct val="0"/>
              </a:spcBef>
              <a:spcAft>
                <a:spcPct val="0"/>
              </a:spcAft>
              <a:defRPr>
                <a:solidFill>
                  <a:srgbClr val="000066"/>
                </a:solidFill>
                <a:latin typeface="Arial" charset="0"/>
              </a:defRPr>
            </a:lvl6pPr>
            <a:lvl7pPr marL="914400" algn="ctr" rtl="0" fontAlgn="base">
              <a:spcBef>
                <a:spcPct val="0"/>
              </a:spcBef>
              <a:spcAft>
                <a:spcPct val="0"/>
              </a:spcAft>
              <a:defRPr>
                <a:solidFill>
                  <a:srgbClr val="000066"/>
                </a:solidFill>
                <a:latin typeface="Arial" charset="0"/>
              </a:defRPr>
            </a:lvl7pPr>
            <a:lvl8pPr marL="1371600" algn="ctr" rtl="0" fontAlgn="base">
              <a:spcBef>
                <a:spcPct val="0"/>
              </a:spcBef>
              <a:spcAft>
                <a:spcPct val="0"/>
              </a:spcAft>
              <a:defRPr>
                <a:solidFill>
                  <a:srgbClr val="000066"/>
                </a:solidFill>
                <a:latin typeface="Arial" charset="0"/>
              </a:defRPr>
            </a:lvl8pPr>
            <a:lvl9pPr marL="1828800" algn="ctr" rtl="0" fontAlgn="base">
              <a:spcBef>
                <a:spcPct val="0"/>
              </a:spcBef>
              <a:spcAft>
                <a:spcPct val="0"/>
              </a:spcAft>
              <a:defRPr>
                <a:solidFill>
                  <a:srgbClr val="000066"/>
                </a:solidFill>
                <a:latin typeface="Arial" charset="0"/>
              </a:defRPr>
            </a:lvl9pPr>
          </a:lstStyle>
          <a:p>
            <a:r>
              <a:rPr lang="en-US" dirty="0" smtClean="0"/>
              <a:t>(List continues on next page)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21519</TotalTime>
  <Words>4984</Words>
  <Application>Microsoft Office PowerPoint</Application>
  <PresentationFormat>On-screen Show (4:3)</PresentationFormat>
  <Paragraphs>556</Paragraphs>
  <Slides>110</Slides>
  <Notes>84</Notes>
  <HiddenSlides>0</HiddenSlides>
  <MMClips>0</MMClips>
  <ScaleCrop>false</ScaleCrop>
  <HeadingPairs>
    <vt:vector size="4" baseType="variant">
      <vt:variant>
        <vt:lpstr>Theme</vt:lpstr>
      </vt:variant>
      <vt:variant>
        <vt:i4>1</vt:i4>
      </vt:variant>
      <vt:variant>
        <vt:lpstr>Slide Titles</vt:lpstr>
      </vt:variant>
      <vt:variant>
        <vt:i4>110</vt:i4>
      </vt:variant>
    </vt:vector>
  </HeadingPairs>
  <TitlesOfParts>
    <vt:vector size="111" baseType="lpstr">
      <vt:lpstr>Default Design</vt:lpstr>
      <vt:lpstr>Trends in Alaska and World Salmon Markets</vt:lpstr>
      <vt:lpstr>This presentation will be posted online at my website:  http://www.iser.uaa.alaska.edu/people/knapp/personal/  or you can e-mail me to request a copy:  Gunnar.Knapp@uaa.alaska.edu</vt:lpstr>
      <vt:lpstr>Outline of this Presentation</vt:lpstr>
      <vt:lpstr>Trends in Alaska Salmon Markets: Selected Important Trends . . .</vt:lpstr>
      <vt:lpstr>Trends in World Salmon Markets: Selected Important Trends . . .</vt:lpstr>
      <vt:lpstr>TRENDS IN STATEWIDE ALASKA SALMON HARVESTS</vt:lpstr>
      <vt:lpstr> Sockeye, pink and chum account for most of Alaska’s salmon harvest volume and value.  In this presentation I focus on markets for these three species. Alaska salmon harvests have generally been strong over the past decade.  Note however that the 2012 harvest volume was the lowest since 1998—due to lower sockeye and pink harvests. </vt:lpstr>
      <vt:lpstr>Harvest trends differ by species: * High but widely fluctuating pink harvests—fell sharply in 2012 * Sockeye harvests up from 1998-2003 levels—but fell in 2012 * Chum harvests fairly strong and consistent</vt:lpstr>
      <vt:lpstr>TRENDS IN ALASKA SALMON PRODUCTION:  PRODUCTS PRODUCED FROM ALASKA SALMON   Note:  These graphs are based on Commercial Operator Annual Report (COAR) data which are only available through 2011.</vt:lpstr>
      <vt:lpstr>Frozen, canned and fresh salmon are all important sockeye salmon products. </vt:lpstr>
      <vt:lpstr>The frozen and fresh shares of sockeye production have increased over the past decade.</vt:lpstr>
      <vt:lpstr>Historically most Alaska pink salmon was canned.  Since 2002, however, frozen pink salmon production has been increasing rapidly.</vt:lpstr>
      <vt:lpstr>About 2/3 of Alaska pink salmon production was frozen in 2011—a dramatic increase from less than 20% in the late 1990s.</vt:lpstr>
      <vt:lpstr>Most Alaska chum salmon is frozen.</vt:lpstr>
      <vt:lpstr>Over the past decade, the frozen share of Alaska chum salmon production rose, while the canned and fresh shares fell.</vt:lpstr>
      <vt:lpstr>Five major product forms account for most of the volume of Alaska salmon production:  frozen sockeye, frozen pink, frozen chum, canned pink, and canned sockeye. </vt:lpstr>
      <vt:lpstr>PICTURES OF CHINESE SALMON REPROCESSING</vt:lpstr>
      <vt:lpstr>Because China has become such an important market for Alaska frozen salmon over the past decade, I have included a few pictures in this presentation that I took several years ago at a processing plant in Qingdao, China, which reprocesses Alaska frozen salmon.  The cold storage at the plant was full of boxes of frozen H&amp;G salmon (sockeye, coho, pink and chum) like the box in this picture.</vt:lpstr>
      <vt:lpstr>The first stage of reprocessing is thawing the frozen H&amp;G salmon.</vt:lpstr>
      <vt:lpstr>Next workers fillet the salmon, after which the pinbones are pulled by hand.</vt:lpstr>
      <vt:lpstr>The boneless fillets are placed in trays for freezing.</vt:lpstr>
      <vt:lpstr>After freezing the frozen fillets are cut into portions.</vt:lpstr>
      <vt:lpstr>This is the label on a box of frozen coho fillets.</vt:lpstr>
      <vt:lpstr>This is the label on a box of skinless boned chum salmon blocks.</vt:lpstr>
      <vt:lpstr>This is the cover on the box for one of the many value-added products manufactured for the European market at the plant (Wildlachs is German for “wild salmon”) </vt:lpstr>
      <vt:lpstr>Very large numbers of workers are employed at the plant.</vt:lpstr>
      <vt:lpstr>TRENDS IN EXPORTS AND END-MARKETS FOR MAJOR ALASKA SALMON PRODUCTS </vt:lpstr>
      <vt:lpstr>The next ten graphs show trends in exports and estimated end-markets for each of the five major Alaska salmon product forms (frozen sockeye, frozen pink, frozen chum, canned pink, canned sockeye). </vt:lpstr>
      <vt:lpstr>Over the past decade, the export share of Alaska frozen sockeye salmon production has declined.  Frozen exports to Japan—which used to account for almost all frozen sockeye exports—have declined dramatically.  Exports to China and the EU have risen significantly.</vt:lpstr>
      <vt:lpstr>Over the past decade, end markets for Alaska frozen sockeye have become much more diversified.  Formerly almost all frozen sockeye was exported to Japan.  Although Japan still remains the largest market, now the USA, EU and China have all become important markets as well.</vt:lpstr>
      <vt:lpstr>Especially during the past decade, almost all frozen pink salmon production has been exported, mostly to China.  There has been a very dramatic increase in frozen pink salmon exports to China.  Note that most of this frozen pink salmon is not being consumed by Chinese people!  Most of it is reprocessed in China into value-added products which are re-exported to the US, EU and other markets.  (This is also what is happening to US frozen sockeye and frozen chum exports to China.)</vt:lpstr>
      <vt:lpstr>Most of the dramatic increase in Alaska frozen pink salmon production over the past decade has gone to China.  Note that significant volumes are also exported to Thailand for reprocessing.</vt:lpstr>
      <vt:lpstr>Over the past decade the export share of frozen chum salmon has risen dramatically.  Since 2005 almost all frozen chum salmon has been exported.  Exports to China have grown dramatically.  The EU is also a very important export market. </vt:lpstr>
      <vt:lpstr>Over the past decade, exports of frozen chum salmon to China have risen dramatically, while estimated US domestic consumption has fallen.  The EU is another very important export market.  </vt:lpstr>
      <vt:lpstr>Exports account for a much smaller share of Alaska canned pink salmon production than for frozen salmon.  </vt:lpstr>
      <vt:lpstr>The largest end-market for canned pink salmon is the USA, followed by Canada, the UK and Australia.  (According to industry sources, most canned pink “talls” are sold in the US market, while a larger share of canned pink “halves” are sold in export markets.)</vt:lpstr>
      <vt:lpstr>Estimating end markets for canned sockeye salmon is complicated by the fact that reported US exports have exceeded total Alaska production in some years.  This probably is due, in part, to exports in some years of carryover inventories from previous years.  In any case, it is clear that most canned sockeye salmon is exported.  The most important export markets are Canada, the UK and Australia.</vt:lpstr>
      <vt:lpstr>The share of canned sockeye salmon exported to Canada increased over the past decade.  Note that the estimates for the USA are not reliable, given the problems associated with estimating US consumption as Alaska production minus exports, when exports in some years are partly carryover production from earlier years.</vt:lpstr>
      <vt:lpstr>TRENDS IN EX-VESSEL PRICES PAID TO FISHERMEN</vt:lpstr>
      <vt:lpstr>Ex-vessel prices for Alaska salmon fell drastically in 1990s but have rebounded dramatically since 2002.  Prices fell in 2012—but probably not as much as shown in the graph, because the data in the graph are preliminary estimates which don’t include post-season adjustments).</vt:lpstr>
      <vt:lpstr>In comparing long-term price and value trends it’s important to remember that there has been significant inflation since the 1980s.</vt:lpstr>
      <vt:lpstr>After adjusting for inflation, the rebound in ex-vessel prices since 2002 is still big but doesn’t appear quite as dramatic.</vt:lpstr>
      <vt:lpstr>TRENDS IN FIRST WHOLESALE PRICES PAID TO PROCESSORS   Note:  These graphs are based on Commercial Operator Annual Report (COAR) data which are only available through 2011.</vt:lpstr>
      <vt:lpstr>Wholesale prices for frozen, canned and fresh sockeye salmon have risen dramatically since the early 2000s.</vt:lpstr>
      <vt:lpstr>Wholesale prices for canned and frozen pink salmon have risen dramatically since the early 2000s.</vt:lpstr>
      <vt:lpstr>Wholesale prices for frozen, fresh and canned chum salmon have risen dramatically since the early 2000s.</vt:lpstr>
      <vt:lpstr>First wholesale prices for Alaska salmon roe exhibit very different trends than first wholesale prices of other products—reflecting the fact that roe is sold in very different end-markets and that wild salmon roe production faces little very competition from farmed salmon.  Roe prices spiked in 2008 but have otherwise not increased as dramatically as canned, frozen and fresh prices.  Note that chum roe first wholesale prices are much higher than for other species.  Roe accounts for a major share of chum salmon total first wholesale value.</vt:lpstr>
      <vt:lpstr>TRENDS IN FIRST WHOLESALE PRICES PAID TO PROCESSORS (continued . .. )   Note:  These graphs are based on Alaska Department of Revenue “Salmon Price Reports” data for average prices for three four-month periods per year.  The most recent available data are for the period May-August of 2012.</vt:lpstr>
      <vt:lpstr>PowerPoint Presentation</vt:lpstr>
      <vt:lpstr>PowerPoint Presentation</vt:lpstr>
      <vt:lpstr>PowerPoint Presentation</vt:lpstr>
      <vt:lpstr>PowerPoint Presentation</vt:lpstr>
      <vt:lpstr>The Department of Revenue data also show that Alaska salmon roe exhibit very different wholesale price trends than for other products.  Note that roe prices spiked in 2008, 2011 and 2012, and that chum roe wholesale prices are much higher than for other species. </vt:lpstr>
      <vt:lpstr>TRENDS IN EX-VESSEL VALUE OF ALASKA SALMON HARVESTS (FISHERMEN’S GROSS EARNINGS) </vt:lpstr>
      <vt:lpstr>The combined result of strong harvests and a dramatic recovery in prices has been a dramatic recovery in the ex-vessel value of Alaska salmon harvests, from $164 million in 2002 to $603 million in 2010.</vt:lpstr>
      <vt:lpstr>After adjusting for inflation the recovery in ex-vessel value doesn’t appear quite as dramatic—although it is still dramatic and important.  Although ex-vessel value has rebounded strongly, it is still well below the inflation-adjusted levels of much of the 1980s.</vt:lpstr>
      <vt:lpstr>TRENDS IN TOTAL FIRST WHOLESALE VALUE OF ALASKA SAMON PRODUCTION (TOTAL PAYMENTS TO PROCESSORS)  Note:  These graphs are based on Commercial Operator Annual Report (COAR) data which are only available through 2011.</vt:lpstr>
      <vt:lpstr>There has been a dramatic increase in the total wholesale value of Alaska production since the early 2000s, from $466 million in 2002 to $1.5 billion in 2011.  The increase in wholesale value was driven primarily by higher wholesale prices, as well as increased harvests and production of sockeye salmon.  Note that salmon roe is an important component of total wholesale value.</vt:lpstr>
      <vt:lpstr>Both fishermen and processors have shared in the increase in salmon wholesale prices and value since the early 2000s.   “Processor margin” is my term for the wholesale value of processors’ sales minus the ex-vessel value they pay fishermen.  Since the early 2000s, both total processor margin and total ex-vessel value have risen by similar amounts.</vt:lpstr>
      <vt:lpstr>TRENDS IN TOTAL EARNINGS AND PERMIT PRICES IN SELECTED FISHERIES </vt:lpstr>
      <vt:lpstr>There are twenty-seven different limited entry salmon fisheries in Alaska.  The trends in ex-vessel value (which is the same as total earnings) differs by fishery, reflecting the species mix caught in the fishery and local run conditions.  However, in general almost all fisheries experienced a significant decline in value during the 1990s and a significant recovery since 2002.  This graph shows trends in total earnings in two of Alaska’s most valuable salmon fisheries:  the Bristol Bay drift gillnet fishery and the Southeast purse seine fishery.</vt:lpstr>
      <vt:lpstr>Permit prices in Alaska salmon fisheries tend to reflect trends in earnings.  In many fisheries, permit prices fell drastically when total earnings fell in the 1990s, and have recovered dramatically since 2002 as total earnings have risen.  The increase in permit prices since 2002 shows that Alaska salmon fishermen have become increasingly optimistic about the future prospects of Alaska salmon fisheries.  The risk is that if earnings fall permit prices may fall.</vt:lpstr>
      <vt:lpstr>TRENDS IN WORLD SALMON SUPPLY</vt:lpstr>
      <vt:lpstr>Alaska has become a relatively small part of total world salmon supply.</vt:lpstr>
      <vt:lpstr>World Salmon Supply, Farmed and Wild, by Species</vt:lpstr>
      <vt:lpstr>Norway and Chile dominate world farmed Atlantic salmon production.  Chilean farmed production declined drastically from 2008 to 2010 due to an outbreak of Infectious Salmon Anemia (ISA).  Chilean production rebounded sharply in 2011 and 2012.</vt:lpstr>
      <vt:lpstr>Norwegian salmon production has also been growing rapidly!</vt:lpstr>
      <vt:lpstr>Alaska wild salmon accounts for less than one-third of US fresh and frozen salmon consumptions.</vt:lpstr>
      <vt:lpstr>United States salmon imports have been rebounding as Chilean salmon production recovers</vt:lpstr>
      <vt:lpstr>PowerPoint Presentation</vt:lpstr>
      <vt:lpstr>PowerPoint Presentation</vt:lpstr>
      <vt:lpstr>PowerPoint Presentation</vt:lpstr>
      <vt:lpstr>TRENDS IN FARMED SALMON PRICES</vt:lpstr>
      <vt:lpstr>World farmed Atlantic salmon prices spiked in 2010 and 2011 due to the downturn in supply—but then fell sharply  as supply increased again.  Over the past few months prices have been rising again.</vt:lpstr>
      <vt:lpstr>There has been a clear inverse relationship between US Atlantic salmon fillet imports and prices.</vt:lpstr>
      <vt:lpstr>PowerPoint Presentation</vt:lpstr>
      <vt:lpstr>PowerPoint Presentation</vt:lpstr>
      <vt:lpstr>FACTORS AFFECTING ALASKA SALMON PRICES</vt:lpstr>
      <vt:lpstr>What explains the dramatic recovery in Alaska salmon prices  since 2002?</vt:lpstr>
      <vt:lpstr>What explains the dramatic recovery in Alaska salmon prices  since 2002?</vt:lpstr>
      <vt:lpstr>Things the Alaska salmon industry has done: Sustained effective marketing . . .</vt:lpstr>
      <vt:lpstr>Washington Post, May 31, 2006</vt:lpstr>
      <vt:lpstr>Things the Alaska salmon industry has done: Diversification of markets and development of new markets . . .</vt:lpstr>
      <vt:lpstr>Things the Alaska salmon industry has done: New product forms . . .</vt:lpstr>
      <vt:lpstr>Things the Alaska salmon industry has done: Improved quality . . .</vt:lpstr>
      <vt:lpstr>Alaska has become a relatively small part of total world salmon supply. Alaska salmon prices are significantly affected by global supply and demand conditions which influence prices for all salmon.</vt:lpstr>
      <vt:lpstr>Wild salmon competes with farmed salmon in world markets</vt:lpstr>
      <vt:lpstr>But Alaska wild salmon is different and better than farmed salmon! Why should farmed salmon prices have any effect on wild salmon ??!!??</vt:lpstr>
      <vt:lpstr>One of the most important reasons for the increase in both farmed and wild salmon prices over the past decade was that world demand for salmon was growing faster than world supply.</vt:lpstr>
      <vt:lpstr>FUTURE OUTLOOK FOR ALASKA SALMON MARKETS</vt:lpstr>
      <vt:lpstr>Short-term outlook for Alaska salmon markets</vt:lpstr>
      <vt:lpstr>Short-term outlook for Alaska salmon markets . . .</vt:lpstr>
      <vt:lpstr>Long-term outlook for Alaska salmon markets</vt:lpstr>
      <vt:lpstr>The Alaska salmon industry has seen dramatic changes in every decade since statehood.  The future is likely to bring continued significant change! </vt:lpstr>
      <vt:lpstr>ECONOMICS OF FISH COURSE  ACKNOWLEDGEMENT</vt:lpstr>
      <vt:lpstr>Economics 211:  The Economics of Fish </vt:lpstr>
      <vt:lpstr>Thank you to Icicle Seafoods, Inc.</vt:lpstr>
      <vt:lpstr>DATA SOURCES</vt:lpstr>
      <vt:lpstr>Summary of Data Sources . . .</vt:lpstr>
      <vt:lpstr>Summary of Data Sources (continued)</vt:lpstr>
      <vt:lpstr>Alaska Department of Fish and Game (ADF&amp;G) Salmon Harvest and Ex-Vessel Price Data</vt:lpstr>
      <vt:lpstr>Alaska Department of Fish and Game (ADF&amp;G) Commercial Annual Operator Reports (COAR) Data </vt:lpstr>
      <vt:lpstr>Some important things to keep in mind in looking at the COAR data graphs:</vt:lpstr>
      <vt:lpstr>Alaska Department of Revenue Salmon Price Reports Wholesale Price Data</vt:lpstr>
      <vt:lpstr>National Marine Fisheries Service (NMFS) Foreign Trade in Fisheries Products Data </vt:lpstr>
      <vt:lpstr>Commercial Fisheries Entry Commission (CFEC) Basic Information Tables </vt:lpstr>
      <vt:lpstr>www.fis.com </vt:lpstr>
      <vt:lpstr>Statistics Norway Weekly Export Prices</vt:lpstr>
      <vt:lpstr>Urner Barry’s Seafood Price Current</vt:lpstr>
      <vt:lpstr>Federal Reserve Bank of St. Louis Exchange Rate Data</vt:lpstr>
    </vt:vector>
  </TitlesOfParts>
  <Company>Institute of Social and Economic Research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Gunnar Knapp</dc:creator>
  <cp:lastModifiedBy>gknapp</cp:lastModifiedBy>
  <cp:revision>245</cp:revision>
  <dcterms:created xsi:type="dcterms:W3CDTF">2011-11-09T20:58:14Z</dcterms:created>
  <dcterms:modified xsi:type="dcterms:W3CDTF">2013-02-07T17:20:51Z</dcterms:modified>
</cp:coreProperties>
</file>