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3"/>
  </p:notesMasterIdLst>
  <p:sldIdLst>
    <p:sldId id="258" r:id="rId2"/>
    <p:sldId id="300" r:id="rId3"/>
    <p:sldId id="298" r:id="rId4"/>
    <p:sldId id="299" r:id="rId5"/>
    <p:sldId id="279" r:id="rId6"/>
    <p:sldId id="294" r:id="rId7"/>
    <p:sldId id="297" r:id="rId8"/>
    <p:sldId id="280" r:id="rId9"/>
    <p:sldId id="296" r:id="rId10"/>
    <p:sldId id="295" r:id="rId11"/>
    <p:sldId id="293" r:id="rId12"/>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1D0EB0-0A50-4AF4-A4F2-2214565B873E}" v="13" dt="2023-03-23T20:06:42.60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6" autoAdjust="0"/>
    <p:restoredTop sz="94609" autoAdjust="0"/>
  </p:normalViewPr>
  <p:slideViewPr>
    <p:cSldViewPr snapToGrid="0" snapToObjects="1">
      <p:cViewPr varScale="1">
        <p:scale>
          <a:sx n="114" d="100"/>
          <a:sy n="114" d="100"/>
        </p:scale>
        <p:origin x="474" y="10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3">
    <p:bg>
      <p:bgPr>
        <a:solidFill>
          <a:srgbClr val="003399"/>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6504" y="1078901"/>
            <a:ext cx="3007296" cy="375913"/>
          </a:xfrm>
          <a:prstGeom prst="rect">
            <a:avLst/>
          </a:prstGeom>
        </p:spPr>
      </p:pic>
      <p:sp>
        <p:nvSpPr>
          <p:cNvPr id="2" name="Title 1"/>
          <p:cNvSpPr>
            <a:spLocks noGrp="1"/>
          </p:cNvSpPr>
          <p:nvPr>
            <p:ph type="ctrTitle"/>
          </p:nvPr>
        </p:nvSpPr>
        <p:spPr>
          <a:xfrm>
            <a:off x="2442634" y="2498816"/>
            <a:ext cx="7306733" cy="1152925"/>
          </a:xfrm>
        </p:spPr>
        <p:txBody>
          <a:bodyPr anchor="b">
            <a:noAutofit/>
          </a:bodyPr>
          <a:lstStyle>
            <a:lvl1pPr algn="ctr">
              <a:defRPr sz="2400" b="0">
                <a:solidFill>
                  <a:schemeClr val="bg1"/>
                </a:solidFill>
                <a:latin typeface="+mj-lt"/>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2438400" y="3720946"/>
            <a:ext cx="7315200" cy="355602"/>
          </a:xfrm>
        </p:spPr>
        <p:txBody>
          <a:bodyPr anchor="ctr">
            <a:noAutofit/>
          </a:bodyPr>
          <a:lstStyle>
            <a:lvl1pPr marL="0" indent="0" algn="ctr">
              <a:buNone/>
              <a:defRPr sz="1600" b="1">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7" name="Straight Connector 6"/>
          <p:cNvCxnSpPr/>
          <p:nvPr userDrawn="1"/>
        </p:nvCxnSpPr>
        <p:spPr>
          <a:xfrm>
            <a:off x="2429934" y="2438400"/>
            <a:ext cx="73321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429934" y="4533900"/>
            <a:ext cx="73321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1"/>
          </p:nvPr>
        </p:nvSpPr>
        <p:spPr>
          <a:xfrm>
            <a:off x="2429934" y="5765007"/>
            <a:ext cx="7332133" cy="386557"/>
          </a:xfrm>
        </p:spPr>
        <p:txBody>
          <a:bodyPr anchor="ctr">
            <a:noAutofit/>
          </a:bodyPr>
          <a:lstStyle>
            <a:lvl1pPr algn="ctr">
              <a:defRPr>
                <a:solidFill>
                  <a:schemeClr val="bg1"/>
                </a:solidFill>
              </a:defRPr>
            </a:lvl1pPr>
          </a:lstStyle>
          <a:p>
            <a:pPr lvl="0"/>
            <a:r>
              <a:rPr lang="en-US" dirty="0"/>
              <a:t>Click to edit Master text styles</a:t>
            </a:r>
          </a:p>
        </p:txBody>
      </p:sp>
      <p:sp>
        <p:nvSpPr>
          <p:cNvPr id="5" name="Footer Placeholder 4"/>
          <p:cNvSpPr>
            <a:spLocks noGrp="1"/>
          </p:cNvSpPr>
          <p:nvPr>
            <p:ph type="ftr" sz="quarter" idx="12"/>
          </p:nvPr>
        </p:nvSpPr>
        <p:spPr>
          <a:xfrm>
            <a:off x="3756916" y="6251019"/>
            <a:ext cx="4660253" cy="352180"/>
          </a:xfrm>
        </p:spPr>
        <p:txBody>
          <a:bodyPr/>
          <a:lstStyle>
            <a:lvl1pPr algn="ctr">
              <a:defRPr sz="1050">
                <a:solidFill>
                  <a:schemeClr val="bg1"/>
                </a:solidFill>
              </a:defRPr>
            </a:lvl1pPr>
          </a:lstStyle>
          <a:p>
            <a:r>
              <a:rPr lang="en-US" dirty="0"/>
              <a:t>Month DD, YYYY</a:t>
            </a:r>
          </a:p>
        </p:txBody>
      </p:sp>
    </p:spTree>
    <p:extLst>
      <p:ext uri="{BB962C8B-B14F-4D97-AF65-F5344CB8AC3E}">
        <p14:creationId xmlns:p14="http://schemas.microsoft.com/office/powerpoint/2010/main" val="154453274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 id="2147483677" r:id="rId21"/>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2417316"/>
            <a:ext cx="8848725" cy="2023367"/>
          </a:xfrm>
        </p:spPr>
        <p:txBody>
          <a:body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Alaska House Bill 96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b="0" dirty="0">
                <a:effectLst/>
                <a:latin typeface="Arial" panose="020B0604020202020204" pitchFamily="34" charset="0"/>
                <a:ea typeface="Calibri" panose="020F0502020204030204" pitchFamily="34" charset="0"/>
                <a:cs typeface="Times New Roman" panose="02020603050405020304" pitchFamily="18" charset="0"/>
              </a:rPr>
              <a:t>An Act relating to licensing and registration requirements for certain wholesale drug distributors; and providing for an effective date</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3" name="TextBox 2">
            <a:extLst>
              <a:ext uri="{FF2B5EF4-FFF2-40B4-BE49-F238E27FC236}">
                <a16:creationId xmlns:a16="http://schemas.microsoft.com/office/drawing/2014/main" id="{C65BA9D8-1D7E-A2CA-EB4F-9FA4DDF4DED8}"/>
              </a:ext>
            </a:extLst>
          </p:cNvPr>
          <p:cNvSpPr txBox="1"/>
          <p:nvPr/>
        </p:nvSpPr>
        <p:spPr>
          <a:xfrm>
            <a:off x="11811699" y="6467912"/>
            <a:ext cx="251670"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2517676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59661A-C311-AE4F-A1DA-FA135447E49E}"/>
              </a:ext>
            </a:extLst>
          </p:cNvPr>
          <p:cNvSpPr>
            <a:spLocks noGrp="1"/>
          </p:cNvSpPr>
          <p:nvPr>
            <p:ph type="title"/>
          </p:nvPr>
        </p:nvSpPr>
        <p:spPr/>
        <p:txBody>
          <a:bodyPr/>
          <a:lstStyle/>
          <a:p>
            <a:r>
              <a:rPr lang="en-US" sz="3600" dirty="0">
                <a:effectLst/>
                <a:latin typeface="Arial Black" panose="020B0A04020102020204" pitchFamily="34" charset="0"/>
                <a:ea typeface="Calibri" panose="020F0502020204030204" pitchFamily="34" charset="0"/>
                <a:cs typeface="Cordia New" panose="020B0304020202020204" pitchFamily="34" charset="-34"/>
              </a:rPr>
              <a:t>Things to consider</a:t>
            </a:r>
            <a:br>
              <a:rPr lang="en-US" sz="3600" dirty="0">
                <a:effectLst/>
                <a:latin typeface="Arial Black" panose="020B0A04020102020204" pitchFamily="34" charset="0"/>
                <a:ea typeface="Calibri" panose="020F0502020204030204" pitchFamily="34" charset="0"/>
                <a:cs typeface="Cordia New" panose="020B0304020202020204" pitchFamily="34" charset="-34"/>
              </a:rPr>
            </a:br>
            <a:endParaRPr lang="en-US" sz="3600" dirty="0">
              <a:latin typeface="Arial Black" panose="020B0A04020102020204" pitchFamily="34" charset="0"/>
            </a:endParaRPr>
          </a:p>
        </p:txBody>
      </p:sp>
      <p:sp>
        <p:nvSpPr>
          <p:cNvPr id="7" name="Content Placeholder 6">
            <a:extLst>
              <a:ext uri="{FF2B5EF4-FFF2-40B4-BE49-F238E27FC236}">
                <a16:creationId xmlns:a16="http://schemas.microsoft.com/office/drawing/2014/main" id="{E6C614C9-22D2-3E1D-697C-FEF9A3CD2657}"/>
              </a:ext>
            </a:extLst>
          </p:cNvPr>
          <p:cNvSpPr>
            <a:spLocks noGrp="1"/>
          </p:cNvSpPr>
          <p:nvPr>
            <p:ph sz="half" idx="1"/>
          </p:nvPr>
        </p:nvSpPr>
        <p:spPr/>
        <p:txBody>
          <a:bodyPr/>
          <a:lstStyle/>
          <a:p>
            <a:pPr marL="342900" marR="628650" lvl="0" indent="-342900">
              <a:lnSpc>
                <a:spcPct val="115000"/>
              </a:lnSpc>
              <a:spcBef>
                <a:spcPts val="0"/>
              </a:spcBef>
              <a:spcAft>
                <a:spcPts val="1000"/>
              </a:spcAft>
              <a:buFont typeface="Symbol" panose="05050102010706020507" pitchFamily="18" charset="2"/>
              <a:buChar char=""/>
              <a:tabLst>
                <a:tab pos="49149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bill would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include diabetes supplies or any other type of device, DME or pharmaceutical product.</a:t>
            </a:r>
          </a:p>
          <a:p>
            <a:pPr marL="342900" marR="628650" lvl="0" indent="-342900">
              <a:lnSpc>
                <a:spcPct val="115000"/>
              </a:lnSpc>
              <a:spcBef>
                <a:spcPts val="0"/>
              </a:spcBef>
              <a:spcAft>
                <a:spcPts val="1000"/>
              </a:spcAft>
              <a:buFont typeface="Symbol" panose="05050102010706020507" pitchFamily="18" charset="2"/>
              <a:buChar char=""/>
              <a:tabLst>
                <a:tab pos="49149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No compounding or manipulation of products would occur.</a:t>
            </a:r>
          </a:p>
          <a:p>
            <a:pPr marL="342900" marR="628650" lvl="0" indent="-342900">
              <a:lnSpc>
                <a:spcPct val="115000"/>
              </a:lnSpc>
              <a:spcBef>
                <a:spcPts val="0"/>
              </a:spcBef>
              <a:spcAft>
                <a:spcPts val="1000"/>
              </a:spcAft>
              <a:buFont typeface="Symbol" panose="05050102010706020507" pitchFamily="18" charset="2"/>
              <a:buChar char=""/>
              <a:tabLst>
                <a:tab pos="49149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Product arrives and leaves in manufactured, sealed packaging upon delivery by manufacturer.</a:t>
            </a:r>
          </a:p>
          <a:p>
            <a:pPr marL="342900" marR="628650" lvl="0" indent="-342900">
              <a:lnSpc>
                <a:spcPct val="115000"/>
              </a:lnSpc>
              <a:spcBef>
                <a:spcPts val="0"/>
              </a:spcBef>
              <a:spcAft>
                <a:spcPts val="1000"/>
              </a:spcAft>
              <a:buFont typeface="Symbol" panose="05050102010706020507" pitchFamily="18" charset="2"/>
              <a:buChar char=""/>
              <a:tabLst>
                <a:tab pos="49149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Solutions are under the manufacturers control from the site of the FDA-regulated and licensed manufacturing plant to the  patient’s home.</a:t>
            </a:r>
          </a:p>
          <a:p>
            <a:pPr marL="342900" marR="628650" lvl="0" indent="-342900">
              <a:lnSpc>
                <a:spcPct val="115000"/>
              </a:lnSpc>
              <a:spcBef>
                <a:spcPts val="0"/>
              </a:spcBef>
              <a:spcAft>
                <a:spcPts val="1000"/>
              </a:spcAft>
              <a:buFont typeface="Symbol" panose="05050102010706020507" pitchFamily="18" charset="2"/>
              <a:buChar char=""/>
              <a:tabLst>
                <a:tab pos="49149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proposed change would be restricted to only pharmacies with a central pharmacy to process </a:t>
            </a:r>
            <a:r>
              <a:rPr lang="en-US" sz="1800" dirty="0">
                <a:effectLst/>
                <a:latin typeface="Calibri" panose="020F0502020204030204" pitchFamily="34" charset="0"/>
                <a:ea typeface="Calibri" panose="020F0502020204030204" pitchFamily="34" charset="0"/>
                <a:cs typeface="Calibri" panose="020F0502020204030204" pitchFamily="34" charset="0"/>
              </a:rPr>
              <a:t>prescriptions, conduct medicine reviews, etc., along with the warehouse that is licensed in Alaska with the Board of Pharmacy. And applies only to dialysate, drugs, or devices delivered directly to a patient or their designee with end-stage renal disease or acute kidney Injury.</a:t>
            </a:r>
          </a:p>
          <a:p>
            <a:pPr marL="109728" marR="628650" indent="0">
              <a:spcBef>
                <a:spcPts val="0"/>
              </a:spcBef>
              <a:spcAft>
                <a:spcPts val="0"/>
              </a:spcAft>
              <a:buNone/>
              <a:tabLst>
                <a:tab pos="4914900" algn="l"/>
              </a:tabLst>
            </a:pPr>
            <a:endParaRPr lang="en-US" dirty="0"/>
          </a:p>
        </p:txBody>
      </p:sp>
      <p:sp>
        <p:nvSpPr>
          <p:cNvPr id="2" name="TextBox 1">
            <a:extLst>
              <a:ext uri="{FF2B5EF4-FFF2-40B4-BE49-F238E27FC236}">
                <a16:creationId xmlns:a16="http://schemas.microsoft.com/office/drawing/2014/main" id="{62307777-9AA9-A8AC-4B8F-BC581E4180FD}"/>
              </a:ext>
            </a:extLst>
          </p:cNvPr>
          <p:cNvSpPr txBox="1"/>
          <p:nvPr/>
        </p:nvSpPr>
        <p:spPr>
          <a:xfrm>
            <a:off x="11658600" y="6467912"/>
            <a:ext cx="533400"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1261003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E3D3-017D-66F3-1FD3-CE57E26F3B44}"/>
              </a:ext>
            </a:extLst>
          </p:cNvPr>
          <p:cNvSpPr>
            <a:spLocks noGrp="1"/>
          </p:cNvSpPr>
          <p:nvPr>
            <p:ph type="title"/>
          </p:nvPr>
        </p:nvSpPr>
        <p:spPr/>
        <p:txBody>
          <a:bodyPr/>
          <a:lstStyle/>
          <a:p>
            <a:r>
              <a:rPr lang="en-US" sz="3600" dirty="0"/>
              <a:t>Treatment of End state Renal disease (ESRD) </a:t>
            </a:r>
            <a:r>
              <a:rPr lang="en-US" sz="3600"/>
              <a:t>in Alaska (2020)</a:t>
            </a:r>
            <a:endParaRPr lang="en-US" sz="3600" dirty="0"/>
          </a:p>
        </p:txBody>
      </p:sp>
      <p:sp>
        <p:nvSpPr>
          <p:cNvPr id="3" name="Content Placeholder 2">
            <a:extLst>
              <a:ext uri="{FF2B5EF4-FFF2-40B4-BE49-F238E27FC236}">
                <a16:creationId xmlns:a16="http://schemas.microsoft.com/office/drawing/2014/main" id="{3DABEC1E-DBEA-59D6-7BD1-BA45C021FA8E}"/>
              </a:ext>
            </a:extLst>
          </p:cNvPr>
          <p:cNvSpPr>
            <a:spLocks noGrp="1"/>
          </p:cNvSpPr>
          <p:nvPr>
            <p:ph sz="half" idx="1"/>
          </p:nvPr>
        </p:nvSpPr>
        <p:spPr/>
        <p:txBody>
          <a:bodyPr/>
          <a:lstStyle/>
          <a:p>
            <a:pPr marL="285750" indent="-285750">
              <a:lnSpc>
                <a:spcPct val="200000"/>
              </a:lnSpc>
              <a:buFont typeface="Arial" panose="020B0604020202020204" pitchFamily="34" charset="0"/>
              <a:buChar char="•"/>
            </a:pPr>
            <a:r>
              <a:rPr lang="en-US" sz="1800" dirty="0"/>
              <a:t>ESRD Alaska Patients TOTAL:  1086</a:t>
            </a:r>
          </a:p>
          <a:p>
            <a:pPr marL="285750" indent="-285750">
              <a:lnSpc>
                <a:spcPct val="200000"/>
              </a:lnSpc>
              <a:buFont typeface="Arial" panose="020B0604020202020204" pitchFamily="34" charset="0"/>
              <a:buChar char="•"/>
            </a:pPr>
            <a:r>
              <a:rPr lang="en-US" sz="1800" dirty="0"/>
              <a:t>Incenter Hemodialysis Patients: 532</a:t>
            </a:r>
          </a:p>
          <a:p>
            <a:pPr marL="285750" indent="-285750">
              <a:lnSpc>
                <a:spcPct val="200000"/>
              </a:lnSpc>
              <a:buFont typeface="Arial" panose="020B0604020202020204" pitchFamily="34" charset="0"/>
              <a:buChar char="•"/>
            </a:pPr>
            <a:r>
              <a:rPr lang="en-US" sz="1800" b="1" dirty="0">
                <a:highlight>
                  <a:srgbClr val="00FF00"/>
                </a:highlight>
              </a:rPr>
              <a:t>Home Dialysis Patients: 154</a:t>
            </a:r>
          </a:p>
          <a:p>
            <a:pPr marL="285750" indent="-285750">
              <a:lnSpc>
                <a:spcPct val="200000"/>
              </a:lnSpc>
              <a:buFont typeface="Arial" panose="020B0604020202020204" pitchFamily="34" charset="0"/>
              <a:buChar char="•"/>
            </a:pPr>
            <a:r>
              <a:rPr lang="en-US" sz="1800" dirty="0"/>
              <a:t>Renal Transplants: 399</a:t>
            </a:r>
          </a:p>
        </p:txBody>
      </p:sp>
      <p:sp>
        <p:nvSpPr>
          <p:cNvPr id="4" name="TextBox 3">
            <a:extLst>
              <a:ext uri="{FF2B5EF4-FFF2-40B4-BE49-F238E27FC236}">
                <a16:creationId xmlns:a16="http://schemas.microsoft.com/office/drawing/2014/main" id="{92F2DE64-1ED6-06CD-3A58-8A0811238F89}"/>
              </a:ext>
            </a:extLst>
          </p:cNvPr>
          <p:cNvSpPr txBox="1"/>
          <p:nvPr/>
        </p:nvSpPr>
        <p:spPr>
          <a:xfrm>
            <a:off x="11811699" y="6467912"/>
            <a:ext cx="251670"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8813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612871-D6AA-73E2-68B3-2F112FE4C35C}"/>
              </a:ext>
            </a:extLst>
          </p:cNvPr>
          <p:cNvSpPr>
            <a:spLocks noGrp="1"/>
          </p:cNvSpPr>
          <p:nvPr>
            <p:ph type="title"/>
          </p:nvPr>
        </p:nvSpPr>
        <p:spPr>
          <a:xfrm>
            <a:off x="758952" y="1216152"/>
            <a:ext cx="10671048" cy="506116"/>
          </a:xfrm>
        </p:spPr>
        <p:txBody>
          <a:bodyPr/>
          <a:lstStyle/>
          <a:p>
            <a:r>
              <a:rPr lang="en-US" sz="2800" b="1" dirty="0">
                <a:effectLst/>
                <a:latin typeface="Calibri" panose="020F0502020204030204" pitchFamily="34" charset="0"/>
                <a:ea typeface="Calibri" panose="020F0502020204030204" pitchFamily="34" charset="0"/>
                <a:cs typeface="Calibri" panose="020F0502020204030204" pitchFamily="34" charset="0"/>
              </a:rPr>
              <a:t>how dialysis patients receive their dialysis products at home</a:t>
            </a:r>
            <a:br>
              <a:rPr lang="en-US" sz="48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sp>
        <p:nvSpPr>
          <p:cNvPr id="5" name="Content Placeholder 4">
            <a:extLst>
              <a:ext uri="{FF2B5EF4-FFF2-40B4-BE49-F238E27FC236}">
                <a16:creationId xmlns:a16="http://schemas.microsoft.com/office/drawing/2014/main" id="{25CBB147-7DCD-A724-763E-19AC221933B4}"/>
              </a:ext>
            </a:extLst>
          </p:cNvPr>
          <p:cNvSpPr>
            <a:spLocks noGrp="1"/>
          </p:cNvSpPr>
          <p:nvPr>
            <p:ph sz="half" idx="1"/>
          </p:nvPr>
        </p:nvSpPr>
        <p:spPr/>
        <p:txBody>
          <a:bodyPr/>
          <a:lstStyle/>
          <a:p>
            <a:pPr marL="342900" marR="0" lvl="0" indent="-342900">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For ESRD patients who elect to receive their dialysis in the home vs in a center 3 days a week they must receive monthly home shipments of supplies to perform the dialysis.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shipments include dialysis solutions made up of sugar water or </a:t>
            </a:r>
            <a:r>
              <a:rPr lang="en-US" sz="1800" dirty="0" err="1">
                <a:effectLst/>
                <a:latin typeface="Calibri" panose="020F0502020204030204" pitchFamily="34" charset="0"/>
                <a:ea typeface="Calibri" panose="020F0502020204030204" pitchFamily="34" charset="0"/>
                <a:cs typeface="Calibri" panose="020F0502020204030204" pitchFamily="34" charset="0"/>
              </a:rPr>
              <a:t>icodextrin</a:t>
            </a:r>
            <a:r>
              <a:rPr lang="en-US" sz="1800" dirty="0">
                <a:effectLst/>
                <a:latin typeface="Calibri" panose="020F0502020204030204" pitchFamily="34" charset="0"/>
                <a:ea typeface="Calibri" panose="020F0502020204030204" pitchFamily="34" charset="0"/>
                <a:cs typeface="Calibri" panose="020F0502020204030204" pitchFamily="34" charset="0"/>
              </a:rPr>
              <a:t>, a water-soluble starch and plastic tubing sets.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solutions are manufactured and packaged into color-coded at a manufacturing facility under the jurisdiction, inspection, and supervision of the FDA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Once manufactured at the facility, dialysis solutions are not mixed or compounded prior to delivery to the home patient, nor are the boxes opened.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1800" u="sng" dirty="0">
                <a:effectLst/>
                <a:latin typeface="Calibri" panose="020F0502020204030204" pitchFamily="34" charset="0"/>
                <a:ea typeface="Calibri" panose="020F0502020204030204" pitchFamily="34" charset="0"/>
                <a:cs typeface="Calibri" panose="020F0502020204030204" pitchFamily="34" charset="0"/>
              </a:rPr>
              <a:t>Each delivery weighs between 500 and 1,000 pounds. Because of the bulk and weight, home delivery is an essential service for the home PD patient. </a:t>
            </a:r>
          </a:p>
          <a:p>
            <a:endParaRPr lang="en-US" dirty="0"/>
          </a:p>
        </p:txBody>
      </p:sp>
      <p:sp>
        <p:nvSpPr>
          <p:cNvPr id="2" name="TextBox 1">
            <a:extLst>
              <a:ext uri="{FF2B5EF4-FFF2-40B4-BE49-F238E27FC236}">
                <a16:creationId xmlns:a16="http://schemas.microsoft.com/office/drawing/2014/main" id="{392EDCEA-B68A-0982-2216-DEF5F98AD138}"/>
              </a:ext>
            </a:extLst>
          </p:cNvPr>
          <p:cNvSpPr txBox="1"/>
          <p:nvPr/>
        </p:nvSpPr>
        <p:spPr>
          <a:xfrm>
            <a:off x="11811699" y="6467912"/>
            <a:ext cx="251670"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18096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914F-3B0F-DB4D-A252-E33CD59AABE1}"/>
              </a:ext>
            </a:extLst>
          </p:cNvPr>
          <p:cNvSpPr>
            <a:spLocks noGrp="1"/>
          </p:cNvSpPr>
          <p:nvPr>
            <p:ph type="title"/>
          </p:nvPr>
        </p:nvSpPr>
        <p:spPr>
          <a:xfrm>
            <a:off x="918750" y="958700"/>
            <a:ext cx="10671048" cy="768096"/>
          </a:xfrm>
        </p:spPr>
        <p:txBody>
          <a:bodyPr/>
          <a:lstStyle/>
          <a:p>
            <a:r>
              <a:rPr lang="en-US" sz="2800" b="1" dirty="0">
                <a:effectLst/>
                <a:latin typeface="Calibri" panose="020F0502020204030204" pitchFamily="34" charset="0"/>
                <a:ea typeface="Calibri" panose="020F0502020204030204" pitchFamily="34" charset="0"/>
                <a:cs typeface="Calibri" panose="020F0502020204030204" pitchFamily="34" charset="0"/>
              </a:rPr>
              <a:t>how dialysis patients receive their dialysis products at home (</a:t>
            </a:r>
            <a:r>
              <a:rPr lang="en-US" sz="2800" b="1" dirty="0" err="1">
                <a:effectLst/>
                <a:latin typeface="Calibri" panose="020F0502020204030204" pitchFamily="34" charset="0"/>
                <a:ea typeface="Calibri" panose="020F0502020204030204" pitchFamily="34" charset="0"/>
                <a:cs typeface="Calibri" panose="020F0502020204030204" pitchFamily="34" charset="0"/>
              </a:rPr>
              <a:t>con’t</a:t>
            </a:r>
            <a:r>
              <a:rPr lang="en-US" sz="2800" b="1" dirty="0">
                <a:effectLst/>
                <a:latin typeface="Calibri" panose="020F0502020204030204" pitchFamily="34" charset="0"/>
                <a:ea typeface="Calibri" panose="020F0502020204030204" pitchFamily="34" charset="0"/>
                <a:cs typeface="Calibri" panose="020F0502020204030204" pitchFamily="34" charset="0"/>
              </a:rPr>
              <a:t>)</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B517C1FE-A8CF-57A6-FAE5-770607E23B73}"/>
              </a:ext>
            </a:extLst>
          </p:cNvPr>
          <p:cNvSpPr>
            <a:spLocks noGrp="1"/>
          </p:cNvSpPr>
          <p:nvPr>
            <p:ph sz="half" idx="1"/>
          </p:nvPr>
        </p:nvSpPr>
        <p:spPr>
          <a:xfrm>
            <a:off x="539496" y="1953088"/>
            <a:ext cx="11119104" cy="4434840"/>
          </a:xfrm>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Once each ESRD patient’s physician has determined that the patient may self-administer PD therapy and they are trained appropriately, the physician determines the patient’s monthly supply needs, prepares an order and transmits it directly to a Remote Prescription Order Processing Pharmacy in another state to a licensed pharmacist.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This pharmacy obtains the physician prescription order via fax, electronic or verbal means and is entered as a standing order for the patient into a central computer system which has built-in compliance checks.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From this prescription order, the pharmacy generates the monthly shipment order, which will be sent to a near by distribution center.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Specially trained distribution employees organize each patient’s monthly supplies into deliveries. The supplies are verified for accuracy. All supplies from the patient’s orders are labeled with order information such as the names of the patient and physician, 24 hour emergency phone number, etc.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After several compliance checks the orders are delivered directly to the patient’s home.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292AFD9B-0EC7-8185-CEB6-31A33FB0ACF1}"/>
              </a:ext>
            </a:extLst>
          </p:cNvPr>
          <p:cNvSpPr txBox="1"/>
          <p:nvPr/>
        </p:nvSpPr>
        <p:spPr>
          <a:xfrm>
            <a:off x="11811699" y="6467912"/>
            <a:ext cx="251670"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413705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3685031" y="681609"/>
            <a:ext cx="8165592" cy="768096"/>
          </a:xfrm>
        </p:spPr>
        <p:txBody>
          <a:bodyPr/>
          <a:lstStyle/>
          <a:p>
            <a:pPr marL="0" marR="628650">
              <a:spcBef>
                <a:spcPts val="0"/>
              </a:spcBef>
              <a:spcAft>
                <a:spcPts val="1200"/>
              </a:spcAft>
              <a:tabLst>
                <a:tab pos="4914900" algn="l"/>
              </a:tabLst>
            </a:pPr>
            <a:r>
              <a:rPr lang="en-US" sz="3600" dirty="0">
                <a:effectLst/>
                <a:latin typeface="Arial Black" panose="020B0A04020102020204" pitchFamily="34" charset="0"/>
                <a:ea typeface="Calibri" panose="020F0502020204030204" pitchFamily="34" charset="0"/>
                <a:cs typeface="Cordia New" panose="020B0304020202020204" pitchFamily="34" charset="-34"/>
              </a:rPr>
              <a:t>Why do we need the law changed?</a:t>
            </a: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sz="half" idx="2"/>
          </p:nvPr>
        </p:nvSpPr>
        <p:spPr>
          <a:xfrm>
            <a:off x="3685031" y="2255520"/>
            <a:ext cx="7544943" cy="4306380"/>
          </a:xfrm>
        </p:spPr>
        <p:txBody>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 Alaska Pharmacy Board requires a pharmacy that only distributes dialysis supplies and solutions to the home of dialysis patients, to comply with the same arduous requirements as retail pharmacies that handle controlled substances, compounds, and dispense medications with varying safety profiles.  </a:t>
            </a:r>
            <a:br>
              <a:rPr lang="en-U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These Pharmacies that deliver dialysis supplies and solutions only offer a limited product portfolio and follow all Quality and FDA requirements</a:t>
            </a:r>
            <a:br>
              <a:rPr lang="en-U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law also requires a licensed pharmacist (above and beyond the Alaska licensed out of state central pharmacy that has processed the order) to physically view the boxes before they can leave the warehouse, which is onerous and unnecessary.</a:t>
            </a:r>
            <a:endParaRPr lang="en-US" dirty="0"/>
          </a:p>
        </p:txBody>
      </p:sp>
      <p:sp>
        <p:nvSpPr>
          <p:cNvPr id="4" name="TextBox 3">
            <a:extLst>
              <a:ext uri="{FF2B5EF4-FFF2-40B4-BE49-F238E27FC236}">
                <a16:creationId xmlns:a16="http://schemas.microsoft.com/office/drawing/2014/main" id="{53857DEB-8507-B749-43AD-D6FAACB72813}"/>
              </a:ext>
            </a:extLst>
          </p:cNvPr>
          <p:cNvSpPr txBox="1"/>
          <p:nvPr/>
        </p:nvSpPr>
        <p:spPr>
          <a:xfrm>
            <a:off x="11811699" y="6467912"/>
            <a:ext cx="251670"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85553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FB7B-7C42-511D-27B8-0E3C59843070}"/>
              </a:ext>
            </a:extLst>
          </p:cNvPr>
          <p:cNvSpPr>
            <a:spLocks noGrp="1"/>
          </p:cNvSpPr>
          <p:nvPr>
            <p:ph type="ctrTitle"/>
          </p:nvPr>
        </p:nvSpPr>
        <p:spPr>
          <a:xfrm>
            <a:off x="622587" y="702895"/>
            <a:ext cx="4169664" cy="667512"/>
          </a:xfrm>
        </p:spPr>
        <p:txBody>
          <a:bodyPr/>
          <a:lstStyle/>
          <a:p>
            <a:r>
              <a:rPr lang="en-US" sz="4000" dirty="0"/>
              <a:t>What does the Bill DO?</a:t>
            </a:r>
          </a:p>
        </p:txBody>
      </p:sp>
      <p:sp>
        <p:nvSpPr>
          <p:cNvPr id="3" name="Content Placeholder 2">
            <a:extLst>
              <a:ext uri="{FF2B5EF4-FFF2-40B4-BE49-F238E27FC236}">
                <a16:creationId xmlns:a16="http://schemas.microsoft.com/office/drawing/2014/main" id="{72F53E01-06F2-35C8-4052-48056D7ED273}"/>
              </a:ext>
            </a:extLst>
          </p:cNvPr>
          <p:cNvSpPr>
            <a:spLocks noGrp="1"/>
          </p:cNvSpPr>
          <p:nvPr>
            <p:ph type="subTitle" idx="1"/>
          </p:nvPr>
        </p:nvSpPr>
        <p:spPr>
          <a:xfrm>
            <a:off x="622586" y="1758696"/>
            <a:ext cx="7259144" cy="4512895"/>
          </a:xfrm>
        </p:spPr>
        <p:txBody>
          <a:bodyPr/>
          <a:lstStyle/>
          <a:p>
            <a:r>
              <a:rPr lang="en-US" sz="2400" dirty="0">
                <a:effectLst/>
                <a:latin typeface="Calibri" panose="020F0502020204030204" pitchFamily="34" charset="0"/>
                <a:ea typeface="Calibri" panose="020F0502020204030204" pitchFamily="34" charset="0"/>
                <a:cs typeface="Cordia New" panose="020B0304020202020204" pitchFamily="34" charset="-34"/>
              </a:rPr>
              <a:t>This bill will:</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ordia New" panose="020B0304020202020204" pitchFamily="34" charset="-34"/>
              </a:rPr>
              <a:t>A</a:t>
            </a:r>
            <a:r>
              <a:rPr lang="en-US" sz="2400" dirty="0">
                <a:effectLst/>
                <a:latin typeface="Calibri" panose="020F0502020204030204" pitchFamily="34" charset="0"/>
                <a:ea typeface="Calibri" panose="020F0502020204030204" pitchFamily="34" charset="0"/>
                <a:cs typeface="Cordia New" panose="020B0304020202020204" pitchFamily="34" charset="-34"/>
              </a:rPr>
              <a:t>mend the pharmacy practice act to allow manufacturers of home dialysis drugs, supplies and devices to be exempted from being licensed as a pharmacy if they maintain control of all products from manufacturing to the patient.  </a:t>
            </a:r>
          </a:p>
          <a:p>
            <a:pPr marL="342900" indent="-342900">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Cordia New" panose="020B0304020202020204" pitchFamily="34" charset="-34"/>
              </a:rPr>
              <a:t>This would still require the location to maintain any additional licenses, such as an Alaska wholesaler license.</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ordia New" panose="020B0304020202020204" pitchFamily="34" charset="-34"/>
              </a:rPr>
              <a:t>This means the Alaska Board of Pharmacy still has jurisdiction over the location and its operations.</a:t>
            </a:r>
            <a:endParaRPr lang="en-US" sz="2400" dirty="0">
              <a:effectLst/>
              <a:latin typeface="Calibri" panose="020F0502020204030204" pitchFamily="34" charset="0"/>
              <a:ea typeface="Calibri" panose="020F0502020204030204" pitchFamily="34" charset="0"/>
              <a:cs typeface="Cordia New" panose="020B0304020202020204" pitchFamily="34" charset="-34"/>
            </a:endParaRPr>
          </a:p>
          <a:p>
            <a:endParaRPr lang="en-US" dirty="0"/>
          </a:p>
        </p:txBody>
      </p:sp>
      <p:sp>
        <p:nvSpPr>
          <p:cNvPr id="4" name="TextBox 3">
            <a:extLst>
              <a:ext uri="{FF2B5EF4-FFF2-40B4-BE49-F238E27FC236}">
                <a16:creationId xmlns:a16="http://schemas.microsoft.com/office/drawing/2014/main" id="{5FAA3C1C-5ECE-33C6-9644-601DD7318894}"/>
              </a:ext>
            </a:extLst>
          </p:cNvPr>
          <p:cNvSpPr txBox="1"/>
          <p:nvPr/>
        </p:nvSpPr>
        <p:spPr>
          <a:xfrm>
            <a:off x="11811699" y="6467912"/>
            <a:ext cx="251670"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178621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95354-8A18-7FFE-F327-6B117F0E8EC8}"/>
              </a:ext>
            </a:extLst>
          </p:cNvPr>
          <p:cNvSpPr>
            <a:spLocks noGrp="1"/>
          </p:cNvSpPr>
          <p:nvPr>
            <p:ph type="title"/>
          </p:nvPr>
        </p:nvSpPr>
        <p:spPr>
          <a:xfrm>
            <a:off x="1188896" y="374993"/>
            <a:ext cx="7404687" cy="768096"/>
          </a:xfrm>
        </p:spPr>
        <p:txBody>
          <a:bodyPr/>
          <a:lstStyle/>
          <a:p>
            <a:r>
              <a:rPr lang="en-US" sz="3600" dirty="0"/>
              <a:t>Why Is this Change Ok for Alaskans?</a:t>
            </a:r>
          </a:p>
        </p:txBody>
      </p:sp>
      <p:sp>
        <p:nvSpPr>
          <p:cNvPr id="3" name="Content Placeholder 2">
            <a:extLst>
              <a:ext uri="{FF2B5EF4-FFF2-40B4-BE49-F238E27FC236}">
                <a16:creationId xmlns:a16="http://schemas.microsoft.com/office/drawing/2014/main" id="{0571375A-DE25-41D7-828E-22D3C6916F3C}"/>
              </a:ext>
            </a:extLst>
          </p:cNvPr>
          <p:cNvSpPr>
            <a:spLocks noGrp="1"/>
          </p:cNvSpPr>
          <p:nvPr>
            <p:ph idx="1"/>
          </p:nvPr>
        </p:nvSpPr>
        <p:spPr>
          <a:xfrm>
            <a:off x="1188895" y="1980520"/>
            <a:ext cx="6809885" cy="3122168"/>
          </a:xfrm>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In Alaska, we believe the requirement to require a pharmacist to review and place a second label onto the boxes prior to leaving the warehouse is onerous and unnecessary. </a:t>
            </a:r>
            <a:br>
              <a:rPr lang="en-US" sz="1800" dirty="0">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This bill will mirror what the National Board of Pharmacy’s Model Act outlines for these pharmacies and distribution centers.  </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There are 24 states that currently operate under the model and a</a:t>
            </a:r>
            <a:r>
              <a:rPr lang="en-US" sz="1800" dirty="0">
                <a:effectLst/>
                <a:latin typeface="Calibri" panose="020F0502020204030204" pitchFamily="34" charset="0"/>
                <a:ea typeface="Calibri" panose="020F0502020204030204" pitchFamily="34" charset="0"/>
                <a:cs typeface="Times New Roman" panose="02020603050405020304" pitchFamily="18" charset="0"/>
              </a:rPr>
              <a:t>n additional 8 states provide for some form of special licensure for the distribution of these products</a:t>
            </a:r>
            <a:r>
              <a:rPr lang="en-US" sz="1800" dirty="0">
                <a:effectLst/>
                <a:latin typeface="Calibri" panose="020F0502020204030204" pitchFamily="34" charset="0"/>
                <a:ea typeface="Calibri" panose="020F0502020204030204" pitchFamily="34" charset="0"/>
                <a:cs typeface="Calibri" panose="020F0502020204030204" pitchFamily="34" charset="0"/>
              </a:rPr>
              <a:t> with zero instances of harm to any patient.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5C4EB020-46B5-6AEF-AAA8-FACE7FB322F1}"/>
              </a:ext>
            </a:extLst>
          </p:cNvPr>
          <p:cNvSpPr txBox="1"/>
          <p:nvPr/>
        </p:nvSpPr>
        <p:spPr>
          <a:xfrm>
            <a:off x="11811699" y="6467912"/>
            <a:ext cx="251670"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4221881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758952" y="701248"/>
            <a:ext cx="10671048" cy="768096"/>
          </a:xfrm>
        </p:spPr>
        <p:txBody>
          <a:bodyPr/>
          <a:lstStyle/>
          <a:p>
            <a:pPr marR="628650">
              <a:spcBef>
                <a:spcPts val="0"/>
              </a:spcBef>
              <a:tabLst>
                <a:tab pos="4914900" algn="l"/>
              </a:tabLst>
            </a:pPr>
            <a:r>
              <a:rPr lang="en-US" sz="3600" dirty="0">
                <a:effectLst/>
                <a:latin typeface="Arial Black" panose="020B0A04020102020204" pitchFamily="34" charset="0"/>
                <a:ea typeface="Calibri" panose="020F0502020204030204" pitchFamily="34" charset="0"/>
                <a:cs typeface="Cordia New" panose="020B0304020202020204" pitchFamily="34" charset="-34"/>
              </a:rPr>
              <a:t>Currently, This is the standard of practice in 32 States?</a:t>
            </a:r>
            <a:br>
              <a:rPr lang="en-US" sz="3600" dirty="0">
                <a:effectLst/>
                <a:latin typeface="Calibri" panose="020F0502020204030204" pitchFamily="34" charset="0"/>
                <a:ea typeface="Calibri" panose="020F0502020204030204" pitchFamily="34" charset="0"/>
                <a:cs typeface="Cordia New" panose="020B0304020202020204" pitchFamily="34" charset="-34"/>
              </a:rPr>
            </a:br>
            <a:br>
              <a:rPr lang="en-US" sz="2800" dirty="0">
                <a:effectLst/>
                <a:latin typeface="Arial Black" panose="020B0A04020102020204" pitchFamily="34" charset="0"/>
                <a:ea typeface="Calibri" panose="020F0502020204030204" pitchFamily="34" charset="0"/>
                <a:cs typeface="Cordia New" panose="020B0304020202020204" pitchFamily="34" charset="-34"/>
              </a:rPr>
            </a:br>
            <a:endParaRPr lang="en-US" sz="2800" dirty="0">
              <a:effectLst/>
              <a:latin typeface="Arial Black" panose="020B0A04020102020204" pitchFamily="34" charset="0"/>
              <a:ea typeface="Calibri" panose="020F0502020204030204" pitchFamily="34" charset="0"/>
              <a:cs typeface="Cordia New" panose="020B0304020202020204" pitchFamily="34" charset="-34"/>
            </a:endParaRP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sz="half" idx="1"/>
          </p:nvPr>
        </p:nvSpPr>
        <p:spPr>
          <a:xfrm>
            <a:off x="1326146" y="2271352"/>
            <a:ext cx="9536660" cy="4434840"/>
          </a:xfrm>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Currently,  24 states allow manufacturers of </a:t>
            </a:r>
            <a:r>
              <a:rPr lang="en-US" sz="1800" dirty="0">
                <a:effectLst/>
                <a:latin typeface="Calibri" panose="020F0502020204030204" pitchFamily="34" charset="0"/>
                <a:ea typeface="Calibri" panose="020F0502020204030204" pitchFamily="34" charset="0"/>
                <a:cs typeface="Calibri" panose="020F0502020204030204" pitchFamily="34" charset="0"/>
              </a:rPr>
              <a:t>dialysis supplies and solutions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registered as a wholesale drug distributor, to deliver directly to home dialysis patients. These states are: </a:t>
            </a:r>
          </a:p>
          <a:p>
            <a:pPr marL="0" marR="0"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Arkansas, California, Colorado, Florida, Georgia, Iowa, Illinois, Indiana, Louisiana, Michigan, 	Minnesota, Mississippi, North Carolina, North Dakota, Ohio, Oklahoma, Pennsylvania, 	South Carolina, South Dakota, Tennessee, Texas, Virginia, Wisconsin, and West Virginia.</a:t>
            </a:r>
          </a:p>
          <a:p>
            <a:pPr marL="0" marR="628650" indent="0">
              <a:lnSpc>
                <a:spcPct val="107000"/>
              </a:lnSpc>
              <a:spcBef>
                <a:spcPts val="0"/>
              </a:spcBef>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An additional 8 states provide for some form of special licensure for the distribution of these products: </a:t>
            </a:r>
          </a:p>
          <a:p>
            <a:pPr marL="0" marR="628650" indent="0">
              <a:lnSpc>
                <a:spcPct val="107000"/>
              </a:lnSpc>
              <a:spcBef>
                <a:spcPts val="0"/>
              </a:spcBef>
              <a:spcAft>
                <a:spcPts val="12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Washington, Oregon, Kansas, Missouri, New York, New Jersey, Maryland, and 	Kentucky. </a:t>
            </a:r>
          </a:p>
          <a:p>
            <a:pPr marL="0" marR="628650" indent="0">
              <a:lnSpc>
                <a:spcPct val="107000"/>
              </a:lnSpc>
              <a:spcBef>
                <a:spcPts val="0"/>
              </a:spcBef>
              <a:spcAft>
                <a:spcPts val="12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2 additional states that have bills pending this session to do this as well:  </a:t>
            </a:r>
          </a:p>
          <a:p>
            <a:pPr marL="0" marR="628650" indent="0">
              <a:lnSpc>
                <a:spcPct val="107000"/>
              </a:lnSpc>
              <a:spcBef>
                <a:spcPts val="0"/>
              </a:spcBef>
              <a:spcAft>
                <a:spcPts val="12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Hawaii and Nevada</a:t>
            </a:r>
          </a:p>
          <a:p>
            <a:endParaRPr lang="en-US" dirty="0"/>
          </a:p>
        </p:txBody>
      </p:sp>
      <p:sp>
        <p:nvSpPr>
          <p:cNvPr id="4" name="TextBox 3">
            <a:extLst>
              <a:ext uri="{FF2B5EF4-FFF2-40B4-BE49-F238E27FC236}">
                <a16:creationId xmlns:a16="http://schemas.microsoft.com/office/drawing/2014/main" id="{40306829-2E93-8F70-66BE-1489866BB512}"/>
              </a:ext>
            </a:extLst>
          </p:cNvPr>
          <p:cNvSpPr txBox="1"/>
          <p:nvPr/>
        </p:nvSpPr>
        <p:spPr>
          <a:xfrm>
            <a:off x="11811699" y="6467912"/>
            <a:ext cx="251670"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979622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ap&#10;&#10;Description automatically generated">
            <a:extLst>
              <a:ext uri="{FF2B5EF4-FFF2-40B4-BE49-F238E27FC236}">
                <a16:creationId xmlns:a16="http://schemas.microsoft.com/office/drawing/2014/main" id="{6079ABF0-5419-F192-958C-D6C313DE9545}"/>
              </a:ext>
            </a:extLst>
          </p:cNvPr>
          <p:cNvPicPr>
            <a:picLocks noGrp="1" noChangeAspect="1"/>
          </p:cNvPicPr>
          <p:nvPr>
            <p:ph type="pic" sz="quarter" idx="13"/>
          </p:nvPr>
        </p:nvPicPr>
        <p:blipFill rotWithShape="1">
          <a:blip r:embed="rId2"/>
          <a:stretch/>
        </p:blipFill>
        <p:spPr>
          <a:xfrm>
            <a:off x="1379175" y="68263"/>
            <a:ext cx="9433649" cy="6721475"/>
          </a:xfrm>
          <a:noFill/>
        </p:spPr>
      </p:pic>
      <p:sp>
        <p:nvSpPr>
          <p:cNvPr id="5" name="Slide Number Placeholder 4" hidden="1">
            <a:extLst>
              <a:ext uri="{FF2B5EF4-FFF2-40B4-BE49-F238E27FC236}">
                <a16:creationId xmlns:a16="http://schemas.microsoft.com/office/drawing/2014/main" id="{53DF5E83-8E57-02DC-BD35-3D0A57A11E1F}"/>
              </a:ext>
            </a:extLst>
          </p:cNvPr>
          <p:cNvSpPr>
            <a:spLocks noGrp="1"/>
          </p:cNvSpPr>
          <p:nvPr>
            <p:ph type="sldNum" sz="quarter" idx="12"/>
          </p:nvPr>
        </p:nvSpPr>
        <p:spPr/>
        <p:txBody>
          <a:bodyPr/>
          <a:lstStyle/>
          <a:p>
            <a:pPr>
              <a:spcAft>
                <a:spcPts val="600"/>
              </a:spcAft>
            </a:pPr>
            <a:fld id="{48F63A3B-78C7-47BE-AE5E-E10140E04643}" type="slidenum">
              <a:rPr lang="en-US" smtClean="0"/>
              <a:pPr>
                <a:spcAft>
                  <a:spcPts val="600"/>
                </a:spcAft>
              </a:pPr>
              <a:t>9</a:t>
            </a:fld>
            <a:endParaRPr lang="en-US"/>
          </a:p>
        </p:txBody>
      </p:sp>
      <p:sp>
        <p:nvSpPr>
          <p:cNvPr id="2" name="TextBox 1">
            <a:extLst>
              <a:ext uri="{FF2B5EF4-FFF2-40B4-BE49-F238E27FC236}">
                <a16:creationId xmlns:a16="http://schemas.microsoft.com/office/drawing/2014/main" id="{8EDAAE50-3C90-5248-FDCA-3A614D362DB0}"/>
              </a:ext>
            </a:extLst>
          </p:cNvPr>
          <p:cNvSpPr txBox="1"/>
          <p:nvPr/>
        </p:nvSpPr>
        <p:spPr>
          <a:xfrm>
            <a:off x="11811699" y="6467912"/>
            <a:ext cx="251670"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1154179976"/>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Slice</Template>
  <TotalTime>88</TotalTime>
  <Words>999</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Sabon Next LT</vt:lpstr>
      <vt:lpstr>Symbol</vt:lpstr>
      <vt:lpstr>Office Theme</vt:lpstr>
      <vt:lpstr>Alaska House Bill 96  “An Act relating to licensing and registration requirements for certain wholesale drug distributors; and providing for an effective date.”</vt:lpstr>
      <vt:lpstr>Treatment of End state Renal disease (ESRD) in Alaska (2020)</vt:lpstr>
      <vt:lpstr>how dialysis patients receive their dialysis products at home </vt:lpstr>
      <vt:lpstr>how dialysis patients receive their dialysis products at home (con’t) </vt:lpstr>
      <vt:lpstr>Why do we need the law changed?</vt:lpstr>
      <vt:lpstr>What does the Bill DO?</vt:lpstr>
      <vt:lpstr>Why Is this Change Ok for Alaskans?</vt:lpstr>
      <vt:lpstr>Currently, This is the standard of practice in 32 States?  </vt:lpstr>
      <vt:lpstr>PowerPoint Presentation</vt:lpstr>
      <vt:lpstr>Things to consider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Bill 96  “An Act relating to licensing and registration requirements for certain wholesale drug distributors; and providing for an effective date.”</dc:title>
  <dc:subject/>
  <dc:creator>Stoll, Elizabeth F</dc:creator>
  <cp:lastModifiedBy>Chadwick Vance</cp:lastModifiedBy>
  <cp:revision>3</cp:revision>
  <dcterms:created xsi:type="dcterms:W3CDTF">2023-03-22T20:42:02Z</dcterms:created>
  <dcterms:modified xsi:type="dcterms:W3CDTF">2023-03-28T21:08:26Z</dcterms:modified>
</cp:coreProperties>
</file>