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4137" r:id="rId2"/>
  </p:sldMasterIdLst>
  <p:notesMasterIdLst>
    <p:notesMasterId r:id="rId10"/>
  </p:notesMasterIdLst>
  <p:sldIdLst>
    <p:sldId id="256" r:id="rId3"/>
    <p:sldId id="258" r:id="rId4"/>
    <p:sldId id="311" r:id="rId5"/>
    <p:sldId id="290" r:id="rId6"/>
    <p:sldId id="312" r:id="rId7"/>
    <p:sldId id="291" r:id="rId8"/>
    <p:sldId id="297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buChar char="•"/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4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2256">
          <p15:clr>
            <a:srgbClr val="A4A3A4"/>
          </p15:clr>
        </p15:guide>
        <p15:guide id="4" orient="horz" pos="2496">
          <p15:clr>
            <a:srgbClr val="A4A3A4"/>
          </p15:clr>
        </p15:guide>
        <p15:guide id="5" orient="horz" pos="672">
          <p15:clr>
            <a:srgbClr val="A4A3A4"/>
          </p15:clr>
        </p15:guide>
        <p15:guide id="6" pos="2742">
          <p15:clr>
            <a:srgbClr val="A4A3A4"/>
          </p15:clr>
        </p15:guide>
        <p15:guide id="7" pos="240">
          <p15:clr>
            <a:srgbClr val="A4A3A4"/>
          </p15:clr>
        </p15:guide>
        <p15:guide id="8" pos="5424">
          <p15:clr>
            <a:srgbClr val="A4A3A4"/>
          </p15:clr>
        </p15:guide>
        <p15:guide id="9" pos="29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27D"/>
    <a:srgbClr val="FF0066"/>
    <a:srgbClr val="5982D5"/>
    <a:srgbClr val="00537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589" autoAdjust="0"/>
  </p:normalViewPr>
  <p:slideViewPr>
    <p:cSldViewPr>
      <p:cViewPr varScale="1">
        <p:scale>
          <a:sx n="110" d="100"/>
          <a:sy n="110" d="100"/>
        </p:scale>
        <p:origin x="1512" y="102"/>
      </p:cViewPr>
      <p:guideLst>
        <p:guide orient="horz" pos="2354"/>
        <p:guide orient="horz" pos="864"/>
        <p:guide orient="horz" pos="2256"/>
        <p:guide orient="horz" pos="2496"/>
        <p:guide orient="horz" pos="672"/>
        <p:guide pos="2742"/>
        <p:guide pos="240"/>
        <p:guide pos="5424"/>
        <p:guide pos="2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defTabSz="96656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56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defTabSz="96656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56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pitchFamily="34" charset="0"/>
              </a:defRPr>
            </a:lvl1pPr>
          </a:lstStyle>
          <a:p>
            <a:pPr>
              <a:defRPr/>
            </a:pPr>
            <a:fld id="{BB723041-4675-4CEA-9B32-33CBDE95F2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98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723041-4675-4CEA-9B32-33CBDE95F2A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97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723041-4675-4CEA-9B32-33CBDE95F2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3F799-43AE-4C4A-8859-4A8673967156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B078B-83A9-4BE9-98D5-A80DE942AF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2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74A37-6AE6-4680-BAF5-D32D3BAB1A21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41CDB-D4F4-4C4F-8B95-FFA3CD249B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1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A98D2-78D9-4D5D-A43D-2174599212A9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4E932-85FA-4BEE-AD98-BF77C30271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33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D947CF3B-5CC6-4A51-90B3-DCEE672CF2C3}" type="datetime8">
              <a:rPr lang="en-US" smtClean="0"/>
              <a:t>2/9/2016 10:28 AM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5B1EE1B1-1816-48E0-8B23-CA61C786D78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965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37223-C041-4439-9448-33C48AF47255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D98E3-9391-478A-89E9-653681B626A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4767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EA35C6-987E-45C0-96D2-B543D3494497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74C04-32A6-4B05-ABF8-7DC523AE791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0719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0B219F-B994-4CC2-BDA1-0538D49BE68B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AA521-AA9C-4010-9437-6A7CDCBFC04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5225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51C1B3-FE8D-44DE-8556-1B7AC45D6F68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CDF4E-1FD5-4885-BCE7-D27611E0DF0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5202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408F4-6315-4ECD-8714-4CA2B6C020B6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014C83-4898-4592-A2B2-251007AAE1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87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40223-83E1-420F-8CC5-2581AEA07E1A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32980-F3C3-4EC7-8FAC-2B621384A37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2297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2DED8E-03ED-46EC-888E-D321B3E257C0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5EA45956-72FB-4686-BDE9-3AFFB874EF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118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1A1B2-51FC-4642-B8E4-717863B2A833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5E06-D567-43F1-912D-42DF7E6611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82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AA350E15-5E1C-4160-8813-EC086A3A54AD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36466FA3-C02A-4ECE-8529-EE97C8A82BF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7388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A1882-C8F1-4945-B2D6-F5900B553D33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4787F-3BBF-4106-8700-F529EA15C5F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7175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1B633-CE0B-4874-B511-76C756DC5EFF}" type="datetime8">
              <a:rPr lang="en-US" altLang="en-US" smtClean="0"/>
              <a:t>2/9/2016 10:28 AM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AKSTATECS\2009.03.06 Rating Presentation\AK Financial Update March 6 2009_v2.ppt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04384-3AC7-4945-BCEF-2D7F344BB48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567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0536E-6834-47C5-B02A-71CDD6998226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63029-5E10-45E6-BC1F-4142BA32CD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2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F8D9A-B46C-4724-9D14-82C0E11F49D0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1A3E3-7BD9-4456-8E4F-B27E568C9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2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0A0FB-C310-4672-9A8D-479EB4A279B6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5835-9CE6-46F3-8643-5C1F5684D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2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B5287-71EA-4A09-96CF-010AF766A83A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E1AE-2651-435C-B4C7-43CD94F87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1C09A-4005-4274-99A7-C868A0DFA1EC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1CA7A-DD56-486E-A76D-DE16908455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4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D5A71-0C65-45E7-920A-DD542AFB1639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EF6D-42AF-49FE-973F-8F292A0562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5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AA288-DFDC-4762-985E-02AE9F64D903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CF40F-E19E-4E68-9867-941A9FEB4D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1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4621D1B8-F508-4D97-8E4F-2C3DED781290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198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AKSTATECS\2009.03.06 Rating Presentation\AK Financial Update March 6 2009_v2.ppt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DC4C1F9A-27BE-4736-8E89-8BE062173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fld id="{4621D1B8-F508-4D97-8E4F-2C3DED781290}" type="datetime8">
              <a:rPr lang="en-US" smtClean="0"/>
              <a:t>2/9/2016 10:28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AKSTATECS\2009.03.06 Rating Presentation\AK Financial Update March 6 2009_v2.ppt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DC4C1F9A-27BE-4736-8E89-8BE062173D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1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31551"/>
            <a:ext cx="7623175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State of Alaska</a:t>
            </a:r>
            <a:br>
              <a:rPr lang="en-US" sz="3200" dirty="0" smtClean="0"/>
            </a:br>
            <a:r>
              <a:rPr lang="en-US" sz="3200" dirty="0" smtClean="0"/>
              <a:t>DOR Administration &amp; Support Budget Overview</a:t>
            </a:r>
            <a:endParaRPr lang="en-US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6934200" cy="1676400"/>
          </a:xfrm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rgbClr val="05227D"/>
                </a:solidFill>
                <a:latin typeface="+mj-lt"/>
              </a:rPr>
              <a:t>A Presentation to the </a:t>
            </a:r>
            <a:r>
              <a:rPr lang="en-US" sz="2400" b="1" dirty="0" smtClean="0">
                <a:solidFill>
                  <a:srgbClr val="05227D"/>
                </a:solidFill>
              </a:rPr>
              <a:t>House</a:t>
            </a:r>
            <a:r>
              <a:rPr lang="en-US" sz="2400" b="1" dirty="0" smtClean="0">
                <a:solidFill>
                  <a:srgbClr val="05227D"/>
                </a:solidFill>
                <a:latin typeface="+mj-lt"/>
              </a:rPr>
              <a:t> </a:t>
            </a:r>
            <a:r>
              <a:rPr lang="en-US" sz="2400" b="1" dirty="0">
                <a:solidFill>
                  <a:srgbClr val="05227D"/>
                </a:solidFill>
                <a:latin typeface="+mj-lt"/>
              </a:rPr>
              <a:t>Finance </a:t>
            </a:r>
            <a:r>
              <a:rPr lang="en-US" sz="2400" b="1" dirty="0" smtClean="0">
                <a:solidFill>
                  <a:srgbClr val="05227D"/>
                </a:solidFill>
                <a:latin typeface="+mj-lt"/>
              </a:rPr>
              <a:t>Subcommittee</a:t>
            </a:r>
            <a:r>
              <a:rPr lang="en-US" sz="2400" dirty="0" smtClean="0">
                <a:solidFill>
                  <a:srgbClr val="05227D"/>
                </a:solidFill>
                <a:latin typeface="+mj-lt"/>
              </a:rPr>
              <a:t/>
            </a:r>
            <a:br>
              <a:rPr lang="en-US" sz="2400" dirty="0" smtClean="0">
                <a:solidFill>
                  <a:srgbClr val="05227D"/>
                </a:solidFill>
                <a:latin typeface="+mj-lt"/>
              </a:rPr>
            </a:br>
            <a:r>
              <a:rPr lang="en-US" sz="2400" dirty="0" smtClean="0">
                <a:solidFill>
                  <a:srgbClr val="05227D"/>
                </a:solidFill>
              </a:rPr>
              <a:t>February 10</a:t>
            </a:r>
            <a:r>
              <a:rPr lang="en-US" sz="2400" dirty="0" smtClean="0">
                <a:solidFill>
                  <a:srgbClr val="05227D"/>
                </a:solidFill>
                <a:latin typeface="+mj-lt"/>
              </a:rPr>
              <a:t>, </a:t>
            </a:r>
            <a:r>
              <a:rPr lang="en-US" sz="2400" dirty="0" smtClean="0">
                <a:solidFill>
                  <a:srgbClr val="05227D"/>
                </a:solidFill>
                <a:latin typeface="+mj-lt"/>
              </a:rPr>
              <a:t>2016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5181600" y="4326449"/>
            <a:ext cx="3429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solidFill>
                  <a:srgbClr val="05227D"/>
                </a:solidFill>
                <a:latin typeface="Garamond" pitchFamily="18" charset="0"/>
              </a:rPr>
              <a:t/>
            </a:r>
            <a:br>
              <a:rPr lang="en-US" sz="1600" dirty="0">
                <a:solidFill>
                  <a:srgbClr val="05227D"/>
                </a:solidFill>
                <a:latin typeface="Garamond" pitchFamily="18" charset="0"/>
              </a:rPr>
            </a:br>
            <a:endParaRPr lang="en-US" sz="1600" dirty="0" smtClean="0">
              <a:solidFill>
                <a:srgbClr val="05227D"/>
              </a:solidFill>
              <a:latin typeface="Garamond" pitchFamily="18" charset="0"/>
            </a:endParaRP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 smtClean="0">
              <a:solidFill>
                <a:srgbClr val="05227D"/>
              </a:solidFill>
              <a:latin typeface="Garamond" pitchFamily="18" charset="0"/>
            </a:endParaRP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Randall J. Hoffbeck</a:t>
            </a: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Commissioner </a:t>
            </a:r>
          </a:p>
          <a:p>
            <a:pPr algn="r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Alaska Department of Revenue </a:t>
            </a:r>
            <a:endParaRPr lang="en-US" sz="1600" dirty="0">
              <a:solidFill>
                <a:srgbClr val="05227D"/>
              </a:solidFill>
              <a:latin typeface="Garamond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165" y="321751"/>
            <a:ext cx="3540269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76800"/>
            <a:ext cx="1462000" cy="14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8920" y="5626080"/>
            <a:ext cx="2194560" cy="1397039"/>
          </a:xfrm>
        </p:spPr>
        <p:txBody>
          <a:bodyPr/>
          <a:lstStyle/>
          <a:p>
            <a:pPr>
              <a:defRPr/>
            </a:pPr>
            <a:fld id="{28582C86-D853-4B44-A99D-BE735D5BBA68}" type="slidenum">
              <a:rPr lang="en-US" altLang="en-US" sz="7200"/>
              <a:pPr>
                <a:defRPr/>
              </a:pPr>
              <a:t>2</a:t>
            </a:fld>
            <a:endParaRPr lang="en-US" altLang="en-US" sz="7200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952500" y="1523999"/>
            <a:ext cx="7239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SzTx/>
              <a:buNone/>
            </a:pPr>
            <a:endParaRPr lang="en-US" sz="7400" kern="0" dirty="0" smtClean="0">
              <a:latin typeface="+mj-lt"/>
            </a:endParaRPr>
          </a:p>
          <a:p>
            <a:pPr marL="0" indent="0" algn="ctr">
              <a:buSzTx/>
              <a:buNone/>
            </a:pPr>
            <a:r>
              <a:rPr lang="en-US" sz="7400" kern="0" dirty="0" smtClean="0">
                <a:latin typeface="+mj-lt"/>
              </a:rPr>
              <a:t>Administration and Support Divisions</a:t>
            </a:r>
          </a:p>
          <a:p>
            <a:pPr marL="0" indent="0" algn="ctr">
              <a:buSzTx/>
              <a:buNone/>
            </a:pPr>
            <a:endParaRPr lang="en-US" sz="7400" b="0" kern="0" dirty="0" smtClean="0">
              <a:latin typeface="+mj-lt"/>
            </a:endParaRPr>
          </a:p>
          <a:p>
            <a:pPr>
              <a:buSzTx/>
            </a:pPr>
            <a:r>
              <a:rPr lang="en-US" sz="6400" b="0" kern="0" dirty="0" smtClean="0">
                <a:latin typeface="+mj-lt"/>
              </a:rPr>
              <a:t>Office of the Commissioner </a:t>
            </a:r>
            <a:endParaRPr lang="en-US" sz="6400" b="0" kern="0" dirty="0" smtClean="0">
              <a:latin typeface="+mj-lt"/>
            </a:endParaRPr>
          </a:p>
          <a:p>
            <a:pPr marL="0" indent="0">
              <a:buSzTx/>
              <a:buNone/>
            </a:pPr>
            <a:endParaRPr lang="en-US" sz="6400" b="0" kern="0" dirty="0" smtClean="0">
              <a:latin typeface="+mj-lt"/>
            </a:endParaRPr>
          </a:p>
          <a:p>
            <a:pPr>
              <a:buSzTx/>
            </a:pPr>
            <a:r>
              <a:rPr lang="en-US" sz="6400" b="0" kern="0" dirty="0" smtClean="0">
                <a:latin typeface="+mj-lt"/>
              </a:rPr>
              <a:t>Administrative Services Division</a:t>
            </a:r>
            <a:endParaRPr lang="en-US" sz="6400" b="0" kern="0" dirty="0" smtClean="0">
              <a:latin typeface="+mj-lt"/>
            </a:endParaRPr>
          </a:p>
          <a:p>
            <a:pPr marL="0" indent="0">
              <a:buSzTx/>
              <a:buNone/>
            </a:pPr>
            <a:endParaRPr lang="en-US" sz="6400" b="0" kern="0" dirty="0" smtClean="0">
              <a:latin typeface="+mj-lt"/>
            </a:endParaRPr>
          </a:p>
          <a:p>
            <a:pPr>
              <a:buSzTx/>
            </a:pPr>
            <a:r>
              <a:rPr lang="en-US" sz="6400" b="0" kern="0" dirty="0" smtClean="0">
                <a:latin typeface="+mj-lt"/>
              </a:rPr>
              <a:t>Criminal Investigations Administration</a:t>
            </a:r>
            <a:endParaRPr lang="en-US" sz="6400" b="0" kern="0" dirty="0" smtClean="0">
              <a:latin typeface="+mj-lt"/>
            </a:endParaRPr>
          </a:p>
          <a:p>
            <a:pPr marL="0" indent="0">
              <a:buSzTx/>
              <a:buNone/>
            </a:pPr>
            <a:endParaRPr lang="en-US" sz="3800" b="0" kern="0" dirty="0" smtClean="0"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SzTx/>
              <a:buNone/>
            </a:pPr>
            <a:r>
              <a:rPr lang="en-US" sz="4000" b="0" i="1" kern="0" dirty="0"/>
              <a:t>	</a:t>
            </a:r>
            <a:endParaRPr lang="en-US" sz="3800" b="0" kern="0" dirty="0" smtClean="0">
              <a:latin typeface="+mj-lt"/>
            </a:endParaRPr>
          </a:p>
          <a:p>
            <a:pPr marL="0" indent="0" algn="ctr">
              <a:buSzTx/>
              <a:buNone/>
            </a:pPr>
            <a:endParaRPr lang="en-US" sz="3800" b="0" kern="0" dirty="0"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52400"/>
            <a:ext cx="85344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Department of Revenue Central Administration</a:t>
            </a:r>
            <a:endParaRPr lang="en-US" sz="1600" dirty="0">
              <a:solidFill>
                <a:srgbClr val="0522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4640" y="5546349"/>
            <a:ext cx="2194560" cy="1397039"/>
          </a:xfrm>
        </p:spPr>
        <p:txBody>
          <a:bodyPr/>
          <a:lstStyle/>
          <a:p>
            <a:pPr>
              <a:defRPr/>
            </a:pPr>
            <a:fld id="{28582C86-D853-4B44-A99D-BE735D5BBA68}" type="slidenum">
              <a:rPr lang="en-US" altLang="en-US" sz="7200"/>
              <a:pPr>
                <a:defRPr/>
              </a:pPr>
              <a:t>3</a:t>
            </a:fld>
            <a:endParaRPr lang="en-US" altLang="en-US" sz="7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52400"/>
            <a:ext cx="8534400" cy="107374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Alaska Department of Revenue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1600" b="0" dirty="0">
                <a:solidFill>
                  <a:srgbClr val="000000"/>
                </a:solidFill>
              </a:rPr>
              <a:t>The Department of Revenue mission is to collect, distribute and invest funds for public purposes</a:t>
            </a:r>
            <a:endParaRPr lang="en-US" sz="1600" dirty="0">
              <a:solidFill>
                <a:srgbClr val="05227D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85344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Department of Revenue Central Administration</a:t>
            </a:r>
            <a:endParaRPr lang="en-US" sz="1600" dirty="0">
              <a:solidFill>
                <a:srgbClr val="05227D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68" y="1434072"/>
            <a:ext cx="7802064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4572000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Tx/>
            </a:pPr>
            <a:endParaRPr lang="en-US" sz="1200" b="0" kern="0" dirty="0" smtClean="0">
              <a:latin typeface="+mj-lt"/>
            </a:endParaRPr>
          </a:p>
          <a:p>
            <a:pPr marL="0" indent="0">
              <a:buNone/>
            </a:pPr>
            <a:r>
              <a:rPr lang="en-US" sz="5500" dirty="0" smtClean="0"/>
              <a:t>Office of the Commissioner FY 17  Budget Snapshot</a:t>
            </a:r>
          </a:p>
          <a:p>
            <a:pPr marL="0" indent="0">
              <a:buNone/>
            </a:pPr>
            <a:endParaRPr lang="en-US" sz="2500" b="0" kern="0" dirty="0"/>
          </a:p>
          <a:p>
            <a:pPr marL="0" lvl="0" indent="0">
              <a:buNone/>
            </a:pPr>
            <a:endParaRPr lang="en-US" sz="1900" dirty="0" smtClean="0"/>
          </a:p>
          <a:p>
            <a:pPr lvl="1"/>
            <a:r>
              <a:rPr lang="en-US" sz="5500" b="0" dirty="0" smtClean="0"/>
              <a:t>5 Full Time Positions – (3 Executive, 2 Support)</a:t>
            </a:r>
            <a:endParaRPr lang="en-US" sz="5500" b="0" dirty="0" smtClean="0"/>
          </a:p>
          <a:p>
            <a:pPr marL="344487" lvl="1" indent="0">
              <a:buNone/>
            </a:pPr>
            <a:endParaRPr lang="en-US" sz="5500" b="0" dirty="0"/>
          </a:p>
          <a:p>
            <a:pPr lvl="1"/>
            <a:r>
              <a:rPr lang="en-US" sz="5500" b="0" dirty="0" smtClean="0"/>
              <a:t>Notable changes from FY 16 – Eliminated a classified Admin Assistant position and </a:t>
            </a:r>
            <a:r>
              <a:rPr lang="en-US" sz="5500" b="0" dirty="0" smtClean="0"/>
              <a:t>created </a:t>
            </a:r>
            <a:r>
              <a:rPr lang="en-US" sz="5500" b="0" dirty="0" smtClean="0"/>
              <a:t>an exempt Anchorage based Executive Secretary II position.  No funding change. </a:t>
            </a:r>
            <a:endParaRPr lang="en-US" sz="5500" b="0" dirty="0" smtClean="0"/>
          </a:p>
          <a:p>
            <a:pPr marL="344487" lvl="1" indent="0">
              <a:buNone/>
            </a:pPr>
            <a:endParaRPr lang="en-US" sz="3200" b="0" dirty="0" smtClean="0"/>
          </a:p>
          <a:p>
            <a:pPr marL="344487" lvl="1" indent="0">
              <a:buNone/>
            </a:pPr>
            <a:endParaRPr lang="en-US" sz="3200" b="0" dirty="0" smtClean="0"/>
          </a:p>
          <a:p>
            <a:pPr lvl="1"/>
            <a:r>
              <a:rPr lang="en-US" sz="5500" b="0" dirty="0" smtClean="0"/>
              <a:t>FY 16 Management Plan - $1,008.7 - 5 PFT</a:t>
            </a:r>
            <a:endParaRPr lang="en-US" sz="5500" b="0" dirty="0" smtClean="0"/>
          </a:p>
          <a:p>
            <a:pPr marL="344487" lvl="1" indent="0">
              <a:buNone/>
            </a:pPr>
            <a:endParaRPr lang="en-US" sz="5500" b="0" dirty="0" smtClean="0"/>
          </a:p>
          <a:p>
            <a:pPr lvl="1"/>
            <a:r>
              <a:rPr lang="en-US" sz="5500" b="0" dirty="0" smtClean="0"/>
              <a:t>FY 17 Governor - </a:t>
            </a:r>
            <a:r>
              <a:rPr lang="en-US" sz="5500" dirty="0" smtClean="0"/>
              <a:t>$1,007.3 – 5 PFT  </a:t>
            </a:r>
            <a:r>
              <a:rPr lang="en-US" sz="5500" b="0" dirty="0" smtClean="0"/>
              <a:t>(Note: Majority of  Central Admin funds are collected from DOR program budgets)</a:t>
            </a:r>
            <a:endParaRPr lang="en-US" sz="3200" b="0" dirty="0"/>
          </a:p>
          <a:p>
            <a:pPr marL="0" lvl="0" indent="0">
              <a:buNone/>
            </a:pPr>
            <a:endParaRPr lang="en-US" sz="3700" b="0" dirty="0"/>
          </a:p>
          <a:p>
            <a:pPr marL="574675" indent="-234950">
              <a:buSzTx/>
              <a:buFont typeface="Wingdings" pitchFamily="2" charset="2"/>
              <a:buNone/>
            </a:pPr>
            <a:endParaRPr lang="en-US" sz="1700" b="0" kern="0" dirty="0"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52400"/>
            <a:ext cx="8534400" cy="107374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Alaska Department of </a:t>
            </a:r>
            <a:r>
              <a:rPr lang="en-US" sz="3200" dirty="0" smtClean="0">
                <a:solidFill>
                  <a:srgbClr val="000000"/>
                </a:solidFill>
              </a:rPr>
              <a:t>Revenue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2015 Performance Snapshot</a:t>
            </a:r>
            <a:endParaRPr lang="en-US" sz="1600" dirty="0">
              <a:solidFill>
                <a:srgbClr val="05227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66247" y="5493618"/>
            <a:ext cx="1572953" cy="1397039"/>
          </a:xfrm>
        </p:spPr>
        <p:txBody>
          <a:bodyPr/>
          <a:lstStyle/>
          <a:p>
            <a:pPr>
              <a:defRPr/>
            </a:pPr>
            <a:fld id="{E2632980-F3C3-4EC7-8FAC-2B621384A37F}" type="slidenum">
              <a:rPr lang="en-US" altLang="en-US" sz="7200" smtClean="0"/>
              <a:pPr>
                <a:defRPr/>
              </a:pPr>
              <a:t>4</a:t>
            </a:fld>
            <a:endParaRPr lang="en-US" altLang="en-US" sz="7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85344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Department of Revenue Central Administration</a:t>
            </a:r>
            <a:endParaRPr lang="en-US" sz="1600" dirty="0">
              <a:solidFill>
                <a:srgbClr val="0522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95400"/>
            <a:ext cx="8229600" cy="4948238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SzTx/>
            </a:pPr>
            <a:endParaRPr lang="en-US" sz="1200" b="0" kern="0" dirty="0" smtClean="0">
              <a:latin typeface="+mj-lt"/>
            </a:endParaRPr>
          </a:p>
          <a:p>
            <a:pPr marL="0" indent="0">
              <a:buNone/>
            </a:pPr>
            <a:r>
              <a:rPr lang="en-US" sz="5500" dirty="0" smtClean="0"/>
              <a:t>Administrative Services Division (ASD) </a:t>
            </a:r>
            <a:r>
              <a:rPr lang="en-US" sz="5500" dirty="0"/>
              <a:t>FY 17  Budget </a:t>
            </a:r>
            <a:r>
              <a:rPr lang="en-US" sz="5500" dirty="0" smtClean="0"/>
              <a:t>Snapshot</a:t>
            </a:r>
          </a:p>
          <a:p>
            <a:pPr marL="0" indent="0">
              <a:buNone/>
            </a:pPr>
            <a:endParaRPr lang="en-US" sz="2500" b="0" kern="0" dirty="0"/>
          </a:p>
          <a:p>
            <a:pPr marL="0" lvl="0" indent="0">
              <a:buNone/>
            </a:pPr>
            <a:endParaRPr lang="en-US" sz="1900" dirty="0" smtClean="0"/>
          </a:p>
          <a:p>
            <a:pPr lvl="1"/>
            <a:r>
              <a:rPr lang="en-US" sz="5000" b="0" dirty="0" smtClean="0"/>
              <a:t>The ASD provides central budgeting, accounting, IT, procurement and travel services for all core DOR programs.  (Directly supports 540 PFT)</a:t>
            </a:r>
          </a:p>
          <a:p>
            <a:pPr marL="0" lvl="0" indent="0">
              <a:buNone/>
            </a:pPr>
            <a:endParaRPr lang="en-US" sz="5000" dirty="0"/>
          </a:p>
          <a:p>
            <a:pPr lvl="1"/>
            <a:r>
              <a:rPr lang="en-US" sz="5000" b="0" dirty="0"/>
              <a:t>16 Full Time Positions – 1 Director, 7 IT, 3 Budget &amp; </a:t>
            </a:r>
            <a:r>
              <a:rPr lang="en-US" sz="5000" b="0" dirty="0" smtClean="0"/>
              <a:t>Fiscal, </a:t>
            </a:r>
            <a:r>
              <a:rPr lang="en-US" sz="5000" b="0" dirty="0"/>
              <a:t>2 HR</a:t>
            </a:r>
            <a:r>
              <a:rPr lang="en-US" sz="5000" b="0" dirty="0" smtClean="0"/>
              <a:t>, 1 Operations, 1 Procurement </a:t>
            </a:r>
            <a:r>
              <a:rPr lang="en-US" sz="5000" b="0" dirty="0"/>
              <a:t>and 1 Travel/Admin</a:t>
            </a:r>
            <a:r>
              <a:rPr lang="en-US" sz="5000" b="0" dirty="0" smtClean="0"/>
              <a:t>)</a:t>
            </a:r>
            <a:endParaRPr lang="en-US" sz="5000" b="0" dirty="0"/>
          </a:p>
          <a:p>
            <a:pPr marL="344487" lvl="1" indent="0">
              <a:buNone/>
            </a:pPr>
            <a:endParaRPr lang="en-US" sz="5000" b="0" dirty="0"/>
          </a:p>
          <a:p>
            <a:pPr lvl="1"/>
            <a:r>
              <a:rPr lang="en-US" sz="5000" b="0" dirty="0"/>
              <a:t>Notable changes from FY 16 – Eliminated </a:t>
            </a:r>
            <a:r>
              <a:rPr lang="en-US" sz="5000" b="0" dirty="0" smtClean="0"/>
              <a:t>an Accounting Tech II position</a:t>
            </a:r>
            <a:endParaRPr lang="en-US" sz="5000" b="0" dirty="0"/>
          </a:p>
          <a:p>
            <a:pPr marL="344487" lvl="1" indent="0">
              <a:buNone/>
            </a:pPr>
            <a:endParaRPr lang="en-US" sz="5000" b="0" dirty="0"/>
          </a:p>
          <a:p>
            <a:pPr lvl="1"/>
            <a:r>
              <a:rPr lang="en-US" sz="5000" b="0" dirty="0" smtClean="0"/>
              <a:t>FY </a:t>
            </a:r>
            <a:r>
              <a:rPr lang="en-US" sz="5000" b="0" dirty="0"/>
              <a:t>16 Management Plan - </a:t>
            </a:r>
            <a:r>
              <a:rPr lang="en-US" sz="5000" b="0" dirty="0" smtClean="0"/>
              <a:t>$2,286.3 </a:t>
            </a:r>
            <a:r>
              <a:rPr lang="en-US" sz="5000" b="0" dirty="0"/>
              <a:t>- </a:t>
            </a:r>
            <a:r>
              <a:rPr lang="en-US" sz="5000" b="0" dirty="0" smtClean="0"/>
              <a:t>17 </a:t>
            </a:r>
            <a:r>
              <a:rPr lang="en-US" sz="5000" b="0" dirty="0"/>
              <a:t>PFT</a:t>
            </a:r>
          </a:p>
          <a:p>
            <a:pPr marL="344487" lvl="1" indent="0">
              <a:buNone/>
            </a:pPr>
            <a:endParaRPr lang="en-US" sz="5000" b="0" dirty="0"/>
          </a:p>
          <a:p>
            <a:pPr lvl="1"/>
            <a:r>
              <a:rPr lang="en-US" sz="5000" b="0" dirty="0"/>
              <a:t>FY 17 Governor - </a:t>
            </a:r>
            <a:r>
              <a:rPr lang="en-US" sz="5000" dirty="0" smtClean="0"/>
              <a:t>$2,285.8 </a:t>
            </a:r>
            <a:r>
              <a:rPr lang="en-US" sz="5000" dirty="0"/>
              <a:t>– </a:t>
            </a:r>
            <a:r>
              <a:rPr lang="en-US" sz="5000" dirty="0" smtClean="0"/>
              <a:t>16 </a:t>
            </a:r>
            <a:r>
              <a:rPr lang="en-US" sz="5000" dirty="0"/>
              <a:t>PFT  </a:t>
            </a:r>
            <a:r>
              <a:rPr lang="en-US" sz="5000" b="0" dirty="0"/>
              <a:t>(Note: Majority of </a:t>
            </a:r>
            <a:r>
              <a:rPr lang="en-US" sz="5000" b="0" dirty="0" smtClean="0"/>
              <a:t>Central </a:t>
            </a:r>
            <a:r>
              <a:rPr lang="en-US" sz="5000" b="0" dirty="0"/>
              <a:t>Admin funds are collected from DOR program budgets</a:t>
            </a:r>
            <a:r>
              <a:rPr lang="en-US" sz="5000" b="0" dirty="0" smtClean="0"/>
              <a:t>)</a:t>
            </a:r>
          </a:p>
          <a:p>
            <a:pPr marL="0" lvl="0" indent="0">
              <a:buNone/>
            </a:pPr>
            <a:endParaRPr lang="en-US" sz="3700" b="0" dirty="0"/>
          </a:p>
          <a:p>
            <a:pPr marL="574675" indent="-234950">
              <a:buSzTx/>
              <a:buFont typeface="Wingdings" pitchFamily="2" charset="2"/>
              <a:buNone/>
            </a:pPr>
            <a:endParaRPr lang="en-US" sz="1700" b="0" kern="0" dirty="0"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152400"/>
            <a:ext cx="8534400" cy="107374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Alaska Department of </a:t>
            </a:r>
            <a:r>
              <a:rPr lang="en-US" sz="3200" dirty="0" smtClean="0">
                <a:solidFill>
                  <a:srgbClr val="000000"/>
                </a:solidFill>
              </a:rPr>
              <a:t>Revenue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2015 Performance Snapshot</a:t>
            </a:r>
            <a:endParaRPr lang="en-US" sz="1600" dirty="0">
              <a:solidFill>
                <a:srgbClr val="05227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00488" y="5545118"/>
            <a:ext cx="1801552" cy="1397039"/>
          </a:xfrm>
        </p:spPr>
        <p:txBody>
          <a:bodyPr/>
          <a:lstStyle/>
          <a:p>
            <a:pPr>
              <a:defRPr/>
            </a:pPr>
            <a:fld id="{E2632980-F3C3-4EC7-8FAC-2B621384A37F}" type="slidenum">
              <a:rPr lang="en-US" altLang="en-US" sz="7200" smtClean="0"/>
              <a:pPr>
                <a:defRPr/>
              </a:pPr>
              <a:t>5</a:t>
            </a:fld>
            <a:endParaRPr lang="en-US" altLang="en-US" sz="7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85344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Department of Revenue Central Administration</a:t>
            </a:r>
            <a:endParaRPr lang="en-US" sz="1600" dirty="0">
              <a:solidFill>
                <a:srgbClr val="0522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8534400" cy="107374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</a:rPr>
              <a:t>Alaska Department of Revenue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2015 Performance Snapshot</a:t>
            </a:r>
            <a:endParaRPr lang="en-US" sz="1600" dirty="0">
              <a:solidFill>
                <a:srgbClr val="05227D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64671" y="1226145"/>
            <a:ext cx="8414657" cy="5017493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rgbClr val="05227D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Criminal Investigations Administrative  FY </a:t>
            </a:r>
            <a:r>
              <a:rPr lang="en-US" sz="5500" dirty="0"/>
              <a:t>17  Budget Snapshot</a:t>
            </a:r>
          </a:p>
          <a:p>
            <a:pPr marL="0" indent="0">
              <a:buNone/>
            </a:pPr>
            <a:endParaRPr lang="en-US" sz="2500" b="0" kern="0" dirty="0"/>
          </a:p>
          <a:p>
            <a:pPr marL="0" lvl="0" indent="0">
              <a:buNone/>
            </a:pPr>
            <a:endParaRPr lang="en-US" sz="1900" dirty="0"/>
          </a:p>
          <a:p>
            <a:pPr lvl="1"/>
            <a:r>
              <a:rPr lang="en-US" sz="5500" b="0" dirty="0" smtClean="0"/>
              <a:t>The primary investigative staff reside within the budget components of Tax, Child Support, and PFD.  The Investigations Manager, Admin Support, and operational budget are part of this authorization.</a:t>
            </a:r>
          </a:p>
          <a:p>
            <a:pPr marL="344487" lvl="1" indent="0">
              <a:buNone/>
            </a:pPr>
            <a:endParaRPr lang="en-US" sz="5500" b="0" dirty="0"/>
          </a:p>
          <a:p>
            <a:pPr lvl="1"/>
            <a:r>
              <a:rPr lang="en-US" sz="5500" b="0" dirty="0" smtClean="0"/>
              <a:t>2 Full </a:t>
            </a:r>
            <a:r>
              <a:rPr lang="en-US" sz="5500" b="0" dirty="0"/>
              <a:t>Time Positions – </a:t>
            </a:r>
            <a:r>
              <a:rPr lang="en-US" sz="5500" b="0" dirty="0" smtClean="0"/>
              <a:t>(1 Manager, 1 </a:t>
            </a:r>
            <a:r>
              <a:rPr lang="en-US" sz="5500" b="0" dirty="0"/>
              <a:t>Support)</a:t>
            </a:r>
          </a:p>
          <a:p>
            <a:pPr marL="344487" lvl="1" indent="0">
              <a:buNone/>
            </a:pPr>
            <a:endParaRPr lang="en-US" sz="3200" b="0" dirty="0"/>
          </a:p>
          <a:p>
            <a:pPr marL="344487" lvl="1" indent="0">
              <a:buNone/>
            </a:pPr>
            <a:endParaRPr lang="en-US" sz="3200" b="0" dirty="0"/>
          </a:p>
          <a:p>
            <a:pPr lvl="1"/>
            <a:r>
              <a:rPr lang="en-US" sz="5500" b="0" dirty="0"/>
              <a:t>FY 16 Management Plan - </a:t>
            </a:r>
            <a:r>
              <a:rPr lang="en-US" sz="5500" b="0" dirty="0" smtClean="0"/>
              <a:t>$405.8 </a:t>
            </a:r>
            <a:r>
              <a:rPr lang="en-US" sz="5500" b="0" dirty="0"/>
              <a:t>- </a:t>
            </a:r>
            <a:r>
              <a:rPr lang="en-US" sz="5500" b="0" dirty="0" smtClean="0"/>
              <a:t>2 </a:t>
            </a:r>
            <a:r>
              <a:rPr lang="en-US" sz="5500" b="0" dirty="0"/>
              <a:t>PFT</a:t>
            </a:r>
          </a:p>
          <a:p>
            <a:pPr marL="344487" lvl="1" indent="0">
              <a:buNone/>
            </a:pPr>
            <a:endParaRPr lang="en-US" sz="5500" b="0" dirty="0"/>
          </a:p>
          <a:p>
            <a:pPr lvl="1"/>
            <a:r>
              <a:rPr lang="en-US" sz="5500" b="0" dirty="0"/>
              <a:t>FY 17 Governor - </a:t>
            </a:r>
            <a:r>
              <a:rPr lang="en-US" sz="5500" dirty="0" smtClean="0"/>
              <a:t>$405.8 </a:t>
            </a:r>
            <a:r>
              <a:rPr lang="en-US" sz="5500" dirty="0"/>
              <a:t>– </a:t>
            </a:r>
            <a:r>
              <a:rPr lang="en-US" sz="5500" dirty="0" smtClean="0"/>
              <a:t>2 </a:t>
            </a:r>
            <a:r>
              <a:rPr lang="en-US" sz="5500" dirty="0"/>
              <a:t>PFT  </a:t>
            </a:r>
            <a:r>
              <a:rPr lang="en-US" sz="5500" b="0" dirty="0" smtClean="0"/>
              <a:t>(Agency receipts)</a:t>
            </a:r>
            <a:endParaRPr lang="en-US" sz="3200" b="0" dirty="0"/>
          </a:p>
          <a:p>
            <a:pPr marL="574675" indent="-234950">
              <a:buSzTx/>
              <a:buFont typeface="Wingdings" pitchFamily="2" charset="2"/>
              <a:buNone/>
            </a:pPr>
            <a:r>
              <a:rPr lang="en-US" sz="1700" b="0" kern="0" dirty="0" smtClean="0">
                <a:latin typeface="+mj-lt"/>
              </a:rPr>
              <a:t/>
            </a:r>
            <a:br>
              <a:rPr lang="en-US" sz="1700" b="0" kern="0" dirty="0" smtClean="0">
                <a:latin typeface="+mj-lt"/>
              </a:rPr>
            </a:br>
            <a:endParaRPr lang="en-US" sz="1700" b="0" kern="0" dirty="0">
              <a:latin typeface="+mj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44639" y="5867400"/>
            <a:ext cx="2194560" cy="1092239"/>
          </a:xfrm>
        </p:spPr>
        <p:txBody>
          <a:bodyPr/>
          <a:lstStyle/>
          <a:p>
            <a:pPr>
              <a:defRPr/>
            </a:pPr>
            <a:fld id="{E2632980-F3C3-4EC7-8FAC-2B621384A37F}" type="slidenum">
              <a:rPr lang="en-US" altLang="en-US" sz="7200" smtClean="0"/>
              <a:pPr>
                <a:defRPr/>
              </a:pPr>
              <a:t>6</a:t>
            </a:fld>
            <a:endParaRPr lang="en-US" altLang="en-US" sz="7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"/>
            <a:ext cx="85344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00"/>
                </a:solidFill>
              </a:rPr>
              <a:t>Department of Revenue Central Administration</a:t>
            </a:r>
            <a:endParaRPr lang="en-US" sz="1600" dirty="0">
              <a:solidFill>
                <a:srgbClr val="0522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524000"/>
            <a:ext cx="7623175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r>
              <a:rPr lang="en-US" sz="2800" kern="0" dirty="0" smtClean="0">
                <a:solidFill>
                  <a:schemeClr val="tx1"/>
                </a:solidFill>
              </a:rPr>
              <a:t>Please find our contact information below: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2251613"/>
            <a:ext cx="3429000" cy="384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 smtClean="0">
              <a:solidFill>
                <a:srgbClr val="05227D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+mn-lt"/>
              </a:rPr>
              <a:t>Randall J. Hoffbeck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latin typeface="+mn-lt"/>
              </a:rPr>
              <a:t>Commissioner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latin typeface="+mn-lt"/>
              </a:rPr>
              <a:t>Department of Revenue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>
                <a:latin typeface="+mn-lt"/>
              </a:rPr>
              <a:t>r</a:t>
            </a:r>
            <a:r>
              <a:rPr lang="en-US" sz="1400" dirty="0" smtClean="0">
                <a:latin typeface="+mn-lt"/>
              </a:rPr>
              <a:t>andall.hoffbeck@alaska.gov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latin typeface="+mn-lt"/>
              </a:rPr>
              <a:t>(907) 465-2300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 smtClean="0">
              <a:latin typeface="+mn-lt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+mn-lt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latin typeface="+mn-lt"/>
              </a:rPr>
              <a:t>Dan DeBartolo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latin typeface="+mn-lt"/>
              </a:rPr>
              <a:t>Director, Administrative Services Division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latin typeface="+mn-lt"/>
              </a:rPr>
              <a:t>Department of Revenue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latin typeface="+mn-lt"/>
              </a:rPr>
              <a:t>daniel.debartolo@alaska.gov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latin typeface="+mn-lt"/>
              </a:rPr>
              <a:t>(907) 465-2312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 smtClean="0">
              <a:solidFill>
                <a:srgbClr val="05227D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solidFill>
                <a:srgbClr val="05227D"/>
              </a:solidFill>
              <a:latin typeface="Garamond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5227D"/>
                </a:solidFill>
                <a:latin typeface="Garamond" pitchFamily="18" charset="0"/>
              </a:rPr>
              <a:t> </a:t>
            </a:r>
            <a:endParaRPr lang="en-US" sz="1600" dirty="0">
              <a:solidFill>
                <a:srgbClr val="05227D"/>
              </a:solidFill>
              <a:latin typeface="Garamond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386" y="2133600"/>
            <a:ext cx="4381501" cy="2734888"/>
          </a:xfrm>
          <a:prstGeom prst="rect">
            <a:avLst/>
          </a:prstGeom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801937" y="5452013"/>
            <a:ext cx="3505200" cy="52597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5pPr>
            <a:lvl6pPr marL="4572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6pPr>
            <a:lvl7pPr marL="9144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7pPr>
            <a:lvl8pPr marL="13716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8pPr>
            <a:lvl9pPr marL="1828800" algn="l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5227D"/>
                </a:solidFill>
                <a:latin typeface="Garamond" pitchFamily="18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en-US" sz="2400" u="sng" kern="0" dirty="0" smtClean="0">
                <a:solidFill>
                  <a:schemeClr val="tx1"/>
                </a:solidFill>
              </a:rPr>
              <a:t>dor.alaska.gov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152400"/>
            <a:ext cx="8534400" cy="107374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sz="4000" dirty="0" smtClean="0"/>
              <a:t>Thank You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10584" y="5478088"/>
            <a:ext cx="2428616" cy="1397039"/>
          </a:xfrm>
        </p:spPr>
        <p:txBody>
          <a:bodyPr/>
          <a:lstStyle/>
          <a:p>
            <a:pPr>
              <a:defRPr/>
            </a:pPr>
            <a:fld id="{E2632980-F3C3-4EC7-8FAC-2B621384A37F}" type="slidenum">
              <a:rPr lang="en-US" altLang="en-US" sz="7200" smtClean="0"/>
              <a:pPr>
                <a:defRPr/>
              </a:pPr>
              <a:t>7</a:t>
            </a:fld>
            <a:endParaRPr lang="en-US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89739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6573</TotalTime>
  <Words>376</Words>
  <Application>Microsoft Office PowerPoint</Application>
  <PresentationFormat>On-screen Show (4:3)</PresentationFormat>
  <Paragraphs>92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 Light</vt:lpstr>
      <vt:lpstr>Garamond</vt:lpstr>
      <vt:lpstr>Wingdings</vt:lpstr>
      <vt:lpstr>Default Design</vt:lpstr>
      <vt:lpstr>Metropolitan</vt:lpstr>
      <vt:lpstr>    State of Alaska DOR Administration &amp; Support Budget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Revenue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Alaska</dc:title>
  <dc:subject>AKSTATECS\2009.03.06 Rating Presentation\AK Financial Update March 6 2009_v2.ppt</dc:subject>
  <dc:creator>jshao</dc:creator>
  <cp:lastModifiedBy>DeBartolo, Daniel T (DOR)</cp:lastModifiedBy>
  <cp:revision>575</cp:revision>
  <cp:lastPrinted>2015-01-26T19:18:26Z</cp:lastPrinted>
  <dcterms:created xsi:type="dcterms:W3CDTF">2009-02-24T19:17:02Z</dcterms:created>
  <dcterms:modified xsi:type="dcterms:W3CDTF">2016-02-09T23:21:03Z</dcterms:modified>
</cp:coreProperties>
</file>