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700" r:id="rId3"/>
    <p:sldId id="690" r:id="rId4"/>
    <p:sldId id="691" r:id="rId5"/>
    <p:sldId id="692" r:id="rId6"/>
    <p:sldId id="693" r:id="rId7"/>
    <p:sldId id="698" r:id="rId8"/>
    <p:sldId id="701" r:id="rId9"/>
    <p:sldId id="702" r:id="rId10"/>
    <p:sldId id="703" r:id="rId11"/>
    <p:sldId id="705" r:id="rId12"/>
    <p:sldId id="706" r:id="rId1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Narrow"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Narrow"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Narrow"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Narrow"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Narrow"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Narrow"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Narrow"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Narrow"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Narrow"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821" autoAdjust="0"/>
  </p:normalViewPr>
  <p:slideViewPr>
    <p:cSldViewPr snapToGrid="0" snapToObjects="1">
      <p:cViewPr varScale="1">
        <p:scale>
          <a:sx n="100" d="100"/>
          <a:sy n="100" d="100"/>
        </p:scale>
        <p:origin x="-102" y="-20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66"/>
    </p:cViewPr>
  </p:sorterViewPr>
  <p:notesViewPr>
    <p:cSldViewPr snapToGrid="0" snapToObjects="1">
      <p:cViewPr varScale="1">
        <p:scale>
          <a:sx n="104" d="100"/>
          <a:sy n="104" d="100"/>
        </p:scale>
        <p:origin x="-352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93" cy="465500"/>
          </a:xfrm>
          <a:prstGeom prst="rect">
            <a:avLst/>
          </a:prstGeom>
        </p:spPr>
        <p:txBody>
          <a:bodyPr vert="horz" lIns="98828" tIns="49414" rIns="98828" bIns="49414" rtlCol="0"/>
          <a:lstStyle>
            <a:lvl1pPr algn="l">
              <a:defRPr sz="1300">
                <a:latin typeface="Arial Narrow" charset="0"/>
                <a:ea typeface="ＭＳ Ｐゴシック" charset="0"/>
                <a:cs typeface="MS PGothic" charset="0"/>
              </a:defRPr>
            </a:lvl1pPr>
          </a:lstStyle>
          <a:p>
            <a:pPr>
              <a:defRPr/>
            </a:pPr>
            <a:endParaRPr lang="en-US"/>
          </a:p>
        </p:txBody>
      </p:sp>
      <p:sp>
        <p:nvSpPr>
          <p:cNvPr id="3" name="Date Placeholder 2"/>
          <p:cNvSpPr>
            <a:spLocks noGrp="1"/>
          </p:cNvSpPr>
          <p:nvPr>
            <p:ph type="dt" sz="quarter" idx="1"/>
          </p:nvPr>
        </p:nvSpPr>
        <p:spPr>
          <a:xfrm>
            <a:off x="3971170" y="0"/>
            <a:ext cx="3037493" cy="465500"/>
          </a:xfrm>
          <a:prstGeom prst="rect">
            <a:avLst/>
          </a:prstGeom>
        </p:spPr>
        <p:txBody>
          <a:bodyPr vert="horz" wrap="square" lIns="98828" tIns="49414" rIns="98828" bIns="49414" numCol="1" anchor="t" anchorCtr="0" compatLnSpc="1">
            <a:prstTxWarp prst="textNoShape">
              <a:avLst/>
            </a:prstTxWarp>
          </a:bodyPr>
          <a:lstStyle>
            <a:lvl1pPr algn="r">
              <a:defRPr sz="1300">
                <a:latin typeface="Arial Narrow" pitchFamily="34" charset="0"/>
                <a:ea typeface="MS PGothic" pitchFamily="34" charset="-128"/>
                <a:cs typeface="+mn-cs"/>
              </a:defRPr>
            </a:lvl1pPr>
          </a:lstStyle>
          <a:p>
            <a:pPr>
              <a:defRPr/>
            </a:pPr>
            <a:fld id="{570C78F5-167C-4D68-8307-E70CC561A15E}" type="datetimeFigureOut">
              <a:rPr lang="en-US"/>
              <a:pPr>
                <a:defRPr/>
              </a:pPr>
              <a:t>4/11/2012</a:t>
            </a:fld>
            <a:endParaRPr lang="en-US" dirty="0"/>
          </a:p>
        </p:txBody>
      </p:sp>
      <p:sp>
        <p:nvSpPr>
          <p:cNvPr id="4" name="Footer Placeholder 3"/>
          <p:cNvSpPr>
            <a:spLocks noGrp="1"/>
          </p:cNvSpPr>
          <p:nvPr>
            <p:ph type="ftr" sz="quarter" idx="2"/>
          </p:nvPr>
        </p:nvSpPr>
        <p:spPr>
          <a:xfrm>
            <a:off x="0" y="8829202"/>
            <a:ext cx="3037493" cy="465500"/>
          </a:xfrm>
          <a:prstGeom prst="rect">
            <a:avLst/>
          </a:prstGeom>
        </p:spPr>
        <p:txBody>
          <a:bodyPr vert="horz" lIns="98828" tIns="49414" rIns="98828" bIns="49414" rtlCol="0" anchor="b"/>
          <a:lstStyle>
            <a:lvl1pPr algn="l">
              <a:defRPr sz="1300">
                <a:latin typeface="Arial Narrow" charset="0"/>
                <a:ea typeface="ＭＳ Ｐゴシック"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71170" y="8829202"/>
            <a:ext cx="3037493" cy="465500"/>
          </a:xfrm>
          <a:prstGeom prst="rect">
            <a:avLst/>
          </a:prstGeom>
        </p:spPr>
        <p:txBody>
          <a:bodyPr vert="horz" wrap="square" lIns="98828" tIns="49414" rIns="98828" bIns="49414" numCol="1" anchor="b" anchorCtr="0" compatLnSpc="1">
            <a:prstTxWarp prst="textNoShape">
              <a:avLst/>
            </a:prstTxWarp>
          </a:bodyPr>
          <a:lstStyle>
            <a:lvl1pPr algn="r">
              <a:defRPr sz="1300">
                <a:latin typeface="Arial Narrow" pitchFamily="34" charset="0"/>
                <a:ea typeface="MS PGothic" pitchFamily="34" charset="-128"/>
                <a:cs typeface="+mn-cs"/>
              </a:defRPr>
            </a:lvl1pPr>
          </a:lstStyle>
          <a:p>
            <a:pPr>
              <a:defRPr/>
            </a:pPr>
            <a:fld id="{0013127E-E37D-457F-9C21-BF72E85AB70F}" type="slidenum">
              <a:rPr lang="en-US"/>
              <a:pPr>
                <a:defRPr/>
              </a:pPr>
              <a:t>‹#›</a:t>
            </a:fld>
            <a:endParaRPr lang="en-US" dirty="0"/>
          </a:p>
        </p:txBody>
      </p:sp>
    </p:spTree>
    <p:extLst>
      <p:ext uri="{BB962C8B-B14F-4D97-AF65-F5344CB8AC3E}">
        <p14:creationId xmlns:p14="http://schemas.microsoft.com/office/powerpoint/2010/main" val="1270423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93" cy="465500"/>
          </a:xfrm>
          <a:prstGeom prst="rect">
            <a:avLst/>
          </a:prstGeom>
        </p:spPr>
        <p:txBody>
          <a:bodyPr vert="horz" lIns="93171" tIns="46586" rIns="93171" bIns="46586" rtlCol="0"/>
          <a:lstStyle>
            <a:lvl1pPr algn="l">
              <a:defRPr sz="1200">
                <a:latin typeface="Arial Narrow"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971170" y="0"/>
            <a:ext cx="3037493" cy="465500"/>
          </a:xfrm>
          <a:prstGeom prst="rect">
            <a:avLst/>
          </a:prstGeom>
        </p:spPr>
        <p:txBody>
          <a:bodyPr vert="horz" wrap="square" lIns="93171" tIns="46586" rIns="93171" bIns="46586" numCol="1" anchor="t"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43333ABB-7E97-4B93-8104-789BD8F69C55}" type="datetimeFigureOut">
              <a:rPr lang="en-US"/>
              <a:pPr>
                <a:defRPr/>
              </a:pPr>
              <a:t>4/11/2012</a:t>
            </a:fld>
            <a:endParaRPr lang="en-US" dirty="0"/>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0694" y="4415451"/>
            <a:ext cx="5609015" cy="4184399"/>
          </a:xfrm>
          <a:prstGeom prst="rect">
            <a:avLst/>
          </a:prstGeom>
        </p:spPr>
        <p:txBody>
          <a:bodyPr vert="horz" lIns="93171" tIns="46586" rIns="93171"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202"/>
            <a:ext cx="3037493" cy="465500"/>
          </a:xfrm>
          <a:prstGeom prst="rect">
            <a:avLst/>
          </a:prstGeom>
        </p:spPr>
        <p:txBody>
          <a:bodyPr vert="horz" lIns="93171" tIns="46586" rIns="93171" bIns="46586" rtlCol="0" anchor="b"/>
          <a:lstStyle>
            <a:lvl1pPr algn="l">
              <a:defRPr sz="1200">
                <a:latin typeface="Arial Narrow"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971170" y="8829202"/>
            <a:ext cx="3037493" cy="465500"/>
          </a:xfrm>
          <a:prstGeom prst="rect">
            <a:avLst/>
          </a:prstGeom>
        </p:spPr>
        <p:txBody>
          <a:bodyPr vert="horz" wrap="square" lIns="93171" tIns="46586" rIns="93171" bIns="46586" numCol="1" anchor="b" anchorCtr="0" compatLnSpc="1">
            <a:prstTxWarp prst="textNoShape">
              <a:avLst/>
            </a:prstTxWarp>
          </a:bodyPr>
          <a:lstStyle>
            <a:lvl1pPr algn="r">
              <a:defRPr sz="1200">
                <a:latin typeface="Arial Narrow" pitchFamily="34" charset="0"/>
                <a:ea typeface="MS PGothic" pitchFamily="34" charset="-128"/>
                <a:cs typeface="+mn-cs"/>
              </a:defRPr>
            </a:lvl1pPr>
          </a:lstStyle>
          <a:p>
            <a:pPr>
              <a:defRPr/>
            </a:pPr>
            <a:fld id="{7C42719E-0B13-48D9-8791-73E3225A4FF7}" type="slidenum">
              <a:rPr lang="en-US"/>
              <a:pPr>
                <a:defRPr/>
              </a:pPr>
              <a:t>‹#›</a:t>
            </a:fld>
            <a:endParaRPr lang="en-US" dirty="0"/>
          </a:p>
        </p:txBody>
      </p:sp>
    </p:spTree>
    <p:extLst>
      <p:ext uri="{BB962C8B-B14F-4D97-AF65-F5344CB8AC3E}">
        <p14:creationId xmlns:p14="http://schemas.microsoft.com/office/powerpoint/2010/main" val="39505430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Slide:</a:t>
            </a:r>
          </a:p>
          <a:p>
            <a:pPr eaLnBrk="1" hangingPunct="1">
              <a:spcBef>
                <a:spcPct val="0"/>
              </a:spcBef>
            </a:pPr>
            <a:r>
              <a:rPr lang="en-US" smtClean="0"/>
              <a:t>Title: Arial Bold,  32 pt, white text</a:t>
            </a:r>
          </a:p>
          <a:p>
            <a:pPr eaLnBrk="1" hangingPunct="1">
              <a:spcBef>
                <a:spcPct val="0"/>
              </a:spcBef>
            </a:pPr>
            <a:r>
              <a:rPr lang="en-US" smtClean="0"/>
              <a:t>Prepared for text: Arial Regular, 18 pt, white text</a:t>
            </a:r>
          </a:p>
        </p:txBody>
      </p:sp>
      <p:sp>
        <p:nvSpPr>
          <p:cNvPr id="57348" name="Slide Number Placeholder 3"/>
          <p:cNvSpPr>
            <a:spLocks noGrp="1"/>
          </p:cNvSpPr>
          <p:nvPr>
            <p:ph type="sldNum" sz="quarter" idx="5"/>
          </p:nvPr>
        </p:nvSpPr>
        <p:spPr bwMode="auto">
          <a:ln>
            <a:miter lim="800000"/>
            <a:headEnd/>
            <a:tailEnd/>
          </a:ln>
        </p:spPr>
        <p:txBody>
          <a:bodyPr/>
          <a:lstStyle/>
          <a:p>
            <a:pPr>
              <a:defRPr/>
            </a:pPr>
            <a:fld id="{92C8050A-CCF3-4741-9383-AEC437477243}" type="slidenum">
              <a:rPr lang="en-US" smtClean="0">
                <a:ea typeface="ＭＳ Ｐゴシック" pitchFamily="34" charset="-128"/>
              </a:rPr>
              <a:pPr>
                <a:defRPr/>
              </a:pPr>
              <a:t>1</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p:nvSpPr>
        <p:spPr>
          <a:xfrm>
            <a:off x="3486150" y="-7938"/>
            <a:ext cx="5657850" cy="6350001"/>
          </a:xfrm>
          <a:prstGeom prst="rect">
            <a:avLst/>
          </a:prstGeom>
          <a:gradFill flip="none" rotWithShape="1">
            <a:gsLst>
              <a:gs pos="30000">
                <a:schemeClr val="accent5"/>
              </a:gs>
              <a:gs pos="100000">
                <a:schemeClr val="accent3"/>
              </a:gs>
            </a:gsLst>
            <a:lin ang="516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sz="55000" dirty="0">
              <a:solidFill>
                <a:schemeClr val="accent5"/>
              </a:solidFill>
            </a:endParaRPr>
          </a:p>
        </p:txBody>
      </p:sp>
      <p:pic>
        <p:nvPicPr>
          <p:cNvPr id="6" name="Picture 2" descr="55877716_gas_refine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7938"/>
            <a:ext cx="3427413" cy="634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7938" y="0"/>
            <a:ext cx="3432176" cy="6342063"/>
            <a:chOff x="-7939" y="0"/>
            <a:chExt cx="3432177" cy="6342063"/>
          </a:xfrm>
        </p:grpSpPr>
        <p:sp>
          <p:nvSpPr>
            <p:cNvPr id="8" name="Rectangle 2"/>
            <p:cNvSpPr>
              <a:spLocks noChangeArrowheads="1"/>
            </p:cNvSpPr>
            <p:nvPr/>
          </p:nvSpPr>
          <p:spPr bwMode="auto">
            <a:xfrm>
              <a:off x="-7939" y="0"/>
              <a:ext cx="3432177" cy="1309688"/>
            </a:xfrm>
            <a:prstGeom prst="rect">
              <a:avLst/>
            </a:prstGeom>
            <a:solidFill>
              <a:schemeClr val="tx1"/>
            </a:solidFill>
            <a:ln>
              <a:noFill/>
            </a:ln>
            <a:effectLst>
              <a:outerShdw dist="23000" dir="5400000" rotWithShape="0">
                <a:srgbClr val="808080">
                  <a:alpha val="34998"/>
                </a:srgbClr>
              </a:outerShdw>
            </a:effectLst>
            <a:extLst/>
          </p:spPr>
          <p:txBody>
            <a:bodyPr anchor="ctr"/>
            <a:lstStyle/>
            <a:p>
              <a:pPr algn="ctr">
                <a:defRPr/>
              </a:pPr>
              <a:endParaRPr lang="en-US" sz="1800">
                <a:solidFill>
                  <a:srgbClr val="000000"/>
                </a:solidFill>
                <a:latin typeface="Arial Narrow" charset="0"/>
                <a:ea typeface="MS PGothic" charset="0"/>
                <a:cs typeface="MS PGothic" charset="0"/>
              </a:endParaRPr>
            </a:p>
          </p:txBody>
        </p:sp>
        <p:pic>
          <p:nvPicPr>
            <p:cNvPr id="9" name="Picture 9" descr="86806765_rig_glo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9" y="1071563"/>
              <a:ext cx="3432176"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486070" y="850901"/>
            <a:ext cx="5200730" cy="2578100"/>
          </a:xfrm>
          <a:prstGeom prst="rect">
            <a:avLst/>
          </a:prstGeom>
          <a:noFill/>
          <a:ln>
            <a:noFill/>
          </a:ln>
        </p:spPr>
        <p:txBody>
          <a:bodyPr anchor="t">
            <a:normAutofit/>
            <a:scene3d>
              <a:camera prst="orthographicFront"/>
              <a:lightRig rig="threePt" dir="t"/>
            </a:scene3d>
            <a:sp3d extrusionH="57150" contourW="12700" prstMaterial="flat">
              <a:bevelT w="82550" h="38100" prst="coolSlant"/>
              <a:contourClr>
                <a:schemeClr val="tx2"/>
              </a:contourClr>
            </a:sp3d>
          </a:bodyPr>
          <a:lstStyle>
            <a:lvl1pPr algn="l">
              <a:defRPr sz="3200" b="1" cap="none">
                <a:ln>
                  <a:noFill/>
                </a:ln>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86070" y="5218810"/>
            <a:ext cx="5206114" cy="704470"/>
          </a:xfrm>
          <a:prstGeom prst="rect">
            <a:avLst/>
          </a:prstGeom>
        </p:spPr>
        <p:txBody>
          <a:bodyPr>
            <a:normAutofit/>
          </a:bodyPr>
          <a:lstStyle>
            <a:lvl1pPr marL="0" indent="0">
              <a:buNone/>
              <a:defRPr sz="180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ext Placeholder 2"/>
          <p:cNvSpPr>
            <a:spLocks noGrp="1"/>
          </p:cNvSpPr>
          <p:nvPr>
            <p:ph type="body" idx="13"/>
          </p:nvPr>
        </p:nvSpPr>
        <p:spPr>
          <a:xfrm>
            <a:off x="3486070" y="4585018"/>
            <a:ext cx="1806857" cy="631536"/>
          </a:xfrm>
          <a:prstGeom prst="rect">
            <a:avLst/>
          </a:prstGeom>
        </p:spPr>
        <p:txBody>
          <a:bodyPr anchor="b">
            <a:normAutofit/>
          </a:bodyPr>
          <a:lstStyle>
            <a:lvl1pPr marL="0" indent="0">
              <a:buNone/>
              <a:defRPr sz="1400" baseline="0">
                <a:solidFill>
                  <a:srgbClr val="FFFFFF"/>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7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QA Tagline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60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7453312" cy="800100"/>
          </a:xfrm>
          <a:prstGeom prst="rect">
            <a:avLst/>
          </a:prstGeom>
        </p:spPr>
        <p:txBody>
          <a:bodyPr/>
          <a:lstStyle>
            <a:lvl1pPr>
              <a:defRPr sz="2200"/>
            </a:lvl1pPr>
          </a:lstStyle>
          <a:p>
            <a:r>
              <a:rPr lang="en-US" smtClean="0"/>
              <a:t>Click to edit Master title style</a:t>
            </a:r>
            <a:endParaRPr lang="en-CA"/>
          </a:p>
        </p:txBody>
      </p:sp>
    </p:spTree>
    <p:extLst>
      <p:ext uri="{BB962C8B-B14F-4D97-AF65-F5344CB8AC3E}">
        <p14:creationId xmlns:p14="http://schemas.microsoft.com/office/powerpoint/2010/main" val="276946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s Slide: 2X2">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p:spPr>
      </p:cxnSp>
      <p:sp>
        <p:nvSpPr>
          <p:cNvPr id="16" name="Title 1"/>
          <p:cNvSpPr>
            <a:spLocks noGrp="1"/>
          </p:cNvSpPr>
          <p:nvPr>
            <p:ph type="title"/>
          </p:nvPr>
        </p:nvSpPr>
        <p:spPr>
          <a:xfrm>
            <a:off x="457200" y="0"/>
            <a:ext cx="8229600" cy="733266"/>
          </a:xfrm>
          <a:prstGeom prst="rect">
            <a:avLst/>
          </a:prstGeom>
        </p:spPr>
        <p:txBody>
          <a:bodyPr anchor="ctr" anchorCtr="0">
            <a:noAutofit/>
          </a:bodyPr>
          <a:lstStyle>
            <a:lvl1pPr algn="l">
              <a:defRPr sz="2400" b="1">
                <a:solidFill>
                  <a:schemeClr val="bg1"/>
                </a:solidFill>
              </a:defRPr>
            </a:lvl1pPr>
          </a:lstStyle>
          <a:p>
            <a:r>
              <a:rPr lang="en-US" smtClean="0"/>
              <a:t>Click to edit Master title style</a:t>
            </a:r>
            <a:endParaRPr lang="en-US" dirty="0"/>
          </a:p>
        </p:txBody>
      </p:sp>
      <p:sp>
        <p:nvSpPr>
          <p:cNvPr id="12" name="Content Placeholder 2"/>
          <p:cNvSpPr>
            <a:spLocks noGrp="1"/>
          </p:cNvSpPr>
          <p:nvPr>
            <p:ph idx="1"/>
          </p:nvPr>
        </p:nvSpPr>
        <p:spPr>
          <a:xfrm>
            <a:off x="444500" y="1090002"/>
            <a:ext cx="3926628" cy="2432304"/>
          </a:xfrm>
          <a:prstGeom prst="rect">
            <a:avLst/>
          </a:prstGeom>
        </p:spPr>
        <p:txBody>
          <a:bodyPr/>
          <a:lstStyle>
            <a:lvl1pPr marL="0" indent="0">
              <a:spcBef>
                <a:spcPts val="600"/>
              </a:spcBef>
              <a:buClr>
                <a:schemeClr val="tx1">
                  <a:lumMod val="50000"/>
                  <a:lumOff val="50000"/>
                </a:schemeClr>
              </a:buClr>
              <a:buFont typeface="Wingdings" charset="2"/>
              <a:buNone/>
              <a:defRPr sz="20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4" name="Content Placeholder 2"/>
          <p:cNvSpPr>
            <a:spLocks noGrp="1"/>
          </p:cNvSpPr>
          <p:nvPr>
            <p:ph idx="14"/>
          </p:nvPr>
        </p:nvSpPr>
        <p:spPr>
          <a:xfrm>
            <a:off x="4758585" y="1092200"/>
            <a:ext cx="3926628" cy="2432304"/>
          </a:xfrm>
          <a:prstGeom prst="rect">
            <a:avLst/>
          </a:prstGeom>
        </p:spPr>
        <p:txBody>
          <a:bodyPr/>
          <a:lstStyle>
            <a:lvl1pPr marL="0" indent="0">
              <a:spcBef>
                <a:spcPts val="600"/>
              </a:spcBef>
              <a:buClr>
                <a:schemeClr val="tx1">
                  <a:lumMod val="50000"/>
                  <a:lumOff val="50000"/>
                </a:schemeClr>
              </a:buClr>
              <a:buFont typeface="Wingdings" charset="2"/>
              <a:buNone/>
              <a:defRPr sz="20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1" name="Content Placeholder 2"/>
          <p:cNvSpPr>
            <a:spLocks noGrp="1"/>
          </p:cNvSpPr>
          <p:nvPr>
            <p:ph idx="15"/>
          </p:nvPr>
        </p:nvSpPr>
        <p:spPr>
          <a:xfrm>
            <a:off x="444500" y="3892296"/>
            <a:ext cx="3926628" cy="2432304"/>
          </a:xfrm>
          <a:prstGeom prst="rect">
            <a:avLst/>
          </a:prstGeom>
        </p:spPr>
        <p:txBody>
          <a:bodyPr/>
          <a:lstStyle>
            <a:lvl1pPr marL="0" indent="0">
              <a:spcBef>
                <a:spcPts val="600"/>
              </a:spcBef>
              <a:buClr>
                <a:schemeClr val="tx1">
                  <a:lumMod val="50000"/>
                  <a:lumOff val="50000"/>
                </a:schemeClr>
              </a:buClr>
              <a:buFont typeface="Wingdings" charset="2"/>
              <a:buNone/>
              <a:defRPr sz="20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
        <p:nvSpPr>
          <p:cNvPr id="13" name="Content Placeholder 2"/>
          <p:cNvSpPr>
            <a:spLocks noGrp="1"/>
          </p:cNvSpPr>
          <p:nvPr>
            <p:ph idx="16"/>
          </p:nvPr>
        </p:nvSpPr>
        <p:spPr>
          <a:xfrm>
            <a:off x="4760172" y="3890764"/>
            <a:ext cx="3926628" cy="2432304"/>
          </a:xfrm>
          <a:prstGeom prst="rect">
            <a:avLst/>
          </a:prstGeom>
        </p:spPr>
        <p:txBody>
          <a:bodyPr/>
          <a:lstStyle>
            <a:lvl1pPr marL="0" indent="0">
              <a:spcBef>
                <a:spcPts val="600"/>
              </a:spcBef>
              <a:buClr>
                <a:schemeClr val="tx1">
                  <a:lumMod val="50000"/>
                  <a:lumOff val="50000"/>
                </a:schemeClr>
              </a:buClr>
              <a:buFont typeface="Wingdings" charset="2"/>
              <a:buNone/>
              <a:defRPr sz="2000">
                <a:solidFill>
                  <a:srgbClr val="000000"/>
                </a:solidFill>
                <a:latin typeface="+mj-lt"/>
              </a:defRPr>
            </a:lvl1pPr>
            <a:lvl2pPr marL="460375" indent="-230188">
              <a:spcBef>
                <a:spcPts val="480"/>
              </a:spcBef>
              <a:buClr>
                <a:schemeClr val="tx1">
                  <a:lumMod val="50000"/>
                  <a:lumOff val="50000"/>
                </a:schemeClr>
              </a:buClr>
              <a:defRPr sz="1800">
                <a:solidFill>
                  <a:srgbClr val="000000"/>
                </a:solidFill>
                <a:latin typeface="+mj-lt"/>
              </a:defRPr>
            </a:lvl2pPr>
            <a:lvl3pPr marL="628650" indent="-168275">
              <a:spcBef>
                <a:spcPts val="480"/>
              </a:spcBef>
              <a:buClr>
                <a:schemeClr val="tx1">
                  <a:lumMod val="50000"/>
                  <a:lumOff val="50000"/>
                </a:schemeClr>
              </a:buClr>
              <a:buSzPct val="100000"/>
              <a:buFont typeface="Arial"/>
              <a:buChar char="•"/>
              <a:defRPr sz="1600">
                <a:solidFill>
                  <a:srgbClr val="000000"/>
                </a:solidFill>
                <a:latin typeface="+mj-lt"/>
              </a:defRPr>
            </a:lvl3pPr>
            <a:lvl4pPr marL="919163" indent="-230188">
              <a:spcBef>
                <a:spcPts val="480"/>
              </a:spcBef>
              <a:buClr>
                <a:schemeClr val="tx1">
                  <a:lumMod val="50000"/>
                  <a:lumOff val="50000"/>
                </a:schemeClr>
              </a:buClr>
              <a:buSzPct val="80000"/>
              <a:buFont typeface="Courier New"/>
              <a:buChar char="o"/>
              <a:defRPr sz="1600">
                <a:solidFill>
                  <a:srgbClr val="000000"/>
                </a:solidFill>
                <a:latin typeface="+mj-lt"/>
              </a:defRPr>
            </a:lvl4pPr>
            <a:lvl5pPr marL="1149350" indent="-230188">
              <a:spcBef>
                <a:spcPts val="480"/>
              </a:spcBef>
              <a:buClr>
                <a:schemeClr val="tx1">
                  <a:lumMod val="50000"/>
                  <a:lumOff val="50000"/>
                </a:schemeClr>
              </a:buClr>
              <a:buSzPct val="80000"/>
              <a:buFont typeface="Lucida Grande"/>
              <a:buChar char="»"/>
              <a:defRPr sz="1600">
                <a:solidFill>
                  <a:srgbClr val="000000"/>
                </a:solidFill>
                <a:latin typeface="+mj-lt"/>
              </a:defRPr>
            </a:lvl5pPr>
          </a:lstStyle>
          <a:p>
            <a:pPr lvl="0"/>
            <a:r>
              <a:rPr lang="en-US" smtClean="0"/>
              <a:t>Click to edit Master text styles</a:t>
            </a:r>
          </a:p>
        </p:txBody>
      </p:sp>
    </p:spTree>
    <p:extLst>
      <p:ext uri="{BB962C8B-B14F-4D97-AF65-F5344CB8AC3E}">
        <p14:creationId xmlns:p14="http://schemas.microsoft.com/office/powerpoint/2010/main" val="54040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5"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3" name="Content Placeholder 2"/>
          <p:cNvSpPr>
            <a:spLocks noGrp="1"/>
          </p:cNvSpPr>
          <p:nvPr>
            <p:ph idx="1"/>
          </p:nvPr>
        </p:nvSpPr>
        <p:spPr>
          <a:xfrm>
            <a:off x="457200" y="903288"/>
            <a:ext cx="8229600"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018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3" name="Content Placeholder 2"/>
          <p:cNvSpPr>
            <a:spLocks noGrp="1"/>
          </p:cNvSpPr>
          <p:nvPr>
            <p:ph idx="1"/>
          </p:nvPr>
        </p:nvSpPr>
        <p:spPr>
          <a:xfrm>
            <a:off x="457200" y="903288"/>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7" name="Content Placeholder 2"/>
          <p:cNvSpPr>
            <a:spLocks noGrp="1"/>
          </p:cNvSpPr>
          <p:nvPr>
            <p:ph idx="10"/>
          </p:nvPr>
        </p:nvSpPr>
        <p:spPr>
          <a:xfrm>
            <a:off x="4664075" y="923925"/>
            <a:ext cx="4024313" cy="5422900"/>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346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8"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9"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22" name="Content Placeholder 2"/>
          <p:cNvSpPr>
            <a:spLocks noGrp="1"/>
          </p:cNvSpPr>
          <p:nvPr>
            <p:ph idx="16"/>
          </p:nvPr>
        </p:nvSpPr>
        <p:spPr>
          <a:xfrm>
            <a:off x="4664075" y="908050"/>
            <a:ext cx="4024313"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51908"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2"/>
          <p:cNvSpPr>
            <a:spLocks noGrp="1"/>
          </p:cNvSpPr>
          <p:nvPr>
            <p:ph type="body" idx="14"/>
          </p:nvPr>
        </p:nvSpPr>
        <p:spPr>
          <a:xfrm>
            <a:off x="4664075" y="5860861"/>
            <a:ext cx="4040188"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086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5" name="Rectangle 4"/>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6"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17" name="Content Placeholder 2"/>
          <p:cNvSpPr>
            <a:spLocks noGrp="1"/>
          </p:cNvSpPr>
          <p:nvPr>
            <p:ph idx="15"/>
          </p:nvPr>
        </p:nvSpPr>
        <p:spPr>
          <a:xfrm>
            <a:off x="451908" y="908050"/>
            <a:ext cx="8234892" cy="4887913"/>
          </a:xfrm>
          <a:prstGeom prst="rect">
            <a:avLst/>
          </a:prstGeom>
        </p:spPr>
        <p:txBody>
          <a:bodyPr/>
          <a:lstStyle>
            <a:lvl1pPr>
              <a:defRPr sz="2000">
                <a:solidFill>
                  <a:srgbClr val="454645"/>
                </a:solidFill>
                <a:latin typeface="+mj-lt"/>
              </a:defRPr>
            </a:lvl1pPr>
            <a:lvl2pPr>
              <a:defRPr sz="1800">
                <a:solidFill>
                  <a:srgbClr val="454645"/>
                </a:solidFill>
                <a:latin typeface="+mj-lt"/>
              </a:defRPr>
            </a:lvl2pPr>
            <a:lvl3pPr marL="1143000" indent="-228600">
              <a:buClr>
                <a:schemeClr val="tx2"/>
              </a:buClr>
              <a:buSzPct val="80000"/>
              <a:buFont typeface="Wingdings" charset="2"/>
              <a:buChar char="§"/>
              <a:defRPr sz="1600">
                <a:solidFill>
                  <a:srgbClr val="454645"/>
                </a:solidFill>
                <a:latin typeface="+mj-lt"/>
              </a:defRPr>
            </a:lvl3pPr>
            <a:lvl4pPr marL="1600200" indent="-228600">
              <a:buClrTx/>
              <a:buSzPct val="80000"/>
              <a:buFont typeface="Courier New"/>
              <a:buChar char="o"/>
              <a:defRPr sz="1600">
                <a:solidFill>
                  <a:srgbClr val="454645"/>
                </a:solidFill>
                <a:latin typeface="+mj-lt"/>
              </a:defRPr>
            </a:lvl4pPr>
            <a:lvl5pPr marL="2057400" indent="-228600">
              <a:buSzPct val="60000"/>
              <a:buFont typeface="Wingdings" charset="2"/>
              <a:buChar char=""/>
              <a:defRPr sz="1600">
                <a:solidFill>
                  <a:srgbClr val="454645"/>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
        <p:nvSpPr>
          <p:cNvPr id="12" name="Text Placeholder 2"/>
          <p:cNvSpPr>
            <a:spLocks noGrp="1"/>
          </p:cNvSpPr>
          <p:nvPr>
            <p:ph type="body" idx="1"/>
          </p:nvPr>
        </p:nvSpPr>
        <p:spPr>
          <a:xfrm>
            <a:off x="451907" y="5860861"/>
            <a:ext cx="8239655" cy="443831"/>
          </a:xfrm>
          <a:prstGeom prst="rect">
            <a:avLst/>
          </a:prstGeom>
          <a:solidFill>
            <a:schemeClr val="accent5"/>
          </a:solidFill>
          <a:ln w="3175" cmpd="sng">
            <a:solidFill>
              <a:schemeClr val="bg1"/>
            </a:solidFill>
          </a:ln>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none"/>
        </p:style>
        <p:txBody>
          <a:bodyPr anchor="ctr">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4170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cxnSp>
        <p:nvCxnSpPr>
          <p:cNvPr id="4" name="Straight Connector 2"/>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5" name="Straight Connector 3"/>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pic>
        <p:nvPicPr>
          <p:cNvPr id="6" name="Picture 4" descr="PFC Energy_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19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5" name="Straight Connector 3"/>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6" name="Straight Connector 4"/>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7" name="Rectangle 6"/>
          <p:cNvSpPr>
            <a:spLocks noChangeArrowheads="1"/>
          </p:cNvSpPr>
          <p:nvPr/>
        </p:nvSpPr>
        <p:spPr bwMode="auto">
          <a:xfrm>
            <a:off x="469900" y="908050"/>
            <a:ext cx="8216900" cy="4708525"/>
          </a:xfrm>
          <a:prstGeom prst="rect">
            <a:avLst/>
          </a:prstGeom>
          <a:noFill/>
          <a:ln>
            <a:noFill/>
          </a:ln>
          <a:extLst/>
        </p:spPr>
        <p:txBody>
          <a:bodyPr>
            <a:spAutoFit/>
          </a:bodyPr>
          <a:lstStyle/>
          <a:p>
            <a:pPr algn="just">
              <a:defRPr/>
            </a:pPr>
            <a:r>
              <a:rPr lang="en-US" sz="1200">
                <a:solidFill>
                  <a:srgbClr val="095C99"/>
                </a:solidFill>
                <a:latin typeface="Arial Narrow" charset="0"/>
                <a:ea typeface="MS PGothic" charset="0"/>
                <a:cs typeface="Arial" charset="0"/>
              </a:rPr>
              <a:t>This material is protected by United States copyright law and applicable international treaties including, but not limited to, the Berne Convention and the Universal Copyright Convention. Except as indicated, the entire content of this publication, including images, text, data, and look and feel attributes, is copyrighted by PFC Energy. PFC Energy strictly prohibits the copying, display, publication, distribution, or modification of any PFC Energy materials without the prior written consent of PFC Energy.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These materials are provided for the exclusive use of PFC Energy clients (and/or registered users), and may not under any circumstances be transmitted to third parties without PFC Energy approval.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prepared the materials utilizing reasonable care and skill in applying methods of analysis consistent with normal industry practice, based on information available at the time such materials were created. To the extent these materials contain forecasts or forward looking statements, such statements are inherently uncertain because of events or combinations of events that cannot reasonably be foreseen, including the actions of governments, individuals, third parties and market competitors. </a:t>
            </a:r>
            <a:r>
              <a:rPr lang="en-US" sz="1200" b="1">
                <a:solidFill>
                  <a:srgbClr val="095C99"/>
                </a:solidFill>
                <a:latin typeface="Arial Narrow" charset="0"/>
                <a:ea typeface="MS PGothic" charset="0"/>
                <a:cs typeface="MS PGothic" charset="0"/>
              </a:rPr>
              <a:t>ACCORDINGLY, THESE MATERIALS AND THE INFORMATION CONTAINED THEREIN ARE PROVIDED “</a:t>
            </a:r>
            <a:r>
              <a:rPr lang="en-US" altLang="ja-JP" sz="1200" b="1">
                <a:solidFill>
                  <a:srgbClr val="095C99"/>
                </a:solidFill>
                <a:latin typeface="Arial Narrow" charset="0"/>
                <a:ea typeface="MS PGothic" charset="0"/>
                <a:cs typeface="MS PGothic" charset="0"/>
              </a:rPr>
              <a:t>AS IS</a:t>
            </a:r>
            <a:r>
              <a:rPr lang="en-US" sz="1200" b="1">
                <a:solidFill>
                  <a:srgbClr val="095C99"/>
                </a:solidFill>
                <a:latin typeface="Arial Narrow" charset="0"/>
                <a:ea typeface="MS PGothic" charset="0"/>
                <a:cs typeface="MS PGothic" charset="0"/>
              </a:rPr>
              <a:t>”</a:t>
            </a:r>
            <a:r>
              <a:rPr lang="en-US" altLang="ja-JP" sz="1200" b="1">
                <a:solidFill>
                  <a:srgbClr val="095C99"/>
                </a:solidFill>
                <a:latin typeface="Arial Narrow" charset="0"/>
                <a:ea typeface="MS PGothic" charset="0"/>
                <a:cs typeface="MS PGothic" charset="0"/>
              </a:rPr>
              <a:t> WITHOUT WARRANTY OF ANY KIND, EITHER EXPRESS OR IMPLIED, INCLUDING BUT NOT LIMITED TO THE IMPLIED WARRANTIES OF MERCHANTABILITY, ACCURACY, OR FITNESS FOR A PARTICULAR PURPOSE. </a:t>
            </a:r>
            <a:r>
              <a:rPr lang="en-US" altLang="ja-JP" sz="1200">
                <a:solidFill>
                  <a:srgbClr val="095C99"/>
                </a:solidFill>
                <a:latin typeface="Arial Narrow" charset="0"/>
                <a:ea typeface="MS PGothic" charset="0"/>
                <a:cs typeface="Arial" charset="0"/>
              </a:rPr>
              <a:t>Conclusions presented herein are intended for information purposes only and are not intended to represent recommendations on financial transactions such as the purchase or sale of shares in the companies profiled in this report.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PFC Energy has adjusted data where necessary in order to render it comparable among companies and countries, and used estimates where data may be unavailable and or where company or national source reporting methodology does not fit PFC Energy methodology. This has been done in order to render data comparable across all companies and all countries.</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This report reflects information available to PFC Energy as of the date of publication. Clients are invited to check our web site periodically for new updates. </a:t>
            </a:r>
          </a:p>
          <a:p>
            <a:pPr algn="just">
              <a:defRPr/>
            </a:pPr>
            <a:endParaRPr lang="en-US" sz="1200">
              <a:solidFill>
                <a:srgbClr val="095C99"/>
              </a:solidFill>
              <a:latin typeface="Arial Narrow" charset="0"/>
              <a:ea typeface="MS PGothic" charset="0"/>
              <a:cs typeface="Arial" charset="0"/>
            </a:endParaRPr>
          </a:p>
          <a:p>
            <a:pPr algn="just">
              <a:defRPr/>
            </a:pPr>
            <a:r>
              <a:rPr lang="en-US" sz="1200">
                <a:solidFill>
                  <a:srgbClr val="095C99"/>
                </a:solidFill>
                <a:latin typeface="Arial Narrow" charset="0"/>
                <a:ea typeface="MS PGothic" charset="0"/>
                <a:cs typeface="Arial" charset="0"/>
              </a:rPr>
              <a:t>© PFC Energy, Inc.  License restrictions apply. Distribution to third parties requires prior written consent from PFC Energy.</a:t>
            </a:r>
          </a:p>
        </p:txBody>
      </p:sp>
      <p:sp>
        <p:nvSpPr>
          <p:cNvPr id="15"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8004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Rectangle 2"/>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4" name="TextBox 3"/>
          <p:cNvSpPr txBox="1"/>
          <p:nvPr/>
        </p:nvSpPr>
        <p:spPr>
          <a:xfrm>
            <a:off x="457200" y="1525588"/>
            <a:ext cx="2387600" cy="1320800"/>
          </a:xfrm>
          <a:prstGeom prst="rect">
            <a:avLst/>
          </a:prstGeom>
          <a:noFill/>
        </p:spPr>
        <p:txBody>
          <a:bodyPr>
            <a:spAutoFit/>
          </a:bodyPr>
          <a:lstStyle/>
          <a:p>
            <a:pPr fontAlgn="auto">
              <a:spcBef>
                <a:spcPct val="130000"/>
              </a:spcBef>
              <a:spcAft>
                <a:spcPts val="0"/>
              </a:spcAft>
              <a:tabLst>
                <a:tab pos="173038" algn="l"/>
              </a:tabLst>
              <a:defRPr/>
            </a:pPr>
            <a:r>
              <a:rPr lang="en-US" sz="1000" dirty="0">
                <a:latin typeface="Arial Black" charset="0"/>
                <a:ea typeface="+mn-ea"/>
                <a:sym typeface="Wingdings 3" charset="0"/>
              </a:rPr>
              <a:t>	</a:t>
            </a:r>
            <a:r>
              <a:rPr lang="en-US" sz="1200" dirty="0">
                <a:solidFill>
                  <a:srgbClr val="1B82CE"/>
                </a:solidFill>
                <a:latin typeface="Arial Black" charset="0"/>
                <a:ea typeface="+mn-ea"/>
                <a:sym typeface="Wingdings 3" charset="0"/>
              </a:rPr>
              <a:t>Asia</a:t>
            </a:r>
            <a:endParaRPr lang="en-US" sz="1100" dirty="0">
              <a:solidFill>
                <a:srgbClr val="1B82CE"/>
              </a:solidFill>
              <a:latin typeface="Arial Black" charset="0"/>
              <a:ea typeface="+mn-ea"/>
              <a:sym typeface="Wingdings 3" charset="0"/>
            </a:endParaRP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a:t>
            </a:r>
            <a:r>
              <a:rPr lang="en-US" sz="1050" b="1" dirty="0">
                <a:solidFill>
                  <a:srgbClr val="4D4D4D"/>
                </a:solidFill>
                <a:latin typeface="+mn-lt"/>
                <a:ea typeface="+mn-ea"/>
              </a:rPr>
              <a:t>PFC Energy, Kuala Lumpur</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Level 27, UBN Tower #21</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10 Jalan P. Ramlee</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50250 Kuala Lumpur, Malaysia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Tel (60 3) 2172-3400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	Fax (60 3) 2072-3599</a:t>
            </a:r>
          </a:p>
        </p:txBody>
      </p:sp>
      <p:sp>
        <p:nvSpPr>
          <p:cNvPr id="5" name="TextBox 4"/>
          <p:cNvSpPr txBox="1">
            <a:spLocks noChangeArrowheads="1"/>
          </p:cNvSpPr>
          <p:nvPr/>
        </p:nvSpPr>
        <p:spPr bwMode="auto">
          <a:xfrm>
            <a:off x="2708275" y="1708150"/>
            <a:ext cx="1473200" cy="1169988"/>
          </a:xfrm>
          <a:prstGeom prst="rect">
            <a:avLst/>
          </a:prstGeom>
          <a:noFill/>
          <a:ln>
            <a:noFill/>
          </a:ln>
          <a:extLst/>
        </p:spPr>
        <p:txBody>
          <a:bodyPr wrap="none">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eaLnBrk="1" hangingPunct="1">
              <a:lnSpc>
                <a:spcPts val="1363"/>
              </a:lnSpc>
              <a:spcBef>
                <a:spcPct val="130000"/>
              </a:spcBef>
              <a:defRPr/>
            </a:pPr>
            <a:r>
              <a:rPr lang="en-US" sz="1050" b="1" dirty="0" smtClean="0">
                <a:solidFill>
                  <a:srgbClr val="4D4D4D"/>
                </a:solidFill>
              </a:rPr>
              <a:t>PFC Energy, Singapore</a:t>
            </a:r>
          </a:p>
          <a:p>
            <a:pPr eaLnBrk="1" hangingPunct="1">
              <a:lnSpc>
                <a:spcPts val="1363"/>
              </a:lnSpc>
              <a:defRPr/>
            </a:pPr>
            <a:r>
              <a:rPr lang="en-US" sz="1050" dirty="0" smtClean="0">
                <a:solidFill>
                  <a:srgbClr val="4D4D4D"/>
                </a:solidFill>
              </a:rPr>
              <a:t>9 Temasek Boulevard</a:t>
            </a:r>
          </a:p>
          <a:p>
            <a:pPr eaLnBrk="1" hangingPunct="1">
              <a:lnSpc>
                <a:spcPts val="1363"/>
              </a:lnSpc>
              <a:defRPr/>
            </a:pPr>
            <a:r>
              <a:rPr lang="en-US" sz="1050" dirty="0" smtClean="0">
                <a:solidFill>
                  <a:srgbClr val="4D4D4D"/>
                </a:solidFill>
              </a:rPr>
              <a:t>#09-01 Suntec Tower Two</a:t>
            </a:r>
          </a:p>
          <a:p>
            <a:pPr eaLnBrk="1" hangingPunct="1">
              <a:lnSpc>
                <a:spcPts val="1363"/>
              </a:lnSpc>
              <a:defRPr/>
            </a:pPr>
            <a:r>
              <a:rPr lang="en-US" sz="1050" dirty="0" smtClean="0">
                <a:solidFill>
                  <a:srgbClr val="4D4D4D"/>
                </a:solidFill>
              </a:rPr>
              <a:t>Singapore 038989</a:t>
            </a:r>
          </a:p>
          <a:p>
            <a:pPr eaLnBrk="1" hangingPunct="1">
              <a:lnSpc>
                <a:spcPts val="1363"/>
              </a:lnSpc>
              <a:defRPr/>
            </a:pPr>
            <a:r>
              <a:rPr lang="en-US" sz="1050" dirty="0" smtClean="0">
                <a:solidFill>
                  <a:srgbClr val="4D4D4D"/>
                </a:solidFill>
              </a:rPr>
              <a:t>Tel (65) 6407 1440          </a:t>
            </a:r>
          </a:p>
          <a:p>
            <a:pPr eaLnBrk="1" hangingPunct="1">
              <a:lnSpc>
                <a:spcPts val="1363"/>
              </a:lnSpc>
              <a:defRPr/>
            </a:pPr>
            <a:r>
              <a:rPr lang="en-US" sz="1050" dirty="0" smtClean="0">
                <a:solidFill>
                  <a:srgbClr val="4D4D4D"/>
                </a:solidFill>
              </a:rPr>
              <a:t>Fax (65) 6407 1501</a:t>
            </a:r>
          </a:p>
        </p:txBody>
      </p:sp>
      <p:sp>
        <p:nvSpPr>
          <p:cNvPr id="6" name="TextBox 5"/>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sp>
        <p:nvSpPr>
          <p:cNvPr id="7" name="Rectangle 14"/>
          <p:cNvSpPr>
            <a:spLocks noChangeArrowheads="1"/>
          </p:cNvSpPr>
          <p:nvPr/>
        </p:nvSpPr>
        <p:spPr bwMode="auto">
          <a:xfrm>
            <a:off x="4300538" y="4405313"/>
            <a:ext cx="4391025" cy="230187"/>
          </a:xfrm>
          <a:prstGeom prst="rect">
            <a:avLst/>
          </a:prstGeom>
          <a:noFill/>
          <a:ln>
            <a:noFill/>
          </a:ln>
          <a:extLst/>
        </p:spPr>
        <p:txBody>
          <a:bodyPr>
            <a:spAutoFit/>
          </a:bodyPr>
          <a:lstStyle/>
          <a:p>
            <a:pPr algn="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8" name="TextBox 7"/>
          <p:cNvSpPr txBox="1">
            <a:spLocks noChangeArrowheads="1"/>
          </p:cNvSpPr>
          <p:nvPr/>
        </p:nvSpPr>
        <p:spPr bwMode="auto">
          <a:xfrm>
            <a:off x="4624388" y="1539875"/>
            <a:ext cx="1282700" cy="1154113"/>
          </a:xfrm>
          <a:prstGeom prst="rect">
            <a:avLst/>
          </a:prstGeom>
          <a:noFill/>
          <a:ln>
            <a:noFill/>
          </a:ln>
          <a:extLst/>
        </p:spPr>
        <p:txBody>
          <a:bodyPr wrap="none">
            <a:spAutoFit/>
          </a:bodyPr>
          <a:lstStyle>
            <a:lvl1pPr eaLnBrk="0" hangingPunct="0">
              <a:tabLst>
                <a:tab pos="173038" algn="l"/>
              </a:tabLst>
              <a:defRPr sz="2400">
                <a:solidFill>
                  <a:schemeClr val="tx1"/>
                </a:solidFill>
                <a:latin typeface="Arial Narrow" charset="0"/>
                <a:ea typeface="MS PGothic" charset="0"/>
                <a:cs typeface="MS PGothic" charset="0"/>
              </a:defRPr>
            </a:lvl1pPr>
            <a:lvl2pPr marL="742950" indent="-285750" eaLnBrk="0" hangingPunct="0">
              <a:tabLst>
                <a:tab pos="173038" algn="l"/>
              </a:tabLst>
              <a:defRPr sz="2400">
                <a:solidFill>
                  <a:schemeClr val="tx1"/>
                </a:solidFill>
                <a:latin typeface="Arial Narrow" charset="0"/>
                <a:ea typeface="MS PGothic" charset="0"/>
                <a:cs typeface="MS PGothic" charset="0"/>
              </a:defRPr>
            </a:lvl2pPr>
            <a:lvl3pPr marL="1143000" indent="-228600" eaLnBrk="0" hangingPunct="0">
              <a:tabLst>
                <a:tab pos="173038" algn="l"/>
              </a:tabLst>
              <a:defRPr sz="2400">
                <a:solidFill>
                  <a:schemeClr val="tx1"/>
                </a:solidFill>
                <a:latin typeface="Arial Narrow" charset="0"/>
                <a:ea typeface="MS PGothic" charset="0"/>
                <a:cs typeface="MS PGothic" charset="0"/>
              </a:defRPr>
            </a:lvl3pPr>
            <a:lvl4pPr marL="1600200" indent="-228600" eaLnBrk="0" hangingPunct="0">
              <a:tabLst>
                <a:tab pos="173038" algn="l"/>
              </a:tabLst>
              <a:defRPr sz="2400">
                <a:solidFill>
                  <a:schemeClr val="tx1"/>
                </a:solidFill>
                <a:latin typeface="Arial Narrow" charset="0"/>
                <a:ea typeface="MS PGothic" charset="0"/>
                <a:cs typeface="MS PGothic" charset="0"/>
              </a:defRPr>
            </a:lvl4pPr>
            <a:lvl5pPr marL="2057400" indent="-228600" eaLnBrk="0" hangingPunct="0">
              <a:tabLst>
                <a:tab pos="173038" algn="l"/>
              </a:tabLst>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tabLst>
                <a:tab pos="173038" algn="l"/>
              </a:tabLst>
              <a:defRPr sz="2400">
                <a:solidFill>
                  <a:schemeClr val="tx1"/>
                </a:solidFill>
                <a:latin typeface="Arial Narrow" charset="0"/>
                <a:ea typeface="MS PGothic" charset="0"/>
                <a:cs typeface="MS PGothic" charset="0"/>
              </a:defRPr>
            </a:lvl9pPr>
          </a:lstStyle>
          <a:p>
            <a:pPr eaLnBrk="1" hangingPunct="1">
              <a:lnSpc>
                <a:spcPts val="1363"/>
              </a:lnSpc>
              <a:defRPr/>
            </a:pPr>
            <a:r>
              <a:rPr lang="en-US" sz="1200" dirty="0" smtClean="0">
                <a:solidFill>
                  <a:srgbClr val="1B82CE"/>
                </a:solidFill>
                <a:latin typeface="Arial Black" charset="0"/>
                <a:sym typeface="Wingdings 3" charset="0"/>
              </a:rPr>
              <a:t>Europe</a:t>
            </a:r>
            <a:r>
              <a:rPr lang="en-US" sz="1000" dirty="0" smtClean="0">
                <a:solidFill>
                  <a:srgbClr val="4D4D4D"/>
                </a:solidFill>
              </a:rPr>
              <a:t>	</a:t>
            </a:r>
          </a:p>
          <a:p>
            <a:pPr eaLnBrk="1" hangingPunct="1">
              <a:lnSpc>
                <a:spcPts val="1363"/>
              </a:lnSpc>
              <a:defRPr/>
            </a:pPr>
            <a:r>
              <a:rPr lang="en-US" sz="1050" b="1" dirty="0" smtClean="0">
                <a:solidFill>
                  <a:srgbClr val="4D4D4D"/>
                </a:solidFill>
              </a:rPr>
              <a:t>PFC Energy, France</a:t>
            </a:r>
          </a:p>
          <a:p>
            <a:pPr eaLnBrk="1" hangingPunct="1">
              <a:lnSpc>
                <a:spcPts val="1363"/>
              </a:lnSpc>
              <a:defRPr/>
            </a:pPr>
            <a:r>
              <a:rPr lang="en-US" sz="1050" dirty="0" smtClean="0">
                <a:solidFill>
                  <a:srgbClr val="4D4D4D"/>
                </a:solidFill>
              </a:rPr>
              <a:t>19 rue du </a:t>
            </a:r>
            <a:r>
              <a:rPr lang="fr-FR" sz="1050" dirty="0" smtClean="0">
                <a:solidFill>
                  <a:srgbClr val="4D4D4D"/>
                </a:solidFill>
              </a:rPr>
              <a:t>Général Foy</a:t>
            </a:r>
            <a:endParaRPr lang="en-US" sz="1050" dirty="0" smtClean="0">
              <a:solidFill>
                <a:srgbClr val="4D4D4D"/>
              </a:solidFill>
            </a:endParaRPr>
          </a:p>
          <a:p>
            <a:pPr eaLnBrk="1" hangingPunct="1">
              <a:lnSpc>
                <a:spcPts val="1363"/>
              </a:lnSpc>
              <a:defRPr/>
            </a:pPr>
            <a:r>
              <a:rPr lang="en-US" sz="1050" dirty="0" smtClean="0">
                <a:solidFill>
                  <a:srgbClr val="4D4D4D"/>
                </a:solidFill>
              </a:rPr>
              <a:t>75008 Paris, France </a:t>
            </a:r>
          </a:p>
          <a:p>
            <a:pPr eaLnBrk="1" hangingPunct="1">
              <a:lnSpc>
                <a:spcPts val="1363"/>
              </a:lnSpc>
              <a:defRPr/>
            </a:pPr>
            <a:r>
              <a:rPr lang="en-US" sz="1050" dirty="0" smtClean="0">
                <a:solidFill>
                  <a:srgbClr val="4D4D4D"/>
                </a:solidFill>
              </a:rPr>
              <a:t>Tel (33 1) 4770-2900</a:t>
            </a:r>
          </a:p>
          <a:p>
            <a:pPr eaLnBrk="1" hangingPunct="1">
              <a:lnSpc>
                <a:spcPts val="1363"/>
              </a:lnSpc>
              <a:defRPr/>
            </a:pPr>
            <a:r>
              <a:rPr lang="en-US" sz="1050" dirty="0" smtClean="0">
                <a:solidFill>
                  <a:srgbClr val="4D4D4D"/>
                </a:solidFill>
              </a:rPr>
              <a:t>Fax (33 1) 4770-5905</a:t>
            </a:r>
          </a:p>
        </p:txBody>
      </p:sp>
      <p:sp>
        <p:nvSpPr>
          <p:cNvPr id="9" name="TextBox 8"/>
          <p:cNvSpPr txBox="1"/>
          <p:nvPr/>
        </p:nvSpPr>
        <p:spPr>
          <a:xfrm>
            <a:off x="6675438" y="1539875"/>
            <a:ext cx="1755775" cy="1311275"/>
          </a:xfrm>
          <a:prstGeom prst="rect">
            <a:avLst/>
          </a:prstGeom>
          <a:noFill/>
        </p:spPr>
        <p:txBody>
          <a:bodyPr wrap="none">
            <a:spAutoFit/>
          </a:bodyPr>
          <a:lstStyle/>
          <a:p>
            <a:pPr fontAlgn="auto">
              <a:lnSpc>
                <a:spcPts val="1360"/>
              </a:lnSpc>
              <a:spcBef>
                <a:spcPts val="0"/>
              </a:spcBef>
              <a:spcAft>
                <a:spcPts val="0"/>
              </a:spcAft>
              <a:tabLst>
                <a:tab pos="173038" algn="l"/>
              </a:tabLst>
              <a:defRPr/>
            </a:pPr>
            <a:r>
              <a:rPr lang="en-US" sz="1200" dirty="0">
                <a:solidFill>
                  <a:srgbClr val="1B82CE"/>
                </a:solidFill>
                <a:latin typeface="Arial Black" charset="0"/>
                <a:ea typeface="+mn-ea"/>
                <a:sym typeface="Wingdings 3" charset="0"/>
              </a:rPr>
              <a:t>North America</a:t>
            </a:r>
            <a:r>
              <a:rPr lang="en-US" sz="1200" dirty="0">
                <a:solidFill>
                  <a:srgbClr val="1B82CE"/>
                </a:solidFill>
                <a:latin typeface="+mn-lt"/>
                <a:ea typeface="+mn-ea"/>
              </a:rPr>
              <a:t>	</a:t>
            </a:r>
          </a:p>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rPr>
              <a:t>PFC Energy, Washington D.C.</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1300 Connecticut Avenue, N.W.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Suite 800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Washington, DC 20036, USA</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Tel (1 202) 872-1199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Fax (1 202) 872-1219</a:t>
            </a:r>
          </a:p>
        </p:txBody>
      </p:sp>
      <p:sp>
        <p:nvSpPr>
          <p:cNvPr id="10" name="TextBox 9"/>
          <p:cNvSpPr txBox="1"/>
          <p:nvPr/>
        </p:nvSpPr>
        <p:spPr>
          <a:xfrm>
            <a:off x="4624388" y="3038475"/>
            <a:ext cx="1598612" cy="1169988"/>
          </a:xfrm>
          <a:prstGeom prst="rect">
            <a:avLst/>
          </a:prstGeom>
          <a:noFill/>
        </p:spPr>
        <p:txBody>
          <a:bodyPr wrap="none">
            <a:spAutoFit/>
          </a:bodyPr>
          <a:lstStyle/>
          <a:p>
            <a:pPr fontAlgn="auto">
              <a:lnSpc>
                <a:spcPts val="1360"/>
              </a:lnSpc>
              <a:spcBef>
                <a:spcPts val="0"/>
              </a:spcBef>
              <a:spcAft>
                <a:spcPts val="0"/>
              </a:spcAft>
              <a:buFont typeface="Wingdings 3" charset="0"/>
              <a:buNone/>
              <a:defRPr/>
            </a:pPr>
            <a:r>
              <a:rPr lang="en-US" sz="1050" b="1" dirty="0">
                <a:solidFill>
                  <a:srgbClr val="4D4D4D"/>
                </a:solidFill>
                <a:latin typeface="+mn-lt"/>
                <a:ea typeface="+mn-ea"/>
              </a:rPr>
              <a:t>PFC Energy International,</a:t>
            </a:r>
          </a:p>
          <a:p>
            <a:pPr fontAlgn="auto">
              <a:lnSpc>
                <a:spcPts val="1360"/>
              </a:lnSpc>
              <a:spcBef>
                <a:spcPts val="0"/>
              </a:spcBef>
              <a:spcAft>
                <a:spcPts val="0"/>
              </a:spcAft>
              <a:buFont typeface="Wingdings 3" charset="0"/>
              <a:buNone/>
              <a:defRPr/>
            </a:pPr>
            <a:r>
              <a:rPr lang="en-US" sz="1050" b="1" dirty="0">
                <a:solidFill>
                  <a:srgbClr val="4D4D4D"/>
                </a:solidFill>
                <a:latin typeface="+mn-lt"/>
                <a:ea typeface="+mn-ea"/>
              </a:rPr>
              <a:t>Lausanne</a:t>
            </a:r>
          </a:p>
          <a:p>
            <a:pPr fontAlgn="auto">
              <a:lnSpc>
                <a:spcPts val="1360"/>
              </a:lnSpc>
              <a:spcBef>
                <a:spcPts val="0"/>
              </a:spcBef>
              <a:spcAft>
                <a:spcPts val="0"/>
              </a:spcAft>
              <a:buFont typeface="Wingdings 3" charset="0"/>
              <a:buNone/>
              <a:defRPr/>
            </a:pPr>
            <a:r>
              <a:rPr lang="de-DE" sz="1050" dirty="0">
                <a:solidFill>
                  <a:srgbClr val="4D4D4D"/>
                </a:solidFill>
                <a:latin typeface="+mn-lt"/>
                <a:ea typeface="+mn-ea"/>
              </a:rPr>
              <a:t>1-3, rue Marterey</a:t>
            </a:r>
          </a:p>
          <a:p>
            <a:pPr fontAlgn="auto">
              <a:lnSpc>
                <a:spcPts val="1360"/>
              </a:lnSpc>
              <a:spcBef>
                <a:spcPts val="0"/>
              </a:spcBef>
              <a:spcAft>
                <a:spcPts val="0"/>
              </a:spcAft>
              <a:buFont typeface="Wingdings 3" charset="0"/>
              <a:buNone/>
              <a:defRPr/>
            </a:pPr>
            <a:r>
              <a:rPr lang="de-DE" sz="1050" dirty="0">
                <a:solidFill>
                  <a:srgbClr val="4D4D4D"/>
                </a:solidFill>
                <a:latin typeface="+mn-lt"/>
                <a:ea typeface="+mn-ea"/>
              </a:rPr>
              <a:t>1003 Lausanne, Switzerland</a:t>
            </a:r>
          </a:p>
          <a:p>
            <a:pPr fontAlgn="auto">
              <a:lnSpc>
                <a:spcPts val="1360"/>
              </a:lnSpc>
              <a:spcBef>
                <a:spcPts val="0"/>
              </a:spcBef>
              <a:spcAft>
                <a:spcPts val="0"/>
              </a:spcAft>
              <a:buFont typeface="Wingdings 3" charset="0"/>
              <a:buNone/>
              <a:defRPr/>
            </a:pPr>
            <a:r>
              <a:rPr lang="en-US" sz="1050" dirty="0">
                <a:solidFill>
                  <a:srgbClr val="4D4D4D"/>
                </a:solidFill>
                <a:latin typeface="+mn-lt"/>
                <a:ea typeface="+mn-ea"/>
              </a:rPr>
              <a:t>Tel (41 21) 721-1440        </a:t>
            </a:r>
          </a:p>
          <a:p>
            <a:pPr fontAlgn="auto">
              <a:lnSpc>
                <a:spcPts val="1360"/>
              </a:lnSpc>
              <a:spcBef>
                <a:spcPts val="0"/>
              </a:spcBef>
              <a:spcAft>
                <a:spcPts val="0"/>
              </a:spcAft>
              <a:buFont typeface="Wingdings 3" charset="0"/>
              <a:buNone/>
              <a:defRPr/>
            </a:pPr>
            <a:r>
              <a:rPr lang="en-US" sz="1050" dirty="0">
                <a:solidFill>
                  <a:srgbClr val="4D4D4D"/>
                </a:solidFill>
                <a:latin typeface="+mn-lt"/>
                <a:ea typeface="+mn-ea"/>
              </a:rPr>
              <a:t>Fax: (41 21) 721-1444 </a:t>
            </a:r>
          </a:p>
        </p:txBody>
      </p:sp>
      <p:sp>
        <p:nvSpPr>
          <p:cNvPr id="11" name="TextBox 10"/>
          <p:cNvSpPr txBox="1"/>
          <p:nvPr/>
        </p:nvSpPr>
        <p:spPr>
          <a:xfrm>
            <a:off x="457200" y="3038475"/>
            <a:ext cx="2366963" cy="131127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rPr>
              <a:t>	PFC Energy,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79 Jianguo Road</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China Central Place Tower II, 9/F, Suite J </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Chaoyang District</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Beijing 100025, China</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Tel (86 10) 5920-4448</a:t>
            </a:r>
          </a:p>
          <a:p>
            <a:pPr fontAlgn="auto">
              <a:lnSpc>
                <a:spcPts val="1360"/>
              </a:lnSpc>
              <a:spcBef>
                <a:spcPts val="0"/>
              </a:spcBef>
              <a:spcAft>
                <a:spcPts val="0"/>
              </a:spcAft>
              <a:tabLst>
                <a:tab pos="173038" algn="l"/>
              </a:tabLst>
              <a:defRPr/>
            </a:pPr>
            <a:r>
              <a:rPr lang="en-US" sz="1050" dirty="0">
                <a:solidFill>
                  <a:srgbClr val="4D4D4D"/>
                </a:solidFill>
                <a:latin typeface="+mn-lt"/>
                <a:ea typeface="+mn-ea"/>
              </a:rPr>
              <a:t>	Fax (86 10) </a:t>
            </a:r>
            <a:r>
              <a:rPr lang="fr-FR" sz="1050" dirty="0">
                <a:solidFill>
                  <a:srgbClr val="4D4D4D"/>
                </a:solidFill>
                <a:latin typeface="+mn-lt"/>
                <a:ea typeface="+mn-ea"/>
              </a:rPr>
              <a:t>6530-5093</a:t>
            </a:r>
          </a:p>
        </p:txBody>
      </p:sp>
      <p:sp>
        <p:nvSpPr>
          <p:cNvPr id="12" name="TextBox 11"/>
          <p:cNvSpPr txBox="1"/>
          <p:nvPr/>
        </p:nvSpPr>
        <p:spPr>
          <a:xfrm>
            <a:off x="6675438" y="3038475"/>
            <a:ext cx="1770062" cy="1266825"/>
          </a:xfrm>
          <a:prstGeom prst="rect">
            <a:avLst/>
          </a:prstGeom>
          <a:noFill/>
        </p:spPr>
        <p:txBody>
          <a:bodyPr wrap="none">
            <a:spAutoFit/>
          </a:bodyPr>
          <a:lstStyle/>
          <a:p>
            <a:pPr fontAlgn="auto">
              <a:lnSpc>
                <a:spcPts val="1360"/>
              </a:lnSpc>
              <a:spcBef>
                <a:spcPts val="0"/>
              </a:spcBef>
              <a:spcAft>
                <a:spcPts val="0"/>
              </a:spcAft>
              <a:buFont typeface="Wingdings 3" charset="0"/>
              <a:buNone/>
              <a:tabLst>
                <a:tab pos="173038" algn="l"/>
              </a:tabLst>
              <a:defRPr/>
            </a:pPr>
            <a:r>
              <a:rPr lang="en-US" sz="1050" b="1" dirty="0">
                <a:solidFill>
                  <a:srgbClr val="4D4D4D"/>
                </a:solidFill>
                <a:latin typeface="+mn-lt"/>
                <a:ea typeface="+mn-ea"/>
              </a:rPr>
              <a:t>PFC Energy, Houston</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2727 Allen Parkway, Suite 1300</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Houston, Texas  77019 ,USA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Tel (1 713) 622-4447 </a:t>
            </a:r>
          </a:p>
          <a:p>
            <a:pPr fontAlgn="auto">
              <a:lnSpc>
                <a:spcPts val="1360"/>
              </a:lnSpc>
              <a:spcBef>
                <a:spcPts val="0"/>
              </a:spcBef>
              <a:spcAft>
                <a:spcPts val="0"/>
              </a:spcAft>
              <a:buFont typeface="Wingdings 3" charset="0"/>
              <a:buNone/>
              <a:tabLst>
                <a:tab pos="173038" algn="l"/>
              </a:tabLst>
              <a:defRPr/>
            </a:pPr>
            <a:r>
              <a:rPr lang="en-US" sz="1050" dirty="0">
                <a:solidFill>
                  <a:srgbClr val="4D4D4D"/>
                </a:solidFill>
                <a:latin typeface="+mn-lt"/>
                <a:ea typeface="+mn-ea"/>
              </a:rPr>
              <a:t>Fax (1 713) 622-4448 </a:t>
            </a:r>
          </a:p>
          <a:p>
            <a:pPr fontAlgn="auto">
              <a:spcBef>
                <a:spcPts val="0"/>
              </a:spcBef>
              <a:spcAft>
                <a:spcPts val="0"/>
              </a:spcAft>
              <a:defRPr/>
            </a:pPr>
            <a:endParaRPr lang="en-US" sz="1800" dirty="0">
              <a:latin typeface="+mn-lt"/>
              <a:ea typeface="+mn-ea"/>
            </a:endParaRPr>
          </a:p>
        </p:txBody>
      </p:sp>
      <p:cxnSp>
        <p:nvCxnSpPr>
          <p:cNvPr id="13"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14"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23" name="Title 1"/>
          <p:cNvSpPr>
            <a:spLocks noGrp="1"/>
          </p:cNvSpPr>
          <p:nvPr>
            <p:ph type="title"/>
          </p:nvPr>
        </p:nvSpPr>
        <p:spPr>
          <a:xfrm>
            <a:off x="457200" y="0"/>
            <a:ext cx="8229600" cy="733266"/>
          </a:xfrm>
          <a:prstGeom prst="rect">
            <a:avLst/>
          </a:prstGeom>
        </p:spPr>
        <p:txBody>
          <a:bodyPr anchor="ctr" anchorCtr="0">
            <a:normAutofit/>
          </a:bodyPr>
          <a:lstStyle>
            <a:lvl1pPr marL="0" marR="0" indent="0" algn="l" defTabSz="457200" rtl="0" eaLnBrk="1" fontAlgn="base" latinLnBrk="0" hangingPunct="1">
              <a:lnSpc>
                <a:spcPct val="100000"/>
              </a:lnSpc>
              <a:spcBef>
                <a:spcPct val="0"/>
              </a:spcBef>
              <a:spcAft>
                <a:spcPct val="0"/>
              </a:spcAft>
              <a:buClrTx/>
              <a:buSzTx/>
              <a:buFontTx/>
              <a:buNone/>
              <a:tabLst/>
              <a:defRPr sz="2400">
                <a:solidFill>
                  <a:schemeClr val="bg1"/>
                </a:solidFill>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47685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1" descr="Global Map_Office Locations_06.11_large dots_Fina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5975"/>
            <a:ext cx="9144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733266"/>
          </a:xfrm>
          <a:prstGeom prst="rect">
            <a:avLst/>
          </a:prstGeom>
          <a:gradFill flip="none" rotWithShape="1">
            <a:gsLst>
              <a:gs pos="0">
                <a:schemeClr val="accent5"/>
              </a:gs>
              <a:gs pos="100000">
                <a:schemeClr val="accent3"/>
              </a:gs>
            </a:gsLst>
            <a:lin ang="5640000" scaled="0"/>
            <a:tileRect/>
          </a:gradFill>
          <a:ln>
            <a:noFill/>
          </a:ln>
          <a:effectLst>
            <a:outerShdw blurRad="50800" dist="38100" dir="5400000" algn="t" rotWithShape="0">
              <a:prstClr val="black">
                <a:alpha val="40000"/>
              </a:prstClr>
            </a:outerShdw>
          </a:effectLst>
          <a:scene3d>
            <a:camera prst="orthographicFront"/>
            <a:lightRig rig="threePt" dir="t"/>
          </a:scene3d>
          <a:sp3d>
            <a:extrusionClr>
              <a:schemeClr val="accent5"/>
            </a:extrusion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accent5"/>
              </a:solidFill>
            </a:endParaRPr>
          </a:p>
        </p:txBody>
      </p:sp>
      <p:sp>
        <p:nvSpPr>
          <p:cNvPr id="5" name="TextBox 4"/>
          <p:cNvSpPr txBox="1">
            <a:spLocks noChangeArrowheads="1"/>
          </p:cNvSpPr>
          <p:nvPr/>
        </p:nvSpPr>
        <p:spPr bwMode="auto">
          <a:xfrm>
            <a:off x="4846638" y="6008688"/>
            <a:ext cx="184150" cy="369887"/>
          </a:xfrm>
          <a:prstGeom prst="rect">
            <a:avLst/>
          </a:prstGeom>
          <a:noFill/>
          <a:ln>
            <a:noFill/>
          </a:ln>
          <a:extLst/>
        </p:spPr>
        <p:txBody>
          <a:bodyPr wrap="none">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endParaRPr lang="en-US" sz="1800" dirty="0" smtClean="0"/>
          </a:p>
        </p:txBody>
      </p:sp>
      <p:cxnSp>
        <p:nvCxnSpPr>
          <p:cNvPr id="6" name="Straight Connector 15"/>
          <p:cNvCxnSpPr>
            <a:cxnSpLocks noChangeShapeType="1"/>
          </p:cNvCxnSpPr>
          <p:nvPr/>
        </p:nvCxnSpPr>
        <p:spPr bwMode="auto">
          <a:xfrm>
            <a:off x="536575" y="785813"/>
            <a:ext cx="8607425" cy="0"/>
          </a:xfrm>
          <a:prstGeom prst="line">
            <a:avLst/>
          </a:prstGeom>
          <a:noFill/>
          <a:ln w="38100">
            <a:solidFill>
              <a:schemeClr val="accent2"/>
            </a:solidFill>
            <a:round/>
            <a:headEnd/>
            <a:tailEnd/>
          </a:ln>
          <a:effectLst>
            <a:outerShdw dist="23000" dir="5400000" rotWithShape="0">
              <a:srgbClr val="808080">
                <a:alpha val="34998"/>
              </a:srgbClr>
            </a:outerShdw>
          </a:effectLst>
          <a:extLst/>
        </p:spPr>
      </p:cxnSp>
      <p:cxnSp>
        <p:nvCxnSpPr>
          <p:cNvPr id="7" name="Straight Connector 16"/>
          <p:cNvCxnSpPr>
            <a:cxnSpLocks noChangeShapeType="1"/>
          </p:cNvCxnSpPr>
          <p:nvPr/>
        </p:nvCxnSpPr>
        <p:spPr bwMode="auto">
          <a:xfrm flipH="1">
            <a:off x="0" y="785813"/>
            <a:ext cx="406400" cy="0"/>
          </a:xfrm>
          <a:prstGeom prst="line">
            <a:avLst/>
          </a:prstGeom>
          <a:noFill/>
          <a:ln w="38100">
            <a:solidFill>
              <a:schemeClr val="accent1"/>
            </a:solidFill>
            <a:round/>
            <a:headEnd/>
            <a:tailEnd/>
          </a:ln>
          <a:effectLst>
            <a:outerShdw dist="20000" dir="5400000" rotWithShape="0">
              <a:srgbClr val="808080">
                <a:alpha val="37999"/>
              </a:srgbClr>
            </a:outerShdw>
          </a:effectLst>
          <a:extLst/>
        </p:spPr>
      </p:cxnSp>
      <p:sp>
        <p:nvSpPr>
          <p:cNvPr id="8" name="Rectangle 7"/>
          <p:cNvSpPr>
            <a:spLocks noChangeArrowheads="1"/>
          </p:cNvSpPr>
          <p:nvPr/>
        </p:nvSpPr>
        <p:spPr bwMode="auto">
          <a:xfrm>
            <a:off x="0" y="4922838"/>
            <a:ext cx="9144000" cy="1455737"/>
          </a:xfrm>
          <a:prstGeom prst="rect">
            <a:avLst/>
          </a:prstGeom>
          <a:solidFill>
            <a:schemeClr val="bg1">
              <a:alpha val="47842"/>
            </a:schemeClr>
          </a:solidFill>
          <a:ln>
            <a:noFill/>
          </a:ln>
          <a:effectLst>
            <a:outerShdw dist="23000" dir="5400000" rotWithShape="0">
              <a:srgbClr val="808080">
                <a:alpha val="34998"/>
              </a:srgbClr>
            </a:outerShdw>
          </a:effectLst>
          <a:extLst/>
        </p:spPr>
        <p:txBody>
          <a:bodyPr anchor="ctr"/>
          <a:lstStyle/>
          <a:p>
            <a:pPr algn="ctr">
              <a:defRPr/>
            </a:pPr>
            <a:endParaRPr lang="en-US" dirty="0">
              <a:solidFill>
                <a:srgbClr val="FFFFFF"/>
              </a:solidFill>
              <a:latin typeface="Arial Narrow" charset="0"/>
              <a:ea typeface="MS PGothic" charset="0"/>
              <a:cs typeface="MS PGothic" charset="0"/>
            </a:endParaRPr>
          </a:p>
        </p:txBody>
      </p:sp>
      <p:sp>
        <p:nvSpPr>
          <p:cNvPr id="9" name="TextBox 8"/>
          <p:cNvSpPr txBox="1">
            <a:spLocks noChangeArrowheads="1"/>
          </p:cNvSpPr>
          <p:nvPr/>
        </p:nvSpPr>
        <p:spPr bwMode="auto">
          <a:xfrm>
            <a:off x="428625" y="4922838"/>
            <a:ext cx="8234363" cy="1204912"/>
          </a:xfrm>
          <a:prstGeom prst="rect">
            <a:avLst/>
          </a:prstGeom>
          <a:noFill/>
          <a:ln>
            <a:noFill/>
          </a:ln>
          <a:extLst/>
        </p:spPr>
        <p:txBody>
          <a:bodyPr>
            <a:spAutoFit/>
          </a:bodyPr>
          <a:lstStyle>
            <a:lvl1pPr>
              <a:defRPr>
                <a:solidFill>
                  <a:schemeClr val="tx1"/>
                </a:solidFill>
                <a:latin typeface="Arial Narrow" charset="0"/>
                <a:ea typeface="ＭＳ Ｐゴシック" charset="0"/>
                <a:cs typeface="ＭＳ Ｐゴシック" charset="0"/>
              </a:defRPr>
            </a:lvl1pPr>
            <a:lvl2pPr marL="742950" indent="-285750">
              <a:defRPr>
                <a:solidFill>
                  <a:schemeClr val="tx1"/>
                </a:solidFill>
                <a:latin typeface="Arial Narrow" charset="0"/>
                <a:ea typeface="ＭＳ Ｐゴシック" charset="0"/>
              </a:defRPr>
            </a:lvl2pPr>
            <a:lvl3pPr marL="1143000" indent="-228600">
              <a:defRPr>
                <a:solidFill>
                  <a:schemeClr val="tx1"/>
                </a:solidFill>
                <a:latin typeface="Arial Narrow" charset="0"/>
                <a:ea typeface="ＭＳ Ｐゴシック" charset="0"/>
              </a:defRPr>
            </a:lvl3pPr>
            <a:lvl4pPr marL="1600200" indent="-228600">
              <a:defRPr>
                <a:solidFill>
                  <a:schemeClr val="tx1"/>
                </a:solidFill>
                <a:latin typeface="Arial Narrow" charset="0"/>
                <a:ea typeface="ＭＳ Ｐゴシック" charset="0"/>
              </a:defRPr>
            </a:lvl4pPr>
            <a:lvl5pPr marL="2057400" indent="-228600">
              <a:defRPr>
                <a:solidFill>
                  <a:schemeClr val="tx1"/>
                </a:solidFill>
                <a:latin typeface="Arial Narrow" charset="0"/>
                <a:ea typeface="ＭＳ Ｐゴシック" charset="0"/>
              </a:defRPr>
            </a:lvl5pPr>
            <a:lvl6pPr marL="2514600" indent="-228600" fontAlgn="base">
              <a:spcBef>
                <a:spcPct val="0"/>
              </a:spcBef>
              <a:spcAft>
                <a:spcPct val="0"/>
              </a:spcAft>
              <a:defRPr>
                <a:solidFill>
                  <a:schemeClr val="tx1"/>
                </a:solidFill>
                <a:latin typeface="Arial Narrow" charset="0"/>
                <a:ea typeface="ＭＳ Ｐゴシック" charset="0"/>
              </a:defRPr>
            </a:lvl6pPr>
            <a:lvl7pPr marL="2971800" indent="-228600" fontAlgn="base">
              <a:spcBef>
                <a:spcPct val="0"/>
              </a:spcBef>
              <a:spcAft>
                <a:spcPct val="0"/>
              </a:spcAft>
              <a:defRPr>
                <a:solidFill>
                  <a:schemeClr val="tx1"/>
                </a:solidFill>
                <a:latin typeface="Arial Narrow" charset="0"/>
                <a:ea typeface="ＭＳ Ｐゴシック" charset="0"/>
              </a:defRPr>
            </a:lvl7pPr>
            <a:lvl8pPr marL="3429000" indent="-228600" fontAlgn="base">
              <a:spcBef>
                <a:spcPct val="0"/>
              </a:spcBef>
              <a:spcAft>
                <a:spcPct val="0"/>
              </a:spcAft>
              <a:defRPr>
                <a:solidFill>
                  <a:schemeClr val="tx1"/>
                </a:solidFill>
                <a:latin typeface="Arial Narrow" charset="0"/>
                <a:ea typeface="ＭＳ Ｐゴシック" charset="0"/>
              </a:defRPr>
            </a:lvl8pPr>
            <a:lvl9pPr marL="3886200" indent="-228600" fontAlgn="base">
              <a:spcBef>
                <a:spcPct val="0"/>
              </a:spcBef>
              <a:spcAft>
                <a:spcPct val="0"/>
              </a:spcAft>
              <a:defRPr>
                <a:solidFill>
                  <a:schemeClr val="tx1"/>
                </a:solidFill>
                <a:latin typeface="Arial Narrow" charset="0"/>
                <a:ea typeface="ＭＳ Ｐゴシック" charset="0"/>
              </a:defRPr>
            </a:lvl9pPr>
          </a:lstStyle>
          <a:p>
            <a:pPr>
              <a:defRPr/>
            </a:pPr>
            <a:r>
              <a:rPr lang="en-US" sz="1400" b="1" dirty="0" smtClean="0">
                <a:solidFill>
                  <a:schemeClr val="accent1"/>
                </a:solidFill>
              </a:rPr>
              <a:t>PFC Energy consultants are present in the following locations:</a:t>
            </a:r>
          </a:p>
          <a:p>
            <a:pPr algn="ctr">
              <a:lnSpc>
                <a:spcPct val="150000"/>
              </a:lnSpc>
              <a:spcBef>
                <a:spcPct val="60000"/>
              </a:spcBef>
              <a:defRPr/>
            </a:pPr>
            <a:r>
              <a:rPr lang="en-US" sz="1600" b="1" dirty="0" smtClean="0">
                <a:solidFill>
                  <a:srgbClr val="454645"/>
                </a:solidFill>
                <a:sym typeface="Wingdings 3" charset="0"/>
              </a:rPr>
              <a:t>Beijing</a:t>
            </a:r>
            <a:r>
              <a:rPr lang="en-US" sz="1600" dirty="0" smtClean="0">
                <a:solidFill>
                  <a:srgbClr val="454645"/>
                </a:solidFill>
              </a:rPr>
              <a:t>  |  Brussels  |  Delhi  |  Ho Chi Minh City  |  </a:t>
            </a:r>
            <a:r>
              <a:rPr lang="en-US" sz="1600" b="1" dirty="0" smtClean="0">
                <a:solidFill>
                  <a:srgbClr val="454645"/>
                </a:solidFill>
                <a:sym typeface="Wingdings 3" charset="0"/>
              </a:rPr>
              <a:t>Houston  </a:t>
            </a:r>
            <a:r>
              <a:rPr lang="en-US" sz="1600" dirty="0" smtClean="0">
                <a:solidFill>
                  <a:srgbClr val="454645"/>
                </a:solidFill>
                <a:sym typeface="Wingdings 3" charset="0"/>
              </a:rPr>
              <a:t>| </a:t>
            </a:r>
            <a:r>
              <a:rPr lang="en-US" sz="1600" b="1" dirty="0" smtClean="0">
                <a:solidFill>
                  <a:srgbClr val="454645"/>
                </a:solidFill>
                <a:sym typeface="Wingdings 3" charset="0"/>
              </a:rPr>
              <a:t> Kuala Lumpur</a:t>
            </a:r>
            <a:r>
              <a:rPr lang="en-US" sz="1600" dirty="0" smtClean="0">
                <a:solidFill>
                  <a:srgbClr val="454645"/>
                </a:solidFill>
                <a:sym typeface="Wingdings 3" charset="0"/>
              </a:rPr>
              <a:t>  |  </a:t>
            </a:r>
            <a:r>
              <a:rPr lang="en-US" sz="1600" b="1" dirty="0" smtClean="0">
                <a:solidFill>
                  <a:srgbClr val="454645"/>
                </a:solidFill>
                <a:sym typeface="Wingdings 3" charset="0"/>
              </a:rPr>
              <a:t>Lausanne  </a:t>
            </a:r>
            <a:r>
              <a:rPr lang="en-US" sz="1600" dirty="0" smtClean="0">
                <a:solidFill>
                  <a:srgbClr val="454645"/>
                </a:solidFill>
                <a:sym typeface="Wingdings 3" charset="0"/>
              </a:rPr>
              <a:t>|</a:t>
            </a:r>
            <a:r>
              <a:rPr lang="en-US" sz="1600" b="1" dirty="0" smtClean="0">
                <a:solidFill>
                  <a:srgbClr val="454645"/>
                </a:solidFill>
                <a:sym typeface="Wingdings 3" charset="0"/>
              </a:rPr>
              <a:t>  </a:t>
            </a:r>
            <a:br>
              <a:rPr lang="en-US" sz="1600" b="1" dirty="0" smtClean="0">
                <a:solidFill>
                  <a:srgbClr val="454645"/>
                </a:solidFill>
                <a:sym typeface="Wingdings 3" charset="0"/>
              </a:rPr>
            </a:br>
            <a:r>
              <a:rPr lang="en-US" sz="1600" dirty="0" smtClean="0">
                <a:solidFill>
                  <a:srgbClr val="454645"/>
                </a:solidFill>
              </a:rPr>
              <a:t>London  |  Mumbai  |  New York  |  </a:t>
            </a:r>
            <a:r>
              <a:rPr lang="en-US" sz="1600" b="1" dirty="0" smtClean="0">
                <a:solidFill>
                  <a:srgbClr val="454645"/>
                </a:solidFill>
                <a:sym typeface="Wingdings 3" charset="0"/>
              </a:rPr>
              <a:t>Paris  </a:t>
            </a:r>
            <a:r>
              <a:rPr lang="en-US" sz="1600" dirty="0" smtClean="0">
                <a:solidFill>
                  <a:srgbClr val="454645"/>
                </a:solidFill>
                <a:sym typeface="Wingdings 3" charset="0"/>
              </a:rPr>
              <a:t>|  </a:t>
            </a:r>
            <a:r>
              <a:rPr lang="en-US" sz="1600" b="1" dirty="0" smtClean="0">
                <a:solidFill>
                  <a:srgbClr val="454645"/>
                </a:solidFill>
                <a:sym typeface="Wingdings 3" charset="0"/>
              </a:rPr>
              <a:t>Singapore</a:t>
            </a:r>
            <a:r>
              <a:rPr lang="en-US" sz="1600" dirty="0" smtClean="0">
                <a:solidFill>
                  <a:srgbClr val="454645"/>
                </a:solidFill>
                <a:sym typeface="Wingdings 3" charset="0"/>
              </a:rPr>
              <a:t>  |</a:t>
            </a:r>
            <a:r>
              <a:rPr lang="en-US" sz="1600" b="1" dirty="0" smtClean="0">
                <a:solidFill>
                  <a:srgbClr val="454645"/>
                </a:solidFill>
                <a:sym typeface="Wingdings 3" charset="0"/>
              </a:rPr>
              <a:t>  </a:t>
            </a:r>
            <a:r>
              <a:rPr lang="en-US" sz="1600" dirty="0" smtClean="0">
                <a:solidFill>
                  <a:srgbClr val="454645"/>
                </a:solidFill>
                <a:sym typeface="Wingdings 3" charset="0"/>
              </a:rPr>
              <a:t>Vancouver  |  </a:t>
            </a:r>
            <a:r>
              <a:rPr lang="en-US" sz="1600" b="1" dirty="0" smtClean="0">
                <a:solidFill>
                  <a:srgbClr val="454645"/>
                </a:solidFill>
                <a:sym typeface="Wingdings 3" charset="0"/>
              </a:rPr>
              <a:t>Washington, DC</a:t>
            </a:r>
            <a:r>
              <a:rPr lang="en-US" sz="1600" dirty="0" smtClean="0">
                <a:solidFill>
                  <a:srgbClr val="4D4D4D"/>
                </a:solidFill>
                <a:sym typeface="Wingdings 3" charset="0"/>
              </a:rPr>
              <a:t>	</a:t>
            </a:r>
            <a:endParaRPr lang="en-US" sz="1600" dirty="0" smtClean="0"/>
          </a:p>
        </p:txBody>
      </p:sp>
      <p:sp>
        <p:nvSpPr>
          <p:cNvPr id="10" name="Rectangle 15"/>
          <p:cNvSpPr>
            <a:spLocks noChangeArrowheads="1"/>
          </p:cNvSpPr>
          <p:nvPr/>
        </p:nvSpPr>
        <p:spPr bwMode="auto">
          <a:xfrm>
            <a:off x="6951663" y="6111875"/>
            <a:ext cx="1892300" cy="230188"/>
          </a:xfrm>
          <a:prstGeom prst="rect">
            <a:avLst/>
          </a:prstGeom>
          <a:noFill/>
          <a:ln>
            <a:noFill/>
          </a:ln>
          <a:extLst/>
        </p:spPr>
        <p:txBody>
          <a:bodyPr wrap="none">
            <a:spAutoFit/>
          </a:bodyPr>
          <a:lstStyle/>
          <a:p>
            <a:pPr>
              <a:spcBef>
                <a:spcPct val="180000"/>
              </a:spcBef>
              <a:spcAft>
                <a:spcPct val="50000"/>
              </a:spcAft>
              <a:tabLst>
                <a:tab pos="265113" algn="l"/>
              </a:tabLst>
              <a:defRPr/>
            </a:pPr>
            <a:r>
              <a:rPr lang="en-US" sz="900" i="1" dirty="0">
                <a:solidFill>
                  <a:schemeClr val="tx2"/>
                </a:solidFill>
                <a:latin typeface="Arial Narrow" charset="0"/>
                <a:ea typeface="MS PGothic" charset="0"/>
                <a:cs typeface="MS PGothic" charset="0"/>
              </a:rPr>
              <a:t>Main regional offices are shown as bold.</a:t>
            </a:r>
          </a:p>
        </p:txBody>
      </p:sp>
      <p:sp>
        <p:nvSpPr>
          <p:cNvPr id="11" name="Rectangle 14"/>
          <p:cNvSpPr>
            <a:spLocks noChangeArrowheads="1"/>
          </p:cNvSpPr>
          <p:nvPr/>
        </p:nvSpPr>
        <p:spPr bwMode="auto">
          <a:xfrm>
            <a:off x="395288" y="6111875"/>
            <a:ext cx="4391025" cy="230188"/>
          </a:xfrm>
          <a:prstGeom prst="rect">
            <a:avLst/>
          </a:prstGeom>
          <a:noFill/>
          <a:ln>
            <a:noFill/>
          </a:ln>
          <a:extLst/>
        </p:spPr>
        <p:txBody>
          <a:bodyPr>
            <a:spAutoFit/>
          </a:bodyPr>
          <a:lstStyle/>
          <a:p>
            <a:pPr>
              <a:spcBef>
                <a:spcPct val="30000"/>
              </a:spcBef>
              <a:tabLst>
                <a:tab pos="265113" algn="l"/>
              </a:tabLst>
              <a:defRPr/>
            </a:pPr>
            <a:r>
              <a:rPr lang="en-US" sz="900" b="1" dirty="0">
                <a:solidFill>
                  <a:srgbClr val="1B82CE"/>
                </a:solidFill>
                <a:latin typeface="Arial Narrow" charset="0"/>
                <a:ea typeface="MS PGothic" charset="0"/>
                <a:cs typeface="MS PGothic" charset="0"/>
              </a:rPr>
              <a:t>www.pfcenergy.com  |  info@pfcenergy.com</a:t>
            </a:r>
          </a:p>
        </p:txBody>
      </p:sp>
      <p:sp>
        <p:nvSpPr>
          <p:cNvPr id="19" name="Title 1"/>
          <p:cNvSpPr>
            <a:spLocks noGrp="1"/>
          </p:cNvSpPr>
          <p:nvPr>
            <p:ph type="title"/>
          </p:nvPr>
        </p:nvSpPr>
        <p:spPr>
          <a:xfrm>
            <a:off x="457200" y="0"/>
            <a:ext cx="8229600" cy="733266"/>
          </a:xfrm>
          <a:prstGeom prst="rect">
            <a:avLst/>
          </a:prstGeom>
        </p:spPr>
        <p:txBody>
          <a:bodyPr anchor="ctr" anchorCtr="0">
            <a:normAutofit/>
          </a:bodyPr>
          <a:lstStyle>
            <a:lvl1pPr algn="l">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0873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PFC Energy_50.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388225" y="6488113"/>
            <a:ext cx="1316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p:cNvSpPr txBox="1">
            <a:spLocks noChangeArrowheads="1"/>
          </p:cNvSpPr>
          <p:nvPr/>
        </p:nvSpPr>
        <p:spPr bwMode="auto">
          <a:xfrm>
            <a:off x="469900" y="6513513"/>
            <a:ext cx="6794500" cy="230187"/>
          </a:xfrm>
          <a:prstGeom prst="rect">
            <a:avLst/>
          </a:prstGeom>
          <a:noFill/>
          <a:ln>
            <a:noFill/>
          </a:ln>
          <a:extLst/>
        </p:spPr>
        <p:txBody>
          <a:bodyPr lIns="0" rIns="0">
            <a:spAutoFit/>
          </a:bodyPr>
          <a:lstStyle>
            <a:lvl1pPr eaLnBrk="0" hangingPunct="0">
              <a:defRPr sz="2400">
                <a:solidFill>
                  <a:schemeClr val="tx1"/>
                </a:solidFill>
                <a:latin typeface="Arial Narrow" charset="0"/>
                <a:ea typeface="MS PGothic" charset="0"/>
                <a:cs typeface="MS PGothic" charset="0"/>
              </a:defRPr>
            </a:lvl1pPr>
            <a:lvl2pPr marL="742950" indent="-285750" eaLnBrk="0" hangingPunct="0">
              <a:defRPr sz="2400">
                <a:solidFill>
                  <a:schemeClr val="tx1"/>
                </a:solidFill>
                <a:latin typeface="Arial Narrow" charset="0"/>
                <a:ea typeface="MS PGothic" charset="0"/>
                <a:cs typeface="MS PGothic" charset="0"/>
              </a:defRPr>
            </a:lvl2pPr>
            <a:lvl3pPr marL="1143000" indent="-228600" eaLnBrk="0" hangingPunct="0">
              <a:defRPr sz="2400">
                <a:solidFill>
                  <a:schemeClr val="tx1"/>
                </a:solidFill>
                <a:latin typeface="Arial Narrow" charset="0"/>
                <a:ea typeface="MS PGothic" charset="0"/>
                <a:cs typeface="MS PGothic" charset="0"/>
              </a:defRPr>
            </a:lvl3pPr>
            <a:lvl4pPr marL="1600200" indent="-228600" eaLnBrk="0" hangingPunct="0">
              <a:defRPr sz="2400">
                <a:solidFill>
                  <a:schemeClr val="tx1"/>
                </a:solidFill>
                <a:latin typeface="Arial Narrow" charset="0"/>
                <a:ea typeface="MS PGothic" charset="0"/>
                <a:cs typeface="MS PGothic" charset="0"/>
              </a:defRPr>
            </a:lvl4pPr>
            <a:lvl5pPr marL="2057400" indent="-228600" eaLnBrk="0" hangingPunct="0">
              <a:defRPr sz="2400">
                <a:solidFill>
                  <a:schemeClr val="tx1"/>
                </a:solidFill>
                <a:latin typeface="Arial Narrow"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Narrow"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Narrow"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Narrow"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Narrow" charset="0"/>
                <a:ea typeface="MS PGothic" charset="0"/>
                <a:cs typeface="MS PGothic" charset="0"/>
              </a:defRPr>
            </a:lvl9pPr>
          </a:lstStyle>
          <a:p>
            <a:pPr>
              <a:spcBef>
                <a:spcPct val="50000"/>
              </a:spcBef>
              <a:defRPr/>
            </a:pPr>
            <a:r>
              <a:rPr lang="en-US" sz="900" dirty="0" smtClean="0">
                <a:solidFill>
                  <a:srgbClr val="777777"/>
                </a:solidFill>
                <a:latin typeface="Arial" charset="0"/>
                <a:cs typeface="Arial" charset="0"/>
              </a:rPr>
              <a:t>Alaska Discussion Slides  |  © PFC Energy 2012  |  Page </a:t>
            </a:r>
            <a:fld id="{4D2D3311-8097-4BF3-907B-BBC6B7DDF182}" type="slidenum">
              <a:rPr lang="en-US" sz="900" smtClean="0">
                <a:solidFill>
                  <a:srgbClr val="777777"/>
                </a:solidFill>
                <a:latin typeface="Arial" charset="0"/>
                <a:cs typeface="Arial" charset="0"/>
              </a:rPr>
              <a:pPr>
                <a:spcBef>
                  <a:spcPct val="50000"/>
                </a:spcBef>
                <a:defRPr/>
              </a:pPr>
              <a:t>‹#›</a:t>
            </a:fld>
            <a:r>
              <a:rPr lang="en-US" sz="900" dirty="0" smtClean="0">
                <a:solidFill>
                  <a:srgbClr val="777777"/>
                </a:solidFill>
                <a:latin typeface="Arial" charset="0"/>
                <a:cs typeface="Arial" charset="0"/>
              </a:rPr>
              <a:t> |  </a:t>
            </a:r>
            <a:fld id="{0DAD91C3-07EA-DE48-BA8C-DDC7282517C3}" type="datetime4">
              <a:rPr lang="en-US" sz="900" smtClean="0">
                <a:solidFill>
                  <a:srgbClr val="777777"/>
                </a:solidFill>
                <a:latin typeface="Arial" charset="0"/>
                <a:cs typeface="Arial" charset="0"/>
              </a:rPr>
              <a:pPr>
                <a:spcBef>
                  <a:spcPct val="50000"/>
                </a:spcBef>
                <a:defRPr/>
              </a:pPr>
              <a:t>April 11, 2012</a:t>
            </a:fld>
            <a:endParaRPr lang="en-US" sz="900" dirty="0" smtClean="0">
              <a:solidFill>
                <a:srgbClr val="777777"/>
              </a:solidFill>
              <a:latin typeface="Times New Roman" charset="0"/>
            </a:endParaRP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83" r:id="rId11"/>
    <p:sldLayoutId id="2147484094" r:id="rId12"/>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2.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150" y="850900"/>
            <a:ext cx="5200650" cy="2578100"/>
          </a:xfrm>
        </p:spPr>
        <p:txBody>
          <a:bodyPr rtlCol="0"/>
          <a:lstStyle/>
          <a:p>
            <a:pPr eaLnBrk="1" fontAlgn="auto" hangingPunct="1">
              <a:spcAft>
                <a:spcPts val="0"/>
              </a:spcAft>
              <a:defRPr/>
            </a:pPr>
            <a:r>
              <a:rPr lang="en-US" dirty="0" smtClean="0">
                <a:ea typeface="+mj-ea"/>
                <a:cs typeface="+mj-cs"/>
              </a:rPr>
              <a:t>Discussion Slides:  Alaska Senate Finance Committee</a:t>
            </a:r>
            <a:endParaRPr lang="en-US" dirty="0">
              <a:ea typeface="+mj-ea"/>
              <a:cs typeface="+mj-cs"/>
            </a:endParaRPr>
          </a:p>
        </p:txBody>
      </p:sp>
      <p:sp>
        <p:nvSpPr>
          <p:cNvPr id="3" name="Text Placeholder 2"/>
          <p:cNvSpPr>
            <a:spLocks noGrp="1"/>
          </p:cNvSpPr>
          <p:nvPr>
            <p:ph type="body" idx="1"/>
          </p:nvPr>
        </p:nvSpPr>
        <p:spPr>
          <a:xfrm>
            <a:off x="3486150" y="5218113"/>
            <a:ext cx="5205413" cy="704850"/>
          </a:xfrm>
        </p:spPr>
        <p:txBody>
          <a:bodyPr rtlCol="0">
            <a:normAutofit fontScale="77500" lnSpcReduction="20000"/>
          </a:bodyPr>
          <a:lstStyle/>
          <a:p>
            <a:pPr eaLnBrk="1" fontAlgn="auto" hangingPunct="1">
              <a:spcAft>
                <a:spcPts val="0"/>
              </a:spcAft>
              <a:buFont typeface="Arial"/>
              <a:buNone/>
              <a:defRPr/>
            </a:pPr>
            <a:r>
              <a:rPr lang="en-US" dirty="0" smtClean="0">
                <a:ea typeface="+mn-ea"/>
                <a:cs typeface="+mn-cs"/>
              </a:rPr>
              <a:t>Janak Mayer</a:t>
            </a:r>
          </a:p>
          <a:p>
            <a:pPr eaLnBrk="1" fontAlgn="auto" hangingPunct="1">
              <a:spcAft>
                <a:spcPts val="0"/>
              </a:spcAft>
              <a:buFont typeface="Arial"/>
              <a:buNone/>
              <a:defRPr/>
            </a:pPr>
            <a:r>
              <a:rPr lang="en-US" dirty="0" smtClean="0">
                <a:ea typeface="+mn-ea"/>
                <a:cs typeface="+mn-cs"/>
              </a:rPr>
              <a:t>Manager, Upstream &amp; Gas</a:t>
            </a:r>
          </a:p>
          <a:p>
            <a:pPr eaLnBrk="1" fontAlgn="auto" hangingPunct="1">
              <a:spcAft>
                <a:spcPts val="0"/>
              </a:spcAft>
              <a:buFont typeface="Arial"/>
              <a:buNone/>
              <a:defRPr/>
            </a:pPr>
            <a:r>
              <a:rPr lang="en-US" dirty="0" smtClean="0">
                <a:ea typeface="+mn-ea"/>
                <a:cs typeface="+mn-cs"/>
              </a:rPr>
              <a:t>PFC Energy</a:t>
            </a:r>
            <a:endParaRPr lang="en-US" dirty="0">
              <a:ea typeface="+mn-ea"/>
              <a:cs typeface="+mn-cs"/>
            </a:endParaRPr>
          </a:p>
        </p:txBody>
      </p:sp>
      <p:sp>
        <p:nvSpPr>
          <p:cNvPr id="6" name="Text Placeholder 5"/>
          <p:cNvSpPr>
            <a:spLocks noGrp="1"/>
          </p:cNvSpPr>
          <p:nvPr>
            <p:ph type="body" idx="13"/>
          </p:nvPr>
        </p:nvSpPr>
        <p:spPr>
          <a:xfrm>
            <a:off x="3486150" y="4584700"/>
            <a:ext cx="1806575" cy="631825"/>
          </a:xfrm>
        </p:spPr>
        <p:txBody>
          <a:bodyPr rtlCol="0"/>
          <a:lstStyle/>
          <a:p>
            <a:pPr eaLnBrk="1" fontAlgn="auto" hangingPunct="1">
              <a:spcAft>
                <a:spcPts val="0"/>
              </a:spcAft>
              <a:buFont typeface="Arial"/>
              <a:buNone/>
              <a:defRPr/>
            </a:pPr>
            <a:r>
              <a:rPr lang="en-US" dirty="0" smtClean="0">
                <a:ea typeface="+mn-ea"/>
                <a:cs typeface="+mn-cs"/>
              </a:rPr>
              <a:t>April 11, 2012</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a:t>
            </a:r>
            <a:r>
              <a:rPr lang="en-US" dirty="0" smtClean="0"/>
              <a:t>10% </a:t>
            </a:r>
            <a:r>
              <a:rPr lang="en-US" dirty="0"/>
              <a:t>Max </a:t>
            </a:r>
            <a:r>
              <a:rPr lang="en-US" dirty="0" smtClean="0"/>
              <a:t>Rate</a:t>
            </a:r>
            <a:br>
              <a:rPr lang="en-US" dirty="0" smtClean="0"/>
            </a:br>
            <a:r>
              <a:rPr lang="en-US" b="0" dirty="0"/>
              <a:t>($25/</a:t>
            </a:r>
            <a:r>
              <a:rPr lang="en-US" b="0" dirty="0" err="1"/>
              <a:t>bbl</a:t>
            </a:r>
            <a:r>
              <a:rPr lang="en-US" b="0" dirty="0"/>
              <a:t> </a:t>
            </a:r>
            <a:r>
              <a:rPr lang="en-US" b="0" dirty="0" err="1"/>
              <a:t>Capex</a:t>
            </a:r>
            <a:r>
              <a:rPr lang="en-US" b="0" dirty="0"/>
              <a:t> Incremental Development)</a:t>
            </a:r>
            <a:endParaRPr lang="en-US" b="0" dirty="0" smtClean="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6" y="1033231"/>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65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a:t>
            </a:r>
            <a:r>
              <a:rPr lang="en-US" dirty="0" smtClean="0"/>
              <a:t>10% </a:t>
            </a:r>
            <a:r>
              <a:rPr lang="en-US" dirty="0"/>
              <a:t>Max </a:t>
            </a:r>
            <a:r>
              <a:rPr lang="en-US" dirty="0" smtClean="0"/>
              <a:t>Rate, $70 Threshold</a:t>
            </a:r>
            <a:br>
              <a:rPr lang="en-US" dirty="0" smtClean="0"/>
            </a:br>
            <a:r>
              <a:rPr lang="en-US" b="0" dirty="0"/>
              <a:t>($25/</a:t>
            </a:r>
            <a:r>
              <a:rPr lang="en-US" b="0" dirty="0" err="1"/>
              <a:t>bbl</a:t>
            </a:r>
            <a:r>
              <a:rPr lang="en-US" b="0" dirty="0"/>
              <a:t> </a:t>
            </a:r>
            <a:r>
              <a:rPr lang="en-US" b="0" dirty="0" err="1"/>
              <a:t>Capex</a:t>
            </a:r>
            <a:r>
              <a:rPr lang="en-US" b="0" dirty="0"/>
              <a:t> Incremental Development)</a:t>
            </a:r>
            <a:endParaRPr lang="en-US" b="0" dirty="0" smtClean="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4" y="1033233"/>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95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a:t>
            </a:r>
            <a:r>
              <a:rPr lang="en-US" dirty="0" smtClean="0"/>
              <a:t>10% </a:t>
            </a:r>
            <a:r>
              <a:rPr lang="en-US" dirty="0"/>
              <a:t>Max </a:t>
            </a:r>
            <a:r>
              <a:rPr lang="en-US" dirty="0" smtClean="0"/>
              <a:t>Rate, $80 Threshold</a:t>
            </a:r>
            <a:r>
              <a:rPr lang="en-US" dirty="0"/>
              <a:t/>
            </a:r>
            <a:br>
              <a:rPr lang="en-US" dirty="0"/>
            </a:br>
            <a:r>
              <a:rPr lang="en-US" b="0" dirty="0" smtClean="0"/>
              <a:t>($</a:t>
            </a:r>
            <a:r>
              <a:rPr lang="en-US" b="0" dirty="0"/>
              <a:t>25/</a:t>
            </a:r>
            <a:r>
              <a:rPr lang="en-US" b="0" dirty="0" err="1"/>
              <a:t>bbl</a:t>
            </a:r>
            <a:r>
              <a:rPr lang="en-US" b="0" dirty="0"/>
              <a:t> </a:t>
            </a:r>
            <a:r>
              <a:rPr lang="en-US" b="0" dirty="0" err="1"/>
              <a:t>Capex</a:t>
            </a:r>
            <a:r>
              <a:rPr lang="en-US" b="0" dirty="0"/>
              <a:t> Incremental Development)</a:t>
            </a:r>
            <a:endParaRPr lang="en-US" b="0" dirty="0" smtClean="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4" y="1033232"/>
            <a:ext cx="1303777" cy="48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588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92" y="1931214"/>
            <a:ext cx="8771361" cy="305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smtClean="0"/>
              <a:t>CSSB 102 – Approximated Company Decline-Based Production Targets</a:t>
            </a:r>
            <a:endParaRPr lang="en-US" dirty="0"/>
          </a:p>
        </p:txBody>
      </p:sp>
      <p:sp>
        <p:nvSpPr>
          <p:cNvPr id="4" name="TextBox 3"/>
          <p:cNvSpPr txBox="1"/>
          <p:nvPr/>
        </p:nvSpPr>
        <p:spPr>
          <a:xfrm>
            <a:off x="1986922" y="4199011"/>
            <a:ext cx="497438" cy="276999"/>
          </a:xfrm>
          <a:prstGeom prst="rect">
            <a:avLst/>
          </a:prstGeom>
          <a:noFill/>
        </p:spPr>
        <p:txBody>
          <a:bodyPr wrap="square" rtlCol="0">
            <a:spAutoFit/>
          </a:bodyPr>
          <a:lstStyle/>
          <a:p>
            <a:r>
              <a:rPr lang="en-US" sz="1200" dirty="0" smtClean="0">
                <a:solidFill>
                  <a:schemeClr val="bg1"/>
                </a:solidFill>
              </a:rPr>
              <a:t>7.2%</a:t>
            </a:r>
            <a:endParaRPr lang="en-US" sz="1200" dirty="0">
              <a:solidFill>
                <a:schemeClr val="bg1"/>
              </a:solidFill>
            </a:endParaRPr>
          </a:p>
        </p:txBody>
      </p:sp>
      <p:sp>
        <p:nvSpPr>
          <p:cNvPr id="9" name="TextBox 8"/>
          <p:cNvSpPr txBox="1"/>
          <p:nvPr/>
        </p:nvSpPr>
        <p:spPr>
          <a:xfrm>
            <a:off x="4948424" y="4199010"/>
            <a:ext cx="497438" cy="276999"/>
          </a:xfrm>
          <a:prstGeom prst="rect">
            <a:avLst/>
          </a:prstGeom>
          <a:noFill/>
        </p:spPr>
        <p:txBody>
          <a:bodyPr wrap="square" rtlCol="0">
            <a:spAutoFit/>
          </a:bodyPr>
          <a:lstStyle/>
          <a:p>
            <a:r>
              <a:rPr lang="en-US" sz="1200" dirty="0" smtClean="0">
                <a:solidFill>
                  <a:schemeClr val="bg1"/>
                </a:solidFill>
              </a:rPr>
              <a:t>6.6%</a:t>
            </a:r>
            <a:endParaRPr lang="en-US" sz="1200" dirty="0">
              <a:solidFill>
                <a:schemeClr val="bg1"/>
              </a:solidFill>
            </a:endParaRPr>
          </a:p>
        </p:txBody>
      </p:sp>
      <p:sp>
        <p:nvSpPr>
          <p:cNvPr id="10" name="TextBox 9"/>
          <p:cNvSpPr txBox="1"/>
          <p:nvPr/>
        </p:nvSpPr>
        <p:spPr>
          <a:xfrm>
            <a:off x="7951380" y="4199012"/>
            <a:ext cx="497438" cy="276999"/>
          </a:xfrm>
          <a:prstGeom prst="rect">
            <a:avLst/>
          </a:prstGeom>
          <a:noFill/>
        </p:spPr>
        <p:txBody>
          <a:bodyPr wrap="square" rtlCol="0">
            <a:spAutoFit/>
          </a:bodyPr>
          <a:lstStyle/>
          <a:p>
            <a:r>
              <a:rPr lang="en-US" sz="1200" dirty="0" smtClean="0">
                <a:solidFill>
                  <a:schemeClr val="bg1"/>
                </a:solidFill>
              </a:rPr>
              <a:t>4.4%</a:t>
            </a:r>
            <a:endParaRPr lang="en-US" sz="1200" dirty="0">
              <a:solidFill>
                <a:schemeClr val="bg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7" y="5223608"/>
            <a:ext cx="8573413" cy="57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3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ACES</a:t>
            </a:r>
            <a:br>
              <a:rPr lang="en-US" dirty="0" smtClean="0"/>
            </a:br>
            <a:r>
              <a:rPr lang="en-US" b="0" dirty="0" smtClean="0"/>
              <a:t>($34/</a:t>
            </a:r>
            <a:r>
              <a:rPr lang="en-US" b="0" dirty="0" err="1" smtClean="0"/>
              <a:t>bbl</a:t>
            </a:r>
            <a:r>
              <a:rPr lang="en-US" b="0" dirty="0" smtClean="0"/>
              <a:t> </a:t>
            </a:r>
            <a:r>
              <a:rPr lang="en-US" b="0" dirty="0" err="1" smtClean="0"/>
              <a:t>Capex</a:t>
            </a:r>
            <a:r>
              <a:rPr lang="en-US" b="0" dirty="0" smtClean="0"/>
              <a:t> New Development)</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913" y="879117"/>
            <a:ext cx="3328394" cy="303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9" y="1033228"/>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929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192 20% Max Rate</a:t>
            </a:r>
            <a:br>
              <a:rPr lang="en-US" dirty="0" smtClean="0"/>
            </a:br>
            <a:r>
              <a:rPr lang="en-US" b="0" dirty="0" smtClean="0"/>
              <a:t>($34/</a:t>
            </a:r>
            <a:r>
              <a:rPr lang="en-US" b="0" dirty="0" err="1" smtClean="0"/>
              <a:t>bbl</a:t>
            </a:r>
            <a:r>
              <a:rPr lang="en-US" b="0" dirty="0" smtClean="0"/>
              <a:t> </a:t>
            </a:r>
            <a:r>
              <a:rPr lang="en-US" b="0" dirty="0" err="1" smtClean="0"/>
              <a:t>Capex</a:t>
            </a:r>
            <a:r>
              <a:rPr lang="en-US" b="0" dirty="0" smtClean="0"/>
              <a:t> New Development)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912" y="879117"/>
            <a:ext cx="3328395" cy="303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8" y="1033229"/>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71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5% Max Rate for 7 </a:t>
            </a:r>
            <a:r>
              <a:rPr lang="en-US" dirty="0" err="1" smtClean="0"/>
              <a:t>yrs</a:t>
            </a:r>
            <a:r>
              <a:rPr lang="en-US" dirty="0" smtClean="0"/>
              <a:t/>
            </a:r>
            <a:br>
              <a:rPr lang="en-US" dirty="0" smtClean="0"/>
            </a:br>
            <a:r>
              <a:rPr lang="en-US" b="0" dirty="0" smtClean="0"/>
              <a:t>($34/</a:t>
            </a:r>
            <a:r>
              <a:rPr lang="en-US" b="0" dirty="0" err="1" smtClean="0"/>
              <a:t>bbl</a:t>
            </a:r>
            <a:r>
              <a:rPr lang="en-US" b="0" dirty="0" smtClean="0"/>
              <a:t> </a:t>
            </a:r>
            <a:r>
              <a:rPr lang="en-US" b="0" dirty="0" err="1" smtClean="0"/>
              <a:t>Capex</a:t>
            </a:r>
            <a:r>
              <a:rPr lang="en-US" b="0" dirty="0" smtClean="0"/>
              <a:t> New Development)</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7" y="1033230"/>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894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5% Max Rate for </a:t>
            </a:r>
            <a:r>
              <a:rPr lang="en-US" dirty="0" smtClean="0"/>
              <a:t>10 </a:t>
            </a:r>
            <a:r>
              <a:rPr lang="en-US" dirty="0" err="1" smtClean="0"/>
              <a:t>yrs</a:t>
            </a:r>
            <a:r>
              <a:rPr lang="en-US" dirty="0" smtClean="0"/>
              <a:t/>
            </a:r>
            <a:br>
              <a:rPr lang="en-US" dirty="0" smtClean="0"/>
            </a:br>
            <a:r>
              <a:rPr lang="en-US" b="0" dirty="0" smtClean="0"/>
              <a:t>($34/</a:t>
            </a:r>
            <a:r>
              <a:rPr lang="en-US" b="0" dirty="0" err="1" smtClean="0"/>
              <a:t>bbl</a:t>
            </a:r>
            <a:r>
              <a:rPr lang="en-US" b="0" dirty="0" smtClean="0"/>
              <a:t> </a:t>
            </a:r>
            <a:r>
              <a:rPr lang="en-US" b="0" dirty="0" err="1" smtClean="0"/>
              <a:t>Capex</a:t>
            </a:r>
            <a:r>
              <a:rPr lang="en-US" b="0" dirty="0" smtClean="0"/>
              <a:t> New Development)</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Grp="1" noChangeAspect="1" noChangeArrowheads="1"/>
          </p:cNvPicPr>
          <p:nvPr>
            <p:ph idx="16"/>
          </p:nvPr>
        </p:nvPicPr>
        <p:blipFill>
          <a:blip r:embed="rId5">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6" y="1033231"/>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951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a:t>
            </a:r>
            <a:r>
              <a:rPr lang="en-US" dirty="0"/>
              <a:t>192 5% Max </a:t>
            </a:r>
            <a:r>
              <a:rPr lang="en-US" dirty="0" smtClean="0"/>
              <a:t>Rate, $90 Threshold, </a:t>
            </a:r>
            <a:r>
              <a:rPr lang="en-US" dirty="0"/>
              <a:t>for </a:t>
            </a:r>
            <a:r>
              <a:rPr lang="en-US" dirty="0" smtClean="0"/>
              <a:t>10 </a:t>
            </a:r>
            <a:r>
              <a:rPr lang="en-US" dirty="0" err="1" smtClean="0"/>
              <a:t>yrs</a:t>
            </a:r>
            <a:r>
              <a:rPr lang="en-US" dirty="0" smtClean="0"/>
              <a:t/>
            </a:r>
            <a:br>
              <a:rPr lang="en-US" dirty="0" smtClean="0"/>
            </a:br>
            <a:r>
              <a:rPr lang="en-US" b="0" dirty="0" smtClean="0"/>
              <a:t>($34/</a:t>
            </a:r>
            <a:r>
              <a:rPr lang="en-US" b="0" dirty="0" err="1" smtClean="0"/>
              <a:t>bbl</a:t>
            </a:r>
            <a:r>
              <a:rPr lang="en-US" b="0" dirty="0" smtClean="0"/>
              <a:t> </a:t>
            </a:r>
            <a:r>
              <a:rPr lang="en-US" b="0" dirty="0" err="1" smtClean="0"/>
              <a:t>Capex</a:t>
            </a:r>
            <a:r>
              <a:rPr lang="en-US" b="0" dirty="0" smtClean="0"/>
              <a:t> New Development)</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988" y="879117"/>
            <a:ext cx="3304319" cy="301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4" y="1033233"/>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234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ACES</a:t>
            </a:r>
            <a:br>
              <a:rPr lang="en-US" dirty="0" smtClean="0"/>
            </a:br>
            <a:r>
              <a:rPr lang="en-US" b="0" dirty="0" smtClean="0"/>
              <a:t>($25/</a:t>
            </a:r>
            <a:r>
              <a:rPr lang="en-US" b="0" dirty="0" err="1" smtClean="0"/>
              <a:t>bbl</a:t>
            </a:r>
            <a:r>
              <a:rPr lang="en-US" b="0" dirty="0" smtClean="0"/>
              <a:t> </a:t>
            </a:r>
            <a:r>
              <a:rPr lang="en-US" b="0" dirty="0" err="1" smtClean="0"/>
              <a:t>Capex</a:t>
            </a:r>
            <a:r>
              <a:rPr lang="en-US" b="0" dirty="0" smtClean="0"/>
              <a:t> Incremental Development)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912" y="879117"/>
            <a:ext cx="3328395" cy="303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8" y="1033229"/>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13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57200" y="0"/>
            <a:ext cx="82296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smtClean="0"/>
              <a:t>CSSB 192 20% Max Rate</a:t>
            </a:r>
            <a:br>
              <a:rPr lang="en-US" dirty="0" smtClean="0"/>
            </a:br>
            <a:r>
              <a:rPr lang="en-US" b="0" dirty="0"/>
              <a:t>($25/</a:t>
            </a:r>
            <a:r>
              <a:rPr lang="en-US" b="0" dirty="0" err="1"/>
              <a:t>bbl</a:t>
            </a:r>
            <a:r>
              <a:rPr lang="en-US" b="0" dirty="0"/>
              <a:t> </a:t>
            </a:r>
            <a:r>
              <a:rPr lang="en-US" b="0" dirty="0" err="1"/>
              <a:t>Capex</a:t>
            </a:r>
            <a:r>
              <a:rPr lang="en-US" b="0" dirty="0"/>
              <a:t> Incremental Development)</a:t>
            </a:r>
            <a:endParaRPr lang="en-US" b="0" dirty="0" smtClean="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126" y="1090613"/>
            <a:ext cx="277863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5"/>
          </p:nvPr>
        </p:nvPicPr>
        <p:blipFill>
          <a:blip r:embed="rId3">
            <a:extLst>
              <a:ext uri="{28A0092B-C50C-407E-A947-70E740481C1C}">
                <a14:useLocalDpi xmlns:a14="http://schemas.microsoft.com/office/drawing/2010/main" val="0"/>
              </a:ext>
            </a:extLst>
          </a:blip>
          <a:srcRect/>
          <a:stretch>
            <a:fillRect/>
          </a:stretch>
        </p:blipFill>
        <p:spPr bwMode="auto">
          <a:xfrm>
            <a:off x="444500" y="4030452"/>
            <a:ext cx="3925888" cy="21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Grp="1" noChangeAspect="1" noChangeArrowheads="1"/>
          </p:cNvPicPr>
          <p:nvPr>
            <p:ph idx="16"/>
          </p:nvPr>
        </p:nvPicPr>
        <p:blipFill>
          <a:blip r:embed="rId4">
            <a:extLst>
              <a:ext uri="{28A0092B-C50C-407E-A947-70E740481C1C}">
                <a14:useLocalDpi xmlns:a14="http://schemas.microsoft.com/office/drawing/2010/main" val="0"/>
              </a:ext>
            </a:extLst>
          </a:blip>
          <a:srcRect/>
          <a:stretch>
            <a:fillRect/>
          </a:stretch>
        </p:blipFill>
        <p:spPr bwMode="auto">
          <a:xfrm>
            <a:off x="4929159" y="3890963"/>
            <a:ext cx="3589394"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912" y="879117"/>
            <a:ext cx="3328395" cy="303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47" y="1033230"/>
            <a:ext cx="1311097" cy="48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587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PFC ENERGY Colors 1">
      <a:dk1>
        <a:srgbClr val="141313"/>
      </a:dk1>
      <a:lt1>
        <a:srgbClr val="FFFFFF"/>
      </a:lt1>
      <a:dk2>
        <a:srgbClr val="454645"/>
      </a:dk2>
      <a:lt2>
        <a:srgbClr val="E1E1DF"/>
      </a:lt2>
      <a:accent1>
        <a:srgbClr val="A41618"/>
      </a:accent1>
      <a:accent2>
        <a:srgbClr val="F3A11F"/>
      </a:accent2>
      <a:accent3>
        <a:srgbClr val="1B82CE"/>
      </a:accent3>
      <a:accent4>
        <a:srgbClr val="308D0B"/>
      </a:accent4>
      <a:accent5>
        <a:srgbClr val="095C99"/>
      </a:accent5>
      <a:accent6>
        <a:srgbClr val="80379B"/>
      </a:accent6>
      <a:hlink>
        <a:srgbClr val="0000FF"/>
      </a:hlink>
      <a:folHlink>
        <a:srgbClr val="FF6600"/>
      </a:folHlink>
    </a:clrScheme>
    <a:fontScheme name="PFC ENERGY Graph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7179</TotalTime>
  <Words>132</Words>
  <Application>Microsoft Office PowerPoint</Application>
  <PresentationFormat>On-screen Show (4:3)</PresentationFormat>
  <Paragraphs>23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Discussion Slides:  Alaska Senate Finance Committee</vt:lpstr>
      <vt:lpstr>CSSB 102 – Approximated Company Decline-Based Production Targets</vt:lpstr>
      <vt:lpstr>ACES ($34/bbl Capex New Development)</vt:lpstr>
      <vt:lpstr>CSSB 192 20% Max Rate ($34/bbl Capex New Development)</vt:lpstr>
      <vt:lpstr>CSSB 192 5% Max Rate for 7 yrs ($34/bbl Capex New Development)</vt:lpstr>
      <vt:lpstr>CSSB 192 5% Max Rate for 10 yrs ($34/bbl Capex New Development)</vt:lpstr>
      <vt:lpstr>CSSB 192 5% Max Rate, $90 Threshold, for 10 yrs ($34/bbl Capex New Development)</vt:lpstr>
      <vt:lpstr>ACES ($25/bbl Capex Incremental Development)</vt:lpstr>
      <vt:lpstr>CSSB 192 20% Max Rate ($25/bbl Capex Incremental Development)</vt:lpstr>
      <vt:lpstr>CSSB 192 10% Max Rate ($25/bbl Capex Incremental Development)</vt:lpstr>
      <vt:lpstr>CSSB 192 10% Max Rate, $70 Threshold ($25/bbl Capex Incremental Development)</vt:lpstr>
      <vt:lpstr>CSSB 192 10% Max Rate, $80 Threshold ($25/bbl Capex Incremental Development)</vt:lpstr>
    </vt:vector>
  </TitlesOfParts>
  <Company>PFC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 Reinsch</dc:creator>
  <cp:lastModifiedBy>Administrator</cp:lastModifiedBy>
  <cp:revision>252</cp:revision>
  <cp:lastPrinted>2012-04-12T01:45:03Z</cp:lastPrinted>
  <dcterms:created xsi:type="dcterms:W3CDTF">2011-11-10T18:14:02Z</dcterms:created>
  <dcterms:modified xsi:type="dcterms:W3CDTF">2012-04-12T01:48:21Z</dcterms:modified>
</cp:coreProperties>
</file>