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4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39" r:id="rId2"/>
    <p:sldId id="364" r:id="rId3"/>
    <p:sldId id="371" r:id="rId4"/>
    <p:sldId id="378" r:id="rId5"/>
    <p:sldId id="372" r:id="rId6"/>
    <p:sldId id="376" r:id="rId7"/>
    <p:sldId id="373" r:id="rId8"/>
    <p:sldId id="375" r:id="rId9"/>
    <p:sldId id="359" r:id="rId10"/>
    <p:sldId id="361" r:id="rId11"/>
    <p:sldId id="360" r:id="rId12"/>
    <p:sldId id="362" r:id="rId13"/>
    <p:sldId id="363" r:id="rId14"/>
    <p:sldId id="365" r:id="rId15"/>
    <p:sldId id="366" r:id="rId16"/>
    <p:sldId id="381" r:id="rId17"/>
    <p:sldId id="382" r:id="rId18"/>
    <p:sldId id="368" r:id="rId19"/>
    <p:sldId id="369" r:id="rId20"/>
    <p:sldId id="379" r:id="rId21"/>
    <p:sldId id="355" r:id="rId22"/>
  </p:sldIdLst>
  <p:sldSz cx="12801600" cy="7772400"/>
  <p:notesSz cx="7010400" cy="9296400"/>
  <p:defaultTextStyle>
    <a:defPPr>
      <a:defRPr lang="en-US"/>
    </a:defPPr>
    <a:lvl1pPr marL="0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762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523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285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046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8809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571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333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094" algn="l" defTabSz="58776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3" autoAdjust="0"/>
    <p:restoredTop sz="91417" autoAdjust="0"/>
  </p:normalViewPr>
  <p:slideViewPr>
    <p:cSldViewPr snapToGrid="0" snapToObjects="1">
      <p:cViewPr varScale="1">
        <p:scale>
          <a:sx n="103" d="100"/>
          <a:sy n="103" d="100"/>
        </p:scale>
        <p:origin x="534" y="10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napToGrid="0" snapToObjects="1">
      <p:cViewPr>
        <p:scale>
          <a:sx n="130" d="100"/>
          <a:sy n="130" d="100"/>
        </p:scale>
        <p:origin x="-283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Employment Status of Alaska's </a:t>
            </a:r>
          </a:p>
          <a:p>
            <a:pPr>
              <a:defRPr/>
            </a:pPr>
            <a:r>
              <a:rPr lang="en-US" dirty="0"/>
              <a:t>Medicaid Expansion Population</a:t>
            </a:r>
          </a:p>
        </c:rich>
      </c:tx>
      <c:layout>
        <c:manualLayout>
          <c:xMode val="edge"/>
          <c:yMode val="edge"/>
          <c:x val="0.23882920939930499"/>
          <c:y val="8.52054572897341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spPr>
              <a:solidFill>
                <a:srgbClr val="990033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7763082818309E-2"/>
                  <c:y val="2.52662969657975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Employed
43.8%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97718159164069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Not in the Labor Force
21.0%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302864315873598E-2"/>
                  <c:y val="-8.48518643340789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Unable to Work
5.5%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084223739767103E-3"/>
                  <c:y val="1.0190263182082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Unemployed</a:t>
                    </a:r>
                    <a:r>
                      <a:rPr lang="en-US" dirty="0"/>
                      <a:t>
29.8%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Employed</c:v>
                </c:pt>
                <c:pt idx="1">
                  <c:v>Not in the Labor Force</c:v>
                </c:pt>
                <c:pt idx="2">
                  <c:v>Unable to Work</c:v>
                </c:pt>
                <c:pt idx="3">
                  <c:v>Unemployed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0.438</c:v>
                </c:pt>
                <c:pt idx="1">
                  <c:v>0.21</c:v>
                </c:pt>
                <c:pt idx="2">
                  <c:v>5.5E-2</c:v>
                </c:pt>
                <c:pt idx="3">
                  <c:v>0.29799999999999999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5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18F7B9BC-56DA-E545-A212-6296D525D3AC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486" tIns="46243" rIns="92486" bIns="462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E97C5660-BD27-CF4D-8736-629EA5C4C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689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762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5523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3285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1046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8809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571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333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094" algn="l" defTabSz="5877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2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0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34" indent="-285734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34" indent="-285734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07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829" y="4415792"/>
            <a:ext cx="6521552" cy="4612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829" y="4415792"/>
            <a:ext cx="6521552" cy="4612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829" y="4415792"/>
            <a:ext cx="6521552" cy="4612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829" y="4415792"/>
            <a:ext cx="6521552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573" y="4415791"/>
            <a:ext cx="6349650" cy="444443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96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829" y="4415792"/>
            <a:ext cx="6521552" cy="4612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2554" y="4415792"/>
            <a:ext cx="6599829" cy="46125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96913"/>
            <a:ext cx="57404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2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" y="5354322"/>
            <a:ext cx="12801600" cy="456988"/>
          </a:xfrm>
        </p:spPr>
        <p:txBody>
          <a:bodyPr>
            <a:normAutofit/>
          </a:bodyPr>
          <a:lstStyle>
            <a:lvl1pPr>
              <a:defRPr sz="2600" b="0" u="none" baseline="0">
                <a:solidFill>
                  <a:srgbClr val="486B9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E04476F-5D63-479B-833B-F6694C4DC7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077"/>
            <a:ext cx="12801600" cy="16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217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13561"/>
            <a:ext cx="11521440" cy="474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5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7" rIns="117552" bIns="587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52" tIns="58777" rIns="117552" bIns="587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3920" y="7391534"/>
            <a:ext cx="2987040" cy="413808"/>
          </a:xfrm>
          <a:prstGeom prst="rect">
            <a:avLst/>
          </a:prstGeom>
        </p:spPr>
        <p:txBody>
          <a:bodyPr vert="horz" lIns="117552" tIns="58777" rIns="117552" bIns="58777" rtlCol="0" anchor="ctr"/>
          <a:lstStyle>
            <a:lvl1pPr algn="ctr">
              <a:defRPr sz="1500" b="1">
                <a:solidFill>
                  <a:schemeClr val="tx1"/>
                </a:solidFill>
              </a:defRPr>
            </a:lvl1pPr>
          </a:lstStyle>
          <a:p>
            <a:fld id="{7C215B67-64BE-4296-AB0F-33CA30D24B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175523" rtl="0" eaLnBrk="1" latinLnBrk="0" hangingPunct="1">
        <a:spcBef>
          <a:spcPct val="0"/>
        </a:spcBef>
        <a:buNone/>
        <a:defRPr sz="5700" kern="1200">
          <a:solidFill>
            <a:srgbClr val="486B9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40822" indent="-440822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55112" indent="-367350" algn="l" defTabSz="1175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469403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057165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644928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232690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51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213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74" indent="-293880" algn="l" defTabSz="1175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62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23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85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46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09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71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33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94" algn="l" defTabSz="11755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.state.ak.us/basis/get_documents.asp?session=29&amp;docid=137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" y="4891431"/>
            <a:ext cx="12801600" cy="1558625"/>
          </a:xfrm>
        </p:spPr>
        <p:txBody>
          <a:bodyPr>
            <a:noAutofit/>
          </a:bodyPr>
          <a:lstStyle/>
          <a:p>
            <a:r>
              <a:rPr lang="en-US" sz="5700" dirty="0"/>
              <a:t>Healthy Alaska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749800"/>
            <a:ext cx="12801600" cy="456989"/>
          </a:xfrm>
          <a:prstGeom prst="rect">
            <a:avLst/>
          </a:prstGeom>
        </p:spPr>
        <p:txBody>
          <a:bodyPr vert="horz" lIns="117552" tIns="58777" rIns="117552" bIns="58777" rtlCol="0" anchor="ctr">
            <a:normAutofit fontScale="90000" lnSpcReduction="10000"/>
          </a:bodyPr>
          <a:lstStyle>
            <a:lvl1pPr algn="ctr" defTabSz="1175523" rtl="0" eaLnBrk="1" latinLnBrk="0" hangingPunct="1">
              <a:spcBef>
                <a:spcPct val="0"/>
              </a:spcBef>
              <a:buNone/>
              <a:defRPr sz="2600" b="0" u="none" kern="1200" baseline="0">
                <a:solidFill>
                  <a:srgbClr val="486B9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Senate Health &amp; Social Services Committee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728460"/>
            <a:ext cx="12801600" cy="4318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486B9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500" b="1" dirty="0"/>
              <a:t>February </a:t>
            </a:r>
            <a:r>
              <a:rPr lang="en-US" sz="2500" b="1" dirty="0" smtClean="0"/>
              <a:t>23, </a:t>
            </a:r>
            <a:r>
              <a:rPr lang="en-US" sz="25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633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 fontScale="90000"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dirty="0" smtClean="0"/>
              <a:t>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02" y="1891396"/>
            <a:ext cx="11214202" cy="5214762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/>
              <a:t>Higher Federal Match</a:t>
            </a:r>
          </a:p>
          <a:p>
            <a:pPr marL="514290" lvl="1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2300" dirty="0"/>
              <a:t>An immediate economic boost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3100" dirty="0"/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/>
              <a:t>Reducing Uncompensated Care by reducing the number of uninsured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3100" dirty="0"/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/>
              <a:t>Opportunities for reform and waivers </a:t>
            </a:r>
          </a:p>
          <a:p>
            <a:pPr marL="514290" lvl="1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2300" dirty="0"/>
              <a:t>Reduce the cost of the Medicaid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Who would be covered by Expansion?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02" y="1998025"/>
            <a:ext cx="11214202" cy="4635732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/>
              <a:t>Adults without dependent children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/>
              <a:t>Ages 19 – 64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Not otherwise eligible for Medicaid or Medicare</a:t>
            </a:r>
            <a:endParaRPr lang="en-US" sz="2100" dirty="0"/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500" dirty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/>
              <a:t>Earning up to 138% of the Federal Poverty Level (FPL)</a:t>
            </a:r>
          </a:p>
          <a:p>
            <a:pPr lvl="1" indent="-440822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Single adults earning up to $20,314 per year</a:t>
            </a:r>
          </a:p>
          <a:p>
            <a:pPr lvl="1" indent="-440822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Married couples earning up to $27,490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/>
          </a:bodyPr>
          <a:lstStyle/>
          <a:p>
            <a:r>
              <a:rPr lang="en-US" sz="3100" u="sng" dirty="0"/>
              <a:t>Healthy Alaskans</a:t>
            </a:r>
            <a:endParaRPr lang="en-US" sz="5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2" y="1260163"/>
            <a:ext cx="10993098" cy="52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The Expansion Population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50678"/>
              </p:ext>
            </p:extLst>
          </p:nvPr>
        </p:nvGraphicFramePr>
        <p:xfrm>
          <a:off x="146769" y="1104900"/>
          <a:ext cx="6158781" cy="521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99586"/>
              </p:ext>
            </p:extLst>
          </p:nvPr>
        </p:nvGraphicFramePr>
        <p:xfrm>
          <a:off x="6910604" y="2546775"/>
          <a:ext cx="5299863" cy="1360512"/>
        </p:xfrm>
        <a:graphic>
          <a:graphicData uri="http://schemas.openxmlformats.org/drawingml/2006/table">
            <a:tbl>
              <a:tblPr firstRow="1" firstCol="1" bandRow="1"/>
              <a:tblGrid>
                <a:gridCol w="3068341"/>
                <a:gridCol w="2231522"/>
              </a:tblGrid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Health Coverage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Percent of Responses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None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43.3%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Employer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19.6%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Purchased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4.3%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Partial Coverage*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29.3%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52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Not Sure, Don’t Know, Refused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3.4%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3454" y="4032669"/>
            <a:ext cx="5628299" cy="67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175523">
              <a:tabLst>
                <a:tab pos="6377624" algn="l"/>
              </a:tabLs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Source: Analysis by Evergreen Economics of data from the BRFSS survey</a:t>
            </a:r>
            <a:endParaRPr lang="en-US" altLang="en-US" sz="800" dirty="0">
              <a:latin typeface="Century Gothic" panose="020B0502020202020204" pitchFamily="34" charset="0"/>
            </a:endParaRPr>
          </a:p>
          <a:p>
            <a:pPr defTabSz="1175523" eaLnBrk="0" hangingPunct="0">
              <a:tabLst>
                <a:tab pos="6377624" algn="l"/>
              </a:tabLs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*Partial coverage includes </a:t>
            </a:r>
            <a:r>
              <a:rPr lang="en-US" altLang="en-US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healthcare 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services provided by tribal health </a:t>
            </a:r>
          </a:p>
          <a:p>
            <a:pPr defTabSz="1175523" eaLnBrk="0" hangingPunct="0">
              <a:tabLst>
                <a:tab pos="6377624" algn="l"/>
              </a:tabLst>
            </a:pPr>
            <a:r>
              <a:rPr lang="en-US" altLang="en-US" sz="12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facilities </a:t>
            </a: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and possibly other sources. 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u="sng" dirty="0"/>
              <a:t>Healthy Alaskans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600" dirty="0"/>
              <a:t>How many will sign up?</a:t>
            </a:r>
            <a:endParaRPr lang="en-US" sz="1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06658"/>
            <a:ext cx="11521440" cy="4956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67338"/>
            <a:ext cx="12396216" cy="88950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27999"/>
              </p:ext>
            </p:extLst>
          </p:nvPr>
        </p:nvGraphicFramePr>
        <p:xfrm>
          <a:off x="1295400" y="2379393"/>
          <a:ext cx="9485259" cy="2512040"/>
        </p:xfrm>
        <a:graphic>
          <a:graphicData uri="http://schemas.openxmlformats.org/drawingml/2006/table">
            <a:tbl>
              <a:tblPr/>
              <a:tblGrid>
                <a:gridCol w="1355037"/>
                <a:gridCol w="1355037"/>
                <a:gridCol w="1355037"/>
                <a:gridCol w="1355037"/>
                <a:gridCol w="1355037"/>
                <a:gridCol w="1355037"/>
                <a:gridCol w="1355037"/>
              </a:tblGrid>
              <a:tr h="371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19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Newly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Eligible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Adults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41,910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41,980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42,050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42,120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42,190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42,260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Take-up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47.90%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55.40%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63%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New Enrollees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20,066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23,273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26,492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26,535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26,580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26,623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Cost Per Enrollee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26459"/>
              </p:ext>
            </p:extLst>
          </p:nvPr>
        </p:nvGraphicFramePr>
        <p:xfrm>
          <a:off x="1957367" y="4585479"/>
          <a:ext cx="8676090" cy="1609962"/>
        </p:xfrm>
        <a:graphic>
          <a:graphicData uri="http://schemas.openxmlformats.org/drawingml/2006/table">
            <a:tbl>
              <a:tblPr firstRow="1" firstCol="1" bandRow="1"/>
              <a:tblGrid>
                <a:gridCol w="1446015"/>
                <a:gridCol w="1446015"/>
                <a:gridCol w="1446015"/>
                <a:gridCol w="1446015"/>
                <a:gridCol w="1446015"/>
                <a:gridCol w="1446015"/>
              </a:tblGrid>
              <a:tr h="402408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Gender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23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Ages 19-34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23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Ages 35-44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23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Ages 45-54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23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Ages 55-64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175523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All Ages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7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Male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20.1%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5.2%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13.6%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14.4%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54%</a:t>
                      </a:r>
                      <a:endParaRPr lang="en-US" sz="2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2573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Female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12.6%</a:t>
                      </a:r>
                      <a:endParaRPr lang="en-US" sz="2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5.8%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13.8%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14.5%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46%</a:t>
                      </a:r>
                      <a:endParaRPr lang="en-US" sz="2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08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32.7%</a:t>
                      </a:r>
                      <a:endParaRPr lang="en-US" sz="2400" kern="14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11.0%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27.4%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28.9%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4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20130"/>
              </p:ext>
            </p:extLst>
          </p:nvPr>
        </p:nvGraphicFramePr>
        <p:xfrm>
          <a:off x="1957367" y="2371100"/>
          <a:ext cx="8661563" cy="887089"/>
        </p:xfrm>
        <a:graphic>
          <a:graphicData uri="http://schemas.openxmlformats.org/drawingml/2006/table">
            <a:tbl>
              <a:tblPr firstRow="1" firstCol="1" bandRow="1"/>
              <a:tblGrid>
                <a:gridCol w="2062277"/>
                <a:gridCol w="1099881"/>
                <a:gridCol w="1099881"/>
                <a:gridCol w="1099881"/>
                <a:gridCol w="1099881"/>
                <a:gridCol w="1099881"/>
                <a:gridCol w="1099881"/>
              </a:tblGrid>
              <a:tr h="444738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2017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1800" b="1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2351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Times New Roman"/>
                        </a:rPr>
                        <a:t>Per Enrollee Cost</a:t>
                      </a: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$7,248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$7,495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$7,752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$8,018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$8,293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Arial"/>
                        </a:rPr>
                        <a:t>$8,433</a:t>
                      </a:r>
                      <a:endParaRPr lang="en-US" sz="1800" kern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6012" marR="9601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17275" y="1725815"/>
            <a:ext cx="8967050" cy="62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60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75523">
              <a:tabLst>
                <a:tab pos="6377624" algn="l"/>
              </a:tabLst>
            </a:pPr>
            <a:r>
              <a:rPr lang="en-US" altLang="en-US" sz="1800" dirty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Projected Cost of Service Per Newly Eligible Medicaid Enrollee by Fiscal </a:t>
            </a:r>
            <a:r>
              <a:rPr lang="en-US" altLang="en-US" sz="1800" dirty="0" smtClean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Year</a:t>
            </a:r>
            <a:endParaRPr lang="en-US" altLang="en-US" sz="1800" dirty="0">
              <a:latin typeface="Century Gothic" panose="020B0502020202020204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1175523">
              <a:tabLst>
                <a:tab pos="6377624" algn="l"/>
              </a:tabLst>
            </a:pPr>
            <a:r>
              <a:rPr lang="en-US" altLang="en-US" sz="1500" dirty="0" smtClean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(Weighted </a:t>
            </a:r>
            <a:r>
              <a:rPr lang="en-US" altLang="en-US" sz="1500" dirty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by Expected Gender and Age Distribution of the Expansion </a:t>
            </a:r>
            <a:r>
              <a:rPr lang="en-US" altLang="en-US" sz="1500" dirty="0" smtClean="0"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Population)</a:t>
            </a:r>
            <a:endParaRPr lang="en-US" altLang="en-US" sz="9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7275" y="4094118"/>
            <a:ext cx="8790187" cy="395701"/>
          </a:xfrm>
          <a:prstGeom prst="rect">
            <a:avLst/>
          </a:prstGeom>
        </p:spPr>
        <p:txBody>
          <a:bodyPr wrap="square" lIns="117552" tIns="58777" rIns="117552" bIns="58777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Estimated Distribution of Expansion Group With Respect to Gender and Age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</a:rPr>
              <a:t>Reducing Recidivism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0080" y="1813560"/>
            <a:ext cx="11521440" cy="481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2015 </a:t>
            </a:r>
            <a:r>
              <a:rPr lang="en-US" sz="2400" dirty="0" smtClean="0"/>
              <a:t>Recidivism Reduction Plan</a:t>
            </a:r>
            <a:endParaRPr lang="en-US" sz="2400" u="sng" dirty="0" smtClean="0"/>
          </a:p>
          <a:p>
            <a:pPr marL="514290" lvl="1" indent="0">
              <a:buNone/>
            </a:pP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www.legis.state.ak.us/basis/get_documents.asp?session=29&amp;docid=1372</a:t>
            </a:r>
            <a:endParaRPr lang="en-US" sz="2000" u="sng" dirty="0" smtClean="0"/>
          </a:p>
          <a:p>
            <a:pPr marL="514290" lvl="1" indent="0">
              <a:buNone/>
            </a:pPr>
            <a:endParaRPr lang="en-US" sz="800" dirty="0"/>
          </a:p>
          <a:p>
            <a:r>
              <a:rPr lang="en-US" sz="2000" dirty="0" smtClean="0"/>
              <a:t>Alaska </a:t>
            </a:r>
            <a:r>
              <a:rPr lang="en-US" sz="2000" dirty="0"/>
              <a:t>Judicial Council reported that </a:t>
            </a:r>
            <a:r>
              <a:rPr lang="en-US" sz="2000" dirty="0" smtClean="0"/>
              <a:t>convicted </a:t>
            </a:r>
            <a:r>
              <a:rPr lang="en-US" sz="2000" dirty="0"/>
              <a:t>felons </a:t>
            </a:r>
            <a:r>
              <a:rPr lang="en-US" sz="2000" dirty="0" smtClean="0"/>
              <a:t>who completed </a:t>
            </a:r>
            <a:r>
              <a:rPr lang="en-US" sz="2000" dirty="0"/>
              <a:t>an ADOC substance program, 12% recidivated compared to the control group in which 20% recidivated within 12 months of being released from custody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smtClean="0"/>
              <a:t>UAA </a:t>
            </a:r>
            <a:r>
              <a:rPr lang="en-US" sz="2000" dirty="0"/>
              <a:t>Institute of Social and Economic Research (ISER) issued a </a:t>
            </a:r>
            <a:r>
              <a:rPr lang="en-US" sz="2000" dirty="0" smtClean="0"/>
              <a:t>report:</a:t>
            </a:r>
            <a:endParaRPr lang="en-US" sz="2000" dirty="0"/>
          </a:p>
          <a:p>
            <a:pPr lvl="1"/>
            <a:r>
              <a:rPr lang="en-US" sz="1800" dirty="0"/>
              <a:t>With no change in policies, the number of Alaska inmates is likely to double by 2030, from 5,300 to 10,500</a:t>
            </a:r>
          </a:p>
          <a:p>
            <a:pPr lvl="1"/>
            <a:r>
              <a:rPr lang="en-US" sz="1800" dirty="0"/>
              <a:t>If the state spent an additional $4 million a year to expand the education and substance abuse programs it already had, the prison population in 2030 might be 10% smaller than projected – about 1,050 fewer </a:t>
            </a:r>
            <a:r>
              <a:rPr lang="en-US" sz="1800" dirty="0" smtClean="0"/>
              <a:t>inmates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000" dirty="0" smtClean="0"/>
              <a:t>Providing continued access to substance abuse programs following release is key</a:t>
            </a: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Healthy Alaskans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</a:rPr>
              <a:t>Improving Health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0080" y="1813560"/>
            <a:ext cx="11521440" cy="481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Access to health care means improved health outcomes and increased productivity and </a:t>
            </a:r>
            <a:r>
              <a:rPr lang="en-US" sz="3200" dirty="0" smtClean="0"/>
              <a:t>independence</a:t>
            </a:r>
          </a:p>
          <a:p>
            <a:pPr marL="0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number of uninsured Alaskans would be reduced by </a:t>
            </a:r>
            <a:r>
              <a:rPr lang="en-US" sz="2000" dirty="0" smtClean="0"/>
              <a:t>half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Alaskans would receive preventative and primary care, including behavioral health services and help in managing costly chronic </a:t>
            </a:r>
            <a:r>
              <a:rPr lang="en-US" sz="2000" dirty="0" smtClean="0"/>
              <a:t>diseases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Alaska’s </a:t>
            </a:r>
            <a:r>
              <a:rPr lang="en-US" sz="2000" dirty="0"/>
              <a:t>statewide </a:t>
            </a:r>
            <a:r>
              <a:rPr lang="en-US" sz="2000" dirty="0" smtClean="0"/>
              <a:t>mortality rate would drop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Health care access for survivors of domestic </a:t>
            </a:r>
            <a:r>
              <a:rPr lang="en-US" sz="2000" dirty="0"/>
              <a:t>violence and sexual </a:t>
            </a:r>
            <a:r>
              <a:rPr lang="en-US" sz="2000" dirty="0" smtClean="0"/>
              <a:t>assault 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Access </a:t>
            </a:r>
            <a:r>
              <a:rPr lang="en-US" sz="2000" dirty="0"/>
              <a:t>to </a:t>
            </a:r>
            <a:r>
              <a:rPr lang="en-US" sz="2000" dirty="0" smtClean="0"/>
              <a:t>health care </a:t>
            </a:r>
            <a:r>
              <a:rPr lang="en-US" sz="2000" dirty="0"/>
              <a:t>is already showing a positive difference for the homeless population in other </a:t>
            </a:r>
            <a:r>
              <a:rPr lang="en-US" sz="2000" dirty="0" smtClean="0"/>
              <a:t>states</a:t>
            </a:r>
          </a:p>
          <a:p>
            <a:pPr lvl="2"/>
            <a:r>
              <a:rPr lang="en-US" sz="1800" dirty="0" smtClean="0"/>
              <a:t>Improving capability to gain employment</a:t>
            </a:r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1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Healthy Economy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New Federal Dollars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207" y="1813561"/>
            <a:ext cx="12126999" cy="4749800"/>
          </a:xfrm>
        </p:spPr>
        <p:txBody>
          <a:bodyPr>
            <a:normAutofit/>
          </a:bodyPr>
          <a:lstStyle/>
          <a:p>
            <a:r>
              <a:rPr lang="en-US" sz="3100" dirty="0"/>
              <a:t>Higher Federal Contribution under </a:t>
            </a:r>
            <a:r>
              <a:rPr lang="en-US" sz="3100" dirty="0" smtClean="0"/>
              <a:t>Expansion</a:t>
            </a:r>
          </a:p>
          <a:p>
            <a:endParaRPr lang="en-US" sz="3100" dirty="0" smtClean="0"/>
          </a:p>
          <a:p>
            <a:endParaRPr lang="en-US" sz="3100" dirty="0"/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3100" dirty="0" smtClean="0"/>
              <a:t>$1.12B </a:t>
            </a:r>
            <a:r>
              <a:rPr lang="en-US" sz="3100" dirty="0"/>
              <a:t>from FY2016 – FY2021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265"/>
              </p:ext>
            </p:extLst>
          </p:nvPr>
        </p:nvGraphicFramePr>
        <p:xfrm>
          <a:off x="1803403" y="4994266"/>
          <a:ext cx="10078714" cy="1476303"/>
        </p:xfrm>
        <a:graphic>
          <a:graphicData uri="http://schemas.openxmlformats.org/drawingml/2006/table">
            <a:tbl>
              <a:tblPr/>
              <a:tblGrid>
                <a:gridCol w="1725538"/>
                <a:gridCol w="1392196"/>
                <a:gridCol w="1392196"/>
                <a:gridCol w="1392196"/>
                <a:gridCol w="1392196"/>
                <a:gridCol w="1392196"/>
                <a:gridCol w="1392196"/>
              </a:tblGrid>
              <a:tr h="4559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632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Federal 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Match*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145,435.0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170,633.0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$195,514.0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200,683.0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204,087.0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204,928.0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Costs 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 Thousands of Dollars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86398"/>
              </p:ext>
            </p:extLst>
          </p:nvPr>
        </p:nvGraphicFramePr>
        <p:xfrm>
          <a:off x="746107" y="2512432"/>
          <a:ext cx="9882301" cy="1233709"/>
        </p:xfrm>
        <a:graphic>
          <a:graphicData uri="http://schemas.openxmlformats.org/drawingml/2006/table">
            <a:tbl>
              <a:tblPr firstRow="1" firstCol="1" bandRow="1"/>
              <a:tblGrid>
                <a:gridCol w="1703844"/>
                <a:gridCol w="893324"/>
                <a:gridCol w="895350"/>
                <a:gridCol w="1314450"/>
                <a:gridCol w="1314450"/>
                <a:gridCol w="1295400"/>
                <a:gridCol w="1297132"/>
                <a:gridCol w="1168351"/>
              </a:tblGrid>
              <a:tr h="5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 &amp; Beyond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33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FMAP under Expansion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93%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13335" marR="13335" marT="107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79269"/>
            <a:ext cx="11521440" cy="1295400"/>
          </a:xfrm>
        </p:spPr>
        <p:txBody>
          <a:bodyPr>
            <a:normAutofit/>
          </a:bodyPr>
          <a:lstStyle/>
          <a:p>
            <a:r>
              <a:rPr lang="en-US" sz="2600" u="sng" dirty="0"/>
              <a:t>Healthy Budgets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/>
              <a:t>Annual State </a:t>
            </a:r>
            <a:r>
              <a:rPr lang="en-US" sz="4600" dirty="0"/>
              <a:t>Spending on Expansion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17793" y="6410807"/>
            <a:ext cx="5166659" cy="3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64" tIns="58782" rIns="117564" bIns="58782" numCol="1" anchor="ctr" anchorCtr="0" compatLnSpc="1">
            <a:prstTxWarp prst="textNoShape">
              <a:avLst/>
            </a:prstTxWarp>
            <a:spAutoFit/>
          </a:bodyPr>
          <a:lstStyle/>
          <a:p>
            <a:pPr defTabSz="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altLang="en-US" sz="1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FY16 Administrative Cost is being funded by the Alaska Mental Health Trust Authority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1289"/>
              </p:ext>
            </p:extLst>
          </p:nvPr>
        </p:nvGraphicFramePr>
        <p:xfrm>
          <a:off x="485775" y="1184733"/>
          <a:ext cx="11858628" cy="5287390"/>
        </p:xfrm>
        <a:graphic>
          <a:graphicData uri="http://schemas.openxmlformats.org/drawingml/2006/table">
            <a:tbl>
              <a:tblPr/>
              <a:tblGrid>
                <a:gridCol w="551691"/>
                <a:gridCol w="2111013"/>
                <a:gridCol w="1532654"/>
                <a:gridCol w="1532654"/>
                <a:gridCol w="1532654"/>
                <a:gridCol w="1532654"/>
                <a:gridCol w="1532654"/>
                <a:gridCol w="1532654"/>
              </a:tblGrid>
              <a:tr h="329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2016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2017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2018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2019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2020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2021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849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COSTS</a:t>
                      </a:r>
                    </a:p>
                  </a:txBody>
                  <a:tcPr marL="9331" marR="9331" marT="7554" marB="0" vert="wordArtVert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State Match for Health Care Costs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$0 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3,804.0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9,854.0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12,064.0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16,346.0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19,587.0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Administrative Costs for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/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Medicaid expansion </a:t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(State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General Fund)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$0*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1,392.0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1,478.0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1,499.0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1,600.0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1,625.0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 State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Costs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: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$0 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5,196.0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11,332.0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13,563.0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17,946.0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21,212.0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5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OFFSETS</a:t>
                      </a:r>
                    </a:p>
                  </a:txBody>
                  <a:tcPr marL="9331" marR="9331" marT="7554" marB="0" vert="wordArtVert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Chronic &amp; Acute Medical Assistance (CAMA)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1,300.0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1,400.0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Corrections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4,100.0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7,000.0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Behavioral Health Grants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5,000.0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State Offsets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6,600.0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13,300.0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17,400.0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21,500.0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24,500.0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entury Gothic"/>
                        </a:rPr>
                        <a:t>24,500.0 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Net Savings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to State GF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6,600.0)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8,104.0)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6,068.0)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7,937.0)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6,554.0)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3,288.0)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Federal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Match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145,435.0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170,633.0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195,514.0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200,683.0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204,087.0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204,928.0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665" marR="6665" marT="66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869049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Reform is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02" y="1334780"/>
            <a:ext cx="11214202" cy="5298977"/>
          </a:xfrm>
        </p:spPr>
        <p:txBody>
          <a:bodyPr numCol="1">
            <a:noAutofit/>
          </a:bodyPr>
          <a:lstStyle/>
          <a:p>
            <a:pPr marL="7347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/>
              <a:t>Reform is necessary</a:t>
            </a:r>
          </a:p>
          <a:p>
            <a:pPr marL="1028627" lvl="1" indent="-440867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State of the Budget Address</a:t>
            </a:r>
          </a:p>
          <a:p>
            <a:pPr marL="1469441" lvl="2" indent="-367389">
              <a:lnSpc>
                <a:spcPct val="80000"/>
              </a:lnSpc>
              <a:spcAft>
                <a:spcPts val="771"/>
              </a:spcAft>
            </a:pPr>
            <a:r>
              <a:rPr lang="en-US" sz="2300" dirty="0"/>
              <a:t>Identify 25% cuts </a:t>
            </a:r>
            <a:r>
              <a:rPr lang="en-US" sz="2300" dirty="0" smtClean="0"/>
              <a:t>over the </a:t>
            </a:r>
            <a:r>
              <a:rPr lang="en-US" sz="2300" dirty="0"/>
              <a:t>next several years</a:t>
            </a:r>
          </a:p>
          <a:p>
            <a:pPr marL="1028583" lvl="1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Minimize the impact to those we serve</a:t>
            </a:r>
          </a:p>
          <a:p>
            <a:pPr marL="1028583" lvl="1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Efficiencies, Improvements and Innovations are critical to bend the cost </a:t>
            </a:r>
            <a:r>
              <a:rPr lang="en-US" sz="2600" dirty="0" smtClean="0"/>
              <a:t>curve</a:t>
            </a:r>
          </a:p>
          <a:p>
            <a:pPr marL="1028583" lvl="1">
              <a:lnSpc>
                <a:spcPct val="80000"/>
              </a:lnSpc>
              <a:spcAft>
                <a:spcPts val="771"/>
              </a:spcAft>
            </a:pP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 smtClean="0"/>
              <a:t>DHSS </a:t>
            </a:r>
            <a:r>
              <a:rPr lang="en-US" sz="3100" dirty="0"/>
              <a:t>Budget = $2.7B</a:t>
            </a:r>
            <a:endParaRPr lang="en-US" sz="2600" dirty="0"/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Medicaid = $1.7B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</a:t>
            </a:r>
            <a:r>
              <a:rPr lang="en-US" sz="3100" dirty="0"/>
              <a:t>current Medicaid program is not sustainable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Healthy Economy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Impact to the Economy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56858"/>
            <a:ext cx="10970895" cy="355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5314950"/>
            <a:ext cx="200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5340350"/>
            <a:ext cx="328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6050"/>
            <a:ext cx="328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88" y="5340350"/>
            <a:ext cx="328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02" y="1843527"/>
            <a:ext cx="11214202" cy="4606530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7700" dirty="0"/>
              <a:t>Questions?</a:t>
            </a:r>
          </a:p>
          <a:p>
            <a:pPr marL="0" indent="0" algn="ctr">
              <a:buNone/>
            </a:pPr>
            <a:endParaRPr lang="en-US" sz="5700" dirty="0"/>
          </a:p>
          <a:p>
            <a:pPr marL="0" indent="0" algn="ctr">
              <a:buNone/>
            </a:pPr>
            <a:r>
              <a:rPr lang="en-US" sz="5700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Catalyst for Reform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Building on Reforms Underway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05384" y="1699566"/>
            <a:ext cx="11955840" cy="4863796"/>
          </a:xfrm>
        </p:spPr>
        <p:txBody>
          <a:bodyPr>
            <a:normAutofit/>
          </a:bodyPr>
          <a:lstStyle/>
          <a:p>
            <a:pPr>
              <a:spcAft>
                <a:spcPts val="771"/>
              </a:spcAft>
            </a:pPr>
            <a:r>
              <a:rPr lang="en-US" sz="2800" dirty="0"/>
              <a:t>Control overutilization of hospital emergency room services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Increased fraud and abuse prevention and control efforts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Activities to reduce waste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Home and community-based service improvements 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Coordination with Patient-Centered Medical Home initiatives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Coordination with the Alaska tribal health system </a:t>
            </a:r>
          </a:p>
          <a:p>
            <a:pPr>
              <a:spcAft>
                <a:spcPts val="771"/>
              </a:spcAft>
            </a:pPr>
            <a:r>
              <a:rPr lang="en-US" sz="2800" dirty="0"/>
              <a:t>Investigating waiver options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>
                <a:solidFill>
                  <a:schemeClr val="tx1"/>
                </a:solidFill>
              </a:rPr>
              <a:t>Catalyst for Reform</a:t>
            </a:r>
            <a:r>
              <a:rPr lang="en-US" sz="4600" dirty="0">
                <a:solidFill>
                  <a:schemeClr val="tx1"/>
                </a:solidFill>
              </a:rPr>
              <a:t/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 smtClean="0">
                <a:solidFill>
                  <a:schemeClr val="tx1"/>
                </a:solidFill>
              </a:rPr>
              <a:t>Additional Reforms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40080" y="1765891"/>
            <a:ext cx="11521440" cy="479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Recently identified reforms:</a:t>
            </a:r>
          </a:p>
          <a:p>
            <a:pPr lvl="1"/>
            <a:r>
              <a:rPr lang="en-US" sz="2400" dirty="0"/>
              <a:t>Change eligibility for Personal Care Assistance (PCA) </a:t>
            </a:r>
            <a:r>
              <a:rPr lang="en-US" sz="2400" dirty="0" smtClean="0"/>
              <a:t>services</a:t>
            </a:r>
            <a:endParaRPr lang="en-US" sz="2400" dirty="0"/>
          </a:p>
          <a:p>
            <a:pPr lvl="1"/>
            <a:r>
              <a:rPr lang="en-US" sz="2400" dirty="0"/>
              <a:t>Possible savings in Durable Medical Equipment, Vision, and Hearing </a:t>
            </a:r>
            <a:endParaRPr lang="en-US" sz="2400" dirty="0" smtClean="0"/>
          </a:p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number in the Super Utilizer contract for management of care </a:t>
            </a:r>
          </a:p>
          <a:p>
            <a:pPr lvl="1"/>
            <a:r>
              <a:rPr lang="en-US" sz="2400" dirty="0" smtClean="0"/>
              <a:t>Dental</a:t>
            </a:r>
          </a:p>
          <a:p>
            <a:pPr lvl="1"/>
            <a:r>
              <a:rPr lang="en-US" sz="2400" dirty="0" smtClean="0"/>
              <a:t>Implement utilization control for Behavioral Health services </a:t>
            </a:r>
          </a:p>
          <a:p>
            <a:pPr lvl="1"/>
            <a:r>
              <a:rPr lang="en-US" sz="2400" dirty="0" smtClean="0"/>
              <a:t>Ground Transportation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Catalyst for Reform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Designing Reform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40080" y="1765891"/>
            <a:ext cx="11521440" cy="4797471"/>
          </a:xfrm>
        </p:spPr>
        <p:txBody>
          <a:bodyPr>
            <a:normAutofit/>
          </a:bodyPr>
          <a:lstStyle/>
          <a:p>
            <a:r>
              <a:rPr lang="en-US" sz="3100" dirty="0"/>
              <a:t>Funding from the Alaska Mental Health Trust Authority</a:t>
            </a:r>
          </a:p>
          <a:p>
            <a:pPr lvl="1"/>
            <a:r>
              <a:rPr lang="en-US" sz="2600" dirty="0" smtClean="0"/>
              <a:t>RFP to be released this week</a:t>
            </a:r>
            <a:endParaRPr lang="en-US" sz="2600" dirty="0"/>
          </a:p>
          <a:p>
            <a:pPr marL="587762" lvl="1" indent="0">
              <a:buNone/>
            </a:pPr>
            <a:endParaRPr lang="en-US" sz="2600" dirty="0"/>
          </a:p>
          <a:p>
            <a:pPr marL="514338" indent="-440867"/>
            <a:r>
              <a:rPr lang="en-US" sz="3100" dirty="0"/>
              <a:t>Technical Assistance for Reform</a:t>
            </a:r>
          </a:p>
          <a:p>
            <a:pPr marL="1028628" lvl="1" indent="-440867"/>
            <a:r>
              <a:rPr lang="en-US" sz="2600" dirty="0"/>
              <a:t>Reform efforts in other states</a:t>
            </a:r>
          </a:p>
          <a:p>
            <a:pPr marL="1028628" lvl="1" indent="-440867"/>
            <a:r>
              <a:rPr lang="en-US" sz="2600" dirty="0"/>
              <a:t>Stakeholder process</a:t>
            </a:r>
          </a:p>
          <a:p>
            <a:pPr marL="1028628" lvl="1" indent="-440867"/>
            <a:r>
              <a:rPr lang="en-US" sz="2600" dirty="0"/>
              <a:t>Building </a:t>
            </a:r>
            <a:r>
              <a:rPr lang="en-US" sz="2600" dirty="0" smtClean="0"/>
              <a:t>an </a:t>
            </a:r>
            <a:r>
              <a:rPr lang="en-US" sz="2600" dirty="0"/>
              <a:t>Alaskan Model </a:t>
            </a:r>
          </a:p>
          <a:p>
            <a:pPr marL="1028628" lvl="1" indent="-440867"/>
            <a:r>
              <a:rPr lang="en-US" sz="2600" dirty="0" smtClean="0"/>
              <a:t>Identifying the approval process</a:t>
            </a:r>
            <a:endParaRPr lang="en-US" sz="2600" dirty="0"/>
          </a:p>
          <a:p>
            <a:pPr lvl="2"/>
            <a:r>
              <a:rPr lang="en-US" sz="1900" dirty="0"/>
              <a:t>Regulation, Statutory, Budgetary, State Plan Amendments, waivers </a:t>
            </a:r>
            <a:endParaRPr lang="en-US" sz="26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>
                <a:solidFill>
                  <a:schemeClr val="tx1"/>
                </a:solidFill>
              </a:rPr>
              <a:t>Catalyst for Reform</a:t>
            </a:r>
            <a:r>
              <a:rPr lang="en-US" sz="4600" dirty="0">
                <a:solidFill>
                  <a:schemeClr val="tx1"/>
                </a:solidFill>
              </a:rPr>
              <a:t/>
            </a:r>
            <a:br>
              <a:rPr lang="en-US" sz="4600" dirty="0">
                <a:solidFill>
                  <a:schemeClr val="tx1"/>
                </a:solidFill>
              </a:rPr>
            </a:br>
            <a:r>
              <a:rPr lang="en-US" sz="4600" dirty="0" smtClean="0">
                <a:solidFill>
                  <a:schemeClr val="tx1"/>
                </a:solidFill>
              </a:rPr>
              <a:t>Timeline for Reform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40080" y="1447800"/>
            <a:ext cx="11521440" cy="5270499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February 25, 2015</a:t>
            </a:r>
            <a:r>
              <a:rPr lang="en-US" sz="2400" dirty="0" smtClean="0"/>
              <a:t>: RFP released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u="sng" dirty="0" smtClean="0"/>
              <a:t>March 18, 2015</a:t>
            </a:r>
            <a:r>
              <a:rPr lang="en-US" sz="2400" dirty="0" smtClean="0"/>
              <a:t>:  Deadline for Proposal Submission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u="sng" dirty="0" smtClean="0"/>
              <a:t>April 15 – May 15, 2015</a:t>
            </a:r>
            <a:r>
              <a:rPr lang="en-US" sz="2400" dirty="0" smtClean="0"/>
              <a:t>: DHSS Meetings with Contractor</a:t>
            </a:r>
          </a:p>
          <a:p>
            <a:pPr lvl="1"/>
            <a:r>
              <a:rPr lang="en-US" sz="2000" dirty="0" smtClean="0"/>
              <a:t>Details on the Alaska Medicaid Program; Identifying stakeholders; meeting process</a:t>
            </a:r>
          </a:p>
          <a:p>
            <a:pPr marL="587762" lvl="1" indent="0">
              <a:buNone/>
            </a:pPr>
            <a:endParaRPr lang="en-US" sz="800" dirty="0" smtClean="0"/>
          </a:p>
          <a:p>
            <a:r>
              <a:rPr lang="en-US" sz="2400" u="sng" dirty="0" smtClean="0"/>
              <a:t>May 2015</a:t>
            </a:r>
            <a:r>
              <a:rPr lang="en-US" sz="2400" dirty="0" smtClean="0"/>
              <a:t>: Meetings with Stakeholders</a:t>
            </a:r>
          </a:p>
          <a:p>
            <a:pPr lvl="1"/>
            <a:r>
              <a:rPr lang="en-US" sz="2000" dirty="0" smtClean="0"/>
              <a:t>Schedule for ongoing stakeholder meetings to be determined by </a:t>
            </a:r>
          </a:p>
          <a:p>
            <a:pPr marL="587762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stakeholders and contractor</a:t>
            </a:r>
          </a:p>
          <a:p>
            <a:pPr lvl="1"/>
            <a:r>
              <a:rPr lang="en-US" sz="2000" dirty="0" smtClean="0"/>
              <a:t>Developing recommendations for reform</a:t>
            </a:r>
          </a:p>
          <a:p>
            <a:pPr marL="587762" lvl="1" indent="0">
              <a:buNone/>
            </a:pPr>
            <a:endParaRPr lang="en-US" sz="800" dirty="0" smtClean="0"/>
          </a:p>
          <a:p>
            <a:r>
              <a:rPr lang="en-US" sz="2400" u="sng" dirty="0" smtClean="0"/>
              <a:t>January 31, 2016</a:t>
            </a:r>
            <a:r>
              <a:rPr lang="en-US" sz="2400" dirty="0" smtClean="0"/>
              <a:t>: DHSS Report presented to the public &amp; Legislature</a:t>
            </a:r>
          </a:p>
          <a:p>
            <a:pPr lvl="1"/>
            <a:r>
              <a:rPr lang="en-US" sz="2000" dirty="0" smtClean="0"/>
              <a:t>Including initial proposed reforms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540260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4" y="6869049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Catalyst for Reform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Additional Reform Options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40080" y="1606657"/>
            <a:ext cx="11521440" cy="495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/>
              <a:t>Building blocks to achieving meaningful  reform</a:t>
            </a:r>
            <a:endParaRPr lang="en-US" sz="3100" b="1" dirty="0"/>
          </a:p>
          <a:p>
            <a:pPr marL="0" indent="0">
              <a:buNone/>
            </a:pPr>
            <a:endParaRPr lang="en-US" sz="1500" b="1" dirty="0"/>
          </a:p>
          <a:p>
            <a:pPr>
              <a:spcAft>
                <a:spcPts val="771"/>
              </a:spcAft>
            </a:pPr>
            <a:r>
              <a:rPr lang="en-US" sz="2600" dirty="0"/>
              <a:t>Payment Reform 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Strengthened Primary Care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Care Management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Workforce Innovation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Maximizing federal matching fund opportunities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Improved </a:t>
            </a:r>
            <a:r>
              <a:rPr lang="en-US" sz="2600" dirty="0" err="1"/>
              <a:t>Telehealth</a:t>
            </a:r>
            <a:r>
              <a:rPr lang="en-US" sz="2600" dirty="0"/>
              <a:t> Capability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u="sng" dirty="0"/>
              <a:t>Catalyst for Reform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/>
              <a:t>Additional Reform Options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40080" y="1606657"/>
            <a:ext cx="11521440" cy="495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/>
              <a:t>Reform strategies for increasing prevention and shared responsibility</a:t>
            </a:r>
          </a:p>
          <a:p>
            <a:pPr marL="0" indent="0">
              <a:buNone/>
            </a:pPr>
            <a:endParaRPr lang="en-US" sz="1300" dirty="0"/>
          </a:p>
          <a:p>
            <a:pPr>
              <a:spcAft>
                <a:spcPts val="771"/>
              </a:spcAft>
            </a:pPr>
            <a:r>
              <a:rPr lang="en-US" sz="2600" dirty="0"/>
              <a:t>Cost-sharing options 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Health Savings Accounts (HSAs) </a:t>
            </a:r>
            <a:endParaRPr lang="en-US" sz="2600" dirty="0" smtClean="0"/>
          </a:p>
          <a:p>
            <a:pPr>
              <a:spcAft>
                <a:spcPts val="771"/>
              </a:spcAft>
            </a:pPr>
            <a:r>
              <a:rPr lang="en-US" sz="2600" dirty="0" smtClean="0"/>
              <a:t>Services </a:t>
            </a:r>
            <a:r>
              <a:rPr lang="en-US" sz="2600" dirty="0"/>
              <a:t>to direct patients to the appropriate level of care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Incentives for healthy behaviors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Increased access to preventative services</a:t>
            </a:r>
          </a:p>
          <a:p>
            <a:pPr>
              <a:spcAft>
                <a:spcPts val="771"/>
              </a:spcAft>
            </a:pPr>
            <a:r>
              <a:rPr lang="en-US" sz="2600" dirty="0"/>
              <a:t>Work assistance benefits for the expansion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76F-5D63-479B-833B-F6694C4DC7DB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6623812"/>
            <a:ext cx="12396216" cy="8895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36323"/>
            <a:ext cx="237465" cy="4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7552" tIns="58777" rIns="117552" bIns="5877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23595"/>
            <a:ext cx="12161520" cy="1295400"/>
          </a:xfrm>
        </p:spPr>
        <p:txBody>
          <a:bodyPr>
            <a:normAutofit fontScale="90000"/>
          </a:bodyPr>
          <a:lstStyle/>
          <a:p>
            <a:r>
              <a:rPr lang="en-US" sz="3500" u="sng" dirty="0"/>
              <a:t>Healthy Alaskans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300" dirty="0"/>
              <a:t>Who is covered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" y="6623812"/>
            <a:ext cx="12396216" cy="88950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3920" y="7391534"/>
            <a:ext cx="2987040" cy="413808"/>
          </a:xfrm>
        </p:spPr>
        <p:txBody>
          <a:bodyPr/>
          <a:lstStyle/>
          <a:p>
            <a:fld id="{5E04476F-5D63-479B-833B-F6694C4DC7DB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6" y="1508884"/>
            <a:ext cx="12159780" cy="47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" y="6906641"/>
            <a:ext cx="10906125" cy="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In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0</TotalTime>
  <Words>1095</Words>
  <Application>Microsoft Office PowerPoint</Application>
  <PresentationFormat>Custom</PresentationFormat>
  <Paragraphs>365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Powerpoint Intro</vt:lpstr>
      <vt:lpstr>Healthy Alaska Plan</vt:lpstr>
      <vt:lpstr>Reform is Necessary</vt:lpstr>
      <vt:lpstr>Catalyst for Reform Building on Reforms Underway</vt:lpstr>
      <vt:lpstr>Catalyst for Reform Additional Reforms</vt:lpstr>
      <vt:lpstr>Catalyst for Reform Designing Reform</vt:lpstr>
      <vt:lpstr>Catalyst for Reform Timeline for Reform</vt:lpstr>
      <vt:lpstr>Catalyst for Reform Additional Reform Options</vt:lpstr>
      <vt:lpstr>Catalyst for Reform Additional Reform Options</vt:lpstr>
      <vt:lpstr>Healthy Alaskans Who is covered now?</vt:lpstr>
      <vt:lpstr>Healthy Alaskans Medicaid Expansion</vt:lpstr>
      <vt:lpstr>Healthy Alaskans Who would be covered by Expansion?</vt:lpstr>
      <vt:lpstr>Healthy Alaskans</vt:lpstr>
      <vt:lpstr>Healthy Alaskans The Expansion Population</vt:lpstr>
      <vt:lpstr>Healthy Alaskans How many will sign up?</vt:lpstr>
      <vt:lpstr>Healthy Alaskans Cost Per Enrollee</vt:lpstr>
      <vt:lpstr>Healthy Alaskans Reducing Recidivism</vt:lpstr>
      <vt:lpstr>Healthy Alaskans Improving Health</vt:lpstr>
      <vt:lpstr>Healthy Economy New Federal Dollars</vt:lpstr>
      <vt:lpstr>Healthy Budgets Annual State Spending on Expansion</vt:lpstr>
      <vt:lpstr>Healthy Economy Impact to the Economy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2015-02-13T23:24:37Z</dcterms:created>
  <dcterms:modified xsi:type="dcterms:W3CDTF">2015-02-25T01:16:06Z</dcterms:modified>
</cp:coreProperties>
</file>