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9" r:id="rId3"/>
    <p:sldId id="267" r:id="rId4"/>
    <p:sldId id="266" r:id="rId5"/>
    <p:sldId id="262" r:id="rId6"/>
    <p:sldId id="268" r:id="rId7"/>
    <p:sldId id="264"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7" d="100"/>
          <a:sy n="107" d="100"/>
        </p:scale>
        <p:origin x="114" y="1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5074EF86-DD93-E44B-ABCF-8624433952E3}" type="datetimeFigureOut">
              <a:rPr lang="en-US" smtClean="0"/>
              <a:t>3/9/2015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862EE-1021-A244-8E99-629C74C725E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74EF86-DD93-E44B-ABCF-8624433952E3}" type="datetimeFigureOut">
              <a:rPr lang="en-US" smtClean="0"/>
              <a:t>3/9/2015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B862EE-1021-A244-8E99-629C74C725E3}"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5074EF86-DD93-E44B-ABCF-8624433952E3}" type="datetimeFigureOut">
              <a:rPr lang="en-US" smtClean="0"/>
              <a:t>3/9/2015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862EE-1021-A244-8E99-629C74C725E3}"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5074EF86-DD93-E44B-ABCF-8624433952E3}" type="datetimeFigureOut">
              <a:rPr lang="en-US" smtClean="0"/>
              <a:t>3/9/2015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862EE-1021-A244-8E99-629C74C725E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5074EF86-DD93-E44B-ABCF-8624433952E3}" type="datetimeFigureOut">
              <a:rPr lang="en-US" smtClean="0"/>
              <a:t>3/9/2015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862EE-1021-A244-8E99-629C74C725E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5074EF86-DD93-E44B-ABCF-8624433952E3}" type="datetimeFigureOut">
              <a:rPr lang="en-US" smtClean="0"/>
              <a:t>3/9/2015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862EE-1021-A244-8E99-629C74C725E3}"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74EF86-DD93-E44B-ABCF-8624433952E3}" type="datetimeFigureOut">
              <a:rPr lang="en-US" smtClean="0"/>
              <a:t>3/9/2015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862EE-1021-A244-8E99-629C74C725E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5074EF86-DD93-E44B-ABCF-8624433952E3}" type="datetimeFigureOut">
              <a:rPr lang="en-US" smtClean="0"/>
              <a:t>3/9/2015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B862EE-1021-A244-8E99-629C74C725E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5074EF86-DD93-E44B-ABCF-8624433952E3}" type="datetimeFigureOut">
              <a:rPr lang="en-US" smtClean="0"/>
              <a:t>3/9/2015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B862EE-1021-A244-8E99-629C74C725E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5074EF86-DD93-E44B-ABCF-8624433952E3}" type="datetimeFigureOut">
              <a:rPr lang="en-US" smtClean="0"/>
              <a:t>3/9/2015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B862EE-1021-A244-8E99-629C74C725E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74EF86-DD93-E44B-ABCF-8624433952E3}" type="datetimeFigureOut">
              <a:rPr lang="en-US" smtClean="0"/>
              <a:t>3/9/2015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B862EE-1021-A244-8E99-629C74C725E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74EF86-DD93-E44B-ABCF-8624433952E3}" type="datetimeFigureOut">
              <a:rPr lang="en-US" smtClean="0"/>
              <a:t>3/9/2015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B862EE-1021-A244-8E99-629C74C725E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5074EF86-DD93-E44B-ABCF-8624433952E3}" type="datetimeFigureOut">
              <a:rPr lang="en-US" smtClean="0"/>
              <a:t>3/9/2015</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DFB862EE-1021-A244-8E99-629C74C725E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H="1">
            <a:off x="8313056" y="6286500"/>
            <a:ext cx="68943" cy="571500"/>
          </a:xfrm>
        </p:spPr>
        <p:txBody>
          <a:bodyPr>
            <a:normAutofit fontScale="90000"/>
          </a:bodyPr>
          <a:lstStyle/>
          <a:p>
            <a:endParaRPr lang="en-US" dirty="0"/>
          </a:p>
        </p:txBody>
      </p:sp>
      <p:sp>
        <p:nvSpPr>
          <p:cNvPr id="3" name="Subtitle 2"/>
          <p:cNvSpPr>
            <a:spLocks noGrp="1"/>
          </p:cNvSpPr>
          <p:nvPr>
            <p:ph type="subTitle" idx="1"/>
          </p:nvPr>
        </p:nvSpPr>
        <p:spPr>
          <a:xfrm flipH="1" flipV="1">
            <a:off x="7772399" y="5638798"/>
            <a:ext cx="45719" cy="45719"/>
          </a:xfrm>
        </p:spPr>
        <p:txBody>
          <a:bodyPr>
            <a:normAutofit fontScale="25000" lnSpcReduction="20000"/>
          </a:bodyPr>
          <a:lstStyle/>
          <a:p>
            <a:endParaRPr lang="en-US" dirty="0"/>
          </a:p>
        </p:txBody>
      </p:sp>
      <p:pic>
        <p:nvPicPr>
          <p:cNvPr id="4" name="Picture 3" descr="underwater sea ic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571500"/>
            <a:ext cx="7620000" cy="5715000"/>
          </a:xfrm>
          <a:prstGeom prst="rect">
            <a:avLst/>
          </a:prstGeom>
        </p:spPr>
      </p:pic>
      <p:sp>
        <p:nvSpPr>
          <p:cNvPr id="5" name="TextBox 4"/>
          <p:cNvSpPr txBox="1"/>
          <p:nvPr/>
        </p:nvSpPr>
        <p:spPr>
          <a:xfrm>
            <a:off x="1195295" y="5043105"/>
            <a:ext cx="5541754" cy="800219"/>
          </a:xfrm>
          <a:prstGeom prst="rect">
            <a:avLst/>
          </a:prstGeom>
          <a:noFill/>
        </p:spPr>
        <p:txBody>
          <a:bodyPr wrap="square" rtlCol="0">
            <a:spAutoFit/>
          </a:bodyPr>
          <a:lstStyle/>
          <a:p>
            <a:r>
              <a:rPr lang="en-US" sz="2800" dirty="0" smtClean="0">
                <a:solidFill>
                  <a:schemeClr val="bg2"/>
                </a:solidFill>
              </a:rPr>
              <a:t>Arctic Waters Safety Committee</a:t>
            </a:r>
          </a:p>
          <a:p>
            <a:pPr algn="ctr"/>
            <a:r>
              <a:rPr lang="en-US" dirty="0" smtClean="0">
                <a:solidFill>
                  <a:schemeClr val="bg2"/>
                </a:solidFill>
              </a:rPr>
              <a:t>Protecting our Future</a:t>
            </a:r>
            <a:endParaRPr lang="en-US" dirty="0">
              <a:solidFill>
                <a:schemeClr val="bg2"/>
              </a:solidFill>
            </a:endParaRPr>
          </a:p>
        </p:txBody>
      </p:sp>
    </p:spTree>
    <p:extLst>
      <p:ext uri="{BB962C8B-B14F-4D97-AF65-F5344CB8AC3E}">
        <p14:creationId xmlns:p14="http://schemas.microsoft.com/office/powerpoint/2010/main" val="13832548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PURPOSE</a:t>
            </a:r>
            <a:endParaRPr lang="en-US" dirty="0">
              <a:solidFill>
                <a:schemeClr val="tx2">
                  <a:lumMod val="60000"/>
                  <a:lumOff val="40000"/>
                </a:schemeClr>
              </a:solidFill>
            </a:endParaRPr>
          </a:p>
        </p:txBody>
      </p:sp>
      <p:pic>
        <p:nvPicPr>
          <p:cNvPr id="4" name="Content Placeholder 3" descr="Iceberg_by_WolfvanWhite.jpg"/>
          <p:cNvPicPr>
            <a:picLocks noGrp="1" noChangeAspect="1"/>
          </p:cNvPicPr>
          <p:nvPr>
            <p:ph idx="1"/>
          </p:nvPr>
        </p:nvPicPr>
        <p:blipFill>
          <a:blip r:embed="rId2">
            <a:extLst>
              <a:ext uri="{28A0092B-C50C-407E-A947-70E740481C1C}">
                <a14:useLocalDpi xmlns:a14="http://schemas.microsoft.com/office/drawing/2010/main" val="0"/>
              </a:ext>
            </a:extLst>
          </a:blip>
          <a:srcRect t="13995" b="13995"/>
          <a:stretch>
            <a:fillRect/>
          </a:stretch>
        </p:blipFill>
        <p:spPr/>
      </p:pic>
      <p:sp>
        <p:nvSpPr>
          <p:cNvPr id="5" name="TextBox 4"/>
          <p:cNvSpPr txBox="1"/>
          <p:nvPr/>
        </p:nvSpPr>
        <p:spPr>
          <a:xfrm>
            <a:off x="1197059" y="3693611"/>
            <a:ext cx="7003511" cy="1938992"/>
          </a:xfrm>
          <a:prstGeom prst="rect">
            <a:avLst/>
          </a:prstGeom>
          <a:noFill/>
        </p:spPr>
        <p:txBody>
          <a:bodyPr wrap="square" rtlCol="0">
            <a:spAutoFit/>
          </a:bodyPr>
          <a:lstStyle/>
          <a:p>
            <a:r>
              <a:rPr lang="en-US" sz="2000" dirty="0" smtClean="0">
                <a:solidFill>
                  <a:schemeClr val="bg1"/>
                </a:solidFill>
              </a:rPr>
              <a:t>The purpose of the Arctic Waters Safety Committee is to provide a unified forum for Arctic Communities, maritime operators, government regulatory bodies and NGO’s to propose, deliberate and adopt best practices and policies that promote safe, efficient and environmentally responsible Arctic maritime operations.</a:t>
            </a:r>
            <a:endParaRPr lang="en-US" sz="2000" dirty="0">
              <a:solidFill>
                <a:schemeClr val="bg1"/>
              </a:solidFill>
            </a:endParaRPr>
          </a:p>
        </p:txBody>
      </p:sp>
    </p:spTree>
    <p:extLst>
      <p:ext uri="{BB962C8B-B14F-4D97-AF65-F5344CB8AC3E}">
        <p14:creationId xmlns:p14="http://schemas.microsoft.com/office/powerpoint/2010/main" val="33319995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MAKEUP</a:t>
            </a:r>
            <a:endParaRPr lang="en-US" dirty="0"/>
          </a:p>
        </p:txBody>
      </p:sp>
      <p:sp>
        <p:nvSpPr>
          <p:cNvPr id="3" name="Content Placeholder 2"/>
          <p:cNvSpPr>
            <a:spLocks noGrp="1"/>
          </p:cNvSpPr>
          <p:nvPr>
            <p:ph idx="1"/>
          </p:nvPr>
        </p:nvSpPr>
        <p:spPr/>
        <p:txBody>
          <a:bodyPr/>
          <a:lstStyle/>
          <a:p>
            <a:endParaRPr lang="en-US" dirty="0" smtClean="0"/>
          </a:p>
          <a:p>
            <a:r>
              <a:rPr lang="en-US" dirty="0"/>
              <a:t>M</a:t>
            </a:r>
            <a:r>
              <a:rPr lang="en-US" dirty="0" smtClean="0"/>
              <a:t>arine mammal hunting groups</a:t>
            </a:r>
          </a:p>
          <a:p>
            <a:r>
              <a:rPr lang="en-US" dirty="0"/>
              <a:t>NSB, NWAB, and Nome </a:t>
            </a:r>
            <a:r>
              <a:rPr lang="en-US" dirty="0" smtClean="0"/>
              <a:t>areas</a:t>
            </a:r>
          </a:p>
          <a:p>
            <a:r>
              <a:rPr lang="en-US" dirty="0"/>
              <a:t>M</a:t>
            </a:r>
            <a:r>
              <a:rPr lang="en-US" dirty="0" smtClean="0"/>
              <a:t>aritime industry</a:t>
            </a:r>
          </a:p>
          <a:p>
            <a:r>
              <a:rPr lang="en-US" dirty="0"/>
              <a:t>T</a:t>
            </a:r>
            <a:r>
              <a:rPr lang="en-US" dirty="0" smtClean="0"/>
              <a:t>ribal organization</a:t>
            </a:r>
          </a:p>
          <a:p>
            <a:r>
              <a:rPr lang="en-US" dirty="0" smtClean="0"/>
              <a:t>Marine Pilots</a:t>
            </a:r>
            <a:endParaRPr lang="en-US" dirty="0"/>
          </a:p>
        </p:txBody>
      </p:sp>
    </p:spTree>
    <p:extLst>
      <p:ext uri="{BB962C8B-B14F-4D97-AF65-F5344CB8AC3E}">
        <p14:creationId xmlns:p14="http://schemas.microsoft.com/office/powerpoint/2010/main" val="24700185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POTENTIAL POLICY AREAS</a:t>
            </a:r>
            <a:endParaRPr lang="en-US" dirty="0">
              <a:solidFill>
                <a:schemeClr val="tx2">
                  <a:lumMod val="75000"/>
                  <a:lumOff val="25000"/>
                </a:schemeClr>
              </a:solidFill>
            </a:endParaRPr>
          </a:p>
        </p:txBody>
      </p:sp>
      <p:sp>
        <p:nvSpPr>
          <p:cNvPr id="3" name="Content Placeholder 2"/>
          <p:cNvSpPr>
            <a:spLocks noGrp="1"/>
          </p:cNvSpPr>
          <p:nvPr>
            <p:ph idx="1"/>
          </p:nvPr>
        </p:nvSpPr>
        <p:spPr/>
        <p:txBody>
          <a:bodyPr>
            <a:normAutofit fontScale="92500" lnSpcReduction="10000"/>
          </a:bodyPr>
          <a:lstStyle/>
          <a:p>
            <a:r>
              <a:rPr lang="en-US" dirty="0" smtClean="0"/>
              <a:t>Traffic routing</a:t>
            </a:r>
          </a:p>
          <a:p>
            <a:r>
              <a:rPr lang="en-US" dirty="0" smtClean="0"/>
              <a:t>Sensitive habitats/areas to be avoided</a:t>
            </a:r>
          </a:p>
          <a:p>
            <a:r>
              <a:rPr lang="en-US" dirty="0" smtClean="0"/>
              <a:t>Whale migration timing and areas</a:t>
            </a:r>
          </a:p>
          <a:p>
            <a:r>
              <a:rPr lang="en-US" dirty="0" smtClean="0"/>
              <a:t>Conflict avoidance with local vessels</a:t>
            </a:r>
          </a:p>
          <a:p>
            <a:r>
              <a:rPr lang="en-US" dirty="0" smtClean="0"/>
              <a:t>Emergency response capability/SAR</a:t>
            </a:r>
          </a:p>
          <a:p>
            <a:r>
              <a:rPr lang="en-US" dirty="0" smtClean="0"/>
              <a:t>Marine pilotage</a:t>
            </a:r>
          </a:p>
          <a:p>
            <a:r>
              <a:rPr lang="en-US" dirty="0" smtClean="0"/>
              <a:t>Navigation aids/tracking and communications systems</a:t>
            </a:r>
          </a:p>
          <a:p>
            <a:r>
              <a:rPr lang="en-US" dirty="0" smtClean="0"/>
              <a:t>International cooperation</a:t>
            </a:r>
          </a:p>
          <a:p>
            <a:endParaRPr lang="en-US" dirty="0"/>
          </a:p>
        </p:txBody>
      </p:sp>
    </p:spTree>
    <p:extLst>
      <p:ext uri="{BB962C8B-B14F-4D97-AF65-F5344CB8AC3E}">
        <p14:creationId xmlns:p14="http://schemas.microsoft.com/office/powerpoint/2010/main" val="1989135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PUBLICATION PROCESS</a:t>
            </a:r>
            <a:endParaRPr lang="en-US"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p:txBody>
          <a:bodyPr/>
          <a:lstStyle/>
          <a:p>
            <a:r>
              <a:rPr lang="en-US" dirty="0" smtClean="0"/>
              <a:t>Publish policies on AWSC website</a:t>
            </a:r>
          </a:p>
          <a:p>
            <a:r>
              <a:rPr lang="en-US" dirty="0" smtClean="0"/>
              <a:t>Provide adopted policies to USCG, ADEC, Arctic Council and Arctic </a:t>
            </a:r>
            <a:r>
              <a:rPr lang="en-US" dirty="0"/>
              <a:t>m</a:t>
            </a:r>
            <a:r>
              <a:rPr lang="en-US" dirty="0" smtClean="0"/>
              <a:t>aritime operators and insurance carriers</a:t>
            </a:r>
          </a:p>
          <a:p>
            <a:r>
              <a:rPr lang="en-US" dirty="0" smtClean="0"/>
              <a:t>USCG publishes policies in NVIC (Navigation and Vessel Inspection Circulars), Coast Pilot, Notices to Mariners, etc.</a:t>
            </a:r>
          </a:p>
          <a:p>
            <a:r>
              <a:rPr lang="en-US" dirty="0" smtClean="0"/>
              <a:t>ADEC policies in sub-area response plans</a:t>
            </a:r>
            <a:endParaRPr lang="en-US" dirty="0"/>
          </a:p>
        </p:txBody>
      </p:sp>
    </p:spTree>
    <p:extLst>
      <p:ext uri="{BB962C8B-B14F-4D97-AF65-F5344CB8AC3E}">
        <p14:creationId xmlns:p14="http://schemas.microsoft.com/office/powerpoint/2010/main" val="8719307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MECHANISM</a:t>
            </a:r>
            <a:endParaRPr lang="en-US" dirty="0"/>
          </a:p>
        </p:txBody>
      </p:sp>
      <p:sp>
        <p:nvSpPr>
          <p:cNvPr id="3" name="Content Placeholder 2"/>
          <p:cNvSpPr>
            <a:spLocks noGrp="1"/>
          </p:cNvSpPr>
          <p:nvPr>
            <p:ph idx="1"/>
          </p:nvPr>
        </p:nvSpPr>
        <p:spPr/>
        <p:txBody>
          <a:bodyPr/>
          <a:lstStyle/>
          <a:p>
            <a:r>
              <a:rPr lang="en-US" dirty="0" smtClean="0"/>
              <a:t>Use of Excess Cruise Ship </a:t>
            </a:r>
            <a:r>
              <a:rPr lang="en-US" dirty="0" err="1" smtClean="0"/>
              <a:t>Headtax</a:t>
            </a:r>
            <a:r>
              <a:rPr lang="en-US" dirty="0" smtClean="0"/>
              <a:t> Funds</a:t>
            </a:r>
          </a:p>
          <a:p>
            <a:r>
              <a:rPr lang="en-US" dirty="0" smtClean="0"/>
              <a:t>US Harbors Appropriation Act of 1884 as amended</a:t>
            </a:r>
          </a:p>
          <a:p>
            <a:r>
              <a:rPr lang="en-US" dirty="0" smtClean="0"/>
              <a:t>(2) reasonable fees charged on a fair and equitable basis that:</a:t>
            </a:r>
          </a:p>
          <a:p>
            <a:r>
              <a:rPr lang="en-US" dirty="0" smtClean="0"/>
              <a:t>(A) are used solely to pay the cost of a service to the vessel or water craft;</a:t>
            </a:r>
          </a:p>
          <a:p>
            <a:r>
              <a:rPr lang="en-US" dirty="0" smtClean="0"/>
              <a:t>(B) enhance the safety and efficiency of interstate and foreign commerce</a:t>
            </a:r>
            <a:endParaRPr lang="en-US" dirty="0"/>
          </a:p>
        </p:txBody>
      </p:sp>
    </p:spTree>
    <p:extLst>
      <p:ext uri="{BB962C8B-B14F-4D97-AF65-F5344CB8AC3E}">
        <p14:creationId xmlns:p14="http://schemas.microsoft.com/office/powerpoint/2010/main" val="15849533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511508"/>
          </a:xfrm>
        </p:spPr>
        <p:txBody>
          <a:bodyPr/>
          <a:lstStyle/>
          <a:p>
            <a:r>
              <a:rPr lang="en-US" dirty="0" smtClean="0">
                <a:latin typeface="Wingdings"/>
                <a:ea typeface="Wingdings"/>
                <a:cs typeface="Wingdings"/>
                <a:sym typeface="Wingdings"/>
              </a:rPr>
              <a:t></a:t>
            </a:r>
            <a:endParaRPr lang="en-US" dirty="0"/>
          </a:p>
        </p:txBody>
      </p:sp>
      <p:pic>
        <p:nvPicPr>
          <p:cNvPr id="6" name="Content Placeholder 5" descr="AWSC Lookout.tiff"/>
          <p:cNvPicPr>
            <a:picLocks noGrp="1" noChangeAspect="1"/>
          </p:cNvPicPr>
          <p:nvPr>
            <p:ph idx="1"/>
          </p:nvPr>
        </p:nvPicPr>
        <p:blipFill>
          <a:blip r:embed="rId2">
            <a:extLst>
              <a:ext uri="{28A0092B-C50C-407E-A947-70E740481C1C}">
                <a14:useLocalDpi xmlns:a14="http://schemas.microsoft.com/office/drawing/2010/main" val="0"/>
              </a:ext>
            </a:extLst>
          </a:blip>
          <a:srcRect t="-13142" b="-13142"/>
          <a:stretch>
            <a:fillRect/>
          </a:stretch>
        </p:blipFill>
        <p:spPr>
          <a:xfrm>
            <a:off x="549275" y="107576"/>
            <a:ext cx="8042275" cy="4856737"/>
          </a:xfrm>
        </p:spPr>
      </p:pic>
      <p:sp>
        <p:nvSpPr>
          <p:cNvPr id="7" name="TextBox 6"/>
          <p:cNvSpPr txBox="1"/>
          <p:nvPr/>
        </p:nvSpPr>
        <p:spPr>
          <a:xfrm>
            <a:off x="1693452" y="4964313"/>
            <a:ext cx="6247812" cy="738664"/>
          </a:xfrm>
          <a:prstGeom prst="rect">
            <a:avLst/>
          </a:prstGeom>
          <a:noFill/>
        </p:spPr>
        <p:txBody>
          <a:bodyPr wrap="square" rtlCol="0">
            <a:spAutoFit/>
          </a:bodyPr>
          <a:lstStyle/>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ARCTIC WATERS SAFETY COMMITTEE</a:t>
            </a:r>
          </a:p>
          <a:p>
            <a:pPr algn="ctr"/>
            <a:r>
              <a:rPr lang="en-US" b="1" smtClean="0"/>
              <a:t>LOOKING OUT FOR OUR FUTURE</a:t>
            </a:r>
            <a:endParaRPr lang="en-US" b="1"/>
          </a:p>
        </p:txBody>
      </p:sp>
    </p:spTree>
    <p:extLst>
      <p:ext uri="{BB962C8B-B14F-4D97-AF65-F5344CB8AC3E}">
        <p14:creationId xmlns:p14="http://schemas.microsoft.com/office/powerpoint/2010/main" val="5080932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951</TotalTime>
  <Words>232</Words>
  <Application>Microsoft Office PowerPoint</Application>
  <PresentationFormat>On-screen Show (4:3)</PresentationFormat>
  <Paragraphs>34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News Gothic MT</vt:lpstr>
      <vt:lpstr>Wingdings</vt:lpstr>
      <vt:lpstr>Wingdings 2</vt:lpstr>
      <vt:lpstr>Breeze</vt:lpstr>
      <vt:lpstr>PowerPoint Presentation</vt:lpstr>
      <vt:lpstr>PURPOSE</vt:lpstr>
      <vt:lpstr>BOARD MAKEUP</vt:lpstr>
      <vt:lpstr>POTENTIAL POLICY AREAS</vt:lpstr>
      <vt:lpstr>PUBLICATION PROCESS</vt:lpstr>
      <vt:lpstr>FUNDING MECHANISM</vt:lpstr>
      <vt:lpst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Good  Luck</dc:creator>
  <cp:lastModifiedBy>Jesse Logan</cp:lastModifiedBy>
  <cp:revision>23</cp:revision>
  <dcterms:created xsi:type="dcterms:W3CDTF">2014-06-17T04:57:29Z</dcterms:created>
  <dcterms:modified xsi:type="dcterms:W3CDTF">2015-03-09T20:13:46Z</dcterms:modified>
</cp:coreProperties>
</file>