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940" r:id="rId5"/>
    <p:sldId id="3949" r:id="rId6"/>
    <p:sldId id="3952" r:id="rId7"/>
    <p:sldId id="3954" r:id="rId8"/>
    <p:sldId id="3955" r:id="rId9"/>
    <p:sldId id="26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00"/>
    <a:srgbClr val="FDF269"/>
    <a:srgbClr val="E6BF66"/>
    <a:srgbClr val="FFB100"/>
    <a:srgbClr val="FFCC00"/>
    <a:srgbClr val="0B1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54" autoAdjust="0"/>
  </p:normalViewPr>
  <p:slideViewPr>
    <p:cSldViewPr snapToGrid="0">
      <p:cViewPr varScale="1">
        <p:scale>
          <a:sx n="138" d="100"/>
          <a:sy n="138" d="100"/>
        </p:scale>
        <p:origin x="11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973D22-D991-45CB-9FDE-ABA67531BCC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32860D-4A0E-4381-B5ED-91310850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2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CPI from 2019 to December 2023 is +21.86%: https://www.bls.gov/data/inflation_calculator.htm</a:t>
            </a:r>
          </a:p>
          <a:p>
            <a:r>
              <a:rPr lang="en-US" b="1" dirty="0"/>
              <a:t>Est. 2023 Dollars</a:t>
            </a:r>
          </a:p>
          <a:p>
            <a:r>
              <a:rPr lang="en-US" dirty="0"/>
              <a:t>- $11.2Bn GTP</a:t>
            </a:r>
          </a:p>
          <a:p>
            <a:r>
              <a:rPr lang="en-US" dirty="0"/>
              <a:t>- $15.5 Bn Pipeline</a:t>
            </a:r>
          </a:p>
          <a:p>
            <a:r>
              <a:rPr lang="en-US" dirty="0"/>
              <a:t>- $20.5 Bn Liquefaction</a:t>
            </a:r>
          </a:p>
          <a:p>
            <a:r>
              <a:rPr lang="en-US" dirty="0"/>
              <a:t>$47 Bn without owners' costs or contingency reserve owners' costs and contingency reserve could be approx. ~$26Bn using same ratio as AGDC Palmer 2018 presentation </a:t>
            </a:r>
          </a:p>
          <a:p>
            <a:r>
              <a:rPr lang="en-US" b="1" dirty="0"/>
              <a:t>Total: $73 Bn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2860D-4A0E-4381-B5ED-913108501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CBCAE-D696-836E-4468-290D8E7DD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210"/>
          <a:stretch/>
        </p:blipFill>
        <p:spPr>
          <a:xfrm>
            <a:off x="1346201" y="-15140"/>
            <a:ext cx="108457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F73B2A-28E0-76A8-2AD9-1D8BEB5AF1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/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48B363D5-F305-FDA8-55D6-FD3F1F891F84}"/>
              </a:ext>
            </a:extLst>
          </p:cNvPr>
          <p:cNvSpPr/>
          <p:nvPr userDrawn="1"/>
        </p:nvSpPr>
        <p:spPr>
          <a:xfrm flipV="1">
            <a:off x="0" y="0"/>
            <a:ext cx="5391108" cy="6858000"/>
          </a:xfrm>
          <a:custGeom>
            <a:avLst/>
            <a:gdLst>
              <a:gd name="connsiteX0" fmla="*/ 0 w 5391108"/>
              <a:gd name="connsiteY0" fmla="*/ 6858000 h 6858000"/>
              <a:gd name="connsiteX1" fmla="*/ 5391108 w 5391108"/>
              <a:gd name="connsiteY1" fmla="*/ 6858000 h 6858000"/>
              <a:gd name="connsiteX2" fmla="*/ 1413274 w 5391108"/>
              <a:gd name="connsiteY2" fmla="*/ 0 h 6858000"/>
              <a:gd name="connsiteX3" fmla="*/ 0 w 539110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08" h="6858000">
                <a:moveTo>
                  <a:pt x="0" y="6858000"/>
                </a:moveTo>
                <a:lnTo>
                  <a:pt x="5391108" y="6858000"/>
                </a:lnTo>
                <a:lnTo>
                  <a:pt x="14132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077410E8-45B7-5B0D-D07D-1DE3DE698DF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44140"/>
            <a:ext cx="1760486" cy="3425434"/>
          </a:xfrm>
          <a:custGeom>
            <a:avLst/>
            <a:gdLst>
              <a:gd name="connsiteX0" fmla="*/ 0 w 2221940"/>
              <a:gd name="connsiteY0" fmla="*/ 4630738 h 4630738"/>
              <a:gd name="connsiteX1" fmla="*/ 1757845 w 2221940"/>
              <a:gd name="connsiteY1" fmla="*/ 4630738 h 4630738"/>
              <a:gd name="connsiteX2" fmla="*/ 2221940 w 2221940"/>
              <a:gd name="connsiteY2" fmla="*/ 3830614 h 4630738"/>
              <a:gd name="connsiteX3" fmla="*/ 0 w 2221940"/>
              <a:gd name="connsiteY3" fmla="*/ 0 h 46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940" h="4630738">
                <a:moveTo>
                  <a:pt x="0" y="4630738"/>
                </a:moveTo>
                <a:lnTo>
                  <a:pt x="1757845" y="4630738"/>
                </a:lnTo>
                <a:lnTo>
                  <a:pt x="2221940" y="383061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CBD2A-8AE8-9DCD-2D31-1636C22EB1FC}"/>
              </a:ext>
            </a:extLst>
          </p:cNvPr>
          <p:cNvGrpSpPr/>
          <p:nvPr userDrawn="1"/>
        </p:nvGrpSpPr>
        <p:grpSpPr>
          <a:xfrm flipV="1">
            <a:off x="10949650" y="4757194"/>
            <a:ext cx="1242349" cy="2112380"/>
            <a:chOff x="10687050" y="0"/>
            <a:chExt cx="1504950" cy="2593975"/>
          </a:xfrm>
          <a:solidFill>
            <a:srgbClr val="A441BC"/>
          </a:solidFill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C035796B-4105-E0D0-3DAE-4F8B883052A6}"/>
                </a:ext>
              </a:extLst>
            </p:cNvPr>
            <p:cNvSpPr/>
            <p:nvPr/>
          </p:nvSpPr>
          <p:spPr>
            <a:xfrm>
              <a:off x="10687050" y="0"/>
              <a:ext cx="1504950" cy="2593975"/>
            </a:xfrm>
            <a:custGeom>
              <a:avLst/>
              <a:gdLst>
                <a:gd name="connsiteX0" fmla="*/ 0 w 1102818"/>
                <a:gd name="connsiteY0" fmla="*/ 0 h 1901410"/>
                <a:gd name="connsiteX1" fmla="*/ 1102818 w 1102818"/>
                <a:gd name="connsiteY1" fmla="*/ 0 h 1901410"/>
                <a:gd name="connsiteX2" fmla="*/ 1102818 w 1102818"/>
                <a:gd name="connsiteY2" fmla="*/ 1901410 h 19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2818" h="1901410">
                  <a:moveTo>
                    <a:pt x="0" y="0"/>
                  </a:moveTo>
                  <a:lnTo>
                    <a:pt x="1102818" y="0"/>
                  </a:lnTo>
                  <a:lnTo>
                    <a:pt x="1102818" y="1901410"/>
                  </a:lnTo>
                  <a:close/>
                </a:path>
              </a:pathLst>
            </a:custGeom>
            <a:solidFill>
              <a:srgbClr val="0B1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2" name="Circle: Hollow 10">
              <a:extLst>
                <a:ext uri="{FF2B5EF4-FFF2-40B4-BE49-F238E27FC236}">
                  <a16:creationId xmlns:a16="http://schemas.microsoft.com/office/drawing/2014/main" id="{125B8019-AE58-D8F6-0477-04464DE53B4D}"/>
                </a:ext>
              </a:extLst>
            </p:cNvPr>
            <p:cNvSpPr/>
            <p:nvPr/>
          </p:nvSpPr>
          <p:spPr>
            <a:xfrm>
              <a:off x="10887075" y="665163"/>
              <a:ext cx="895350" cy="895350"/>
            </a:xfrm>
            <a:prstGeom prst="donut">
              <a:avLst>
                <a:gd name="adj" fmla="val 7976"/>
              </a:avLst>
            </a:prstGeom>
            <a:solidFill>
              <a:srgbClr val="FF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F9F5FCE-4F77-69E0-C1E0-3898D4CE124D}"/>
              </a:ext>
            </a:extLst>
          </p:cNvPr>
          <p:cNvSpPr/>
          <p:nvPr/>
        </p:nvSpPr>
        <p:spPr>
          <a:xfrm>
            <a:off x="454988" y="717630"/>
            <a:ext cx="4907676" cy="4907677"/>
          </a:xfrm>
          <a:prstGeom prst="ellipse">
            <a:avLst/>
          </a:prstGeom>
          <a:noFill/>
          <a:ln w="19050">
            <a:solidFill>
              <a:srgbClr val="646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06F4DB-6AF5-957F-321D-06F08A17A9B8}"/>
              </a:ext>
            </a:extLst>
          </p:cNvPr>
          <p:cNvSpPr/>
          <p:nvPr/>
        </p:nvSpPr>
        <p:spPr>
          <a:xfrm>
            <a:off x="4671806" y="1544148"/>
            <a:ext cx="569340" cy="569341"/>
          </a:xfrm>
          <a:prstGeom prst="ellipse">
            <a:avLst/>
          </a:prstGeom>
          <a:solidFill>
            <a:srgbClr val="FFB3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1EEBD7-ECF6-9754-65B3-73953483F80C}"/>
              </a:ext>
            </a:extLst>
          </p:cNvPr>
          <p:cNvSpPr/>
          <p:nvPr/>
        </p:nvSpPr>
        <p:spPr>
          <a:xfrm>
            <a:off x="4732110" y="1606226"/>
            <a:ext cx="446959" cy="445184"/>
          </a:xfrm>
          <a:prstGeom prst="ellipse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E571FD-1B95-1A5C-DD52-0646262D1BC5}"/>
              </a:ext>
            </a:extLst>
          </p:cNvPr>
          <p:cNvSpPr/>
          <p:nvPr userDrawn="1"/>
        </p:nvSpPr>
        <p:spPr>
          <a:xfrm>
            <a:off x="5730910" y="5168974"/>
            <a:ext cx="3708000" cy="148866"/>
          </a:xfrm>
          <a:prstGeom prst="roundRect">
            <a:avLst>
              <a:gd name="adj" fmla="val 50000"/>
            </a:avLst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3ADB85E-687E-D556-9795-08A5EF871C6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75989" y="1884418"/>
            <a:ext cx="6007794" cy="2884048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35000"/>
              </a:lnSpc>
              <a:spcBef>
                <a:spcPts val="0"/>
              </a:spcBef>
              <a:buFontTx/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Lorem Ipsum Dolor Sit Amet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DF1FD05-4B51-ADC4-E0AB-4F1872A7929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80634" y="5757013"/>
            <a:ext cx="5184456" cy="635000"/>
          </a:xfr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 dirty="0"/>
              <a:t>Lorem Ipsum Dolor Sit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90A3C0A-F578-8858-ED8B-09CBC1993DBF}"/>
              </a:ext>
            </a:extLst>
          </p:cNvPr>
          <p:cNvSpPr txBox="1">
            <a:spLocks/>
          </p:cNvSpPr>
          <p:nvPr userDrawn="1"/>
        </p:nvSpPr>
        <p:spPr>
          <a:xfrm>
            <a:off x="838095" y="1100737"/>
            <a:ext cx="4141461" cy="4141462"/>
          </a:xfrm>
          <a:custGeom>
            <a:avLst/>
            <a:gdLst>
              <a:gd name="connsiteX0" fmla="*/ 1853499 w 3706998"/>
              <a:gd name="connsiteY0" fmla="*/ 0 h 3706998"/>
              <a:gd name="connsiteX1" fmla="*/ 3706998 w 3706998"/>
              <a:gd name="connsiteY1" fmla="*/ 1853499 h 3706998"/>
              <a:gd name="connsiteX2" fmla="*/ 1853499 w 3706998"/>
              <a:gd name="connsiteY2" fmla="*/ 3706998 h 3706998"/>
              <a:gd name="connsiteX3" fmla="*/ 0 w 3706998"/>
              <a:gd name="connsiteY3" fmla="*/ 1853499 h 3706998"/>
              <a:gd name="connsiteX4" fmla="*/ 1853499 w 3706998"/>
              <a:gd name="connsiteY4" fmla="*/ 0 h 37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998" h="3706998">
                <a:moveTo>
                  <a:pt x="1853499" y="0"/>
                </a:moveTo>
                <a:cubicBezTo>
                  <a:pt x="2877158" y="0"/>
                  <a:pt x="3706998" y="829840"/>
                  <a:pt x="3706998" y="1853499"/>
                </a:cubicBezTo>
                <a:cubicBezTo>
                  <a:pt x="3706998" y="2877158"/>
                  <a:pt x="2877158" y="3706998"/>
                  <a:pt x="1853499" y="3706998"/>
                </a:cubicBezTo>
                <a:cubicBezTo>
                  <a:pt x="829840" y="3706998"/>
                  <a:pt x="0" y="2877158"/>
                  <a:pt x="0" y="1853499"/>
                </a:cubicBezTo>
                <a:cubicBezTo>
                  <a:pt x="0" y="829840"/>
                  <a:pt x="829840" y="0"/>
                  <a:pt x="1853499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2498A2-0075-A734-A985-92BC02330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84" y="1789016"/>
            <a:ext cx="2764914" cy="27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0B73-1712-B368-9D41-64C1A7F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29C30-F77B-128E-C4BF-05EFA352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77F83-D5A0-009B-9699-B269B37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BB182-DE55-77E4-4D0D-412CBCC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23067-51FD-7395-EA26-E6CF5824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8D367-6615-0B48-B34C-8B55ABBE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DF97-E04D-DE20-EF12-B888940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0443-A7D4-B7DB-180E-30F02630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693B-1FD4-F0AE-E0B8-A7ADF5A1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353C8-838C-1DA1-AA59-57D1FEA82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5F08-1ED6-763E-72A2-2012F0E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072A6-16A1-5887-1AD6-43000C4E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3DF3C-95F4-5942-D613-8B31EA15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A3EA-CA99-7AEB-1D40-4D680DC7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0693D-A64B-8C3A-AA88-B54420CDC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F290C-9227-0BC0-AC6D-BC13B1CCF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E824-33E7-2656-1091-F0BBEC16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6CBAF-0795-7828-0158-D942838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20F89-3BCC-B428-1C7F-06E1140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BBA3-C9E5-D06D-595D-625480FD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B0B5-212A-4CCD-F0AA-91B7ECA43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58B9-269F-3235-3C25-239EE017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0AFF-0F39-AC14-2B0C-59AACCF8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3152-629F-0E4A-231D-F234FCE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43807-A497-3DAA-8F27-062D43E06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4780F-E98C-7899-0DBA-CEDE843F3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4E61D-BEF4-1034-AE40-6A19A79E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A213D-7C0F-5981-DD7A-EBC3276A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CCFC2-44E7-EB8B-59A5-83ABF85F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E92D4A-5718-CF9C-F07D-8F206CCEC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DF0E8-78EC-48BB-788E-08692BD49395}"/>
              </a:ext>
            </a:extLst>
          </p:cNvPr>
          <p:cNvSpPr txBox="1"/>
          <p:nvPr userDrawn="1"/>
        </p:nvSpPr>
        <p:spPr>
          <a:xfrm>
            <a:off x="-2997200" y="117310"/>
            <a:ext cx="2705370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Logo is blue with blank background. Font is Proxima Nova or Montserrat. I just need a title page and a couple standard pages for charts and bullet points. Style should be as clean and simple as possible.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I'll add content later. Just want a slick template for charts with bullet points and maybe a flowchart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698B8E5-BDAC-2125-D4A1-FA4C6AB1CCE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3;p15">
            <a:extLst>
              <a:ext uri="{FF2B5EF4-FFF2-40B4-BE49-F238E27FC236}">
                <a16:creationId xmlns:a16="http://schemas.microsoft.com/office/drawing/2014/main" id="{278108B4-2221-C8B7-2DF9-ADE55DC5E071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8FBA452-74B3-68B0-C0BA-81FF5E427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E92D4A-5718-CF9C-F07D-8F206CCEC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1698B8E5-BDAC-2125-D4A1-FA4C6AB1CCE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3;p15">
            <a:extLst>
              <a:ext uri="{FF2B5EF4-FFF2-40B4-BE49-F238E27FC236}">
                <a16:creationId xmlns:a16="http://schemas.microsoft.com/office/drawing/2014/main" id="{278108B4-2221-C8B7-2DF9-ADE55DC5E071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8FBA452-74B3-68B0-C0BA-81FF5E427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>
            <a:extLst>
              <a:ext uri="{FF2B5EF4-FFF2-40B4-BE49-F238E27FC236}">
                <a16:creationId xmlns:a16="http://schemas.microsoft.com/office/drawing/2014/main" id="{5002C542-B1E0-EF0F-2239-E0C6892EE1B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8894" y="1322712"/>
            <a:ext cx="288131" cy="288131"/>
          </a:xfrm>
          <a:prstGeom prst="corner">
            <a:avLst>
              <a:gd name="adj1" fmla="val 20052"/>
              <a:gd name="adj2" fmla="val 20833"/>
            </a:avLst>
          </a:pr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1C99091-C2CC-1AAF-CBD4-068ECAE78D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958" y="1460357"/>
            <a:ext cx="9878024" cy="492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14000"/>
              </a:lnSpc>
              <a:buNone/>
              <a:defRPr sz="2200" b="1">
                <a:solidFill>
                  <a:srgbClr val="0B1F4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7AF2A0B-5B54-A3FF-928E-FDA2728961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958" y="2016538"/>
            <a:ext cx="9878025" cy="43832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9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Bullets Point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12AEF8-AC92-1848-6C68-3B52EB007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7FB7C076-7855-8681-8736-9D117489557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6723" cy="548640"/>
          </a:xfrm>
          <a:custGeom>
            <a:avLst/>
            <a:gdLst>
              <a:gd name="connsiteX0" fmla="*/ 307136 w 516549"/>
              <a:gd name="connsiteY0" fmla="*/ 0 h 594474"/>
              <a:gd name="connsiteX1" fmla="*/ 483884 w 516549"/>
              <a:gd name="connsiteY1" fmla="*/ 0 h 594474"/>
              <a:gd name="connsiteX2" fmla="*/ 507800 w 516549"/>
              <a:gd name="connsiteY2" fmla="*/ 77045 h 594474"/>
              <a:gd name="connsiteX3" fmla="*/ 516549 w 516549"/>
              <a:gd name="connsiteY3" fmla="*/ 163834 h 594474"/>
              <a:gd name="connsiteX4" fmla="*/ 85909 w 516549"/>
              <a:gd name="connsiteY4" fmla="*/ 594474 h 594474"/>
              <a:gd name="connsiteX5" fmla="*/ 0 w 516549"/>
              <a:gd name="connsiteY5" fmla="*/ 585814 h 594474"/>
              <a:gd name="connsiteX6" fmla="*/ 0 w 516549"/>
              <a:gd name="connsiteY6" fmla="*/ 425002 h 594474"/>
              <a:gd name="connsiteX7" fmla="*/ 30251 w 516549"/>
              <a:gd name="connsiteY7" fmla="*/ 434392 h 594474"/>
              <a:gd name="connsiteX8" fmla="*/ 85909 w 516549"/>
              <a:gd name="connsiteY8" fmla="*/ 440003 h 594474"/>
              <a:gd name="connsiteX9" fmla="*/ 362078 w 516549"/>
              <a:gd name="connsiteY9" fmla="*/ 163834 h 594474"/>
              <a:gd name="connsiteX10" fmla="*/ 314913 w 516549"/>
              <a:gd name="connsiteY10" fmla="*/ 9425 h 59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49" h="594474">
                <a:moveTo>
                  <a:pt x="307136" y="0"/>
                </a:moveTo>
                <a:lnTo>
                  <a:pt x="483884" y="0"/>
                </a:lnTo>
                <a:lnTo>
                  <a:pt x="507800" y="77045"/>
                </a:lnTo>
                <a:cubicBezTo>
                  <a:pt x="513536" y="105079"/>
                  <a:pt x="516549" y="134105"/>
                  <a:pt x="516549" y="163834"/>
                </a:cubicBezTo>
                <a:cubicBezTo>
                  <a:pt x="516549" y="401670"/>
                  <a:pt x="323745" y="594474"/>
                  <a:pt x="85909" y="594474"/>
                </a:cubicBezTo>
                <a:lnTo>
                  <a:pt x="0" y="585814"/>
                </a:lnTo>
                <a:lnTo>
                  <a:pt x="0" y="425002"/>
                </a:lnTo>
                <a:lnTo>
                  <a:pt x="30251" y="434392"/>
                </a:lnTo>
                <a:cubicBezTo>
                  <a:pt x="48229" y="438071"/>
                  <a:pt x="66844" y="440003"/>
                  <a:pt x="85909" y="440003"/>
                </a:cubicBezTo>
                <a:cubicBezTo>
                  <a:pt x="238433" y="440003"/>
                  <a:pt x="362078" y="316358"/>
                  <a:pt x="362078" y="163834"/>
                </a:cubicBezTo>
                <a:cubicBezTo>
                  <a:pt x="362078" y="106638"/>
                  <a:pt x="344690" y="53502"/>
                  <a:pt x="314913" y="9425"/>
                </a:cubicBezTo>
                <a:close/>
              </a:path>
            </a:pathLst>
          </a:custGeom>
          <a:solidFill>
            <a:srgbClr val="0B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5BF9BA2-40A8-FE86-24A5-496E450AF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8" y="330179"/>
            <a:ext cx="1043305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Google Shape;63;p15">
            <a:extLst>
              <a:ext uri="{FF2B5EF4-FFF2-40B4-BE49-F238E27FC236}">
                <a16:creationId xmlns:a16="http://schemas.microsoft.com/office/drawing/2014/main" id="{0BB7177C-EC3C-6E5D-FFD8-DBAC7C2B7E64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441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1945D-95F5-F1C0-9A7D-713A0652A216}"/>
              </a:ext>
            </a:extLst>
          </p:cNvPr>
          <p:cNvCxnSpPr/>
          <p:nvPr userDrawn="1"/>
        </p:nvCxnSpPr>
        <p:spPr>
          <a:xfrm flipV="1">
            <a:off x="4939903" y="1783128"/>
            <a:ext cx="1501670" cy="39891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3778FCE-2C09-498C-23A2-B978FA324D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55211" y="1570662"/>
            <a:ext cx="637656" cy="216939"/>
            <a:chOff x="5446520" y="3763036"/>
            <a:chExt cx="1343857" cy="457200"/>
          </a:xfrm>
          <a:solidFill>
            <a:srgbClr val="0B1F4D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160CB4-728C-2C57-2B35-D179C0E93B08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0B1F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EA542F-AD0B-8CD4-B5A2-415E07E32E27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0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1082131-E5C2-E26D-1651-36B9D7BFD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6369" y="1294615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19D89-5CA7-099A-13BC-69B7BCF28C7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94917" y="2593953"/>
            <a:ext cx="637656" cy="216939"/>
            <a:chOff x="5446520" y="3763036"/>
            <a:chExt cx="1343857" cy="457200"/>
          </a:xfrm>
          <a:solidFill>
            <a:srgbClr val="FFB300"/>
          </a:solidFill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8D5246-574B-3F75-FC82-8E79C2D50E0E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FFB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79EEFA-E2AB-516D-5368-F2B37C996D9A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FF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990D469-ACE6-2231-65F2-165B4A13E0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6075" y="2317906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531CC6-8B2A-3FF7-0418-D4B45585F4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93679" y="3617244"/>
            <a:ext cx="637656" cy="216939"/>
            <a:chOff x="5446520" y="3763036"/>
            <a:chExt cx="1343857" cy="457200"/>
          </a:xfrm>
          <a:solidFill>
            <a:srgbClr val="0B1F4D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BFFF87-DF42-4ECF-8F0B-17B5BBE27C81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0B1F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0D03FE-4F24-BDC8-2B12-79F331C8BB04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0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2383E5-CCFA-8A69-82D9-149F3C1855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4837" y="3341197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9CE4F3-8775-390C-B5A3-E266385620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33385" y="4640535"/>
            <a:ext cx="637656" cy="216939"/>
            <a:chOff x="5446520" y="3763036"/>
            <a:chExt cx="1343857" cy="457200"/>
          </a:xfrm>
          <a:solidFill>
            <a:srgbClr val="FFB300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8B2A3D-7B7E-0184-0923-094209428E73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FFB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0813F5-F9F3-45B5-1B5B-6CA1C7B28BD3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FFB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ED768F-2F3B-005F-C51F-84069C27CA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54543" y="4364488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717A2-7261-91AE-8BD7-50FEB1B6F1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45795" y="5663826"/>
            <a:ext cx="637656" cy="216939"/>
            <a:chOff x="5446520" y="3763036"/>
            <a:chExt cx="1343857" cy="457200"/>
          </a:xfrm>
          <a:solidFill>
            <a:srgbClr val="0B1F4D"/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F7E72B-BD3F-9E04-3B3B-48C655C7D629}"/>
                </a:ext>
              </a:extLst>
            </p:cNvPr>
            <p:cNvCxnSpPr/>
            <p:nvPr userDrawn="1"/>
          </p:nvCxnSpPr>
          <p:spPr>
            <a:xfrm>
              <a:off x="5928734" y="3991635"/>
              <a:ext cx="861643" cy="0"/>
            </a:xfrm>
            <a:prstGeom prst="line">
              <a:avLst/>
            </a:prstGeom>
            <a:grpFill/>
            <a:ln w="57150">
              <a:solidFill>
                <a:srgbClr val="0B1F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A9079E-129B-8B9A-0871-F0A496713A0A}"/>
                </a:ext>
              </a:extLst>
            </p:cNvPr>
            <p:cNvSpPr/>
            <p:nvPr userDrawn="1"/>
          </p:nvSpPr>
          <p:spPr>
            <a:xfrm>
              <a:off x="5446520" y="3763036"/>
              <a:ext cx="457200" cy="457200"/>
            </a:xfrm>
            <a:prstGeom prst="ellipse">
              <a:avLst/>
            </a:prstGeom>
            <a:grpFill/>
            <a:ln w="57150">
              <a:solidFill>
                <a:srgbClr val="0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2BC108D-9809-BEAE-D414-41875F37F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66953" y="5387779"/>
            <a:ext cx="4677057" cy="806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sz="1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Picture Placeholder 35">
            <a:extLst>
              <a:ext uri="{FF2B5EF4-FFF2-40B4-BE49-F238E27FC236}">
                <a16:creationId xmlns:a16="http://schemas.microsoft.com/office/drawing/2014/main" id="{C92F917D-B8D1-1252-DA49-4CEA48B080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982596"/>
            <a:ext cx="5921249" cy="5809368"/>
          </a:xfrm>
          <a:custGeom>
            <a:avLst/>
            <a:gdLst>
              <a:gd name="connsiteX0" fmla="*/ 1886658 w 5921249"/>
              <a:gd name="connsiteY0" fmla="*/ 0 h 5900807"/>
              <a:gd name="connsiteX1" fmla="*/ 5921249 w 5921249"/>
              <a:gd name="connsiteY1" fmla="*/ 0 h 5900807"/>
              <a:gd name="connsiteX2" fmla="*/ 3685669 w 5921249"/>
              <a:gd name="connsiteY2" fmla="*/ 5900807 h 5900807"/>
              <a:gd name="connsiteX3" fmla="*/ 0 w 5921249"/>
              <a:gd name="connsiteY3" fmla="*/ 5900807 h 5900807"/>
              <a:gd name="connsiteX4" fmla="*/ 0 w 5921249"/>
              <a:gd name="connsiteY4" fmla="*/ 4979829 h 590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249" h="5900807">
                <a:moveTo>
                  <a:pt x="1886658" y="0"/>
                </a:moveTo>
                <a:lnTo>
                  <a:pt x="5921249" y="0"/>
                </a:lnTo>
                <a:lnTo>
                  <a:pt x="3685669" y="5900807"/>
                </a:lnTo>
                <a:lnTo>
                  <a:pt x="0" y="5900807"/>
                </a:lnTo>
                <a:lnTo>
                  <a:pt x="0" y="4979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060EBF8C-5D83-397E-89F1-0BB1A0B6F31B}"/>
              </a:ext>
            </a:extLst>
          </p:cNvPr>
          <p:cNvSpPr/>
          <p:nvPr userDrawn="1"/>
        </p:nvSpPr>
        <p:spPr>
          <a:xfrm rot="1201571">
            <a:off x="-635877" y="-385351"/>
            <a:ext cx="1453133" cy="4516431"/>
          </a:xfrm>
          <a:custGeom>
            <a:avLst/>
            <a:gdLst>
              <a:gd name="connsiteX0" fmla="*/ 0 w 1453133"/>
              <a:gd name="connsiteY0" fmla="*/ 529650 h 4516431"/>
              <a:gd name="connsiteX1" fmla="*/ 1453133 w 1453133"/>
              <a:gd name="connsiteY1" fmla="*/ 0 h 4516431"/>
              <a:gd name="connsiteX2" fmla="*/ 1453133 w 1453133"/>
              <a:gd name="connsiteY2" fmla="*/ 4516431 h 45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3133" h="4516431">
                <a:moveTo>
                  <a:pt x="0" y="529650"/>
                </a:moveTo>
                <a:lnTo>
                  <a:pt x="1453133" y="0"/>
                </a:lnTo>
                <a:lnTo>
                  <a:pt x="1453133" y="4516431"/>
                </a:lnTo>
                <a:close/>
              </a:path>
            </a:pathLst>
          </a:custGeom>
          <a:solidFill>
            <a:srgbClr val="0B1F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B75552E-AEE5-D1CE-B085-A1285499B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15" y="326368"/>
            <a:ext cx="552451" cy="55245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9BDE20E-E3B4-9DC6-2416-E35E8BFEE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7548" y="330179"/>
            <a:ext cx="6689021" cy="54864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D4D5A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Google Shape;63;p15">
            <a:extLst>
              <a:ext uri="{FF2B5EF4-FFF2-40B4-BE49-F238E27FC236}">
                <a16:creationId xmlns:a16="http://schemas.microsoft.com/office/drawing/2014/main" id="{0802211E-EFF1-F3FF-D6E6-6F7F3279E9B5}"/>
              </a:ext>
            </a:extLst>
          </p:cNvPr>
          <p:cNvSpPr/>
          <p:nvPr userDrawn="1"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600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40F-D9EE-FC4F-E1A4-8808B47F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FE20-E5EA-BAFD-C495-903AF743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7609-EC31-51D4-437F-389A3473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710F2-D833-AFD9-9B67-7E5B3C35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AA2D2-4B91-E2FA-9BBE-826DD50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B1A9-E2DF-7F58-79CD-DBEDEF01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8F0CD-558A-AE86-1304-5B2AFB82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5713-5814-A215-B21E-0B7889D3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774E-606D-5C4A-DC42-65C5DB3E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E418-6693-8488-96D3-9001BFCA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6051-73EE-DD67-46F8-CC7A055D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97B0-0C1C-3883-6836-E8EBF5047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FD26C-2A4D-D24B-6669-9B9A37D89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40DDA-D0FC-5D35-86E3-4638EAE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C4DCD-0237-509B-0BF4-A2F2A3DB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979F0-067F-2FB2-3554-40C4D889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13C5-F238-88A3-E46B-23EB356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1DFF-A610-2ECB-43E8-215D0F153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7E33C-69F0-087C-5300-857BCDFBD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42A69-BC76-144E-B5B8-79ACEDE6B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A74CF-6083-213E-BBD2-82FAED01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C9923-6A38-1790-0BC8-B880E86D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1F366-153C-2279-4420-DEDC096D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D6F3-F7D1-5C29-B891-6CC95D34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97D0E-9268-8016-6F13-8EEB642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2ABC2-A24A-C8A9-C878-D6FC3E0BC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06CDE-314E-6ABB-09FA-4E815906E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1AD2-B64F-4735-8225-4B3AD266510A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716D-B77E-6B3D-920B-E1DDEE033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02A7-C767-E5DC-0E03-6212A9927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6D55-F73F-465F-97C7-4780414E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0" r:id="rId3"/>
    <p:sldLayoutId id="2147483681" r:id="rId4"/>
    <p:sldLayoutId id="214748367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rcticgaspipeline.com/Reference/Documents&amp;Presentations/A-Legislature/Final%20report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dc.us/wp-content/uploads/2022/01/WM_Alaska-LNG-Competitiveness-Analysis_FINAL_20JAN202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fc.org/performa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ng.com/ck/a?!&amp;&amp;p=aa6002b3bbf4972fJmltdHM9MTcwNjY1OTIwMCZpZ3VpZD0xZDYyNDhhMi1jNDA2LTYxZjEtMGQyZC01YjNjYzVhZTYwY2UmaW5zaWQ9NTE5Nw&amp;ptn=3&amp;ver=2&amp;hsh=3&amp;fclid=1d6248a2-c406-61f1-0d2d-5b3cc5ae60ce&amp;psq=170+FERC+%c2%b6+61%2c137+UNITED+STATES+OF+AMERICA+FEDERAL+ENERGY+REGULATORY+COMMISSION+Before+Commissioners%3a+Neil+Chatterjee%2c+Chairman%3b+Richard+Glick+and+Bernard+L.+McNamee.+Midship+Pipeline+Company%2c+LLC+Docket+Nos.+CP17-458-005&amp;u=a1aHR0cHM6Ly93d3cuZmVyYy5nb3Yvc2l0ZXMvZGVmYXVsdC9maWxlcy8yMDIwLTA2L0MtMS0wMjIwMjAucGRm&amp;ntb=1" TargetMode="External"/><Relationship Id="rId5" Type="http://schemas.openxmlformats.org/officeDocument/2006/relationships/hyperlink" Target="https://www.bing.com/ck/a?!&amp;&amp;p=1aea8aa336588c1cJmltdHM9MTcwNjY1OTIwMCZpZ3VpZD0xZDYyNDhhMi1jNDA2LTYxZjEtMGQyZC01YjNjYzVhZTYwY2UmaW5zaWQ9NTIwMA&amp;ptn=3&amp;ver=2&amp;hsh=3&amp;fclid=1d6248a2-c406-61f1-0d2d-5b3cc5ae60ce&amp;psq=GAS+PIPELINE+RATEMAKING+AT+THE+FEDERAL+ENERGY+REGULATORY+COMMISSION+loeffler&amp;u=a1aHR0cHM6Ly9sYmEuYWtsZWcuZ292L3dwLWNvbnRlbnQvZG9jcy9lLWxvZWZmbGVyLTIwMDRfMDYoMSkucGRm&amp;ntb=1" TargetMode="External"/><Relationship Id="rId4" Type="http://schemas.openxmlformats.org/officeDocument/2006/relationships/hyperlink" Target="https://www.bing.com/ck/a?!&amp;&amp;p=ab1ec9fc5a18f97eJmltdHM9MTcwNjY1OTIwMCZpZ3VpZD0xZDYyNDhhMi1jNDA2LTYxZjEtMGQyZC01YjNjYzVhZTYwY2UmaW5zaWQ9NTIwMQ&amp;ptn=3&amp;ver=2&amp;hsh=3&amp;fclid=1d6248a2-c406-61f1-0d2d-5b3cc5ae60ce&amp;psq=FERC+to+Address+Pipeline+Overbuilding+and+Excessive+Returns&amp;u=a1aHR0cHM6Ly93d3cuZHd0LmNvbS9ibG9ncy9lbmVyZ3ktLWVudmlyb25tZW50YWwtbGF3LWJsb2cvMjAxOS8wMy9mZXJjLXRvLWFkZHJlc3MtcGlwZWxpbmU&amp;ntb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leg.gov/basis/statutes.asp#37.13.1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pfc.org/performance/" TargetMode="External"/><Relationship Id="rId4" Type="http://schemas.openxmlformats.org/officeDocument/2006/relationships/hyperlink" Target="https://www.akleg.gov/basis/Meeting/Detail?Meeting=HFIN%202023-02-10%2013:30:00#tab4_4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91B0-A1C6-1095-EC1F-90DBC4912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4800" dirty="0"/>
              <a:t>Gas Pipeline </a:t>
            </a:r>
          </a:p>
          <a:p>
            <a:r>
              <a:rPr lang="de-DE" sz="4800" dirty="0"/>
              <a:t>(HB 222)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A28EF-1AEE-45A7-FC77-2FDBB824E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/>
              <a:t>House Resources</a:t>
            </a:r>
          </a:p>
          <a:p>
            <a:r>
              <a:rPr lang="de-DE" sz="2000" dirty="0"/>
              <a:t>February 2nd, 2024</a:t>
            </a:r>
          </a:p>
        </p:txBody>
      </p:sp>
    </p:spTree>
    <p:extLst>
      <p:ext uri="{BB962C8B-B14F-4D97-AF65-F5344CB8AC3E}">
        <p14:creationId xmlns:p14="http://schemas.microsoft.com/office/powerpoint/2010/main" val="309711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50765F5-16DB-ECFD-6437-DA2FD2A53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957" y="1460357"/>
            <a:ext cx="10137441" cy="492422"/>
          </a:xfrm>
        </p:spPr>
        <p:txBody>
          <a:bodyPr/>
          <a:lstStyle/>
          <a:p>
            <a:r>
              <a:rPr lang="en-US" dirty="0"/>
              <a:t>Rationale for equity investment in the Alaska gas pipeline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DDAD401-C3B0-3161-4739-0EC3155E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invest?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10D9-96EA-E864-78BB-AC01A76B70A0}"/>
              </a:ext>
            </a:extLst>
          </p:cNvPr>
          <p:cNvSpPr txBox="1">
            <a:spLocks/>
          </p:cNvSpPr>
          <p:nvPr/>
        </p:nvSpPr>
        <p:spPr>
          <a:xfrm>
            <a:off x="5717197" y="6400313"/>
            <a:ext cx="757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57EDD-EDA3-9249-A4E9-5199BBE3981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11BB84E-42E3-CD91-D875-DB4FF7DF63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179" y="2174178"/>
            <a:ext cx="10993662" cy="3710328"/>
          </a:xfrm>
        </p:spPr>
        <p:txBody>
          <a:bodyPr/>
          <a:lstStyle/>
          <a:p>
            <a:r>
              <a:rPr lang="en-US" sz="1600" dirty="0"/>
              <a:t>TKTKTK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34E28-32D8-EA3C-4B4B-AB51F516F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24" y="2174178"/>
            <a:ext cx="9508705" cy="3215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6CAB6-84D1-1E1F-DE5E-49B6854C88AF}"/>
              </a:ext>
            </a:extLst>
          </p:cNvPr>
          <p:cNvSpPr txBox="1"/>
          <p:nvPr/>
        </p:nvSpPr>
        <p:spPr>
          <a:xfrm>
            <a:off x="389545" y="6284897"/>
            <a:ext cx="9015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4"/>
              </a:rPr>
              <a:t>State Financial Participation in an Alaska Natural Gas Pipeline</a:t>
            </a:r>
            <a:r>
              <a:rPr lang="en-US" sz="900" dirty="0"/>
              <a:t>, AK Department of Revenue, 2002</a:t>
            </a:r>
          </a:p>
        </p:txBody>
      </p:sp>
    </p:spTree>
    <p:extLst>
      <p:ext uri="{BB962C8B-B14F-4D97-AF65-F5344CB8AC3E}">
        <p14:creationId xmlns:p14="http://schemas.microsoft.com/office/powerpoint/2010/main" val="136027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50765F5-16DB-ECFD-6437-DA2FD2A53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957" y="1460357"/>
            <a:ext cx="10137441" cy="492422"/>
          </a:xfrm>
        </p:spPr>
        <p:txBody>
          <a:bodyPr/>
          <a:lstStyle/>
          <a:p>
            <a:r>
              <a:rPr lang="en-US" dirty="0"/>
              <a:t>Wood Mackenzie Cost Estimates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DDAD401-C3B0-3161-4739-0EC3155E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State Equity Participation in the Alaska Gas Pipeline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0D42613-4E2F-E4CD-7BCC-BF3CB1575C23}"/>
              </a:ext>
            </a:extLst>
          </p:cNvPr>
          <p:cNvSpPr txBox="1">
            <a:spLocks/>
          </p:cNvSpPr>
          <p:nvPr/>
        </p:nvSpPr>
        <p:spPr>
          <a:xfrm>
            <a:off x="387348" y="6162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10D9-96EA-E864-78BB-AC01A76B70A0}"/>
              </a:ext>
            </a:extLst>
          </p:cNvPr>
          <p:cNvSpPr txBox="1">
            <a:spLocks/>
          </p:cNvSpPr>
          <p:nvPr/>
        </p:nvSpPr>
        <p:spPr>
          <a:xfrm>
            <a:off x="5717197" y="6400313"/>
            <a:ext cx="757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57EDD-EDA3-9249-A4E9-5199BBE3981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3817C9AE-F6BF-5A8A-DFAB-D0A7654891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2957" y="2215166"/>
            <a:ext cx="10539225" cy="3837332"/>
          </a:xfrm>
        </p:spPr>
        <p:txBody>
          <a:bodyPr/>
          <a:lstStyle/>
          <a:p>
            <a:r>
              <a:rPr lang="en-US" dirty="0"/>
              <a:t>Wood Mackenzie Cost Estimates ($2019 Real)</a:t>
            </a:r>
            <a:r>
              <a:rPr lang="en-US" baseline="30000" dirty="0"/>
              <a:t>1</a:t>
            </a:r>
            <a:r>
              <a:rPr lang="en-US" dirty="0"/>
              <a:t> :</a:t>
            </a:r>
          </a:p>
          <a:p>
            <a:pPr lvl="1"/>
            <a:r>
              <a:rPr lang="en-US" sz="1600" dirty="0"/>
              <a:t>$9.2 Bn  - Gas Treatment Plant (GTP)</a:t>
            </a:r>
          </a:p>
          <a:p>
            <a:pPr lvl="1"/>
            <a:r>
              <a:rPr lang="en-US" sz="1600" dirty="0"/>
              <a:t>$12.7 Bn  - Gas Pipeline</a:t>
            </a:r>
          </a:p>
          <a:p>
            <a:pPr lvl="1"/>
            <a:r>
              <a:rPr lang="en-US" sz="1600" dirty="0"/>
              <a:t>$16.8 Bn  - Liquefaction/LNG</a:t>
            </a:r>
          </a:p>
          <a:p>
            <a:pPr>
              <a:lnSpc>
                <a:spcPct val="100000"/>
              </a:lnSpc>
            </a:pPr>
            <a:r>
              <a:rPr lang="en-US" dirty="0"/>
              <a:t>Wood Mackenzie Cost Estimates ($2024 CPI-adjusted) :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$11.2 Bn - GTP</a:t>
            </a:r>
          </a:p>
          <a:p>
            <a:pPr lvl="1"/>
            <a:r>
              <a:rPr lang="en-US" sz="1600" dirty="0"/>
              <a:t>$15.5 Bn  - Pipeline</a:t>
            </a:r>
          </a:p>
          <a:p>
            <a:pPr lvl="1"/>
            <a:r>
              <a:rPr lang="en-US" sz="1600" dirty="0"/>
              <a:t>$20.5 Bn  - Liquefaction</a:t>
            </a:r>
          </a:p>
          <a:p>
            <a:r>
              <a:rPr lang="en-US" dirty="0"/>
              <a:t>Assuming 70% debt funding, a 25% equity stake in the $15.5 Bn pipeline would cost ~ </a:t>
            </a:r>
            <a:r>
              <a:rPr lang="en-US" dirty="0">
                <a:solidFill>
                  <a:srgbClr val="FF0000"/>
                </a:solidFill>
              </a:rPr>
              <a:t>$1.2 Bn in equity  and ~ $235 MM/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 in debt service at 7.75% interest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818D24-18E0-D3BD-4841-75928C673A9C}"/>
                  </a:ext>
                </a:extLst>
              </p:cNvPr>
              <p:cNvSpPr txBox="1"/>
              <p:nvPr/>
            </p:nvSpPr>
            <p:spPr>
              <a:xfrm>
                <a:off x="387348" y="6236338"/>
                <a:ext cx="901527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1: </a:t>
                </a:r>
                <a:r>
                  <a:rPr lang="en-US" sz="900" dirty="0">
                    <a:hlinkClick r:id="rId3"/>
                  </a:rPr>
                  <a:t>Alaska LNG Competitiveness Analysis 2022</a:t>
                </a:r>
                <a:endParaRPr lang="en-US" sz="900" dirty="0"/>
              </a:p>
              <a:p>
                <a:r>
                  <a:rPr lang="en-US" sz="900" dirty="0"/>
                  <a:t>2: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30%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𝑒𝑞𝑢𝑖𝑡𝑦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$15.5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𝐵𝑛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𝑝𝑖𝑝𝑒𝑙𝑖𝑛𝑒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=$4.7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𝐵𝑛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;25%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𝑠h𝑎𝑟𝑒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$4.7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𝐵𝑛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=$1.2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𝐵𝑛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𝑂𝑢𝑡𝑠𝑡𝑎𝑛𝑑𝑖𝑛𝑔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𝑑𝑒𝑏𝑡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𝑆𝑡𝑎𝑡𝑒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25%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𝑠h𝑎𝑟𝑒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𝑤𝑜𝑢𝑙𝑑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 ~ $2.7 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𝐵𝑛</m:t>
                    </m:r>
                  </m:oMath>
                </a14:m>
                <a:endParaRPr lang="en-US" sz="900" dirty="0"/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818D24-18E0-D3BD-4841-75928C67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48" y="6236338"/>
                <a:ext cx="9015270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50765F5-16DB-ECFD-6437-DA2FD2A53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957" y="1460357"/>
            <a:ext cx="10137441" cy="492422"/>
          </a:xfrm>
        </p:spPr>
        <p:txBody>
          <a:bodyPr/>
          <a:lstStyle/>
          <a:p>
            <a:r>
              <a:rPr lang="en-US" dirty="0"/>
              <a:t>Pipeline returns vs APFC returns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DDAD401-C3B0-3161-4739-0EC3155E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Returns on Equity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0D42613-4E2F-E4CD-7BCC-BF3CB1575C23}"/>
              </a:ext>
            </a:extLst>
          </p:cNvPr>
          <p:cNvSpPr txBox="1">
            <a:spLocks/>
          </p:cNvSpPr>
          <p:nvPr/>
        </p:nvSpPr>
        <p:spPr>
          <a:xfrm>
            <a:off x="387348" y="6162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10D9-96EA-E864-78BB-AC01A76B70A0}"/>
              </a:ext>
            </a:extLst>
          </p:cNvPr>
          <p:cNvSpPr txBox="1">
            <a:spLocks/>
          </p:cNvSpPr>
          <p:nvPr/>
        </p:nvSpPr>
        <p:spPr>
          <a:xfrm>
            <a:off x="5717197" y="6400313"/>
            <a:ext cx="757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57EDD-EDA3-9249-A4E9-5199BBE3981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3817C9AE-F6BF-5A8A-DFAB-D0A7654891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2957" y="2087745"/>
            <a:ext cx="10539225" cy="3837332"/>
          </a:xfrm>
        </p:spPr>
        <p:txBody>
          <a:bodyPr/>
          <a:lstStyle/>
          <a:p>
            <a:r>
              <a:rPr lang="en-US" dirty="0"/>
              <a:t>Compound Annual Growth Rate (CAGR) for APFC from 1978 – 2023 = </a:t>
            </a:r>
            <a:r>
              <a:rPr lang="en-US" b="1" dirty="0">
                <a:solidFill>
                  <a:srgbClr val="FF0000"/>
                </a:solidFill>
              </a:rPr>
              <a:t>9.24%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/>
              <a:t>FERC regulated return on equity (ROE) for gas pipelines ranges from </a:t>
            </a:r>
            <a:r>
              <a:rPr lang="en-US" b="1" dirty="0">
                <a:solidFill>
                  <a:srgbClr val="FF0000"/>
                </a:solidFill>
              </a:rPr>
              <a:t>10% - 14%</a:t>
            </a:r>
            <a:r>
              <a:rPr lang="en-US" baseline="30000" dirty="0"/>
              <a:t>2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18D24-18E0-D3BD-4841-75928C673A9C}"/>
              </a:ext>
            </a:extLst>
          </p:cNvPr>
          <p:cNvSpPr txBox="1"/>
          <p:nvPr/>
        </p:nvSpPr>
        <p:spPr>
          <a:xfrm>
            <a:off x="387348" y="6022092"/>
            <a:ext cx="901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1: </a:t>
            </a:r>
            <a:r>
              <a:rPr lang="en-US" sz="900" dirty="0">
                <a:hlinkClick r:id="rId3"/>
              </a:rPr>
              <a:t>APFC Permanent Fund Return</a:t>
            </a:r>
            <a:endParaRPr lang="en-US" sz="900" dirty="0"/>
          </a:p>
          <a:p>
            <a:r>
              <a:rPr lang="en-US" sz="900" dirty="0"/>
              <a:t>2: </a:t>
            </a:r>
            <a:r>
              <a:rPr lang="en-US" sz="900" dirty="0">
                <a:hlinkClick r:id="rId4"/>
              </a:rPr>
              <a:t>Davis, Wright, Tremaine 2019</a:t>
            </a:r>
            <a:r>
              <a:rPr lang="en-US" sz="900" dirty="0"/>
              <a:t> (</a:t>
            </a:r>
            <a:r>
              <a:rPr lang="en-US" sz="900" dirty="0" err="1"/>
              <a:t>pg</a:t>
            </a:r>
            <a:r>
              <a:rPr lang="en-US" sz="900" dirty="0"/>
              <a:t> 2); </a:t>
            </a:r>
            <a:r>
              <a:rPr lang="en-US" sz="900" dirty="0">
                <a:hlinkClick r:id="rId5"/>
              </a:rPr>
              <a:t>Morrison &amp; Foerster 2004</a:t>
            </a:r>
            <a:r>
              <a:rPr lang="en-US" sz="900" dirty="0"/>
              <a:t> (</a:t>
            </a:r>
            <a:r>
              <a:rPr lang="en-US" sz="900" dirty="0" err="1"/>
              <a:t>pg</a:t>
            </a:r>
            <a:r>
              <a:rPr lang="en-US" sz="900" dirty="0"/>
              <a:t> 10); </a:t>
            </a:r>
            <a:r>
              <a:rPr lang="en-US" sz="900" dirty="0">
                <a:hlinkClick r:id="rId6"/>
              </a:rPr>
              <a:t>Midship Pipeline FERC filing 2020 (</a:t>
            </a:r>
            <a:r>
              <a:rPr lang="en-US" sz="900" dirty="0" err="1">
                <a:hlinkClick r:id="rId6"/>
              </a:rPr>
              <a:t>pg</a:t>
            </a:r>
            <a:r>
              <a:rPr lang="en-US" sz="900" dirty="0">
                <a:hlinkClick r:id="rId6"/>
              </a:rPr>
              <a:t> 4)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48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50765F5-16DB-ECFD-6437-DA2FD2A53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957" y="1460357"/>
            <a:ext cx="10137441" cy="492422"/>
          </a:xfrm>
        </p:spPr>
        <p:txBody>
          <a:bodyPr/>
          <a:lstStyle/>
          <a:p>
            <a:r>
              <a:rPr lang="en-US" dirty="0"/>
              <a:t>Regional And Asset Allocation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DDAD401-C3B0-3161-4739-0EC3155E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Portfolio Management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0D42613-4E2F-E4CD-7BCC-BF3CB1575C23}"/>
              </a:ext>
            </a:extLst>
          </p:cNvPr>
          <p:cNvSpPr txBox="1">
            <a:spLocks/>
          </p:cNvSpPr>
          <p:nvPr/>
        </p:nvSpPr>
        <p:spPr>
          <a:xfrm>
            <a:off x="387348" y="6162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10D9-96EA-E864-78BB-AC01A76B70A0}"/>
              </a:ext>
            </a:extLst>
          </p:cNvPr>
          <p:cNvSpPr txBox="1">
            <a:spLocks/>
          </p:cNvSpPr>
          <p:nvPr/>
        </p:nvSpPr>
        <p:spPr>
          <a:xfrm>
            <a:off x="5717197" y="6400313"/>
            <a:ext cx="757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57EDD-EDA3-9249-A4E9-5199BBE3981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Rubik" pitchFamily="2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j-lt"/>
              <a:ea typeface="+mn-ea"/>
              <a:cs typeface="Rubik" pitchFamily="2" charset="-79"/>
            </a:endParaRP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3817C9AE-F6BF-5A8A-DFAB-D0A7654891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2957" y="2087745"/>
            <a:ext cx="10539225" cy="3837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hlinkClick r:id="rId3"/>
              </a:rPr>
              <a:t>AS 37.13.120 (c) </a:t>
            </a:r>
            <a:r>
              <a:rPr lang="en-US" dirty="0"/>
              <a:t>specifies that </a:t>
            </a:r>
            <a:r>
              <a:rPr lang="en-US" b="1" dirty="0">
                <a:solidFill>
                  <a:srgbClr val="FF0000"/>
                </a:solidFill>
              </a:rPr>
              <a:t>Alaskan investments should be preferred </a:t>
            </a:r>
            <a:r>
              <a:rPr lang="en-US" dirty="0"/>
              <a:t>if they have similar risk and return to other non-Alaskan opportunities </a:t>
            </a:r>
          </a:p>
          <a:p>
            <a:pPr>
              <a:lnSpc>
                <a:spcPct val="100000"/>
              </a:lnSpc>
            </a:pPr>
            <a:r>
              <a:rPr lang="en-US" dirty="0"/>
              <a:t>Alaska is currently &lt;1% of the APFC portfolio (~ $540 MM), 25% of the pipeline would take Alaska to ~2.2% of the portfolio</a:t>
            </a:r>
            <a:r>
              <a:rPr lang="en-US" baseline="30000" dirty="0"/>
              <a:t>1</a:t>
            </a:r>
            <a:endParaRPr lang="en-US" baseline="30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</a:pPr>
            <a:r>
              <a:rPr lang="en-US" dirty="0"/>
              <a:t>Private Equity target 16% of APFC Portfolio (~ $12.5 Bn)</a:t>
            </a:r>
            <a:r>
              <a:rPr lang="en-US" baseline="30000" dirty="0"/>
              <a:t>2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Currently ~ $14.6 Bn (19%)</a:t>
            </a:r>
          </a:p>
          <a:p>
            <a:pPr>
              <a:lnSpc>
                <a:spcPct val="100000"/>
              </a:lnSpc>
            </a:pPr>
            <a:r>
              <a:rPr lang="en-US" dirty="0"/>
              <a:t>Private Income and Infrastructure target 9% of APFC Portfolio (~ $7.1 Bn) 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Currently ~$6.7 Bn (8.6%)</a:t>
            </a:r>
          </a:p>
          <a:p>
            <a:endParaRPr lang="en-US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18D24-18E0-D3BD-4841-75928C673A9C}"/>
              </a:ext>
            </a:extLst>
          </p:cNvPr>
          <p:cNvSpPr txBox="1"/>
          <p:nvPr/>
        </p:nvSpPr>
        <p:spPr>
          <a:xfrm>
            <a:off x="387348" y="6022092"/>
            <a:ext cx="9015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1: </a:t>
            </a:r>
            <a:r>
              <a:rPr lang="en-US" sz="900" dirty="0">
                <a:hlinkClick r:id="rId4"/>
              </a:rPr>
              <a:t>APFC Presentation to (H)FIN February 10</a:t>
            </a:r>
            <a:r>
              <a:rPr lang="en-US" sz="900" baseline="30000" dirty="0">
                <a:hlinkClick r:id="rId4"/>
              </a:rPr>
              <a:t>th</a:t>
            </a:r>
            <a:r>
              <a:rPr lang="en-US" sz="900" dirty="0">
                <a:hlinkClick r:id="rId4"/>
              </a:rPr>
              <a:t>, 2023</a:t>
            </a:r>
            <a:endParaRPr lang="en-US" sz="900" dirty="0"/>
          </a:p>
          <a:p>
            <a:r>
              <a:rPr lang="en-US" sz="900" dirty="0"/>
              <a:t>2: </a:t>
            </a:r>
            <a:r>
              <a:rPr lang="en-US" sz="900" dirty="0">
                <a:hlinkClick r:id="rId5"/>
              </a:rPr>
              <a:t>January 30, 2024 Values per APFC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206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C38B6BA-5E4B-D325-CB7A-E99EB52D5E83}"/>
              </a:ext>
            </a:extLst>
          </p:cNvPr>
          <p:cNvSpPr/>
          <p:nvPr/>
        </p:nvSpPr>
        <p:spPr>
          <a:xfrm>
            <a:off x="5304635" y="758825"/>
            <a:ext cx="959644" cy="551815"/>
          </a:xfrm>
          <a:prstGeom prst="parallelogram">
            <a:avLst>
              <a:gd name="adj" fmla="val 41812"/>
            </a:avLst>
          </a:prstGeom>
          <a:solidFill>
            <a:srgbClr val="0B1F4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6995A5-B58C-F2FD-ED94-539780FACBB2}"/>
              </a:ext>
            </a:extLst>
          </p:cNvPr>
          <p:cNvSpPr/>
          <p:nvPr/>
        </p:nvSpPr>
        <p:spPr>
          <a:xfrm>
            <a:off x="2" y="982596"/>
            <a:ext cx="5921249" cy="5809368"/>
          </a:xfrm>
          <a:custGeom>
            <a:avLst/>
            <a:gdLst>
              <a:gd name="connsiteX0" fmla="*/ 1886658 w 5921249"/>
              <a:gd name="connsiteY0" fmla="*/ 0 h 5809368"/>
              <a:gd name="connsiteX1" fmla="*/ 5921249 w 5921249"/>
              <a:gd name="connsiteY1" fmla="*/ 0 h 5809368"/>
              <a:gd name="connsiteX2" fmla="*/ 3685669 w 5921249"/>
              <a:gd name="connsiteY2" fmla="*/ 5809368 h 5809368"/>
              <a:gd name="connsiteX3" fmla="*/ 0 w 5921249"/>
              <a:gd name="connsiteY3" fmla="*/ 5809368 h 5809368"/>
              <a:gd name="connsiteX4" fmla="*/ 0 w 5921249"/>
              <a:gd name="connsiteY4" fmla="*/ 4902662 h 58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249" h="5809368">
                <a:moveTo>
                  <a:pt x="1886658" y="0"/>
                </a:moveTo>
                <a:lnTo>
                  <a:pt x="5921249" y="0"/>
                </a:lnTo>
                <a:lnTo>
                  <a:pt x="3685669" y="5809368"/>
                </a:lnTo>
                <a:lnTo>
                  <a:pt x="0" y="5809368"/>
                </a:lnTo>
                <a:lnTo>
                  <a:pt x="0" y="4902662"/>
                </a:lnTo>
                <a:close/>
              </a:path>
            </a:pathLst>
          </a:custGeom>
          <a:solidFill>
            <a:srgbClr val="FFB3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C649F-1350-E5D4-E1A1-0ECF783B7A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State equity participation in a gas pipeline has been studied for &gt;40 years by numerous consultants and investment banks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6F680-85D1-8F2D-C6F1-5BBFC7A69A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25% share of the pipeline would likely cost the State ~ $1.2 Bn in cash and ongoing debt service of ~ $235 MM/</a:t>
            </a:r>
            <a:r>
              <a:rPr lang="en-US" dirty="0" err="1"/>
              <a:t>yr</a:t>
            </a:r>
            <a:r>
              <a:rPr lang="en-US" dirty="0"/>
              <a:t> at 7.75% interest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76F86-E971-E583-CB2B-43B4A20C69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Regulated gas pipeline returns on equity are comparable or higher (10 - 14%) than historical average returns from APFC (9.2%)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C1C73-969C-6827-EF1A-66E3962CF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1% increase in returns on $1 Bn invested over 30 years is ~ +$5.4 Bn undiscounted and ~ +$350MM NPV</a:t>
            </a:r>
            <a:r>
              <a:rPr lang="en-US" baseline="-25000" dirty="0"/>
              <a:t>10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456488-DFCB-CFC0-A1A7-137B529A86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FY 25 C.B.R balance ~ $2.4Bn</a:t>
            </a:r>
          </a:p>
          <a:p>
            <a:r>
              <a:rPr lang="en-US" dirty="0"/>
              <a:t>FY 25 ERA balance ~ $7.2 Bn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29CD50-2EFE-6A3B-4A09-262AD491C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PK" dirty="0"/>
          </a:p>
        </p:txBody>
      </p:sp>
      <p:sp>
        <p:nvSpPr>
          <p:cNvPr id="18" name="Google Shape;63;p15">
            <a:extLst>
              <a:ext uri="{FF2B5EF4-FFF2-40B4-BE49-F238E27FC236}">
                <a16:creationId xmlns:a16="http://schemas.microsoft.com/office/drawing/2014/main" id="{F73C79C3-3306-80B2-3069-A543CED813C3}"/>
              </a:ext>
            </a:extLst>
          </p:cNvPr>
          <p:cNvSpPr/>
          <p:nvPr/>
        </p:nvSpPr>
        <p:spPr>
          <a:xfrm>
            <a:off x="0" y="6784848"/>
            <a:ext cx="12192000" cy="73152"/>
          </a:xfrm>
          <a:prstGeom prst="rect">
            <a:avLst/>
          </a:prstGeom>
          <a:gradFill flip="none" rotWithShape="1">
            <a:gsLst>
              <a:gs pos="0">
                <a:srgbClr val="0B1F4D"/>
              </a:gs>
              <a:gs pos="92000">
                <a:srgbClr val="FFB3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3030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Proxima Nova Alt Rg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69B12D95A7D4DB44AF28AD9C334E2" ma:contentTypeVersion="15" ma:contentTypeDescription="Create a new document." ma:contentTypeScope="" ma:versionID="baec60f34fae35f4accce8f849a16faa">
  <xsd:schema xmlns:xsd="http://www.w3.org/2001/XMLSchema" xmlns:xs="http://www.w3.org/2001/XMLSchema" xmlns:p="http://schemas.microsoft.com/office/2006/metadata/properties" xmlns:ns3="6402ef6b-3cc2-47f0-9e07-957ccac4f165" xmlns:ns4="617d5369-46e2-4005-99fc-d65159a56a39" targetNamespace="http://schemas.microsoft.com/office/2006/metadata/properties" ma:root="true" ma:fieldsID="67982584fb503d9acbb8f933f7e97f9d" ns3:_="" ns4:_="">
    <xsd:import namespace="6402ef6b-3cc2-47f0-9e07-957ccac4f165"/>
    <xsd:import namespace="617d5369-46e2-4005-99fc-d65159a56a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2ef6b-3cc2-47f0-9e07-957ccac4f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d5369-46e2-4005-99fc-d65159a56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02ef6b-3cc2-47f0-9e07-957ccac4f1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62B3AC-69D8-449F-B78B-1BCC6A0C1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2ef6b-3cc2-47f0-9e07-957ccac4f165"/>
    <ds:schemaRef ds:uri="617d5369-46e2-4005-99fc-d65159a56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896F77-EBD6-4D9D-81CD-C7A04B5C58BA}">
  <ds:schemaRefs>
    <ds:schemaRef ds:uri="617d5369-46e2-4005-99fc-d65159a56a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02ef6b-3cc2-47f0-9e07-957ccac4f1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FEB61E-6871-4A3B-AE31-17F651EF5C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6412</TotalTime>
  <Words>612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Garamond</vt:lpstr>
      <vt:lpstr>Montserrat Medium</vt:lpstr>
      <vt:lpstr>Proxima Nova Alt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Rice</dc:creator>
  <cp:lastModifiedBy>Cody Rice</cp:lastModifiedBy>
  <cp:revision>38</cp:revision>
  <cp:lastPrinted>2024-02-01T23:31:07Z</cp:lastPrinted>
  <dcterms:created xsi:type="dcterms:W3CDTF">2023-04-21T17:45:31Z</dcterms:created>
  <dcterms:modified xsi:type="dcterms:W3CDTF">2024-02-02T03:44:31Z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0x01010037669B12D95A7D4DB44AF28AD9C334E2</vt:lpwstr>
  </property>
</Properties>
</file>