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948" r:id="rId2"/>
    <p:sldId id="1087" r:id="rId3"/>
    <p:sldId id="1161" r:id="rId4"/>
    <p:sldId id="1012" r:id="rId5"/>
    <p:sldId id="1090" r:id="rId6"/>
    <p:sldId id="1044" r:id="rId7"/>
    <p:sldId id="1047" r:id="rId8"/>
    <p:sldId id="1159" r:id="rId9"/>
  </p:sldIdLst>
  <p:sldSz cx="9144000" cy="6858000" type="screen4x3"/>
  <p:notesSz cx="7077075" cy="9363075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0066"/>
    <a:srgbClr val="FF9900"/>
    <a:srgbClr val="0099FF"/>
    <a:srgbClr val="1F497D"/>
    <a:srgbClr val="DDD9C3"/>
    <a:srgbClr val="00FF00"/>
    <a:srgbClr val="00CCFF"/>
    <a:srgbClr val="604A7B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48" autoAdjust="0"/>
  </p:normalViewPr>
  <p:slideViewPr>
    <p:cSldViewPr>
      <p:cViewPr varScale="1">
        <p:scale>
          <a:sx n="83" d="100"/>
          <a:sy n="83" d="100"/>
        </p:scale>
        <p:origin x="-61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82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1896B-9FA4-42D3-9DF5-A991020EAEB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C53E46D-632A-4C34-9969-C61AFB5074C9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 smtClean="0"/>
            <a:t>Proof of Concept</a:t>
          </a:r>
          <a:endParaRPr lang="en-US" b="1" dirty="0"/>
        </a:p>
      </dgm:t>
    </dgm:pt>
    <dgm:pt modelId="{C48C7E98-8880-436E-A99D-A26BF383303F}" type="parTrans" cxnId="{C84EF2D9-F65A-4710-930F-B4014DEEAFB9}">
      <dgm:prSet/>
      <dgm:spPr/>
      <dgm:t>
        <a:bodyPr/>
        <a:lstStyle/>
        <a:p>
          <a:endParaRPr lang="en-US" b="1"/>
        </a:p>
      </dgm:t>
    </dgm:pt>
    <dgm:pt modelId="{CB4EE762-D594-4FC6-AF2C-74F6FC1AE425}" type="sibTrans" cxnId="{C84EF2D9-F65A-4710-930F-B4014DEEAFB9}">
      <dgm:prSet/>
      <dgm:spPr/>
      <dgm:t>
        <a:bodyPr/>
        <a:lstStyle/>
        <a:p>
          <a:endParaRPr lang="en-US" b="1"/>
        </a:p>
      </dgm:t>
    </dgm:pt>
    <dgm:pt modelId="{0BE45D26-8725-4229-9920-00979016D01F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 smtClean="0"/>
            <a:t>Pilot Plant (Trucking Operations)</a:t>
          </a:r>
          <a:endParaRPr lang="en-US" b="1" dirty="0"/>
        </a:p>
      </dgm:t>
    </dgm:pt>
    <dgm:pt modelId="{DAA43D8C-E44A-4D97-9985-6031FC56BD3A}" type="parTrans" cxnId="{42BD6863-F648-484C-AA3D-7142E8966D77}">
      <dgm:prSet/>
      <dgm:spPr/>
      <dgm:t>
        <a:bodyPr/>
        <a:lstStyle/>
        <a:p>
          <a:endParaRPr lang="en-US" b="1"/>
        </a:p>
      </dgm:t>
    </dgm:pt>
    <dgm:pt modelId="{DF258D59-A9ED-494F-BF1B-692893359BBA}" type="sibTrans" cxnId="{42BD6863-F648-484C-AA3D-7142E8966D77}">
      <dgm:prSet/>
      <dgm:spPr/>
      <dgm:t>
        <a:bodyPr/>
        <a:lstStyle/>
        <a:p>
          <a:endParaRPr lang="en-US" b="1"/>
        </a:p>
      </dgm:t>
    </dgm:pt>
    <dgm:pt modelId="{4930F13B-8A67-46BD-A075-8A106E7FA2CA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 smtClean="0"/>
            <a:t>Pilot Development- 1 Year Production Profile </a:t>
          </a:r>
          <a:endParaRPr lang="en-US" b="1" dirty="0"/>
        </a:p>
      </dgm:t>
    </dgm:pt>
    <dgm:pt modelId="{A4610117-23B5-40F1-9B40-94971674D72D}" type="parTrans" cxnId="{7E530DD6-CFA9-4564-9713-C75C0F06F774}">
      <dgm:prSet/>
      <dgm:spPr/>
      <dgm:t>
        <a:bodyPr/>
        <a:lstStyle/>
        <a:p>
          <a:endParaRPr lang="en-US" b="1"/>
        </a:p>
      </dgm:t>
    </dgm:pt>
    <dgm:pt modelId="{664FFEEB-2277-43B2-9842-4EE9D0B357C4}" type="sibTrans" cxnId="{7E530DD6-CFA9-4564-9713-C75C0F06F774}">
      <dgm:prSet/>
      <dgm:spPr/>
      <dgm:t>
        <a:bodyPr/>
        <a:lstStyle/>
        <a:p>
          <a:endParaRPr lang="en-US" b="1"/>
        </a:p>
      </dgm:t>
    </dgm:pt>
    <dgm:pt modelId="{12702B61-1C37-476F-86CD-E40D23175AC1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 smtClean="0"/>
            <a:t>Development Corridor #1 </a:t>
          </a:r>
          <a:endParaRPr lang="en-US" b="1" dirty="0"/>
        </a:p>
      </dgm:t>
    </dgm:pt>
    <dgm:pt modelId="{3319B38C-9DF5-40A9-9543-D6DB347998FF}" type="parTrans" cxnId="{6FCBFF43-5833-4ED0-BD0E-554AE93F357F}">
      <dgm:prSet/>
      <dgm:spPr/>
      <dgm:t>
        <a:bodyPr/>
        <a:lstStyle/>
        <a:p>
          <a:endParaRPr lang="en-US" b="1"/>
        </a:p>
      </dgm:t>
    </dgm:pt>
    <dgm:pt modelId="{11897AEB-7779-4C25-BC1C-2C2F3087AE37}" type="sibTrans" cxnId="{6FCBFF43-5833-4ED0-BD0E-554AE93F357F}">
      <dgm:prSet/>
      <dgm:spPr/>
      <dgm:t>
        <a:bodyPr/>
        <a:lstStyle/>
        <a:p>
          <a:endParaRPr lang="en-US" b="1"/>
        </a:p>
      </dgm:t>
    </dgm:pt>
    <dgm:pt modelId="{D4AAD7B2-03DE-4131-AB6E-9A68B2BA112A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b="1" dirty="0" smtClean="0"/>
            <a:t>Full Field Development (Corridor Expansion)</a:t>
          </a:r>
          <a:endParaRPr lang="en-US" b="1" dirty="0"/>
        </a:p>
      </dgm:t>
    </dgm:pt>
    <dgm:pt modelId="{7F36881F-433B-4F6B-9D48-E0787FDE5E9E}" type="parTrans" cxnId="{52F50D7B-3A2F-4518-BC59-F48A1341C6DB}">
      <dgm:prSet/>
      <dgm:spPr/>
      <dgm:t>
        <a:bodyPr/>
        <a:lstStyle/>
        <a:p>
          <a:endParaRPr lang="en-US" b="1"/>
        </a:p>
      </dgm:t>
    </dgm:pt>
    <dgm:pt modelId="{FA9745CF-92C0-43ED-9605-D6F7CDD118B2}" type="sibTrans" cxnId="{52F50D7B-3A2F-4518-BC59-F48A1341C6DB}">
      <dgm:prSet/>
      <dgm:spPr/>
      <dgm:t>
        <a:bodyPr/>
        <a:lstStyle/>
        <a:p>
          <a:endParaRPr lang="en-US" b="1"/>
        </a:p>
      </dgm:t>
    </dgm:pt>
    <dgm:pt modelId="{42DCBB15-4277-468D-980B-FE5D98C9C861}" type="pres">
      <dgm:prSet presAssocID="{E5E1896B-9FA4-42D3-9DF5-A991020EAEB4}" presName="Name0" presStyleCnt="0">
        <dgm:presLayoutVars>
          <dgm:dir/>
          <dgm:animLvl val="lvl"/>
          <dgm:resizeHandles val="exact"/>
        </dgm:presLayoutVars>
      </dgm:prSet>
      <dgm:spPr/>
    </dgm:pt>
    <dgm:pt modelId="{FE8F7D7E-52EA-4DB2-85FE-16C4FBA14B7A}" type="pres">
      <dgm:prSet presAssocID="{4C53E46D-632A-4C34-9969-C61AFB5074C9}" presName="parTxOnly" presStyleLbl="node1" presStyleIdx="0" presStyleCnt="5" custLinFactNeighborY="27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F6432-EB2E-49D5-8167-9DE32161BD5B}" type="pres">
      <dgm:prSet presAssocID="{CB4EE762-D594-4FC6-AF2C-74F6FC1AE425}" presName="parTxOnlySpace" presStyleCnt="0"/>
      <dgm:spPr/>
    </dgm:pt>
    <dgm:pt modelId="{A2CDE1B1-E050-4D09-81CA-F76409049C34}" type="pres">
      <dgm:prSet presAssocID="{0BE45D26-8725-4229-9920-00979016D01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1BA85-5E09-464F-9055-8CA6832A7DDD}" type="pres">
      <dgm:prSet presAssocID="{DF258D59-A9ED-494F-BF1B-692893359BBA}" presName="parTxOnlySpace" presStyleCnt="0"/>
      <dgm:spPr/>
    </dgm:pt>
    <dgm:pt modelId="{04308D93-8F2B-436E-BF84-E84A17119397}" type="pres">
      <dgm:prSet presAssocID="{4930F13B-8A67-46BD-A075-8A106E7FA2C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DF268-BA30-4608-B337-A2DF3CDCF49B}" type="pres">
      <dgm:prSet presAssocID="{664FFEEB-2277-43B2-9842-4EE9D0B357C4}" presName="parTxOnlySpace" presStyleCnt="0"/>
      <dgm:spPr/>
    </dgm:pt>
    <dgm:pt modelId="{8CC4297C-A418-460F-9AE2-8308E8546D95}" type="pres">
      <dgm:prSet presAssocID="{12702B61-1C37-476F-86CD-E40D23175AC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ED858-D6CD-4671-B9E0-3424C83BCA52}" type="pres">
      <dgm:prSet presAssocID="{11897AEB-7779-4C25-BC1C-2C2F3087AE37}" presName="parTxOnlySpace" presStyleCnt="0"/>
      <dgm:spPr/>
    </dgm:pt>
    <dgm:pt modelId="{F947660D-F391-4093-AD13-6D602D8BB676}" type="pres">
      <dgm:prSet presAssocID="{D4AAD7B2-03DE-4131-AB6E-9A68B2BA112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3BB76A-8668-4F53-B574-080572CA2570}" type="presOf" srcId="{D4AAD7B2-03DE-4131-AB6E-9A68B2BA112A}" destId="{F947660D-F391-4093-AD13-6D602D8BB676}" srcOrd="0" destOrd="0" presId="urn:microsoft.com/office/officeart/2005/8/layout/chevron1"/>
    <dgm:cxn modelId="{F188B92B-2214-4164-BC5F-0E7BD4B4FE87}" type="presOf" srcId="{12702B61-1C37-476F-86CD-E40D23175AC1}" destId="{8CC4297C-A418-460F-9AE2-8308E8546D95}" srcOrd="0" destOrd="0" presId="urn:microsoft.com/office/officeart/2005/8/layout/chevron1"/>
    <dgm:cxn modelId="{AD80AD19-A542-42B3-90FC-9EB594347F2C}" type="presOf" srcId="{0BE45D26-8725-4229-9920-00979016D01F}" destId="{A2CDE1B1-E050-4D09-81CA-F76409049C34}" srcOrd="0" destOrd="0" presId="urn:microsoft.com/office/officeart/2005/8/layout/chevron1"/>
    <dgm:cxn modelId="{F3DE7811-6694-4F87-8410-4C0BBFC9A8B8}" type="presOf" srcId="{4930F13B-8A67-46BD-A075-8A106E7FA2CA}" destId="{04308D93-8F2B-436E-BF84-E84A17119397}" srcOrd="0" destOrd="0" presId="urn:microsoft.com/office/officeart/2005/8/layout/chevron1"/>
    <dgm:cxn modelId="{7E530DD6-CFA9-4564-9713-C75C0F06F774}" srcId="{E5E1896B-9FA4-42D3-9DF5-A991020EAEB4}" destId="{4930F13B-8A67-46BD-A075-8A106E7FA2CA}" srcOrd="2" destOrd="0" parTransId="{A4610117-23B5-40F1-9B40-94971674D72D}" sibTransId="{664FFEEB-2277-43B2-9842-4EE9D0B357C4}"/>
    <dgm:cxn modelId="{42BD6863-F648-484C-AA3D-7142E8966D77}" srcId="{E5E1896B-9FA4-42D3-9DF5-A991020EAEB4}" destId="{0BE45D26-8725-4229-9920-00979016D01F}" srcOrd="1" destOrd="0" parTransId="{DAA43D8C-E44A-4D97-9985-6031FC56BD3A}" sibTransId="{DF258D59-A9ED-494F-BF1B-692893359BBA}"/>
    <dgm:cxn modelId="{52F50D7B-3A2F-4518-BC59-F48A1341C6DB}" srcId="{E5E1896B-9FA4-42D3-9DF5-A991020EAEB4}" destId="{D4AAD7B2-03DE-4131-AB6E-9A68B2BA112A}" srcOrd="4" destOrd="0" parTransId="{7F36881F-433B-4F6B-9D48-E0787FDE5E9E}" sibTransId="{FA9745CF-92C0-43ED-9605-D6F7CDD118B2}"/>
    <dgm:cxn modelId="{B20EC87F-CF30-459A-8DE2-52F54B88A12C}" type="presOf" srcId="{4C53E46D-632A-4C34-9969-C61AFB5074C9}" destId="{FE8F7D7E-52EA-4DB2-85FE-16C4FBA14B7A}" srcOrd="0" destOrd="0" presId="urn:microsoft.com/office/officeart/2005/8/layout/chevron1"/>
    <dgm:cxn modelId="{C84EF2D9-F65A-4710-930F-B4014DEEAFB9}" srcId="{E5E1896B-9FA4-42D3-9DF5-A991020EAEB4}" destId="{4C53E46D-632A-4C34-9969-C61AFB5074C9}" srcOrd="0" destOrd="0" parTransId="{C48C7E98-8880-436E-A99D-A26BF383303F}" sibTransId="{CB4EE762-D594-4FC6-AF2C-74F6FC1AE425}"/>
    <dgm:cxn modelId="{43B1D578-C803-4C49-A565-4A187766E4DD}" type="presOf" srcId="{E5E1896B-9FA4-42D3-9DF5-A991020EAEB4}" destId="{42DCBB15-4277-468D-980B-FE5D98C9C861}" srcOrd="0" destOrd="0" presId="urn:microsoft.com/office/officeart/2005/8/layout/chevron1"/>
    <dgm:cxn modelId="{6FCBFF43-5833-4ED0-BD0E-554AE93F357F}" srcId="{E5E1896B-9FA4-42D3-9DF5-A991020EAEB4}" destId="{12702B61-1C37-476F-86CD-E40D23175AC1}" srcOrd="3" destOrd="0" parTransId="{3319B38C-9DF5-40A9-9543-D6DB347998FF}" sibTransId="{11897AEB-7779-4C25-BC1C-2C2F3087AE37}"/>
    <dgm:cxn modelId="{0B1C1D02-8F3D-49E0-B9EE-F7B9DFC48A3C}" type="presParOf" srcId="{42DCBB15-4277-468D-980B-FE5D98C9C861}" destId="{FE8F7D7E-52EA-4DB2-85FE-16C4FBA14B7A}" srcOrd="0" destOrd="0" presId="urn:microsoft.com/office/officeart/2005/8/layout/chevron1"/>
    <dgm:cxn modelId="{230CEC32-AADE-487E-98D4-5A1E04BDC804}" type="presParOf" srcId="{42DCBB15-4277-468D-980B-FE5D98C9C861}" destId="{984F6432-EB2E-49D5-8167-9DE32161BD5B}" srcOrd="1" destOrd="0" presId="urn:microsoft.com/office/officeart/2005/8/layout/chevron1"/>
    <dgm:cxn modelId="{238F161D-25E0-4BF2-8A31-32B27167391A}" type="presParOf" srcId="{42DCBB15-4277-468D-980B-FE5D98C9C861}" destId="{A2CDE1B1-E050-4D09-81CA-F76409049C34}" srcOrd="2" destOrd="0" presId="urn:microsoft.com/office/officeart/2005/8/layout/chevron1"/>
    <dgm:cxn modelId="{084D87D7-FB82-4296-837D-544E8E00394E}" type="presParOf" srcId="{42DCBB15-4277-468D-980B-FE5D98C9C861}" destId="{2DA1BA85-5E09-464F-9055-8CA6832A7DDD}" srcOrd="3" destOrd="0" presId="urn:microsoft.com/office/officeart/2005/8/layout/chevron1"/>
    <dgm:cxn modelId="{141193A5-CBEC-4BA3-B29E-6C2DBC84DB9D}" type="presParOf" srcId="{42DCBB15-4277-468D-980B-FE5D98C9C861}" destId="{04308D93-8F2B-436E-BF84-E84A17119397}" srcOrd="4" destOrd="0" presId="urn:microsoft.com/office/officeart/2005/8/layout/chevron1"/>
    <dgm:cxn modelId="{219668EE-CE1A-4D9B-8ADD-C19FFA88DD33}" type="presParOf" srcId="{42DCBB15-4277-468D-980B-FE5D98C9C861}" destId="{7A4DF268-BA30-4608-B337-A2DF3CDCF49B}" srcOrd="5" destOrd="0" presId="urn:microsoft.com/office/officeart/2005/8/layout/chevron1"/>
    <dgm:cxn modelId="{18A3B138-C4EE-4B39-B7B4-B9337049AFBD}" type="presParOf" srcId="{42DCBB15-4277-468D-980B-FE5D98C9C861}" destId="{8CC4297C-A418-460F-9AE2-8308E8546D95}" srcOrd="6" destOrd="0" presId="urn:microsoft.com/office/officeart/2005/8/layout/chevron1"/>
    <dgm:cxn modelId="{0DFDFAEC-A191-4BE7-90EF-D60968F63EBC}" type="presParOf" srcId="{42DCBB15-4277-468D-980B-FE5D98C9C861}" destId="{7E1ED858-D6CD-4671-B9E0-3424C83BCA52}" srcOrd="7" destOrd="0" presId="urn:microsoft.com/office/officeart/2005/8/layout/chevron1"/>
    <dgm:cxn modelId="{4971117F-3F16-4E15-BAC9-558E29C54D14}" type="presParOf" srcId="{42DCBB15-4277-468D-980B-FE5D98C9C861}" destId="{F947660D-F391-4093-AD13-6D602D8BB67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F7D7E-52EA-4DB2-85FE-16C4FBA14B7A}">
      <dsp:nvSpPr>
        <dsp:cNvPr id="0" name=""/>
        <dsp:cNvSpPr/>
      </dsp:nvSpPr>
      <dsp:spPr>
        <a:xfrm>
          <a:off x="2109" y="113074"/>
          <a:ext cx="1877552" cy="751020"/>
        </a:xfrm>
        <a:prstGeom prst="chevron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Proof of Concept</a:t>
          </a:r>
          <a:endParaRPr lang="en-US" sz="1200" b="1" kern="1200" dirty="0"/>
        </a:p>
      </dsp:txBody>
      <dsp:txXfrm>
        <a:off x="377619" y="113074"/>
        <a:ext cx="1126532" cy="751020"/>
      </dsp:txXfrm>
    </dsp:sp>
    <dsp:sp modelId="{A2CDE1B1-E050-4D09-81CA-F76409049C34}">
      <dsp:nvSpPr>
        <dsp:cNvPr id="0" name=""/>
        <dsp:cNvSpPr/>
      </dsp:nvSpPr>
      <dsp:spPr>
        <a:xfrm>
          <a:off x="1691906" y="92541"/>
          <a:ext cx="1877552" cy="751020"/>
        </a:xfrm>
        <a:prstGeom prst="chevron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Pilot Plant (Trucking Operations)</a:t>
          </a:r>
          <a:endParaRPr lang="en-US" sz="1200" b="1" kern="1200" dirty="0"/>
        </a:p>
      </dsp:txBody>
      <dsp:txXfrm>
        <a:off x="2067416" y="92541"/>
        <a:ext cx="1126532" cy="751020"/>
      </dsp:txXfrm>
    </dsp:sp>
    <dsp:sp modelId="{04308D93-8F2B-436E-BF84-E84A17119397}">
      <dsp:nvSpPr>
        <dsp:cNvPr id="0" name=""/>
        <dsp:cNvSpPr/>
      </dsp:nvSpPr>
      <dsp:spPr>
        <a:xfrm>
          <a:off x="3381703" y="92541"/>
          <a:ext cx="1877552" cy="751020"/>
        </a:xfrm>
        <a:prstGeom prst="chevron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Pilot Development- 1 Year Production Profile </a:t>
          </a:r>
          <a:endParaRPr lang="en-US" sz="1200" b="1" kern="1200" dirty="0"/>
        </a:p>
      </dsp:txBody>
      <dsp:txXfrm>
        <a:off x="3757213" y="92541"/>
        <a:ext cx="1126532" cy="751020"/>
      </dsp:txXfrm>
    </dsp:sp>
    <dsp:sp modelId="{8CC4297C-A418-460F-9AE2-8308E8546D95}">
      <dsp:nvSpPr>
        <dsp:cNvPr id="0" name=""/>
        <dsp:cNvSpPr/>
      </dsp:nvSpPr>
      <dsp:spPr>
        <a:xfrm>
          <a:off x="5071500" y="92541"/>
          <a:ext cx="1877552" cy="751020"/>
        </a:xfrm>
        <a:prstGeom prst="chevron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Development Corridor #1 </a:t>
          </a:r>
          <a:endParaRPr lang="en-US" sz="1200" b="1" kern="1200" dirty="0"/>
        </a:p>
      </dsp:txBody>
      <dsp:txXfrm>
        <a:off x="5447010" y="92541"/>
        <a:ext cx="1126532" cy="751020"/>
      </dsp:txXfrm>
    </dsp:sp>
    <dsp:sp modelId="{F947660D-F391-4093-AD13-6D602D8BB676}">
      <dsp:nvSpPr>
        <dsp:cNvPr id="0" name=""/>
        <dsp:cNvSpPr/>
      </dsp:nvSpPr>
      <dsp:spPr>
        <a:xfrm>
          <a:off x="6761298" y="92541"/>
          <a:ext cx="1877552" cy="751020"/>
        </a:xfrm>
        <a:prstGeom prst="chevron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Full Field Development (Corridor Expansion)</a:t>
          </a:r>
          <a:endParaRPr lang="en-US" sz="1200" b="1" kern="1200" dirty="0"/>
        </a:p>
      </dsp:txBody>
      <dsp:txXfrm>
        <a:off x="7136808" y="92541"/>
        <a:ext cx="1126532" cy="75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67504" cy="468678"/>
          </a:xfrm>
          <a:prstGeom prst="rect">
            <a:avLst/>
          </a:prstGeom>
        </p:spPr>
        <p:txBody>
          <a:bodyPr vert="horz" lIns="89395" tIns="44698" rIns="89395" bIns="44698" rtlCol="0"/>
          <a:lstStyle>
            <a:lvl1pPr algn="l">
              <a:defRPr sz="11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7922" y="1"/>
            <a:ext cx="3067504" cy="468678"/>
          </a:xfrm>
          <a:prstGeom prst="rect">
            <a:avLst/>
          </a:prstGeom>
        </p:spPr>
        <p:txBody>
          <a:bodyPr vert="horz" lIns="89395" tIns="44698" rIns="89395" bIns="44698" rtlCol="0"/>
          <a:lstStyle>
            <a:lvl1pPr algn="r">
              <a:defRPr sz="1100"/>
            </a:lvl1pPr>
          </a:lstStyle>
          <a:p>
            <a:fld id="{0B85F95A-8ABC-482C-AD96-D2A19D6D97F4}" type="datetimeFigureOut">
              <a:rPr lang="en-SG" smtClean="0"/>
              <a:pPr/>
              <a:t>31/10/2011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92902"/>
            <a:ext cx="3067504" cy="468677"/>
          </a:xfrm>
          <a:prstGeom prst="rect">
            <a:avLst/>
          </a:prstGeom>
        </p:spPr>
        <p:txBody>
          <a:bodyPr vert="horz" lIns="89395" tIns="44698" rIns="89395" bIns="44698" rtlCol="0" anchor="b"/>
          <a:lstStyle>
            <a:lvl1pPr algn="l">
              <a:defRPr sz="11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7922" y="8892902"/>
            <a:ext cx="3067504" cy="468677"/>
          </a:xfrm>
          <a:prstGeom prst="rect">
            <a:avLst/>
          </a:prstGeom>
        </p:spPr>
        <p:txBody>
          <a:bodyPr vert="horz" lIns="89395" tIns="44698" rIns="89395" bIns="44698" rtlCol="0" anchor="b"/>
          <a:lstStyle>
            <a:lvl1pPr algn="r">
              <a:defRPr sz="1100"/>
            </a:lvl1pPr>
          </a:lstStyle>
          <a:p>
            <a:fld id="{9518E907-3344-45DF-8FBC-AF072B35E4CB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9781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66733" cy="468154"/>
          </a:xfrm>
          <a:prstGeom prst="rect">
            <a:avLst/>
          </a:prstGeom>
        </p:spPr>
        <p:txBody>
          <a:bodyPr vert="horz" lIns="88217" tIns="44107" rIns="88217" bIns="44107" rtlCol="0"/>
          <a:lstStyle>
            <a:lvl1pPr algn="l">
              <a:defRPr sz="1000"/>
            </a:lvl1pPr>
          </a:lstStyle>
          <a:p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8" y="3"/>
            <a:ext cx="3066733" cy="468154"/>
          </a:xfrm>
          <a:prstGeom prst="rect">
            <a:avLst/>
          </a:prstGeom>
        </p:spPr>
        <p:txBody>
          <a:bodyPr vert="horz" lIns="88217" tIns="44107" rIns="88217" bIns="44107" rtlCol="0"/>
          <a:lstStyle>
            <a:lvl1pPr algn="r">
              <a:defRPr sz="1000"/>
            </a:lvl1pPr>
          </a:lstStyle>
          <a:p>
            <a:fld id="{80F6BC8E-1C63-4644-848F-65AAE2E6B60A}" type="datetimeFigureOut">
              <a:rPr lang="en-SG" smtClean="0"/>
              <a:pPr/>
              <a:t>31/10/2011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4850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7" tIns="44107" rIns="88217" bIns="44107" rtlCol="0" anchor="ctr"/>
          <a:lstStyle/>
          <a:p>
            <a:endParaRPr lang="en-S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9" y="4447463"/>
            <a:ext cx="5661660" cy="4213384"/>
          </a:xfrm>
          <a:prstGeom prst="rect">
            <a:avLst/>
          </a:prstGeom>
        </p:spPr>
        <p:txBody>
          <a:bodyPr vert="horz" lIns="88217" tIns="44107" rIns="88217" bIns="44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9"/>
            <a:ext cx="3066733" cy="468154"/>
          </a:xfrm>
          <a:prstGeom prst="rect">
            <a:avLst/>
          </a:prstGeom>
        </p:spPr>
        <p:txBody>
          <a:bodyPr vert="horz" lIns="88217" tIns="44107" rIns="88217" bIns="44107" rtlCol="0" anchor="b"/>
          <a:lstStyle>
            <a:lvl1pPr algn="l">
              <a:defRPr sz="1000"/>
            </a:lvl1pPr>
          </a:lstStyle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8" y="8893299"/>
            <a:ext cx="3066733" cy="468154"/>
          </a:xfrm>
          <a:prstGeom prst="rect">
            <a:avLst/>
          </a:prstGeom>
        </p:spPr>
        <p:txBody>
          <a:bodyPr vert="horz" lIns="88217" tIns="44107" rIns="88217" bIns="44107" rtlCol="0" anchor="b"/>
          <a:lstStyle>
            <a:lvl1pPr algn="r">
              <a:defRPr sz="1000"/>
            </a:lvl1pPr>
          </a:lstStyle>
          <a:p>
            <a:fld id="{0B565D51-34FE-490D-98BA-E87477D3FE53}" type="slidenum">
              <a:rPr lang="en-SG" smtClean="0"/>
              <a:pPr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535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5D51-34FE-490D-98BA-E87477D3FE53}" type="slidenum">
              <a:rPr lang="en-SG" smtClean="0"/>
              <a:pPr/>
              <a:t>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9068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5D51-34FE-490D-98BA-E87477D3FE53}" type="slidenum">
              <a:rPr lang="en-SG" smtClean="0"/>
              <a:pPr/>
              <a:t>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1807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5D51-34FE-490D-98BA-E87477D3FE53}" type="slidenum">
              <a:rPr lang="en-SG" smtClean="0"/>
              <a:pPr/>
              <a:t>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86003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5D51-34FE-490D-98BA-E87477D3FE53}" type="slidenum">
              <a:rPr lang="en-SG" smtClean="0"/>
              <a:pPr/>
              <a:t>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0864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5D51-34FE-490D-98BA-E87477D3FE53}" type="slidenum">
              <a:rPr lang="en-SG" smtClean="0"/>
              <a:pPr/>
              <a:t>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35533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5D51-34FE-490D-98BA-E87477D3FE53}" type="slidenum">
              <a:rPr lang="en-SG" smtClean="0"/>
              <a:pPr/>
              <a:t>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091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8351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453955"/>
          </a:xfrm>
          <a:noFill/>
        </p:spPr>
        <p:txBody>
          <a:bodyPr/>
          <a:lstStyle>
            <a:lvl1pPr marL="361950" indent="-276225">
              <a:spcBef>
                <a:spcPts val="0"/>
              </a:spcBef>
              <a:defRPr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6093296"/>
            <a:ext cx="8640960" cy="72008"/>
          </a:xfrm>
          <a:prstGeom prst="rect">
            <a:avLst/>
          </a:prstGeom>
          <a:solidFill>
            <a:srgbClr val="000066">
              <a:alpha val="40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indent="0">
              <a:spcBef>
                <a:spcPct val="0"/>
              </a:spcBef>
              <a:buNone/>
            </a:pPr>
            <a:endParaRPr lang="en-SG" sz="2600" b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51520" y="6173688"/>
            <a:ext cx="8640960" cy="540000"/>
          </a:xfrm>
          <a:prstGeom prst="rect">
            <a:avLst/>
          </a:prstGeom>
          <a:solidFill>
            <a:srgbClr val="000066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ct val="0"/>
              </a:spcBef>
              <a:buNone/>
            </a:pPr>
            <a:endParaRPr lang="en-SG" sz="2600" b="1" dirty="0">
              <a:solidFill>
                <a:srgbClr val="FFC000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6916" y="6261165"/>
            <a:ext cx="6353316" cy="365125"/>
          </a:xfrm>
        </p:spPr>
        <p:txBody>
          <a:bodyPr/>
          <a:lstStyle>
            <a:lvl1pPr algn="l">
              <a:defRPr i="1">
                <a:solidFill>
                  <a:schemeClr val="bg1"/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3314" y="626116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866E7-6AD0-4D14-8CFB-A53E7D7D95AD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475656" y="280532"/>
            <a:ext cx="7416824" cy="8280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ct val="0"/>
              </a:spcBef>
              <a:buNone/>
            </a:pPr>
            <a:endParaRPr lang="en-SG" sz="2600" b="1" dirty="0">
              <a:solidFill>
                <a:srgbClr val="FFC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88166" y="424532"/>
            <a:ext cx="7069458" cy="540000"/>
          </a:xfrm>
        </p:spPr>
        <p:txBody>
          <a:bodyPr>
            <a:normAutofit/>
          </a:bodyPr>
          <a:lstStyle>
            <a:lvl1pPr>
              <a:defRPr lang="en-SG" sz="2600" b="1" kern="1200" dirty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en-SG" dirty="0"/>
          </a:p>
        </p:txBody>
      </p:sp>
      <p:pic>
        <p:nvPicPr>
          <p:cNvPr id="17" name="Picture 2" descr="C:\Users\Ryan Moynagh\Documents\Equatorial Partners Limited\Projects\Woodstock\Great Bear Logo FINAL (9-20-10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3" y="314756"/>
            <a:ext cx="1012737" cy="7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2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737" y="3457761"/>
            <a:ext cx="8634526" cy="1316707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indent="0" algn="ctr">
              <a:spcBef>
                <a:spcPct val="0"/>
              </a:spcBef>
              <a:buNone/>
            </a:pPr>
            <a:endParaRPr lang="en-SG" sz="2600" b="1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435077"/>
            <a:ext cx="8640960" cy="1362075"/>
          </a:xfrm>
        </p:spPr>
        <p:txBody>
          <a:bodyPr anchor="ctr">
            <a:normAutofit/>
          </a:bodyPr>
          <a:lstStyle>
            <a:lvl1pPr algn="ctr">
              <a:defRPr lang="en-SG" sz="2800" b="1" i="1" kern="1200" dirty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80975" lvl="0" indent="0" algn="l" defTabSz="914400" rtl="0" eaLnBrk="1" latinLnBrk="0" hangingPunct="1"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en-SG" dirty="0"/>
          </a:p>
        </p:txBody>
      </p:sp>
      <p:pic>
        <p:nvPicPr>
          <p:cNvPr id="5" name="Picture 2" descr="C:\Users\Ryan Moynagh\Documents\Equatorial Partners Limited\Projects\Woodstock\Great Bear Logo FINAL (9-20-10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8760"/>
            <a:ext cx="2160240" cy="16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2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5259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defRPr lang="en-SG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5259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defRPr lang="en-SG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6093296"/>
            <a:ext cx="8640960" cy="72008"/>
          </a:xfrm>
          <a:prstGeom prst="rect">
            <a:avLst/>
          </a:prstGeom>
          <a:solidFill>
            <a:srgbClr val="000066">
              <a:alpha val="40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indent="0">
              <a:spcBef>
                <a:spcPct val="0"/>
              </a:spcBef>
              <a:buNone/>
            </a:pPr>
            <a:endParaRPr lang="en-SG" sz="2600" b="1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51520" y="6173688"/>
            <a:ext cx="8640960" cy="540000"/>
          </a:xfrm>
          <a:prstGeom prst="rect">
            <a:avLst/>
          </a:prstGeom>
          <a:solidFill>
            <a:srgbClr val="000066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ct val="0"/>
              </a:spcBef>
              <a:buNone/>
            </a:pPr>
            <a:endParaRPr lang="en-SG" sz="2600" b="1" dirty="0">
              <a:solidFill>
                <a:srgbClr val="FFC000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6916" y="6261165"/>
            <a:ext cx="6353316" cy="365125"/>
          </a:xfrm>
        </p:spPr>
        <p:txBody>
          <a:bodyPr/>
          <a:lstStyle>
            <a:lvl1pPr algn="l">
              <a:defRPr i="1">
                <a:solidFill>
                  <a:schemeClr val="bg1"/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3314" y="626116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866E7-6AD0-4D14-8CFB-A53E7D7D95AD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475656" y="280532"/>
            <a:ext cx="7416824" cy="8280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ct val="0"/>
              </a:spcBef>
              <a:buNone/>
            </a:pPr>
            <a:endParaRPr lang="en-SG" sz="2600" b="1" dirty="0">
              <a:solidFill>
                <a:srgbClr val="FFC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88166" y="424532"/>
            <a:ext cx="7069458" cy="540000"/>
          </a:xfrm>
        </p:spPr>
        <p:txBody>
          <a:bodyPr>
            <a:normAutofit/>
          </a:bodyPr>
          <a:lstStyle>
            <a:lvl1pPr>
              <a:defRPr lang="en-SG" sz="2600" b="1" kern="1200" dirty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en-SG" dirty="0"/>
          </a:p>
        </p:txBody>
      </p:sp>
      <p:pic>
        <p:nvPicPr>
          <p:cNvPr id="17" name="Picture 2" descr="C:\Users\Ryan Moynagh\Documents\Equatorial Partners Limited\Projects\Woodstock\Great Bear Logo FINAL (9-20-10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3" y="314756"/>
            <a:ext cx="1012737" cy="7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5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2538"/>
            <a:ext cx="4040188" cy="3774405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defRPr lang="en-SG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2538"/>
            <a:ext cx="4041775" cy="3774405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defRPr lang="en-SG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51520" y="6093296"/>
            <a:ext cx="8640960" cy="72008"/>
          </a:xfrm>
          <a:prstGeom prst="rect">
            <a:avLst/>
          </a:prstGeom>
          <a:solidFill>
            <a:srgbClr val="000066">
              <a:alpha val="40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indent="0">
              <a:spcBef>
                <a:spcPct val="0"/>
              </a:spcBef>
              <a:buNone/>
            </a:pPr>
            <a:endParaRPr lang="en-SG" sz="2600" b="1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51520" y="6173688"/>
            <a:ext cx="8640960" cy="540000"/>
          </a:xfrm>
          <a:prstGeom prst="rect">
            <a:avLst/>
          </a:prstGeom>
          <a:solidFill>
            <a:srgbClr val="000066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ct val="0"/>
              </a:spcBef>
              <a:buNone/>
            </a:pPr>
            <a:endParaRPr lang="en-SG" sz="2600" b="1" dirty="0">
              <a:solidFill>
                <a:srgbClr val="FFC000"/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6916" y="6261165"/>
            <a:ext cx="6353316" cy="365125"/>
          </a:xfrm>
        </p:spPr>
        <p:txBody>
          <a:bodyPr/>
          <a:lstStyle>
            <a:lvl1pPr algn="l">
              <a:defRPr i="1">
                <a:solidFill>
                  <a:schemeClr val="bg1"/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3314" y="626116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866E7-6AD0-4D14-8CFB-A53E7D7D95AD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475656" y="280532"/>
            <a:ext cx="7416824" cy="8280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ct val="0"/>
              </a:spcBef>
              <a:buNone/>
            </a:pPr>
            <a:endParaRPr lang="en-SG" sz="2600" b="1" dirty="0">
              <a:solidFill>
                <a:srgbClr val="FFC000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588166" y="424532"/>
            <a:ext cx="7069458" cy="540000"/>
          </a:xfrm>
        </p:spPr>
        <p:txBody>
          <a:bodyPr>
            <a:normAutofit/>
          </a:bodyPr>
          <a:lstStyle>
            <a:lvl1pPr>
              <a:defRPr lang="en-SG" sz="2600" b="1" kern="1200" dirty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en-SG" dirty="0"/>
          </a:p>
        </p:txBody>
      </p:sp>
      <p:pic>
        <p:nvPicPr>
          <p:cNvPr id="19" name="Picture 2" descr="C:\Users\Ryan Moynagh\Documents\Equatorial Partners Limited\Projects\Woodstock\Great Bear Logo FINAL (9-20-10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3" y="314756"/>
            <a:ext cx="1012737" cy="7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7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51520" y="6093296"/>
            <a:ext cx="8640960" cy="72008"/>
          </a:xfrm>
          <a:prstGeom prst="rect">
            <a:avLst/>
          </a:prstGeom>
          <a:solidFill>
            <a:srgbClr val="000066">
              <a:alpha val="40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indent="0">
              <a:spcBef>
                <a:spcPct val="0"/>
              </a:spcBef>
              <a:buNone/>
            </a:pPr>
            <a:endParaRPr lang="en-SG" sz="2600" b="1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6173688"/>
            <a:ext cx="8640960" cy="540000"/>
          </a:xfrm>
          <a:prstGeom prst="rect">
            <a:avLst/>
          </a:prstGeom>
          <a:solidFill>
            <a:srgbClr val="000066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ct val="0"/>
              </a:spcBef>
              <a:buNone/>
            </a:pPr>
            <a:endParaRPr lang="en-SG" sz="2600" b="1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6916" y="6261165"/>
            <a:ext cx="6353316" cy="365125"/>
          </a:xfrm>
        </p:spPr>
        <p:txBody>
          <a:bodyPr/>
          <a:lstStyle>
            <a:lvl1pPr algn="l">
              <a:defRPr i="1">
                <a:solidFill>
                  <a:schemeClr val="bg1"/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3314" y="626116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866E7-6AD0-4D14-8CFB-A53E7D7D95AD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75656" y="280532"/>
            <a:ext cx="7416824" cy="8280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ct val="0"/>
              </a:spcBef>
              <a:buNone/>
            </a:pPr>
            <a:endParaRPr lang="en-SG" sz="2600" b="1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166" y="424532"/>
            <a:ext cx="7069458" cy="540000"/>
          </a:xfrm>
        </p:spPr>
        <p:txBody>
          <a:bodyPr>
            <a:normAutofit/>
          </a:bodyPr>
          <a:lstStyle>
            <a:lvl1pPr>
              <a:defRPr lang="en-SG" sz="2600" b="1" kern="1200" dirty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en-SG" dirty="0"/>
          </a:p>
        </p:txBody>
      </p:sp>
      <p:pic>
        <p:nvPicPr>
          <p:cNvPr id="8" name="Picture 2" descr="C:\Users\Ryan Moynagh\Documents\Equatorial Partners Limited\Projects\Woodstock\Great Bear Logo FINAL (9-20-10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3" y="314756"/>
            <a:ext cx="1012737" cy="7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62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51866E7-6AD0-4D14-8CFB-A53E7D7D95AD}" type="slidenum">
              <a:rPr lang="en-SG" smtClean="0"/>
              <a:pPr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1299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0066"/>
        </a:buClr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0066"/>
        </a:buClr>
        <a:buFont typeface="Arial" pitchFamily="34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0066"/>
        </a:buClr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0066"/>
        </a:buClr>
        <a:buFont typeface="Arial" pitchFamily="34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0066"/>
        </a:buClr>
        <a:buFont typeface="Arial" pitchFamily="34" charset="0"/>
        <a:buChar char="»"/>
        <a:defRPr lang="en-SG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an Moynagh\Documents\Equatorial Partners Limited\Projects\Woodstock\Great Bear Logo FINAL (9-20-1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72" y="764704"/>
            <a:ext cx="41284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4427587"/>
            <a:ext cx="9144000" cy="180000"/>
          </a:xfrm>
          <a:prstGeom prst="rect">
            <a:avLst/>
          </a:prstGeom>
          <a:solidFill>
            <a:srgbClr val="000066">
              <a:alpha val="40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indent="0">
              <a:spcBef>
                <a:spcPct val="0"/>
              </a:spcBef>
              <a:buNone/>
            </a:pPr>
            <a:endParaRPr lang="en-SG" sz="2600" b="1" dirty="0">
              <a:solidFill>
                <a:srgbClr val="FFC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615971"/>
            <a:ext cx="9144000" cy="1683824"/>
          </a:xfrm>
          <a:prstGeom prst="rect">
            <a:avLst/>
          </a:prstGeom>
          <a:solidFill>
            <a:srgbClr val="000066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ct val="0"/>
              </a:spcBef>
              <a:buNone/>
            </a:pPr>
            <a:endParaRPr lang="en-SG" sz="2600" b="1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647783"/>
            <a:ext cx="9144000" cy="162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i="1" dirty="0" smtClean="0">
                <a:solidFill>
                  <a:schemeClr val="bg1"/>
                </a:solidFill>
              </a:rPr>
              <a:t>Presentation to the State of Alaska </a:t>
            </a:r>
          </a:p>
          <a:p>
            <a:pPr algn="ctr"/>
            <a:r>
              <a:rPr lang="en-SG" sz="3200" b="1" i="1" dirty="0" smtClean="0">
                <a:solidFill>
                  <a:schemeClr val="bg1"/>
                </a:solidFill>
              </a:rPr>
              <a:t>House Resources Committee</a:t>
            </a:r>
            <a:endParaRPr lang="en-SG" sz="3200" b="1" i="1" dirty="0" smtClean="0">
              <a:solidFill>
                <a:srgbClr val="FF9900"/>
              </a:solidFill>
            </a:endParaRPr>
          </a:p>
          <a:p>
            <a:pPr algn="ctr"/>
            <a:r>
              <a:rPr lang="en-SG" sz="2000" b="1" i="1" dirty="0" smtClean="0">
                <a:solidFill>
                  <a:schemeClr val="bg1"/>
                </a:solidFill>
              </a:rPr>
              <a:t>Anchorage, November 1, 2011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6871" y="4050348"/>
            <a:ext cx="397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SG" sz="2400" b="1" i="1" dirty="0">
                <a:solidFill>
                  <a:srgbClr val="FF9900"/>
                </a:solidFill>
              </a:rPr>
              <a:t>Great Bear Petroleum Update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6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66E7-6AD0-4D14-8CFB-A53E7D7D95AD}" type="slidenum">
              <a:rPr lang="en-SG" smtClean="0"/>
              <a:pPr/>
              <a:t>2</a:t>
            </a:fld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 smtClean="0"/>
              <a:t>Regionally Vested Lease Holders</a:t>
            </a:r>
            <a:r>
              <a:rPr lang="en-US" sz="2900" dirty="0"/>
              <a:t/>
            </a:r>
            <a:br>
              <a:rPr lang="en-US" sz="2900" dirty="0"/>
            </a:br>
            <a:r>
              <a:rPr lang="en-US" sz="1800" dirty="0" smtClean="0"/>
              <a:t>The Solution to Alaska’s Grand Challenge Likely Lies on this Map</a:t>
            </a:r>
            <a:endParaRPr lang="en-SG" sz="1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0" t="25092" r="54699" b="7180"/>
          <a:stretch/>
        </p:blipFill>
        <p:spPr bwMode="auto">
          <a:xfrm>
            <a:off x="349236" y="1202679"/>
            <a:ext cx="8475624" cy="482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 rot="21420000">
            <a:off x="2483187" y="4617874"/>
            <a:ext cx="182880" cy="1645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4" name="Rectangle 23"/>
          <p:cNvSpPr/>
          <p:nvPr/>
        </p:nvSpPr>
        <p:spPr>
          <a:xfrm rot="21420000">
            <a:off x="3080409" y="4573334"/>
            <a:ext cx="410851" cy="1645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6" name="Rectangle 25"/>
          <p:cNvSpPr/>
          <p:nvPr/>
        </p:nvSpPr>
        <p:spPr>
          <a:xfrm rot="21360000">
            <a:off x="4957537" y="4622422"/>
            <a:ext cx="402336" cy="1645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8" name="Rectangle 27"/>
          <p:cNvSpPr/>
          <p:nvPr/>
        </p:nvSpPr>
        <p:spPr>
          <a:xfrm rot="21360000">
            <a:off x="5143003" y="4441766"/>
            <a:ext cx="182880" cy="1645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59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66E7-6AD0-4D14-8CFB-A53E7D7D95AD}" type="slidenum">
              <a:rPr lang="en-SG" smtClean="0"/>
              <a:pPr/>
              <a:t>3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 Alaska Shale Resource Play Realization: </a:t>
            </a:r>
            <a:br>
              <a:rPr lang="en-US" dirty="0" smtClean="0"/>
            </a:br>
            <a:r>
              <a:rPr lang="en-US" dirty="0" smtClean="0"/>
              <a:t>Challenges and Business Development Opportunities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1704798"/>
            <a:ext cx="8444604" cy="428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7610" tIns="50784" rIns="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Gravel Supply: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Regionally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available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Water Supply: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Extensive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subsurface brackish </a:t>
            </a:r>
            <a:r>
              <a:rPr lang="en-US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quifer </a:t>
            </a:r>
            <a:r>
              <a:rPr lang="en-US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ources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Sand (Proppant) Supply: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Intra-State opportunity and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global suppliers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Gathering Systems (Tanks/Trucks or Pipelines or Both):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Long term,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killed employment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Fluid Disposal/Recycling: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Existing and new </a:t>
            </a:r>
            <a:r>
              <a:rPr lang="en-US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acilities 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Gas use/disposal in area: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Power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generation, liquids and longer term gas line export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Surface Impacts/Dust and Emissions: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AC Rigs and </a:t>
            </a:r>
            <a:r>
              <a:rPr lang="en-US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multi-well</a:t>
            </a:r>
            <a:r>
              <a:rPr lang="en-US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evelopment </a:t>
            </a:r>
            <a:r>
              <a:rPr lang="en-US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ads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Centralized Service Area with power source: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Modular startup transitioning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to centralized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Power distribution – Stand alone per pad; through power lines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“Utility” grid </a:t>
            </a:r>
            <a:r>
              <a:rPr lang="en-US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orridors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Use of Insulation and composite pads to extend ice pads and roads: </a:t>
            </a:r>
            <a:r>
              <a:rPr lang="en-US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ot fit for development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Staging area for pipe, equipment, housing, warehousing: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Existing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facilities and </a:t>
            </a:r>
            <a:r>
              <a:rPr lang="en-US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purpose built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Road and bridge requirements: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Design to minimize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surface impact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Fuel Refining, Storage and Distribution: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Existing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facilities and custom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Drinking Water Supply: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Multiple options identified included desalination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of subsurface water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Sewage Treatment/Disposal: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Existing and custom </a:t>
            </a:r>
            <a:r>
              <a:rPr lang="en-US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n-field facilities planned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Trucking Impacts: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Maximize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development design efficiencies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237312"/>
            <a:ext cx="609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Challenges are Opportunities  that inspire and  drive innovation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3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403712"/>
              </p:ext>
            </p:extLst>
          </p:nvPr>
        </p:nvGraphicFramePr>
        <p:xfrm>
          <a:off x="251520" y="2397620"/>
          <a:ext cx="1512167" cy="369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7"/>
              </a:tblGrid>
              <a:tr h="32664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Phase 1</a:t>
                      </a:r>
                      <a:endParaRPr lang="en-SG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66"/>
                    </a:solidFill>
                  </a:tcPr>
                </a:tc>
              </a:tr>
              <a:tr h="560716"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 smtClean="0"/>
                        <a:t>Proof of Concept</a:t>
                      </a:r>
                    </a:p>
                    <a:p>
                      <a:pPr algn="ctr"/>
                      <a:r>
                        <a:rPr lang="en-US" sz="1100" i="1" dirty="0" smtClean="0"/>
                        <a:t>(Data</a:t>
                      </a:r>
                      <a:r>
                        <a:rPr lang="en-US" sz="1100" i="1" baseline="0" dirty="0" smtClean="0"/>
                        <a:t> Collection and  Play Tests)</a:t>
                      </a:r>
                      <a:endParaRPr lang="en-SG" sz="11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46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Vertical wells</a:t>
                      </a:r>
                    </a:p>
                    <a:p>
                      <a:pPr algn="ctr"/>
                      <a:r>
                        <a:rPr lang="en-US" sz="1100" dirty="0" smtClean="0"/>
                        <a:t>with horizontal sections </a:t>
                      </a:r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Vertical wells to be drilled to Shublik,</a:t>
                      </a:r>
                      <a:r>
                        <a:rPr lang="en-US" sz="1100" baseline="0" dirty="0" smtClean="0"/>
                        <a:t> cored through all 3 main shales</a:t>
                      </a:r>
                    </a:p>
                    <a:p>
                      <a:pPr algn="ctr"/>
                      <a:endParaRPr lang="en-US" sz="1100" baseline="0" dirty="0" smtClean="0"/>
                    </a:p>
                    <a:p>
                      <a:pPr algn="ctr"/>
                      <a:r>
                        <a:rPr lang="en-US" sz="1100" baseline="0" dirty="0" smtClean="0"/>
                        <a:t>Multistage frac tests are planned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66E7-6AD0-4D14-8CFB-A53E7D7D95AD}" type="slidenum">
              <a:rPr lang="en-SG" smtClean="0"/>
              <a:pPr/>
              <a:t>4</a:t>
            </a:fld>
            <a:endParaRPr lang="en-S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/>
              <a:t>Plan of Development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SG" sz="1800" dirty="0" smtClean="0"/>
              <a:t>A Staged Development Approach</a:t>
            </a:r>
            <a:endParaRPr lang="en-SG" sz="1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89728693"/>
              </p:ext>
            </p:extLst>
          </p:nvPr>
        </p:nvGraphicFramePr>
        <p:xfrm>
          <a:off x="251520" y="1467644"/>
          <a:ext cx="864096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val 2"/>
          <p:cNvSpPr/>
          <p:nvPr/>
        </p:nvSpPr>
        <p:spPr>
          <a:xfrm>
            <a:off x="638840" y="1172369"/>
            <a:ext cx="792088" cy="360040"/>
          </a:xfrm>
          <a:prstGeom prst="ellipse">
            <a:avLst/>
          </a:prstGeom>
          <a:solidFill>
            <a:srgbClr val="0000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2011-2012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39752" y="1184012"/>
            <a:ext cx="792088" cy="360040"/>
          </a:xfrm>
          <a:prstGeom prst="ellipse">
            <a:avLst/>
          </a:prstGeom>
          <a:solidFill>
            <a:srgbClr val="0000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166431" y="1172369"/>
            <a:ext cx="792088" cy="360040"/>
          </a:xfrm>
          <a:prstGeom prst="ellipse">
            <a:avLst/>
          </a:prstGeom>
          <a:solidFill>
            <a:srgbClr val="0000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871859" y="1172369"/>
            <a:ext cx="792088" cy="360040"/>
          </a:xfrm>
          <a:prstGeom prst="ellipse">
            <a:avLst/>
          </a:prstGeom>
          <a:solidFill>
            <a:srgbClr val="0000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577286" y="1172369"/>
            <a:ext cx="792088" cy="360040"/>
          </a:xfrm>
          <a:prstGeom prst="ellipse">
            <a:avLst/>
          </a:prstGeom>
          <a:solidFill>
            <a:srgbClr val="0000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2015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161491"/>
              </p:ext>
            </p:extLst>
          </p:nvPr>
        </p:nvGraphicFramePr>
        <p:xfrm>
          <a:off x="1979712" y="2396505"/>
          <a:ext cx="3240360" cy="3696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</a:tblGrid>
              <a:tr h="33825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Phase 2</a:t>
                      </a:r>
                      <a:endParaRPr lang="en-SG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66"/>
                    </a:solidFill>
                  </a:tcPr>
                </a:tc>
              </a:tr>
              <a:tr h="622234"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 smtClean="0"/>
                        <a:t>Pilot Production</a:t>
                      </a:r>
                    </a:p>
                    <a:p>
                      <a:pPr algn="ctr"/>
                      <a:r>
                        <a:rPr lang="en-US" sz="1100" i="1" dirty="0" smtClean="0"/>
                        <a:t>(Micro-Processing Module Approach)</a:t>
                      </a:r>
                      <a:endParaRPr lang="en-SG" sz="11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5233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Gravel pad (up to 24 wells)</a:t>
                      </a:r>
                    </a:p>
                    <a:p>
                      <a:pPr algn="ctr"/>
                      <a:r>
                        <a:rPr lang="en-US" sz="1100" dirty="0" smtClean="0"/>
                        <a:t>Up to 2 production</a:t>
                      </a:r>
                      <a:r>
                        <a:rPr lang="en-US" sz="1100" baseline="0" dirty="0" smtClean="0"/>
                        <a:t> modules 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(5,000 to 10,000 BOPD each)</a:t>
                      </a:r>
                    </a:p>
                    <a:p>
                      <a:pPr algn="ctr"/>
                      <a:endParaRPr lang="en-US" sz="1100" baseline="0" dirty="0" smtClean="0"/>
                    </a:p>
                    <a:p>
                      <a:pPr algn="ctr"/>
                      <a:r>
                        <a:rPr lang="en-US" sz="1100" baseline="0" dirty="0" smtClean="0"/>
                        <a:t>Facilities (drill slots, yard piping)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Pipeline to PS1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Pump station tie-in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Power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Gas compression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Tanks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Water disposal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Road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71">
                <a:tc>
                  <a:txBody>
                    <a:bodyPr/>
                    <a:lstStyle/>
                    <a:p>
                      <a:pPr algn="ctr"/>
                      <a:endParaRPr lang="en-SG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617822"/>
              </p:ext>
            </p:extLst>
          </p:nvPr>
        </p:nvGraphicFramePr>
        <p:xfrm>
          <a:off x="5364088" y="2396505"/>
          <a:ext cx="3507105" cy="3696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105"/>
              </a:tblGrid>
              <a:tr h="33825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Phase 3</a:t>
                      </a:r>
                      <a:endParaRPr lang="en-SG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66"/>
                    </a:solidFill>
                  </a:tcPr>
                </a:tc>
              </a:tr>
              <a:tr h="622234"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 smtClean="0"/>
                        <a:t>Full Development</a:t>
                      </a:r>
                    </a:p>
                    <a:p>
                      <a:pPr algn="ctr"/>
                      <a:r>
                        <a:rPr lang="en-US" sz="1100" i="1" dirty="0" smtClean="0"/>
                        <a:t>(Production Ramp-Up)</a:t>
                      </a:r>
                      <a:endParaRPr lang="en-SG" sz="11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5233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Create Development Corridor</a:t>
                      </a:r>
                    </a:p>
                    <a:p>
                      <a:pPr algn="ctr"/>
                      <a:r>
                        <a:rPr lang="en-US" sz="1100" dirty="0" smtClean="0"/>
                        <a:t>8 pads (192 wells)</a:t>
                      </a:r>
                    </a:p>
                    <a:p>
                      <a:pPr algn="ctr"/>
                      <a:r>
                        <a:rPr lang="en-US" sz="1100" dirty="0" smtClean="0"/>
                        <a:t>1 Central Processing Unit</a:t>
                      </a:r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Tactical</a:t>
                      </a:r>
                      <a:r>
                        <a:rPr lang="en-US" sz="1100" baseline="0" dirty="0" smtClean="0"/>
                        <a:t> growth</a:t>
                      </a:r>
                      <a:r>
                        <a:rPr lang="en-US" sz="1100" dirty="0" smtClean="0"/>
                        <a:t> east</a:t>
                      </a:r>
                      <a:r>
                        <a:rPr lang="en-US" sz="1100" baseline="0" dirty="0" smtClean="0"/>
                        <a:t> and west from 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Development Corridor</a:t>
                      </a:r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Targeting</a:t>
                      </a:r>
                      <a:r>
                        <a:rPr lang="en-US" sz="1100" baseline="0" dirty="0" smtClean="0"/>
                        <a:t> 1 new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Development module per year</a:t>
                      </a:r>
                    </a:p>
                    <a:p>
                      <a:pPr algn="ctr"/>
                      <a:endParaRPr lang="en-US" sz="1100" baseline="0" dirty="0" smtClean="0"/>
                    </a:p>
                    <a:p>
                      <a:pPr algn="ctr"/>
                      <a:endParaRPr lang="en-US" sz="1100" baseline="0" dirty="0" smtClean="0"/>
                    </a:p>
                    <a:p>
                      <a:pPr algn="ctr"/>
                      <a:endParaRPr lang="en-US" sz="1100" baseline="0" dirty="0" smtClean="0"/>
                    </a:p>
                    <a:p>
                      <a:pPr algn="ctr"/>
                      <a:endParaRPr lang="en-SG" sz="1100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71">
                <a:tc>
                  <a:txBody>
                    <a:bodyPr/>
                    <a:lstStyle/>
                    <a:p>
                      <a:pPr algn="ctr"/>
                      <a:endParaRPr lang="en-SG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6292023"/>
            <a:ext cx="621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Planning for success and participating in securing Alaska’s future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8170955" y="989251"/>
            <a:ext cx="396838" cy="34146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580112" y="5085184"/>
            <a:ext cx="467544" cy="4436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48472" y="5090629"/>
            <a:ext cx="29114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Successful regional development</a:t>
            </a:r>
          </a:p>
          <a:p>
            <a:r>
              <a:rPr lang="en-US" sz="1600" dirty="0">
                <a:solidFill>
                  <a:srgbClr val="0070C0"/>
                </a:solidFill>
              </a:rPr>
              <a:t>o</a:t>
            </a:r>
            <a:r>
              <a:rPr lang="en-US" sz="1600" dirty="0" smtClean="0">
                <a:solidFill>
                  <a:srgbClr val="0070C0"/>
                </a:solidFill>
              </a:rPr>
              <a:t>ffers compounding benefits for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Alaska</a:t>
            </a:r>
          </a:p>
          <a:p>
            <a:endParaRPr lang="en-US" sz="16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66E7-6AD0-4D14-8CFB-A53E7D7D95AD}" type="slidenum">
              <a:rPr lang="en-SG" smtClean="0"/>
              <a:pPr/>
              <a:t>5</a:t>
            </a:fld>
            <a:endParaRPr lang="en-S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/>
              <a:t>Plan of Development</a:t>
            </a:r>
            <a:r>
              <a:rPr lang="en-SG" sz="2900" dirty="0"/>
              <a:t/>
            </a:r>
            <a:br>
              <a:rPr lang="en-SG" sz="2900" dirty="0"/>
            </a:br>
            <a:r>
              <a:rPr lang="en-SG" sz="1800" dirty="0"/>
              <a:t>Proof of </a:t>
            </a:r>
            <a:r>
              <a:rPr lang="en-SG" sz="1800" dirty="0" smtClean="0"/>
              <a:t>Concept – Dual Multi </a:t>
            </a:r>
            <a:r>
              <a:rPr lang="en-SG" sz="1800" dirty="0"/>
              <a:t>Well </a:t>
            </a:r>
            <a:r>
              <a:rPr lang="en-SG" sz="1800" dirty="0" smtClean="0"/>
              <a:t>Programs</a:t>
            </a:r>
            <a:endParaRPr lang="en-SG" sz="1800" dirty="0"/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371234" y="1340768"/>
            <a:ext cx="3552694" cy="46805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61950" indent="-276225" algn="l" defTabSz="914400" rtl="0" eaLnBrk="1" latinLnBrk="0" hangingPunct="1">
              <a:spcBef>
                <a:spcPts val="0"/>
              </a:spcBef>
              <a:buClr>
                <a:srgbClr val="000066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–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•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»"/>
              <a:defRPr lang="en-SG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184150"/>
            <a:r>
              <a:rPr lang="en-SG" sz="1200" dirty="0" smtClean="0"/>
              <a:t>2 “Proof of Concept” </a:t>
            </a:r>
            <a:r>
              <a:rPr lang="en-SG" sz="1200" dirty="0"/>
              <a:t>w</a:t>
            </a:r>
            <a:r>
              <a:rPr lang="en-SG" sz="1200" dirty="0" smtClean="0"/>
              <a:t>ork programs occurring simultaneously</a:t>
            </a:r>
          </a:p>
          <a:p>
            <a:pPr marL="650875" lvl="1" indent="-184150"/>
            <a:r>
              <a:rPr lang="en-SG" sz="1000" dirty="0" smtClean="0"/>
              <a:t>Service Co-led program</a:t>
            </a:r>
          </a:p>
          <a:p>
            <a:pPr marL="650875" lvl="1" indent="-184150"/>
            <a:r>
              <a:rPr lang="en-SG" sz="1000" dirty="0" smtClean="0"/>
              <a:t>Great Bear-led </a:t>
            </a:r>
            <a:r>
              <a:rPr lang="en-SG" sz="1000" dirty="0"/>
              <a:t>program</a:t>
            </a:r>
          </a:p>
          <a:p>
            <a:pPr marL="269875" indent="-184150"/>
            <a:endParaRPr lang="en-SG" sz="800" dirty="0"/>
          </a:p>
          <a:p>
            <a:pPr marL="269875" indent="-184150"/>
            <a:r>
              <a:rPr lang="en-SG" sz="1200" dirty="0" smtClean="0"/>
              <a:t>Ascertain </a:t>
            </a:r>
            <a:r>
              <a:rPr lang="en-SG" sz="1200" dirty="0"/>
              <a:t>the productive capacity of the </a:t>
            </a:r>
            <a:r>
              <a:rPr lang="en-SG" sz="1200" dirty="0" smtClean="0"/>
              <a:t>formations</a:t>
            </a:r>
          </a:p>
          <a:p>
            <a:pPr marL="269875" indent="-184150"/>
            <a:endParaRPr lang="en-SG" sz="800" dirty="0"/>
          </a:p>
          <a:p>
            <a:pPr marL="269875" indent="-184150"/>
            <a:r>
              <a:rPr lang="en-SG" sz="1200" dirty="0" smtClean="0"/>
              <a:t>Determine processing </a:t>
            </a:r>
            <a:r>
              <a:rPr lang="en-SG" sz="1200" dirty="0"/>
              <a:t>requirements for oil, water and </a:t>
            </a:r>
            <a:r>
              <a:rPr lang="en-SG" sz="1200" dirty="0" smtClean="0"/>
              <a:t>gas</a:t>
            </a:r>
          </a:p>
          <a:p>
            <a:pPr marL="269875" indent="-184150"/>
            <a:endParaRPr lang="en-SG" sz="800" dirty="0" smtClean="0"/>
          </a:p>
          <a:p>
            <a:pPr marL="269875" indent="-184150"/>
            <a:r>
              <a:rPr lang="en-SG" sz="1200" dirty="0" smtClean="0"/>
              <a:t>Drilling</a:t>
            </a:r>
            <a:r>
              <a:rPr lang="en-SG" sz="1200" dirty="0"/>
              <a:t>, coring, fracture stimulation and evaluation of </a:t>
            </a:r>
            <a:r>
              <a:rPr lang="en-SG" sz="1200" dirty="0" smtClean="0"/>
              <a:t> </a:t>
            </a:r>
            <a:r>
              <a:rPr lang="en-SG" sz="1200" dirty="0"/>
              <a:t>vertical </a:t>
            </a:r>
            <a:r>
              <a:rPr lang="en-SG" sz="1200" dirty="0" smtClean="0"/>
              <a:t>&amp; horizontal wells</a:t>
            </a:r>
            <a:endParaRPr lang="en-SG" sz="1200" dirty="0"/>
          </a:p>
          <a:p>
            <a:pPr marL="269875" indent="-184150"/>
            <a:endParaRPr lang="en-SG" sz="800" dirty="0" smtClean="0"/>
          </a:p>
          <a:p>
            <a:pPr marL="269875" indent="-184150"/>
            <a:r>
              <a:rPr lang="en-SG" sz="1200" dirty="0" smtClean="0"/>
              <a:t>Utilize disturbed </a:t>
            </a:r>
            <a:r>
              <a:rPr lang="en-SG" sz="1200" dirty="0"/>
              <a:t>gravel on existing spur roads off the Dalton Highway</a:t>
            </a:r>
          </a:p>
          <a:p>
            <a:pPr marL="269875" indent="-184150"/>
            <a:endParaRPr lang="en-SG" sz="800" dirty="0" smtClean="0"/>
          </a:p>
          <a:p>
            <a:pPr marL="269875" indent="-184150"/>
            <a:r>
              <a:rPr lang="en-SG" sz="1200" dirty="0" smtClean="0"/>
              <a:t>Permitting </a:t>
            </a:r>
            <a:r>
              <a:rPr lang="en-SG" sz="1200" dirty="0"/>
              <a:t>underway at </a:t>
            </a:r>
            <a:r>
              <a:rPr lang="en-SG" sz="1200" dirty="0" smtClean="0"/>
              <a:t>6 </a:t>
            </a:r>
            <a:r>
              <a:rPr lang="en-SG" sz="1200" dirty="0"/>
              <a:t>locations</a:t>
            </a:r>
          </a:p>
          <a:p>
            <a:pPr marL="269875" indent="-184150"/>
            <a:endParaRPr lang="en-SG" sz="800" dirty="0" smtClean="0"/>
          </a:p>
          <a:p>
            <a:pPr marL="269875" indent="-184150"/>
            <a:r>
              <a:rPr lang="en-SG" sz="1200" dirty="0"/>
              <a:t>Evaluate reservoir characteristics</a:t>
            </a:r>
          </a:p>
          <a:p>
            <a:pPr marL="269875" indent="-184150"/>
            <a:endParaRPr lang="en-SG" sz="800" dirty="0" smtClean="0"/>
          </a:p>
          <a:p>
            <a:pPr marL="269875" indent="-184150"/>
            <a:r>
              <a:rPr lang="en-SG" sz="1200" dirty="0" smtClean="0"/>
              <a:t>Evaluate </a:t>
            </a:r>
            <a:r>
              <a:rPr lang="en-SG" sz="1200" dirty="0"/>
              <a:t>mechanical properties from core</a:t>
            </a:r>
          </a:p>
          <a:p>
            <a:pPr marL="269875" indent="-184150"/>
            <a:endParaRPr lang="en-SG" sz="800" dirty="0" smtClean="0"/>
          </a:p>
          <a:p>
            <a:pPr marL="269875" indent="-184150"/>
            <a:r>
              <a:rPr lang="en-SG" sz="1200" dirty="0" smtClean="0"/>
              <a:t>Determine </a:t>
            </a:r>
            <a:r>
              <a:rPr lang="en-SG" sz="1200" dirty="0"/>
              <a:t>in-situ stress</a:t>
            </a:r>
          </a:p>
          <a:p>
            <a:pPr marL="269875" indent="-184150"/>
            <a:endParaRPr lang="en-SG" sz="800" dirty="0" smtClean="0"/>
          </a:p>
          <a:p>
            <a:pPr marL="269875" indent="-184150"/>
            <a:r>
              <a:rPr lang="en-SG" sz="1200" dirty="0" smtClean="0"/>
              <a:t>Well </a:t>
            </a:r>
            <a:r>
              <a:rPr lang="en-SG" sz="1200" dirty="0"/>
              <a:t>design (vertical/horizontal/multi-lateral)</a:t>
            </a:r>
          </a:p>
          <a:p>
            <a:pPr marL="269875" indent="-184150"/>
            <a:endParaRPr lang="en-SG" sz="800" dirty="0" smtClean="0"/>
          </a:p>
          <a:p>
            <a:pPr marL="269875" indent="-184150"/>
            <a:r>
              <a:rPr lang="en-SG" sz="1200" dirty="0" smtClean="0"/>
              <a:t>Completion </a:t>
            </a:r>
            <a:r>
              <a:rPr lang="en-SG" sz="1200" dirty="0"/>
              <a:t>design (liner/cement/stimulation)</a:t>
            </a:r>
          </a:p>
          <a:p>
            <a:pPr marL="269875" indent="-184150"/>
            <a:endParaRPr lang="en-SG" sz="1200" dirty="0"/>
          </a:p>
          <a:p>
            <a:pPr marL="269875" indent="-184150"/>
            <a:endParaRPr lang="en-SG" sz="1200" dirty="0"/>
          </a:p>
        </p:txBody>
      </p:sp>
      <p:sp>
        <p:nvSpPr>
          <p:cNvPr id="23" name="Rectangle 22"/>
          <p:cNvSpPr/>
          <p:nvPr/>
        </p:nvSpPr>
        <p:spPr>
          <a:xfrm>
            <a:off x="6875265" y="2035183"/>
            <a:ext cx="521308" cy="5330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Rectangle 23"/>
          <p:cNvSpPr/>
          <p:nvPr/>
        </p:nvSpPr>
        <p:spPr>
          <a:xfrm>
            <a:off x="6875265" y="2564043"/>
            <a:ext cx="521308" cy="5330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Rectangle 24"/>
          <p:cNvSpPr/>
          <p:nvPr/>
        </p:nvSpPr>
        <p:spPr>
          <a:xfrm>
            <a:off x="6875265" y="3096253"/>
            <a:ext cx="521308" cy="5330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Rectangle 25"/>
          <p:cNvSpPr/>
          <p:nvPr/>
        </p:nvSpPr>
        <p:spPr>
          <a:xfrm>
            <a:off x="6875265" y="3625113"/>
            <a:ext cx="521308" cy="5330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Rectangle 26"/>
          <p:cNvSpPr/>
          <p:nvPr/>
        </p:nvSpPr>
        <p:spPr>
          <a:xfrm>
            <a:off x="6875265" y="4156222"/>
            <a:ext cx="521308" cy="5330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8" name="Rectangle 27"/>
          <p:cNvSpPr/>
          <p:nvPr/>
        </p:nvSpPr>
        <p:spPr>
          <a:xfrm>
            <a:off x="6875265" y="4684092"/>
            <a:ext cx="521308" cy="5330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Rectangle 21"/>
          <p:cNvSpPr/>
          <p:nvPr/>
        </p:nvSpPr>
        <p:spPr>
          <a:xfrm>
            <a:off x="6875265" y="5216568"/>
            <a:ext cx="521308" cy="5330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Rectangle 30"/>
          <p:cNvSpPr/>
          <p:nvPr/>
        </p:nvSpPr>
        <p:spPr>
          <a:xfrm>
            <a:off x="5319972" y="203518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Rectangle 31"/>
          <p:cNvSpPr/>
          <p:nvPr/>
        </p:nvSpPr>
        <p:spPr>
          <a:xfrm>
            <a:off x="5836130" y="203518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Rectangle 32"/>
          <p:cNvSpPr/>
          <p:nvPr/>
        </p:nvSpPr>
        <p:spPr>
          <a:xfrm>
            <a:off x="6359114" y="203518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Rectangle 33"/>
          <p:cNvSpPr/>
          <p:nvPr/>
        </p:nvSpPr>
        <p:spPr>
          <a:xfrm>
            <a:off x="5319972" y="256404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5" name="Rectangle 34"/>
          <p:cNvSpPr/>
          <p:nvPr/>
        </p:nvSpPr>
        <p:spPr>
          <a:xfrm>
            <a:off x="5836130" y="256404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Rectangle 35"/>
          <p:cNvSpPr/>
          <p:nvPr/>
        </p:nvSpPr>
        <p:spPr>
          <a:xfrm>
            <a:off x="6359114" y="256404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Rectangle 36"/>
          <p:cNvSpPr/>
          <p:nvPr/>
        </p:nvSpPr>
        <p:spPr>
          <a:xfrm>
            <a:off x="5319972" y="5216568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Rectangle 37"/>
          <p:cNvSpPr/>
          <p:nvPr/>
        </p:nvSpPr>
        <p:spPr>
          <a:xfrm>
            <a:off x="5836130" y="5216568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Rectangle 38"/>
          <p:cNvSpPr/>
          <p:nvPr/>
        </p:nvSpPr>
        <p:spPr>
          <a:xfrm>
            <a:off x="6359114" y="5216568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0" name="Rectangle 39"/>
          <p:cNvSpPr/>
          <p:nvPr/>
        </p:nvSpPr>
        <p:spPr>
          <a:xfrm>
            <a:off x="7394049" y="5216568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Rectangle 40"/>
          <p:cNvSpPr/>
          <p:nvPr/>
        </p:nvSpPr>
        <p:spPr>
          <a:xfrm>
            <a:off x="7916557" y="5216568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2" name="Rectangle 41"/>
          <p:cNvSpPr/>
          <p:nvPr/>
        </p:nvSpPr>
        <p:spPr>
          <a:xfrm>
            <a:off x="6359114" y="309625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3" name="Rectangle 42"/>
          <p:cNvSpPr/>
          <p:nvPr/>
        </p:nvSpPr>
        <p:spPr>
          <a:xfrm>
            <a:off x="7394049" y="309625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4" name="Rectangle 43"/>
          <p:cNvSpPr/>
          <p:nvPr/>
        </p:nvSpPr>
        <p:spPr>
          <a:xfrm>
            <a:off x="7916557" y="309625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Rectangle 44"/>
          <p:cNvSpPr/>
          <p:nvPr/>
        </p:nvSpPr>
        <p:spPr>
          <a:xfrm>
            <a:off x="6359114" y="362511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Rectangle 45"/>
          <p:cNvSpPr/>
          <p:nvPr/>
        </p:nvSpPr>
        <p:spPr>
          <a:xfrm>
            <a:off x="7394049" y="362511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7" name="Rectangle 46"/>
          <p:cNvSpPr/>
          <p:nvPr/>
        </p:nvSpPr>
        <p:spPr>
          <a:xfrm>
            <a:off x="7916557" y="362511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8" name="Rectangle 47"/>
          <p:cNvSpPr/>
          <p:nvPr/>
        </p:nvSpPr>
        <p:spPr>
          <a:xfrm>
            <a:off x="6359114" y="4156222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Rectangle 48"/>
          <p:cNvSpPr/>
          <p:nvPr/>
        </p:nvSpPr>
        <p:spPr>
          <a:xfrm>
            <a:off x="7394049" y="4156222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0" name="Rectangle 49"/>
          <p:cNvSpPr/>
          <p:nvPr/>
        </p:nvSpPr>
        <p:spPr>
          <a:xfrm>
            <a:off x="7916557" y="4156222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1" name="Rectangle 50"/>
          <p:cNvSpPr/>
          <p:nvPr/>
        </p:nvSpPr>
        <p:spPr>
          <a:xfrm>
            <a:off x="7394049" y="4684092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2" name="Rectangle 51"/>
          <p:cNvSpPr/>
          <p:nvPr/>
        </p:nvSpPr>
        <p:spPr>
          <a:xfrm>
            <a:off x="7916557" y="4684092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6" name="Freeform 55"/>
          <p:cNvSpPr/>
          <p:nvPr/>
        </p:nvSpPr>
        <p:spPr>
          <a:xfrm>
            <a:off x="7262345" y="1373375"/>
            <a:ext cx="1276350" cy="4641850"/>
          </a:xfrm>
          <a:custGeom>
            <a:avLst/>
            <a:gdLst>
              <a:gd name="connsiteX0" fmla="*/ 1276350 w 1276350"/>
              <a:gd name="connsiteY0" fmla="*/ 0 h 4641850"/>
              <a:gd name="connsiteX1" fmla="*/ 0 w 1276350"/>
              <a:gd name="connsiteY1" fmla="*/ 2990850 h 4641850"/>
              <a:gd name="connsiteX2" fmla="*/ 342900 w 1276350"/>
              <a:gd name="connsiteY2" fmla="*/ 3587750 h 4641850"/>
              <a:gd name="connsiteX3" fmla="*/ 336550 w 1276350"/>
              <a:gd name="connsiteY3" fmla="*/ 4171950 h 4641850"/>
              <a:gd name="connsiteX4" fmla="*/ 635000 w 1276350"/>
              <a:gd name="connsiteY4" fmla="*/ 4641850 h 464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350" h="4641850">
                <a:moveTo>
                  <a:pt x="1276350" y="0"/>
                </a:moveTo>
                <a:lnTo>
                  <a:pt x="0" y="2990850"/>
                </a:lnTo>
                <a:lnTo>
                  <a:pt x="342900" y="3587750"/>
                </a:lnTo>
                <a:cubicBezTo>
                  <a:pt x="340783" y="3782483"/>
                  <a:pt x="338667" y="3977217"/>
                  <a:pt x="336550" y="4171950"/>
                </a:cubicBezTo>
                <a:lnTo>
                  <a:pt x="635000" y="464185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9" name="Freeform 58"/>
          <p:cNvSpPr/>
          <p:nvPr/>
        </p:nvSpPr>
        <p:spPr>
          <a:xfrm>
            <a:off x="7908370" y="1399430"/>
            <a:ext cx="165947" cy="1416518"/>
          </a:xfrm>
          <a:custGeom>
            <a:avLst/>
            <a:gdLst>
              <a:gd name="connsiteX0" fmla="*/ 168250 w 168250"/>
              <a:gd name="connsiteY0" fmla="*/ 0 h 1353312"/>
              <a:gd name="connsiteX1" fmla="*/ 0 w 168250"/>
              <a:gd name="connsiteY1" fmla="*/ 336499 h 1353312"/>
              <a:gd name="connsiteX2" fmla="*/ 0 w 168250"/>
              <a:gd name="connsiteY2" fmla="*/ 1353312 h 13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250" h="1353312">
                <a:moveTo>
                  <a:pt x="168250" y="0"/>
                </a:moveTo>
                <a:lnTo>
                  <a:pt x="0" y="336499"/>
                </a:lnTo>
                <a:lnTo>
                  <a:pt x="0" y="1353312"/>
                </a:lnTo>
              </a:path>
            </a:pathLst>
          </a:cu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0" name="TextBox 59"/>
          <p:cNvSpPr txBox="1"/>
          <p:nvPr/>
        </p:nvSpPr>
        <p:spPr>
          <a:xfrm>
            <a:off x="7941029" y="1492860"/>
            <a:ext cx="497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/>
              <a:t>TAPS</a:t>
            </a:r>
            <a:endParaRPr lang="en-SG" sz="1100" b="1" i="1" dirty="0"/>
          </a:p>
        </p:txBody>
      </p:sp>
      <p:sp>
        <p:nvSpPr>
          <p:cNvPr id="70" name="Oval 69"/>
          <p:cNvSpPr/>
          <p:nvPr/>
        </p:nvSpPr>
        <p:spPr>
          <a:xfrm>
            <a:off x="7357137" y="3625113"/>
            <a:ext cx="78872" cy="9693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7" name="Oval 76"/>
          <p:cNvSpPr/>
          <p:nvPr/>
        </p:nvSpPr>
        <p:spPr>
          <a:xfrm>
            <a:off x="7230107" y="3966454"/>
            <a:ext cx="78872" cy="9693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8" name="Oval 77"/>
          <p:cNvSpPr/>
          <p:nvPr/>
        </p:nvSpPr>
        <p:spPr>
          <a:xfrm>
            <a:off x="7110616" y="4357769"/>
            <a:ext cx="78872" cy="9693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9" name="Oval 78"/>
          <p:cNvSpPr/>
          <p:nvPr/>
        </p:nvSpPr>
        <p:spPr>
          <a:xfrm>
            <a:off x="7265944" y="4715896"/>
            <a:ext cx="78872" cy="9693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0" name="Oval 79"/>
          <p:cNvSpPr/>
          <p:nvPr/>
        </p:nvSpPr>
        <p:spPr>
          <a:xfrm>
            <a:off x="7431412" y="5018709"/>
            <a:ext cx="78872" cy="9693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3" name="Oval 62"/>
          <p:cNvSpPr/>
          <p:nvPr/>
        </p:nvSpPr>
        <p:spPr>
          <a:xfrm>
            <a:off x="7517488" y="3317686"/>
            <a:ext cx="78872" cy="9693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65" name="Group 64"/>
          <p:cNvGrpSpPr/>
          <p:nvPr/>
        </p:nvGrpSpPr>
        <p:grpSpPr>
          <a:xfrm>
            <a:off x="5169863" y="1532073"/>
            <a:ext cx="2386555" cy="501754"/>
            <a:chOff x="3658144" y="1532073"/>
            <a:chExt cx="2386555" cy="501754"/>
          </a:xfrm>
        </p:grpSpPr>
        <p:sp>
          <p:nvSpPr>
            <p:cNvPr id="66" name="Rectangle 65"/>
            <p:cNvSpPr/>
            <p:nvPr/>
          </p:nvSpPr>
          <p:spPr>
            <a:xfrm>
              <a:off x="4000228" y="1781827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658144" y="1781827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026480" y="1781827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684396" y="1781827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342312" y="1781827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702699" y="1781827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368564" y="1781827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000228" y="1532073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658144" y="1532073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026480" y="1532073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684396" y="1532073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342312" y="1532073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02699" y="1532073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368564" y="1532073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64" name="Oval 63"/>
          <p:cNvSpPr/>
          <p:nvPr/>
        </p:nvSpPr>
        <p:spPr>
          <a:xfrm rot="2600074">
            <a:off x="5802025" y="1893566"/>
            <a:ext cx="2325247" cy="2104594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 rot="2255039">
            <a:off x="6110545" y="3871197"/>
            <a:ext cx="1946521" cy="1845245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4211960" y="3502169"/>
            <a:ext cx="15936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/>
              <a:t>Service Co</a:t>
            </a:r>
            <a:br>
              <a:rPr lang="en-US" sz="1100" b="1" i="1" dirty="0" smtClean="0"/>
            </a:br>
            <a:r>
              <a:rPr lang="en-US" sz="1100" b="1" i="1" dirty="0" smtClean="0"/>
              <a:t>Proof of Concept Area</a:t>
            </a:r>
            <a:endParaRPr lang="en-SG" sz="1100" b="1" i="1" dirty="0"/>
          </a:p>
        </p:txBody>
      </p:sp>
      <p:sp>
        <p:nvSpPr>
          <p:cNvPr id="83" name="TextBox 82"/>
          <p:cNvSpPr txBox="1"/>
          <p:nvPr/>
        </p:nvSpPr>
        <p:spPr>
          <a:xfrm>
            <a:off x="4211960" y="4222249"/>
            <a:ext cx="15936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/>
              <a:t>Great Bear </a:t>
            </a:r>
          </a:p>
          <a:p>
            <a:pPr algn="ctr"/>
            <a:r>
              <a:rPr lang="en-US" sz="1100" b="1" i="1" dirty="0" smtClean="0"/>
              <a:t>Proof </a:t>
            </a:r>
            <a:r>
              <a:rPr lang="en-US" sz="1100" b="1" i="1" dirty="0"/>
              <a:t>of </a:t>
            </a:r>
            <a:r>
              <a:rPr lang="en-US" sz="1100" b="1" i="1" dirty="0" smtClean="0"/>
              <a:t>Concept Area</a:t>
            </a:r>
            <a:endParaRPr lang="en-SG" sz="1100" b="1" i="1" dirty="0"/>
          </a:p>
        </p:txBody>
      </p:sp>
      <p:sp>
        <p:nvSpPr>
          <p:cNvPr id="84" name="Freeform 83"/>
          <p:cNvSpPr/>
          <p:nvPr/>
        </p:nvSpPr>
        <p:spPr>
          <a:xfrm flipV="1">
            <a:off x="5364088" y="3286145"/>
            <a:ext cx="823632" cy="365836"/>
          </a:xfrm>
          <a:custGeom>
            <a:avLst/>
            <a:gdLst>
              <a:gd name="connsiteX0" fmla="*/ 0 w 1550822"/>
              <a:gd name="connsiteY0" fmla="*/ 0 h 431597"/>
              <a:gd name="connsiteX1" fmla="*/ 1550822 w 1550822"/>
              <a:gd name="connsiteY1" fmla="*/ 431597 h 43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0822" h="431597">
                <a:moveTo>
                  <a:pt x="0" y="0"/>
                </a:moveTo>
                <a:lnTo>
                  <a:pt x="1550822" y="431597"/>
                </a:lnTo>
              </a:path>
            </a:pathLst>
          </a:custGeom>
          <a:ln w="38100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5" name="Freeform 84"/>
          <p:cNvSpPr/>
          <p:nvPr/>
        </p:nvSpPr>
        <p:spPr>
          <a:xfrm>
            <a:off x="5736554" y="4542801"/>
            <a:ext cx="801561" cy="407825"/>
          </a:xfrm>
          <a:custGeom>
            <a:avLst/>
            <a:gdLst>
              <a:gd name="connsiteX0" fmla="*/ 0 w 1550822"/>
              <a:gd name="connsiteY0" fmla="*/ 0 h 431597"/>
              <a:gd name="connsiteX1" fmla="*/ 1550822 w 1550822"/>
              <a:gd name="connsiteY1" fmla="*/ 431597 h 43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0822" h="431597">
                <a:moveTo>
                  <a:pt x="0" y="0"/>
                </a:moveTo>
                <a:lnTo>
                  <a:pt x="1550822" y="431597"/>
                </a:lnTo>
              </a:path>
            </a:pathLst>
          </a:custGeom>
          <a:ln w="38100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482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16060" y="1532073"/>
            <a:ext cx="2728639" cy="4217565"/>
            <a:chOff x="3316060" y="1532073"/>
            <a:chExt cx="2728639" cy="4217565"/>
          </a:xfrm>
        </p:grpSpPr>
        <p:sp>
          <p:nvSpPr>
            <p:cNvPr id="154" name="Rectangle 153"/>
            <p:cNvSpPr/>
            <p:nvPr/>
          </p:nvSpPr>
          <p:spPr>
            <a:xfrm>
              <a:off x="4000228" y="1781827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658144" y="1781827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316060" y="1781827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5026480" y="1781827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4684396" y="1781827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342312" y="1781827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702699" y="1781827"/>
              <a:ext cx="342000" cy="2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5368564" y="1781827"/>
              <a:ext cx="342000" cy="2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000228" y="1532073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658144" y="1532073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316060" y="1532073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026480" y="1532073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684396" y="1532073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342312" y="1532073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5702699" y="1532073"/>
              <a:ext cx="342000" cy="2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5368564" y="1532073"/>
              <a:ext cx="342000" cy="2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grpSp>
          <p:nvGrpSpPr>
            <p:cNvPr id="8" name="Group 108"/>
            <p:cNvGrpSpPr/>
            <p:nvPr/>
          </p:nvGrpSpPr>
          <p:grpSpPr>
            <a:xfrm>
              <a:off x="5368725" y="2035183"/>
              <a:ext cx="529259" cy="3599089"/>
              <a:chOff x="5368725" y="2035183"/>
              <a:chExt cx="529259" cy="3599089"/>
            </a:xfrm>
            <a:solidFill>
              <a:schemeClr val="bg1">
                <a:lumMod val="85000"/>
              </a:schemeClr>
            </a:solidFill>
          </p:grpSpPr>
          <p:sp>
            <p:nvSpPr>
              <p:cNvPr id="17" name="Rectangle 16"/>
              <p:cNvSpPr/>
              <p:nvPr/>
            </p:nvSpPr>
            <p:spPr>
              <a:xfrm>
                <a:off x="5368725" y="2035183"/>
                <a:ext cx="521308" cy="53307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368725" y="2564043"/>
                <a:ext cx="521308" cy="53307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368725" y="3096253"/>
                <a:ext cx="521308" cy="53307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68725" y="3625113"/>
                <a:ext cx="521308" cy="53307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368725" y="4156222"/>
                <a:ext cx="521308" cy="53307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376676" y="4684092"/>
                <a:ext cx="521308" cy="53307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372678" y="5372662"/>
                <a:ext cx="288032" cy="2616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1</a:t>
                </a:r>
                <a:endParaRPr lang="en-SG" sz="1100" b="1" dirty="0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5368725" y="5216568"/>
              <a:ext cx="521308" cy="5330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9"/>
            <a:ext cx="2431020" cy="4176463"/>
          </a:xfrm>
        </p:spPr>
        <p:txBody>
          <a:bodyPr>
            <a:normAutofit fontScale="85000" lnSpcReduction="20000"/>
          </a:bodyPr>
          <a:lstStyle/>
          <a:p>
            <a:pPr marL="85725" indent="0">
              <a:buNone/>
            </a:pPr>
            <a:r>
              <a:rPr lang="en-SG" b="1" dirty="0" smtClean="0"/>
              <a:t>Key Principles</a:t>
            </a:r>
            <a:endParaRPr lang="en-SG" b="1" dirty="0"/>
          </a:p>
          <a:p>
            <a:endParaRPr lang="en-SG" dirty="0" smtClean="0"/>
          </a:p>
          <a:p>
            <a:pPr marL="269875" indent="-184150"/>
            <a:r>
              <a:rPr lang="en-SG" dirty="0" smtClean="0"/>
              <a:t>Initially </a:t>
            </a:r>
            <a:r>
              <a:rPr lang="en-SG" dirty="0"/>
              <a:t>focus activity adjacent to Dalton Highway to </a:t>
            </a:r>
            <a:r>
              <a:rPr lang="en-SG" dirty="0" smtClean="0"/>
              <a:t>minimize new surface impacts and maximize efficiencies</a:t>
            </a:r>
            <a:endParaRPr lang="en-SG" dirty="0"/>
          </a:p>
          <a:p>
            <a:pPr marL="269875" indent="-184150"/>
            <a:endParaRPr lang="en-SG" dirty="0"/>
          </a:p>
          <a:p>
            <a:pPr marL="269875" indent="-184150"/>
            <a:r>
              <a:rPr lang="en-SG" dirty="0"/>
              <a:t>Phased approach to better understand reservoir performance </a:t>
            </a:r>
          </a:p>
          <a:p>
            <a:pPr marL="269875" indent="-184150"/>
            <a:endParaRPr lang="en-SG" dirty="0"/>
          </a:p>
          <a:p>
            <a:pPr marL="269875" indent="-184150"/>
            <a:r>
              <a:rPr lang="en-SG" dirty="0"/>
              <a:t>Establish production potential and then optimize operations (MPU </a:t>
            </a:r>
            <a:r>
              <a:rPr lang="en-SG" dirty="0" err="1"/>
              <a:t>vs</a:t>
            </a:r>
            <a:r>
              <a:rPr lang="en-SG" dirty="0"/>
              <a:t> </a:t>
            </a:r>
            <a:r>
              <a:rPr lang="en-SG" dirty="0" smtClean="0"/>
              <a:t>CPF)</a:t>
            </a:r>
          </a:p>
          <a:p>
            <a:pPr marL="269875" indent="-184150"/>
            <a:endParaRPr lang="en-SG" dirty="0"/>
          </a:p>
          <a:p>
            <a:pPr marL="269875" indent="-184150"/>
            <a:r>
              <a:rPr lang="en-SG" dirty="0"/>
              <a:t>Accelerate full development eastwards and westwards of Development Corridor. </a:t>
            </a:r>
            <a:r>
              <a:rPr lang="en-SG" dirty="0" smtClean="0"/>
              <a:t> F- full CPF concept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66E7-6AD0-4D14-8CFB-A53E7D7D95AD}" type="slidenum">
              <a:rPr lang="en-SG" smtClean="0"/>
              <a:pPr/>
              <a:t>6</a:t>
            </a:fld>
            <a:endParaRPr lang="en-S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/>
              <a:t>Plan of Development</a:t>
            </a:r>
            <a:r>
              <a:rPr lang="en-SG" sz="4400" dirty="0"/>
              <a:t/>
            </a:r>
            <a:br>
              <a:rPr lang="en-SG" sz="4400" dirty="0"/>
            </a:br>
            <a:r>
              <a:rPr lang="en-SG" sz="1800" dirty="0" smtClean="0"/>
              <a:t>Phased </a:t>
            </a:r>
            <a:r>
              <a:rPr lang="en-SG" sz="1800" dirty="0"/>
              <a:t>Development Approach – 3 Main Phases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82665" y="2035183"/>
            <a:ext cx="511037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le 12"/>
          <p:cNvSpPr/>
          <p:nvPr/>
        </p:nvSpPr>
        <p:spPr>
          <a:xfrm>
            <a:off x="3294763" y="203518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Rectangle 13"/>
          <p:cNvSpPr/>
          <p:nvPr/>
        </p:nvSpPr>
        <p:spPr>
          <a:xfrm>
            <a:off x="3813432" y="203518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Rectangle 14"/>
          <p:cNvSpPr/>
          <p:nvPr/>
        </p:nvSpPr>
        <p:spPr>
          <a:xfrm>
            <a:off x="4329590" y="203518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Rectangle 15"/>
          <p:cNvSpPr/>
          <p:nvPr/>
        </p:nvSpPr>
        <p:spPr>
          <a:xfrm>
            <a:off x="4852574" y="203518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Rectangle 17"/>
          <p:cNvSpPr/>
          <p:nvPr/>
        </p:nvSpPr>
        <p:spPr>
          <a:xfrm>
            <a:off x="2782665" y="2564043"/>
            <a:ext cx="511037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Rectangle 18"/>
          <p:cNvSpPr/>
          <p:nvPr/>
        </p:nvSpPr>
        <p:spPr>
          <a:xfrm>
            <a:off x="3294763" y="256404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Rectangle 19"/>
          <p:cNvSpPr/>
          <p:nvPr/>
        </p:nvSpPr>
        <p:spPr>
          <a:xfrm>
            <a:off x="3813432" y="256404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Rectangle 20"/>
          <p:cNvSpPr/>
          <p:nvPr/>
        </p:nvSpPr>
        <p:spPr>
          <a:xfrm>
            <a:off x="4329590" y="256404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Rectangle 21"/>
          <p:cNvSpPr/>
          <p:nvPr/>
        </p:nvSpPr>
        <p:spPr>
          <a:xfrm>
            <a:off x="4852574" y="256404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Rectangle 23"/>
          <p:cNvSpPr/>
          <p:nvPr/>
        </p:nvSpPr>
        <p:spPr>
          <a:xfrm>
            <a:off x="2782665" y="3096253"/>
            <a:ext cx="511037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Rectangle 24"/>
          <p:cNvSpPr/>
          <p:nvPr/>
        </p:nvSpPr>
        <p:spPr>
          <a:xfrm>
            <a:off x="3294763" y="309625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Rectangle 25"/>
          <p:cNvSpPr/>
          <p:nvPr/>
        </p:nvSpPr>
        <p:spPr>
          <a:xfrm>
            <a:off x="2782665" y="3625113"/>
            <a:ext cx="511037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Rectangle 26"/>
          <p:cNvSpPr/>
          <p:nvPr/>
        </p:nvSpPr>
        <p:spPr>
          <a:xfrm>
            <a:off x="3294763" y="362511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8" name="Rectangle 27"/>
          <p:cNvSpPr/>
          <p:nvPr/>
        </p:nvSpPr>
        <p:spPr>
          <a:xfrm>
            <a:off x="3294763" y="4156222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Rectangle 28"/>
          <p:cNvSpPr/>
          <p:nvPr/>
        </p:nvSpPr>
        <p:spPr>
          <a:xfrm>
            <a:off x="2782665" y="5216568"/>
            <a:ext cx="511037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Rectangle 29"/>
          <p:cNvSpPr/>
          <p:nvPr/>
        </p:nvSpPr>
        <p:spPr>
          <a:xfrm>
            <a:off x="3294763" y="5216568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Rectangle 30"/>
          <p:cNvSpPr/>
          <p:nvPr/>
        </p:nvSpPr>
        <p:spPr>
          <a:xfrm>
            <a:off x="3813432" y="5216568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Rectangle 31"/>
          <p:cNvSpPr/>
          <p:nvPr/>
        </p:nvSpPr>
        <p:spPr>
          <a:xfrm>
            <a:off x="4329590" y="5216568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Rectangle 32"/>
          <p:cNvSpPr/>
          <p:nvPr/>
        </p:nvSpPr>
        <p:spPr>
          <a:xfrm>
            <a:off x="4852574" y="5216568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5" name="Rectangle 34"/>
          <p:cNvSpPr/>
          <p:nvPr/>
        </p:nvSpPr>
        <p:spPr>
          <a:xfrm>
            <a:off x="5887509" y="5216568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Rectangle 35"/>
          <p:cNvSpPr/>
          <p:nvPr/>
        </p:nvSpPr>
        <p:spPr>
          <a:xfrm>
            <a:off x="6410017" y="5216568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Rectangle 36"/>
          <p:cNvSpPr/>
          <p:nvPr/>
        </p:nvSpPr>
        <p:spPr>
          <a:xfrm>
            <a:off x="4852574" y="309625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Rectangle 38"/>
          <p:cNvSpPr/>
          <p:nvPr/>
        </p:nvSpPr>
        <p:spPr>
          <a:xfrm>
            <a:off x="5887509" y="309625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0" name="Rectangle 39"/>
          <p:cNvSpPr/>
          <p:nvPr/>
        </p:nvSpPr>
        <p:spPr>
          <a:xfrm>
            <a:off x="6410017" y="309625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Rectangle 40"/>
          <p:cNvSpPr/>
          <p:nvPr/>
        </p:nvSpPr>
        <p:spPr>
          <a:xfrm>
            <a:off x="6927486" y="309625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2" name="Rectangle 41"/>
          <p:cNvSpPr/>
          <p:nvPr/>
        </p:nvSpPr>
        <p:spPr>
          <a:xfrm>
            <a:off x="7445920" y="309625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3" name="Rectangle 42"/>
          <p:cNvSpPr/>
          <p:nvPr/>
        </p:nvSpPr>
        <p:spPr>
          <a:xfrm>
            <a:off x="7969504" y="309625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4" name="Rectangle 43"/>
          <p:cNvSpPr/>
          <p:nvPr/>
        </p:nvSpPr>
        <p:spPr>
          <a:xfrm>
            <a:off x="4852574" y="362511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Rectangle 45"/>
          <p:cNvSpPr/>
          <p:nvPr/>
        </p:nvSpPr>
        <p:spPr>
          <a:xfrm>
            <a:off x="5887509" y="362511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7" name="Rectangle 46"/>
          <p:cNvSpPr/>
          <p:nvPr/>
        </p:nvSpPr>
        <p:spPr>
          <a:xfrm>
            <a:off x="6410017" y="362511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8" name="Rectangle 47"/>
          <p:cNvSpPr/>
          <p:nvPr/>
        </p:nvSpPr>
        <p:spPr>
          <a:xfrm>
            <a:off x="6927486" y="362511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Rectangle 48"/>
          <p:cNvSpPr/>
          <p:nvPr/>
        </p:nvSpPr>
        <p:spPr>
          <a:xfrm>
            <a:off x="7445920" y="362511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0" name="Rectangle 49"/>
          <p:cNvSpPr/>
          <p:nvPr/>
        </p:nvSpPr>
        <p:spPr>
          <a:xfrm>
            <a:off x="7969504" y="362511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1" name="Rectangle 50"/>
          <p:cNvSpPr/>
          <p:nvPr/>
        </p:nvSpPr>
        <p:spPr>
          <a:xfrm>
            <a:off x="4852574" y="4156222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3" name="Rectangle 52"/>
          <p:cNvSpPr/>
          <p:nvPr/>
        </p:nvSpPr>
        <p:spPr>
          <a:xfrm>
            <a:off x="5887509" y="4156222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4" name="Rectangle 53"/>
          <p:cNvSpPr/>
          <p:nvPr/>
        </p:nvSpPr>
        <p:spPr>
          <a:xfrm>
            <a:off x="6410017" y="4156222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5" name="Rectangle 54"/>
          <p:cNvSpPr/>
          <p:nvPr/>
        </p:nvSpPr>
        <p:spPr>
          <a:xfrm>
            <a:off x="6927486" y="4156222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6" name="Rectangle 55"/>
          <p:cNvSpPr/>
          <p:nvPr/>
        </p:nvSpPr>
        <p:spPr>
          <a:xfrm>
            <a:off x="7445920" y="4156222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7" name="Rectangle 56"/>
          <p:cNvSpPr/>
          <p:nvPr/>
        </p:nvSpPr>
        <p:spPr>
          <a:xfrm>
            <a:off x="7969504" y="4156222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9" name="Rectangle 58"/>
          <p:cNvSpPr/>
          <p:nvPr/>
        </p:nvSpPr>
        <p:spPr>
          <a:xfrm>
            <a:off x="5887509" y="4684092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0" name="Rectangle 59"/>
          <p:cNvSpPr/>
          <p:nvPr/>
        </p:nvSpPr>
        <p:spPr>
          <a:xfrm>
            <a:off x="6410017" y="4684092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1" name="Rectangle 60"/>
          <p:cNvSpPr/>
          <p:nvPr/>
        </p:nvSpPr>
        <p:spPr>
          <a:xfrm>
            <a:off x="6927486" y="4684092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2" name="Rectangle 61"/>
          <p:cNvSpPr/>
          <p:nvPr/>
        </p:nvSpPr>
        <p:spPr>
          <a:xfrm>
            <a:off x="7445920" y="4684092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3" name="Rectangle 62"/>
          <p:cNvSpPr/>
          <p:nvPr/>
        </p:nvSpPr>
        <p:spPr>
          <a:xfrm>
            <a:off x="7969504" y="4684092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8" name="Freeform 67"/>
          <p:cNvSpPr/>
          <p:nvPr/>
        </p:nvSpPr>
        <p:spPr>
          <a:xfrm>
            <a:off x="5755805" y="1373375"/>
            <a:ext cx="1276350" cy="4641850"/>
          </a:xfrm>
          <a:custGeom>
            <a:avLst/>
            <a:gdLst>
              <a:gd name="connsiteX0" fmla="*/ 1276350 w 1276350"/>
              <a:gd name="connsiteY0" fmla="*/ 0 h 4641850"/>
              <a:gd name="connsiteX1" fmla="*/ 0 w 1276350"/>
              <a:gd name="connsiteY1" fmla="*/ 2990850 h 4641850"/>
              <a:gd name="connsiteX2" fmla="*/ 342900 w 1276350"/>
              <a:gd name="connsiteY2" fmla="*/ 3587750 h 4641850"/>
              <a:gd name="connsiteX3" fmla="*/ 336550 w 1276350"/>
              <a:gd name="connsiteY3" fmla="*/ 4171950 h 4641850"/>
              <a:gd name="connsiteX4" fmla="*/ 635000 w 1276350"/>
              <a:gd name="connsiteY4" fmla="*/ 4641850 h 464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350" h="4641850">
                <a:moveTo>
                  <a:pt x="1276350" y="0"/>
                </a:moveTo>
                <a:lnTo>
                  <a:pt x="0" y="2990850"/>
                </a:lnTo>
                <a:lnTo>
                  <a:pt x="342900" y="3587750"/>
                </a:lnTo>
                <a:cubicBezTo>
                  <a:pt x="340783" y="3782483"/>
                  <a:pt x="338667" y="3977217"/>
                  <a:pt x="336550" y="4171950"/>
                </a:cubicBezTo>
                <a:lnTo>
                  <a:pt x="635000" y="464185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71" name="Straight Connector 70"/>
          <p:cNvCxnSpPr/>
          <p:nvPr/>
        </p:nvCxnSpPr>
        <p:spPr>
          <a:xfrm>
            <a:off x="2780317" y="4151532"/>
            <a:ext cx="0" cy="10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/>
          <p:cNvSpPr/>
          <p:nvPr/>
        </p:nvSpPr>
        <p:spPr>
          <a:xfrm>
            <a:off x="6401830" y="1399430"/>
            <a:ext cx="165947" cy="1416518"/>
          </a:xfrm>
          <a:custGeom>
            <a:avLst/>
            <a:gdLst>
              <a:gd name="connsiteX0" fmla="*/ 168250 w 168250"/>
              <a:gd name="connsiteY0" fmla="*/ 0 h 1353312"/>
              <a:gd name="connsiteX1" fmla="*/ 0 w 168250"/>
              <a:gd name="connsiteY1" fmla="*/ 336499 h 1353312"/>
              <a:gd name="connsiteX2" fmla="*/ 0 w 168250"/>
              <a:gd name="connsiteY2" fmla="*/ 1353312 h 13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250" h="1353312">
                <a:moveTo>
                  <a:pt x="168250" y="0"/>
                </a:moveTo>
                <a:lnTo>
                  <a:pt x="0" y="336499"/>
                </a:lnTo>
                <a:lnTo>
                  <a:pt x="0" y="1353312"/>
                </a:lnTo>
              </a:path>
            </a:pathLst>
          </a:cu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3" name="TextBox 72"/>
          <p:cNvSpPr txBox="1"/>
          <p:nvPr/>
        </p:nvSpPr>
        <p:spPr>
          <a:xfrm>
            <a:off x="6434489" y="1492860"/>
            <a:ext cx="497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/>
              <a:t>TAPS</a:t>
            </a:r>
            <a:endParaRPr lang="en-SG" sz="1100" b="1" i="1" dirty="0"/>
          </a:p>
        </p:txBody>
      </p:sp>
      <p:sp>
        <p:nvSpPr>
          <p:cNvPr id="74" name="TextBox 73"/>
          <p:cNvSpPr txBox="1"/>
          <p:nvPr/>
        </p:nvSpPr>
        <p:spPr>
          <a:xfrm>
            <a:off x="7060780" y="2324780"/>
            <a:ext cx="18079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/>
              <a:t>Pilot Plant (MPU) </a:t>
            </a:r>
          </a:p>
          <a:p>
            <a:r>
              <a:rPr lang="en-US" sz="1100" b="1" i="1" dirty="0" smtClean="0"/>
              <a:t>Trucking 5 – 10,000 BOPD</a:t>
            </a:r>
          </a:p>
          <a:p>
            <a:r>
              <a:rPr lang="en-US" sz="1100" b="1" i="1" dirty="0" smtClean="0"/>
              <a:t>Up to 24 Wells</a:t>
            </a:r>
            <a:endParaRPr lang="en-SG" sz="1100" b="1" i="1" dirty="0"/>
          </a:p>
        </p:txBody>
      </p:sp>
      <p:sp>
        <p:nvSpPr>
          <p:cNvPr id="92" name="TextBox 91"/>
          <p:cNvSpPr txBox="1"/>
          <p:nvPr/>
        </p:nvSpPr>
        <p:spPr>
          <a:xfrm>
            <a:off x="4104704" y="1216916"/>
            <a:ext cx="1796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/>
              <a:t>Pump Station (~ 10 miles)</a:t>
            </a:r>
            <a:endParaRPr lang="en-SG" sz="1100" b="1" i="1" dirty="0"/>
          </a:p>
        </p:txBody>
      </p:sp>
      <p:sp>
        <p:nvSpPr>
          <p:cNvPr id="93" name="TextBox 92"/>
          <p:cNvSpPr txBox="1"/>
          <p:nvPr/>
        </p:nvSpPr>
        <p:spPr>
          <a:xfrm>
            <a:off x="2258157" y="1223580"/>
            <a:ext cx="1593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/>
              <a:t>Great Bear Pipeline</a:t>
            </a:r>
            <a:endParaRPr lang="en-SG" sz="1100" b="1" i="1" dirty="0"/>
          </a:p>
        </p:txBody>
      </p:sp>
      <p:sp>
        <p:nvSpPr>
          <p:cNvPr id="95" name="Rectangle 94"/>
          <p:cNvSpPr/>
          <p:nvPr/>
        </p:nvSpPr>
        <p:spPr>
          <a:xfrm>
            <a:off x="5980049" y="3218383"/>
            <a:ext cx="78872" cy="969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6" name="Freeform 95"/>
          <p:cNvSpPr/>
          <p:nvPr/>
        </p:nvSpPr>
        <p:spPr>
          <a:xfrm flipH="1">
            <a:off x="6058915" y="2574796"/>
            <a:ext cx="873007" cy="632298"/>
          </a:xfrm>
          <a:custGeom>
            <a:avLst/>
            <a:gdLst>
              <a:gd name="connsiteX0" fmla="*/ 0 w 1550822"/>
              <a:gd name="connsiteY0" fmla="*/ 0 h 431597"/>
              <a:gd name="connsiteX1" fmla="*/ 1550822 w 1550822"/>
              <a:gd name="connsiteY1" fmla="*/ 431597 h 43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0822" h="431597">
                <a:moveTo>
                  <a:pt x="0" y="0"/>
                </a:moveTo>
                <a:lnTo>
                  <a:pt x="1550822" y="431597"/>
                </a:lnTo>
              </a:path>
            </a:pathLst>
          </a:custGeom>
          <a:ln w="38100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9" name="TextBox 98"/>
          <p:cNvSpPr txBox="1"/>
          <p:nvPr/>
        </p:nvSpPr>
        <p:spPr>
          <a:xfrm>
            <a:off x="2299622" y="5707650"/>
            <a:ext cx="3349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/>
              <a:t>Multi</a:t>
            </a:r>
            <a:r>
              <a:rPr lang="en-US" sz="1100" b="1" i="1" dirty="0"/>
              <a:t>-</a:t>
            </a:r>
            <a:r>
              <a:rPr lang="en-US" sz="1100" b="1" i="1" dirty="0" smtClean="0"/>
              <a:t>Pad </a:t>
            </a:r>
            <a:r>
              <a:rPr lang="en-US" sz="1100" b="1" i="1" dirty="0"/>
              <a:t>build out </a:t>
            </a:r>
            <a:r>
              <a:rPr lang="en-US" sz="1100" b="1" i="1" dirty="0" smtClean="0"/>
              <a:t>connected by Great </a:t>
            </a:r>
            <a:r>
              <a:rPr lang="en-US" sz="1100" b="1" i="1" dirty="0"/>
              <a:t>Bear </a:t>
            </a:r>
            <a:r>
              <a:rPr lang="en-US" sz="1100" b="1" i="1" dirty="0" smtClean="0"/>
              <a:t>pipeline to TAPS</a:t>
            </a:r>
          </a:p>
        </p:txBody>
      </p:sp>
      <p:sp>
        <p:nvSpPr>
          <p:cNvPr id="102" name="Oval 101"/>
          <p:cNvSpPr/>
          <p:nvPr/>
        </p:nvSpPr>
        <p:spPr>
          <a:xfrm>
            <a:off x="6876256" y="2360911"/>
            <a:ext cx="221652" cy="213885"/>
          </a:xfrm>
          <a:prstGeom prst="ellips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1</a:t>
            </a:r>
            <a:endParaRPr lang="en-SG" sz="1100" b="1" dirty="0">
              <a:solidFill>
                <a:schemeClr val="bg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103598" y="5730695"/>
            <a:ext cx="221652" cy="213885"/>
          </a:xfrm>
          <a:prstGeom prst="ellips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2</a:t>
            </a:r>
            <a:endParaRPr lang="en-SG" sz="11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980049" y="1137820"/>
            <a:ext cx="15780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/>
              <a:t>Initial Development Corridor</a:t>
            </a:r>
            <a:endParaRPr lang="en-SG" sz="1100" b="1" i="1" dirty="0"/>
          </a:p>
        </p:txBody>
      </p:sp>
      <p:sp>
        <p:nvSpPr>
          <p:cNvPr id="107" name="Oval 106"/>
          <p:cNvSpPr/>
          <p:nvPr/>
        </p:nvSpPr>
        <p:spPr>
          <a:xfrm>
            <a:off x="3270228" y="4687528"/>
            <a:ext cx="221652" cy="213885"/>
          </a:xfrm>
          <a:prstGeom prst="ellips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3</a:t>
            </a:r>
            <a:endParaRPr lang="en-SG" sz="1100" b="1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450245" y="4657611"/>
            <a:ext cx="18079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/>
              <a:t>Full field development fanning out from initial Development Corridor</a:t>
            </a:r>
            <a:endParaRPr lang="en-SG" sz="1100" b="1" i="1" dirty="0"/>
          </a:p>
        </p:txBody>
      </p:sp>
      <p:cxnSp>
        <p:nvCxnSpPr>
          <p:cNvPr id="125" name="Straight Arrow Connector 124"/>
          <p:cNvCxnSpPr/>
          <p:nvPr/>
        </p:nvCxnSpPr>
        <p:spPr>
          <a:xfrm flipH="1">
            <a:off x="4936284" y="2301718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4936284" y="2804781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>
            <a:off x="4936284" y="3365936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4936284" y="3868999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4936284" y="4405308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4936284" y="5493379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0800000" flipH="1">
            <a:off x="5884094" y="4941168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10800000" flipH="1">
            <a:off x="5884094" y="3365936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rot="10800000" flipH="1">
            <a:off x="5884094" y="3868999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rot="10800000" flipH="1">
            <a:off x="5884094" y="4405308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rot="10800000" flipH="1">
            <a:off x="5884094" y="5493379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Freeform 138"/>
          <p:cNvSpPr/>
          <p:nvPr/>
        </p:nvSpPr>
        <p:spPr>
          <a:xfrm flipH="1">
            <a:off x="5755804" y="1346889"/>
            <a:ext cx="305554" cy="760800"/>
          </a:xfrm>
          <a:custGeom>
            <a:avLst/>
            <a:gdLst>
              <a:gd name="connsiteX0" fmla="*/ 0 w 1550822"/>
              <a:gd name="connsiteY0" fmla="*/ 0 h 431597"/>
              <a:gd name="connsiteX1" fmla="*/ 1550822 w 1550822"/>
              <a:gd name="connsiteY1" fmla="*/ 431597 h 43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0822" h="431597">
                <a:moveTo>
                  <a:pt x="0" y="0"/>
                </a:moveTo>
                <a:lnTo>
                  <a:pt x="1550822" y="431597"/>
                </a:lnTo>
              </a:path>
            </a:pathLst>
          </a:custGeom>
          <a:ln w="38100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0" name="Freeform 139"/>
          <p:cNvSpPr/>
          <p:nvPr/>
        </p:nvSpPr>
        <p:spPr>
          <a:xfrm>
            <a:off x="3686498" y="1411582"/>
            <a:ext cx="1974212" cy="794223"/>
          </a:xfrm>
          <a:custGeom>
            <a:avLst/>
            <a:gdLst>
              <a:gd name="connsiteX0" fmla="*/ 0 w 1550822"/>
              <a:gd name="connsiteY0" fmla="*/ 0 h 431597"/>
              <a:gd name="connsiteX1" fmla="*/ 1550822 w 1550822"/>
              <a:gd name="connsiteY1" fmla="*/ 431597 h 43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0822" h="431597">
                <a:moveTo>
                  <a:pt x="0" y="0"/>
                </a:moveTo>
                <a:lnTo>
                  <a:pt x="1550822" y="431597"/>
                </a:lnTo>
              </a:path>
            </a:pathLst>
          </a:custGeom>
          <a:ln w="38100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2" name="Freeform 141"/>
          <p:cNvSpPr/>
          <p:nvPr/>
        </p:nvSpPr>
        <p:spPr>
          <a:xfrm rot="19338438" flipV="1">
            <a:off x="5473371" y="5622714"/>
            <a:ext cx="241858" cy="59157"/>
          </a:xfrm>
          <a:custGeom>
            <a:avLst/>
            <a:gdLst>
              <a:gd name="connsiteX0" fmla="*/ 0 w 1550822"/>
              <a:gd name="connsiteY0" fmla="*/ 0 h 431597"/>
              <a:gd name="connsiteX1" fmla="*/ 1550822 w 1550822"/>
              <a:gd name="connsiteY1" fmla="*/ 431597 h 43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0822" h="431597">
                <a:moveTo>
                  <a:pt x="0" y="0"/>
                </a:moveTo>
                <a:lnTo>
                  <a:pt x="1550822" y="431597"/>
                </a:lnTo>
              </a:path>
            </a:pathLst>
          </a:custGeom>
          <a:ln w="38100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75" name="Straight Connector 74"/>
          <p:cNvCxnSpPr/>
          <p:nvPr/>
        </p:nvCxnSpPr>
        <p:spPr>
          <a:xfrm>
            <a:off x="5710594" y="1255548"/>
            <a:ext cx="0" cy="4464000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51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66E7-6AD0-4D14-8CFB-A53E7D7D95AD}" type="slidenum">
              <a:rPr lang="en-SG" smtClean="0"/>
              <a:pPr/>
              <a:t>7</a:t>
            </a:fld>
            <a:endParaRPr lang="en-S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 smtClean="0"/>
              <a:t>Development Corridor Schematic</a:t>
            </a:r>
            <a:r>
              <a:rPr lang="en-SG" sz="2900" dirty="0"/>
              <a:t/>
            </a:r>
            <a:br>
              <a:rPr lang="en-SG" sz="2900" dirty="0"/>
            </a:br>
            <a:r>
              <a:rPr lang="en-SG" sz="1800" dirty="0" smtClean="0"/>
              <a:t>Phased Development Fanning Out From Corridor</a:t>
            </a:r>
            <a:endParaRPr lang="en-SG" sz="1800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371234" y="4001438"/>
            <a:ext cx="4140000" cy="13681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61950" indent="-276225" algn="l" defTabSz="914400" rtl="0" eaLnBrk="1" latinLnBrk="0" hangingPunct="1">
              <a:spcBef>
                <a:spcPts val="0"/>
              </a:spcBef>
              <a:buClr>
                <a:srgbClr val="000066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–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•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»"/>
              <a:defRPr lang="en-SG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184150"/>
            <a:endParaRPr lang="en-SG" sz="1200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227217" y="1288951"/>
            <a:ext cx="5208879" cy="47323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61950" indent="-276225" algn="l" defTabSz="914400" rtl="0" eaLnBrk="1" latinLnBrk="0" hangingPunct="1">
              <a:spcBef>
                <a:spcPts val="0"/>
              </a:spcBef>
              <a:buClr>
                <a:srgbClr val="000066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–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•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0066"/>
              </a:buClr>
              <a:buFont typeface="Arial" pitchFamily="34" charset="0"/>
              <a:buChar char="»"/>
              <a:defRPr lang="en-SG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184150"/>
            <a:r>
              <a:rPr lang="en-SG" sz="1200" dirty="0"/>
              <a:t>Create Development </a:t>
            </a:r>
            <a:r>
              <a:rPr lang="en-SG" sz="1200" dirty="0" smtClean="0"/>
              <a:t>Corridor away from Dalton Highway</a:t>
            </a:r>
          </a:p>
          <a:p>
            <a:pPr marL="269875" indent="-184150"/>
            <a:endParaRPr lang="en-SG" sz="200" dirty="0" smtClean="0"/>
          </a:p>
          <a:p>
            <a:pPr marL="269875" indent="-184150"/>
            <a:r>
              <a:rPr lang="en-SG" sz="1200" dirty="0" smtClean="0"/>
              <a:t>Move from trucking operations to pipelines to PS1</a:t>
            </a:r>
          </a:p>
          <a:p>
            <a:pPr marL="269875" indent="-184150"/>
            <a:endParaRPr lang="en-SG" sz="200" dirty="0" smtClean="0"/>
          </a:p>
          <a:p>
            <a:pPr marL="269875" indent="-184150"/>
            <a:r>
              <a:rPr lang="en-SG" sz="1200" dirty="0" smtClean="0"/>
              <a:t>Phase from MPU to CPF concept</a:t>
            </a:r>
          </a:p>
          <a:p>
            <a:pPr marL="269875" indent="-184150"/>
            <a:endParaRPr lang="en-SG" sz="200" dirty="0"/>
          </a:p>
          <a:p>
            <a:pPr marL="269875" indent="-184150"/>
            <a:r>
              <a:rPr lang="en-US" sz="1200" dirty="0" smtClean="0"/>
              <a:t>Each </a:t>
            </a:r>
            <a:r>
              <a:rPr lang="en-US" sz="1200" dirty="0"/>
              <a:t>pad manifold building contains single well test separation facilities with associated metering and gas lift </a:t>
            </a:r>
            <a:r>
              <a:rPr lang="en-US" sz="1200" dirty="0" smtClean="0"/>
              <a:t>distribution</a:t>
            </a:r>
          </a:p>
          <a:p>
            <a:pPr marL="269875" indent="-184150"/>
            <a:endParaRPr lang="en-US" sz="200" dirty="0" smtClean="0"/>
          </a:p>
          <a:p>
            <a:pPr marL="269875" indent="-184150"/>
            <a:r>
              <a:rPr lang="en-US" sz="1200" dirty="0" smtClean="0"/>
              <a:t>Production </a:t>
            </a:r>
            <a:r>
              <a:rPr lang="en-US" sz="1200" dirty="0"/>
              <a:t>piped to CPF which is combined with production from other </a:t>
            </a:r>
            <a:r>
              <a:rPr lang="en-US" sz="1200" dirty="0" smtClean="0"/>
              <a:t>pads</a:t>
            </a:r>
          </a:p>
          <a:p>
            <a:pPr marL="269875" indent="-184150"/>
            <a:endParaRPr lang="en-US" sz="200" dirty="0" smtClean="0"/>
          </a:p>
          <a:p>
            <a:pPr marL="269875" indent="-184150"/>
            <a:r>
              <a:rPr lang="en-US" sz="1200" dirty="0" smtClean="0"/>
              <a:t>Oil, </a:t>
            </a:r>
            <a:r>
              <a:rPr lang="en-US" sz="1200" dirty="0"/>
              <a:t>gas, water and sediment </a:t>
            </a:r>
            <a:r>
              <a:rPr lang="en-US" sz="1200" dirty="0" smtClean="0"/>
              <a:t>separated </a:t>
            </a:r>
            <a:r>
              <a:rPr lang="en-US" sz="1200" dirty="0"/>
              <a:t>at the CPF and tied into </a:t>
            </a:r>
            <a:r>
              <a:rPr lang="en-US" sz="1200" dirty="0" smtClean="0"/>
              <a:t>TAPS</a:t>
            </a:r>
          </a:p>
          <a:p>
            <a:pPr marL="269875" indent="-184150"/>
            <a:endParaRPr lang="en-US" sz="200" dirty="0" smtClean="0"/>
          </a:p>
          <a:p>
            <a:pPr marL="269875" indent="-184150"/>
            <a:r>
              <a:rPr lang="en-US" sz="1200" dirty="0" smtClean="0"/>
              <a:t>Water </a:t>
            </a:r>
            <a:r>
              <a:rPr lang="en-US" sz="1200" dirty="0"/>
              <a:t>disposed down dedicated Class II liquid disposal well and produced gas compressed on site and used for power (conservative case assumes </a:t>
            </a:r>
            <a:r>
              <a:rPr lang="en-US" sz="1200" dirty="0" smtClean="0"/>
              <a:t>excess volume piped </a:t>
            </a:r>
            <a:r>
              <a:rPr lang="en-US" sz="1200" dirty="0"/>
              <a:t>to Prudhoe)</a:t>
            </a:r>
          </a:p>
          <a:p>
            <a:pPr marL="269875" indent="-184150"/>
            <a:endParaRPr lang="en-SG" sz="200" dirty="0" smtClean="0"/>
          </a:p>
          <a:p>
            <a:pPr marL="269875" indent="-184150"/>
            <a:r>
              <a:rPr lang="en-SG" sz="1200" dirty="0" smtClean="0"/>
              <a:t>8 pads, with 24 </a:t>
            </a:r>
            <a:r>
              <a:rPr lang="en-SG" sz="1200" dirty="0"/>
              <a:t>wells/pad = </a:t>
            </a:r>
            <a:r>
              <a:rPr lang="en-SG" sz="1200" dirty="0" smtClean="0"/>
              <a:t>192 wells</a:t>
            </a:r>
          </a:p>
          <a:p>
            <a:pPr marL="269875" indent="-184150"/>
            <a:endParaRPr lang="en-SG" sz="200" dirty="0" smtClean="0"/>
          </a:p>
          <a:p>
            <a:pPr marL="269875" indent="-184150"/>
            <a:r>
              <a:rPr lang="en-SG" sz="1200" dirty="0" smtClean="0"/>
              <a:t>Central processing </a:t>
            </a:r>
            <a:r>
              <a:rPr lang="en-SG" sz="1200" dirty="0"/>
              <a:t>f</a:t>
            </a:r>
            <a:r>
              <a:rPr lang="en-SG" sz="1200" dirty="0" smtClean="0"/>
              <a:t>acility</a:t>
            </a:r>
          </a:p>
          <a:p>
            <a:pPr marL="650875" lvl="1" indent="-184150"/>
            <a:r>
              <a:rPr lang="en-SG" sz="1000" dirty="0" smtClean="0"/>
              <a:t>Field power generation</a:t>
            </a:r>
            <a:endParaRPr lang="en-SG" sz="1000" dirty="0"/>
          </a:p>
          <a:p>
            <a:pPr marL="650875" lvl="1" indent="-184150"/>
            <a:r>
              <a:rPr lang="en-SG" sz="1000" dirty="0"/>
              <a:t>Liquid disposal </a:t>
            </a:r>
          </a:p>
          <a:p>
            <a:pPr marL="650875" lvl="1" indent="-184150"/>
            <a:r>
              <a:rPr lang="en-SG" sz="1000" dirty="0"/>
              <a:t>Major camp </a:t>
            </a:r>
            <a:r>
              <a:rPr lang="en-SG" sz="1000" dirty="0" smtClean="0"/>
              <a:t>office/warehouse</a:t>
            </a:r>
            <a:endParaRPr lang="en-SG" sz="1000" dirty="0"/>
          </a:p>
          <a:p>
            <a:pPr marL="650875" lvl="1" indent="-184150"/>
            <a:r>
              <a:rPr lang="en-SG" sz="1000" dirty="0"/>
              <a:t>Series of </a:t>
            </a:r>
            <a:r>
              <a:rPr lang="en-SG" sz="1000" dirty="0" smtClean="0"/>
              <a:t>divert </a:t>
            </a:r>
            <a:r>
              <a:rPr lang="en-SG" sz="1000" dirty="0"/>
              <a:t>tanks </a:t>
            </a:r>
          </a:p>
          <a:p>
            <a:pPr marL="650875" lvl="1" indent="-184150"/>
            <a:r>
              <a:rPr lang="en-SG" sz="1000" dirty="0"/>
              <a:t>Infield </a:t>
            </a:r>
            <a:r>
              <a:rPr lang="en-SG" sz="1000" dirty="0" smtClean="0"/>
              <a:t>roads/power/</a:t>
            </a:r>
            <a:r>
              <a:rPr lang="en-SG" sz="1000" dirty="0" err="1" smtClean="0"/>
              <a:t>telcommunications</a:t>
            </a:r>
            <a:r>
              <a:rPr lang="en-SG" sz="1000" dirty="0" smtClean="0"/>
              <a:t> </a:t>
            </a:r>
            <a:endParaRPr lang="en-SG" sz="1000" dirty="0"/>
          </a:p>
          <a:p>
            <a:pPr marL="650875" lvl="1" indent="-184150"/>
            <a:r>
              <a:rPr lang="en-SG" sz="1000" dirty="0"/>
              <a:t>Gas </a:t>
            </a:r>
            <a:r>
              <a:rPr lang="en-SG" sz="1000" dirty="0" smtClean="0"/>
              <a:t>compression </a:t>
            </a:r>
            <a:endParaRPr lang="en-SG" sz="1000" dirty="0"/>
          </a:p>
          <a:p>
            <a:pPr marL="269875" indent="-184150"/>
            <a:endParaRPr lang="en-SG" sz="200" dirty="0" smtClean="0"/>
          </a:p>
          <a:p>
            <a:pPr marL="269875" indent="-184150"/>
            <a:r>
              <a:rPr lang="en-SG" sz="1200" dirty="0" smtClean="0"/>
              <a:t>20 mile 12” oil pipeline</a:t>
            </a:r>
          </a:p>
          <a:p>
            <a:pPr marL="269875" indent="-184150"/>
            <a:endParaRPr lang="en-SG" sz="200" dirty="0" smtClean="0"/>
          </a:p>
          <a:p>
            <a:pPr marL="269875" indent="-184150"/>
            <a:r>
              <a:rPr lang="en-SG" sz="1200" dirty="0" smtClean="0"/>
              <a:t>20 mile 4” gas line to Prudhoe Bay</a:t>
            </a:r>
            <a:endParaRPr lang="en-SG" sz="1200" dirty="0"/>
          </a:p>
          <a:p>
            <a:pPr marL="269875" indent="-184150"/>
            <a:endParaRPr lang="en-SG" sz="200" dirty="0" smtClean="0"/>
          </a:p>
          <a:p>
            <a:pPr marL="269875" indent="-184150"/>
            <a:r>
              <a:rPr lang="en-SG" sz="1200" dirty="0" smtClean="0"/>
              <a:t>Connected </a:t>
            </a:r>
            <a:r>
              <a:rPr lang="en-SG" sz="1200" dirty="0"/>
              <a:t>PAD </a:t>
            </a:r>
            <a:r>
              <a:rPr lang="en-SG" sz="1200" dirty="0" smtClean="0"/>
              <a:t>system</a:t>
            </a:r>
          </a:p>
          <a:p>
            <a:pPr marL="269875" indent="-184150"/>
            <a:endParaRPr lang="en-SG" sz="200" dirty="0" smtClean="0"/>
          </a:p>
          <a:p>
            <a:pPr marL="269875" indent="-184150"/>
            <a:r>
              <a:rPr lang="en-SG" sz="1200" dirty="0" smtClean="0"/>
              <a:t>Ultimately increase </a:t>
            </a:r>
            <a:r>
              <a:rPr lang="en-SG" sz="1200" dirty="0"/>
              <a:t>production </a:t>
            </a:r>
            <a:r>
              <a:rPr lang="en-SG" sz="1200" dirty="0" smtClean="0"/>
              <a:t>to greater than 100,000  BOPD peak per corridor</a:t>
            </a:r>
            <a:endParaRPr lang="en-SG" sz="1200" dirty="0"/>
          </a:p>
          <a:p>
            <a:pPr marL="269875" indent="-184150"/>
            <a:endParaRPr lang="en-SG" sz="1200" dirty="0"/>
          </a:p>
          <a:p>
            <a:pPr marL="269875" indent="-184150"/>
            <a:endParaRPr lang="en-SG" sz="1200" dirty="0"/>
          </a:p>
        </p:txBody>
      </p:sp>
      <p:grpSp>
        <p:nvGrpSpPr>
          <p:cNvPr id="2" name="Group 76"/>
          <p:cNvGrpSpPr/>
          <p:nvPr/>
        </p:nvGrpSpPr>
        <p:grpSpPr>
          <a:xfrm>
            <a:off x="6846536" y="2035183"/>
            <a:ext cx="521308" cy="3714455"/>
            <a:chOff x="5368725" y="2035183"/>
            <a:chExt cx="521308" cy="3714455"/>
          </a:xfrm>
          <a:solidFill>
            <a:schemeClr val="bg1">
              <a:lumMod val="85000"/>
            </a:schemeClr>
          </a:solidFill>
        </p:grpSpPr>
        <p:grpSp>
          <p:nvGrpSpPr>
            <p:cNvPr id="6" name="Group 79"/>
            <p:cNvGrpSpPr/>
            <p:nvPr/>
          </p:nvGrpSpPr>
          <p:grpSpPr>
            <a:xfrm>
              <a:off x="5368725" y="2035183"/>
              <a:ext cx="521308" cy="3599089"/>
              <a:chOff x="5368725" y="2035183"/>
              <a:chExt cx="521308" cy="3599089"/>
            </a:xfrm>
            <a:grpFill/>
          </p:grpSpPr>
          <p:sp>
            <p:nvSpPr>
              <p:cNvPr id="84" name="Rectangle 83"/>
              <p:cNvSpPr/>
              <p:nvPr/>
            </p:nvSpPr>
            <p:spPr>
              <a:xfrm>
                <a:off x="5368725" y="2035183"/>
                <a:ext cx="521308" cy="53307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5368725" y="2564043"/>
                <a:ext cx="521308" cy="53307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368725" y="3096253"/>
                <a:ext cx="521308" cy="53307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368725" y="3625113"/>
                <a:ext cx="521308" cy="53307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368725" y="4156222"/>
                <a:ext cx="521308" cy="53307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368725" y="4684092"/>
                <a:ext cx="521308" cy="53307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372678" y="5372662"/>
                <a:ext cx="288032" cy="2616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1</a:t>
                </a:r>
                <a:endParaRPr lang="en-SG" sz="1100" b="1" dirty="0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5368725" y="5216568"/>
              <a:ext cx="521308" cy="53307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5807401" y="203518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8" name="Rectangle 117"/>
          <p:cNvSpPr/>
          <p:nvPr/>
        </p:nvSpPr>
        <p:spPr>
          <a:xfrm>
            <a:off x="6330385" y="203518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9" name="Rectangle 118"/>
          <p:cNvSpPr/>
          <p:nvPr/>
        </p:nvSpPr>
        <p:spPr>
          <a:xfrm>
            <a:off x="5807401" y="256404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1" name="Rectangle 120"/>
          <p:cNvSpPr/>
          <p:nvPr/>
        </p:nvSpPr>
        <p:spPr>
          <a:xfrm>
            <a:off x="6330385" y="256404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2" name="Rectangle 121"/>
          <p:cNvSpPr/>
          <p:nvPr/>
        </p:nvSpPr>
        <p:spPr>
          <a:xfrm>
            <a:off x="5807401" y="5216568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4" name="Rectangle 143"/>
          <p:cNvSpPr/>
          <p:nvPr/>
        </p:nvSpPr>
        <p:spPr>
          <a:xfrm>
            <a:off x="6330385" y="5216568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5" name="Rectangle 144"/>
          <p:cNvSpPr/>
          <p:nvPr/>
        </p:nvSpPr>
        <p:spPr>
          <a:xfrm>
            <a:off x="7365320" y="5216568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6" name="Rectangle 145"/>
          <p:cNvSpPr/>
          <p:nvPr/>
        </p:nvSpPr>
        <p:spPr>
          <a:xfrm>
            <a:off x="6330385" y="309625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7" name="Rectangle 146"/>
          <p:cNvSpPr/>
          <p:nvPr/>
        </p:nvSpPr>
        <p:spPr>
          <a:xfrm>
            <a:off x="7365320" y="309625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8" name="Rectangle 147"/>
          <p:cNvSpPr/>
          <p:nvPr/>
        </p:nvSpPr>
        <p:spPr>
          <a:xfrm>
            <a:off x="6330385" y="362511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9" name="Rectangle 148"/>
          <p:cNvSpPr/>
          <p:nvPr/>
        </p:nvSpPr>
        <p:spPr>
          <a:xfrm>
            <a:off x="7365320" y="3625113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0" name="Rectangle 149"/>
          <p:cNvSpPr/>
          <p:nvPr/>
        </p:nvSpPr>
        <p:spPr>
          <a:xfrm>
            <a:off x="6330385" y="4156222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1" name="Rectangle 150"/>
          <p:cNvSpPr/>
          <p:nvPr/>
        </p:nvSpPr>
        <p:spPr>
          <a:xfrm>
            <a:off x="7365320" y="4156222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2" name="Rectangle 151"/>
          <p:cNvSpPr/>
          <p:nvPr/>
        </p:nvSpPr>
        <p:spPr>
          <a:xfrm>
            <a:off x="7365320" y="4684092"/>
            <a:ext cx="521308" cy="533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3" name="Freeform 152"/>
          <p:cNvSpPr/>
          <p:nvPr/>
        </p:nvSpPr>
        <p:spPr>
          <a:xfrm>
            <a:off x="7233616" y="1373375"/>
            <a:ext cx="1276350" cy="4641850"/>
          </a:xfrm>
          <a:custGeom>
            <a:avLst/>
            <a:gdLst>
              <a:gd name="connsiteX0" fmla="*/ 1276350 w 1276350"/>
              <a:gd name="connsiteY0" fmla="*/ 0 h 4641850"/>
              <a:gd name="connsiteX1" fmla="*/ 0 w 1276350"/>
              <a:gd name="connsiteY1" fmla="*/ 2990850 h 4641850"/>
              <a:gd name="connsiteX2" fmla="*/ 342900 w 1276350"/>
              <a:gd name="connsiteY2" fmla="*/ 3587750 h 4641850"/>
              <a:gd name="connsiteX3" fmla="*/ 336550 w 1276350"/>
              <a:gd name="connsiteY3" fmla="*/ 4171950 h 4641850"/>
              <a:gd name="connsiteX4" fmla="*/ 635000 w 1276350"/>
              <a:gd name="connsiteY4" fmla="*/ 4641850 h 464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350" h="4641850">
                <a:moveTo>
                  <a:pt x="1276350" y="0"/>
                </a:moveTo>
                <a:lnTo>
                  <a:pt x="0" y="2990850"/>
                </a:lnTo>
                <a:lnTo>
                  <a:pt x="342900" y="3587750"/>
                </a:lnTo>
                <a:cubicBezTo>
                  <a:pt x="340783" y="3782483"/>
                  <a:pt x="338667" y="3977217"/>
                  <a:pt x="336550" y="4171950"/>
                </a:cubicBezTo>
                <a:lnTo>
                  <a:pt x="635000" y="464185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4" name="Freeform 153"/>
          <p:cNvSpPr/>
          <p:nvPr/>
        </p:nvSpPr>
        <p:spPr>
          <a:xfrm>
            <a:off x="7879641" y="1399430"/>
            <a:ext cx="165947" cy="1416518"/>
          </a:xfrm>
          <a:custGeom>
            <a:avLst/>
            <a:gdLst>
              <a:gd name="connsiteX0" fmla="*/ 168250 w 168250"/>
              <a:gd name="connsiteY0" fmla="*/ 0 h 1353312"/>
              <a:gd name="connsiteX1" fmla="*/ 0 w 168250"/>
              <a:gd name="connsiteY1" fmla="*/ 336499 h 1353312"/>
              <a:gd name="connsiteX2" fmla="*/ 0 w 168250"/>
              <a:gd name="connsiteY2" fmla="*/ 1353312 h 13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250" h="1353312">
                <a:moveTo>
                  <a:pt x="168250" y="0"/>
                </a:moveTo>
                <a:lnTo>
                  <a:pt x="0" y="336499"/>
                </a:lnTo>
                <a:lnTo>
                  <a:pt x="0" y="1353312"/>
                </a:lnTo>
              </a:path>
            </a:pathLst>
          </a:cu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7" name="Rectangle 176"/>
          <p:cNvSpPr/>
          <p:nvPr/>
        </p:nvSpPr>
        <p:spPr>
          <a:xfrm>
            <a:off x="7483556" y="3284984"/>
            <a:ext cx="78872" cy="969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8" name="TextBox 177"/>
          <p:cNvSpPr txBox="1"/>
          <p:nvPr/>
        </p:nvSpPr>
        <p:spPr>
          <a:xfrm>
            <a:off x="7496593" y="1124744"/>
            <a:ext cx="15780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/>
              <a:t>Development Corridor</a:t>
            </a:r>
            <a:endParaRPr lang="en-SG" sz="1100" b="1" i="1" dirty="0"/>
          </a:p>
        </p:txBody>
      </p:sp>
      <p:cxnSp>
        <p:nvCxnSpPr>
          <p:cNvPr id="179" name="Straight Arrow Connector 178"/>
          <p:cNvCxnSpPr/>
          <p:nvPr/>
        </p:nvCxnSpPr>
        <p:spPr>
          <a:xfrm flipH="1">
            <a:off x="6414095" y="2301718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flipH="1">
            <a:off x="6414095" y="2804781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H="1">
            <a:off x="6414095" y="3365936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flipH="1">
            <a:off x="6414095" y="3868999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H="1">
            <a:off x="6414095" y="4405308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flipH="1">
            <a:off x="6414095" y="5493379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6414095" y="1892979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10800000" flipH="1">
            <a:off x="7361905" y="4941168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rot="10800000" flipH="1">
            <a:off x="7361905" y="3365936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 rot="10800000" flipH="1">
            <a:off x="7361905" y="3868999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rot="10800000" flipH="1">
            <a:off x="7361905" y="4405308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rot="10800000" flipH="1">
            <a:off x="7361905" y="5493379"/>
            <a:ext cx="43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5562555" y="2336667"/>
            <a:ext cx="512180" cy="3881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SG" sz="1400" b="1" dirty="0" smtClean="0">
                <a:solidFill>
                  <a:schemeClr val="tx1"/>
                </a:solidFill>
              </a:rPr>
              <a:t>CPF</a:t>
            </a:r>
            <a:endParaRPr lang="en-GB" sz="1400" b="1" dirty="0">
              <a:solidFill>
                <a:schemeClr val="tx1"/>
              </a:solidFill>
            </a:endParaRPr>
          </a:p>
        </p:txBody>
      </p:sp>
      <p:grpSp>
        <p:nvGrpSpPr>
          <p:cNvPr id="7" name="Group 193"/>
          <p:cNvGrpSpPr/>
          <p:nvPr/>
        </p:nvGrpSpPr>
        <p:grpSpPr>
          <a:xfrm>
            <a:off x="5819837" y="1532073"/>
            <a:ext cx="1702387" cy="501754"/>
            <a:chOff x="4342312" y="1532073"/>
            <a:chExt cx="1702387" cy="501754"/>
          </a:xfrm>
        </p:grpSpPr>
        <p:sp>
          <p:nvSpPr>
            <p:cNvPr id="195" name="Rectangle 194"/>
            <p:cNvSpPr/>
            <p:nvPr/>
          </p:nvSpPr>
          <p:spPr>
            <a:xfrm>
              <a:off x="5026480" y="1781827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4684396" y="1781827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342312" y="1781827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702699" y="1781827"/>
              <a:ext cx="342000" cy="2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5368564" y="1781827"/>
              <a:ext cx="342000" cy="2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026480" y="1532073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684396" y="1532073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4342312" y="1532073"/>
              <a:ext cx="342000" cy="2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702699" y="1532073"/>
              <a:ext cx="342000" cy="2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368564" y="1532073"/>
              <a:ext cx="342000" cy="25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205" name="Freeform 204"/>
          <p:cNvSpPr/>
          <p:nvPr/>
        </p:nvSpPr>
        <p:spPr>
          <a:xfrm flipH="1">
            <a:off x="7243852" y="1333813"/>
            <a:ext cx="334051" cy="316149"/>
          </a:xfrm>
          <a:custGeom>
            <a:avLst/>
            <a:gdLst>
              <a:gd name="connsiteX0" fmla="*/ 0 w 1550822"/>
              <a:gd name="connsiteY0" fmla="*/ 0 h 431597"/>
              <a:gd name="connsiteX1" fmla="*/ 1550822 w 1550822"/>
              <a:gd name="connsiteY1" fmla="*/ 431597 h 43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0822" h="431597">
                <a:moveTo>
                  <a:pt x="0" y="0"/>
                </a:moveTo>
                <a:lnTo>
                  <a:pt x="1550822" y="431597"/>
                </a:lnTo>
              </a:path>
            </a:pathLst>
          </a:custGeom>
          <a:ln w="38100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2" name="Rectangle 101"/>
          <p:cNvSpPr/>
          <p:nvPr/>
        </p:nvSpPr>
        <p:spPr>
          <a:xfrm>
            <a:off x="7058372" y="2251944"/>
            <a:ext cx="78872" cy="969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3" name="Rectangle 102"/>
          <p:cNvSpPr/>
          <p:nvPr/>
        </p:nvSpPr>
        <p:spPr>
          <a:xfrm>
            <a:off x="7058372" y="1729383"/>
            <a:ext cx="78872" cy="969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4" name="Rectangle 103"/>
          <p:cNvSpPr/>
          <p:nvPr/>
        </p:nvSpPr>
        <p:spPr>
          <a:xfrm>
            <a:off x="7058372" y="2780928"/>
            <a:ext cx="78872" cy="969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5" name="Rectangle 104"/>
          <p:cNvSpPr/>
          <p:nvPr/>
        </p:nvSpPr>
        <p:spPr>
          <a:xfrm>
            <a:off x="7058372" y="3332064"/>
            <a:ext cx="78872" cy="969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6" name="Rectangle 105"/>
          <p:cNvSpPr/>
          <p:nvPr/>
        </p:nvSpPr>
        <p:spPr>
          <a:xfrm>
            <a:off x="7058372" y="3861048"/>
            <a:ext cx="78872" cy="969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7" name="Rectangle 106"/>
          <p:cNvSpPr/>
          <p:nvPr/>
        </p:nvSpPr>
        <p:spPr>
          <a:xfrm>
            <a:off x="7058372" y="4365104"/>
            <a:ext cx="78872" cy="969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8" name="Rectangle 107"/>
          <p:cNvSpPr/>
          <p:nvPr/>
        </p:nvSpPr>
        <p:spPr>
          <a:xfrm>
            <a:off x="7058372" y="4897735"/>
            <a:ext cx="78872" cy="969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9" name="Rectangle 108"/>
          <p:cNvSpPr/>
          <p:nvPr/>
        </p:nvSpPr>
        <p:spPr>
          <a:xfrm>
            <a:off x="7058372" y="5458013"/>
            <a:ext cx="78872" cy="969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0" name="TextBox 109"/>
          <p:cNvSpPr txBox="1"/>
          <p:nvPr/>
        </p:nvSpPr>
        <p:spPr>
          <a:xfrm>
            <a:off x="6842348" y="1653183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8</a:t>
            </a:r>
            <a:endParaRPr lang="en-SG" sz="11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6842348" y="2161431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7</a:t>
            </a:r>
            <a:endParaRPr lang="en-SG" sz="1100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6842348" y="2689870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6</a:t>
            </a:r>
            <a:endParaRPr lang="en-SG" sz="11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6842348" y="3246884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5</a:t>
            </a:r>
            <a:endParaRPr lang="en-SG" sz="11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6842348" y="3781554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4</a:t>
            </a:r>
            <a:endParaRPr lang="en-SG" sz="11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6842348" y="4274046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3</a:t>
            </a:r>
            <a:endParaRPr lang="en-SG" sz="11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6842348" y="4825727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2</a:t>
            </a:r>
            <a:endParaRPr lang="en-SG" sz="11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5474196" y="1242729"/>
            <a:ext cx="15780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/>
              <a:t>Pump Station (10 miles)</a:t>
            </a:r>
            <a:endParaRPr lang="en-SG" sz="1100" b="1" i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6842348" y="5373216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1</a:t>
            </a:r>
            <a:endParaRPr lang="en-SG" sz="1100" b="1" dirty="0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7101805" y="1304173"/>
            <a:ext cx="0" cy="4208181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133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66E7-6AD0-4D14-8CFB-A53E7D7D95AD}" type="slidenum">
              <a:rPr lang="en-SG" smtClean="0"/>
              <a:pPr/>
              <a:t>8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 smtClean="0"/>
              <a:t>Drilling and Completion Operations</a:t>
            </a:r>
            <a:br>
              <a:rPr lang="en-US" sz="2900" dirty="0" smtClean="0"/>
            </a:br>
            <a:r>
              <a:rPr lang="en-US" sz="1800" dirty="0" smtClean="0"/>
              <a:t>Safety and Environmental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31670" y="2012893"/>
            <a:ext cx="3869670" cy="19882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r>
              <a:rPr lang="en-US" sz="1400" dirty="0" smtClean="0"/>
              <a:t>Safety Management System in place</a:t>
            </a:r>
          </a:p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endParaRPr lang="en-US" sz="1400" dirty="0" smtClean="0"/>
          </a:p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r>
              <a:rPr lang="en-US" sz="1400" dirty="0" smtClean="0"/>
              <a:t>Site Specific Safety Plan will be written</a:t>
            </a:r>
          </a:p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endParaRPr lang="en-US" sz="1400" dirty="0" smtClean="0"/>
          </a:p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r>
              <a:rPr lang="en-US" sz="1400" dirty="0" smtClean="0"/>
              <a:t>All onsite workers will be certified as required</a:t>
            </a:r>
          </a:p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endParaRPr lang="en-US" sz="1400" dirty="0" smtClean="0"/>
          </a:p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r>
              <a:rPr lang="en-US" sz="1400" dirty="0" smtClean="0"/>
              <a:t>Safety briefings will be performed before each task</a:t>
            </a:r>
          </a:p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endParaRPr lang="en-US" sz="1400" dirty="0" smtClean="0"/>
          </a:p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r>
              <a:rPr lang="en-US" sz="1400" dirty="0"/>
              <a:t>T</a:t>
            </a:r>
            <a:r>
              <a:rPr lang="en-US" sz="1400" dirty="0" smtClean="0"/>
              <a:t>he North Slope is one of the safest working environments in the world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5748" y="2012893"/>
            <a:ext cx="3867912" cy="28500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r>
              <a:rPr lang="en-US" sz="1400" dirty="0" smtClean="0"/>
              <a:t>All systems will be self-contained</a:t>
            </a:r>
          </a:p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endParaRPr lang="en-US" sz="1400" dirty="0" smtClean="0"/>
          </a:p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r>
              <a:rPr lang="en-US" sz="1400" dirty="0" smtClean="0"/>
              <a:t>The target will be zero fluid discharge</a:t>
            </a:r>
          </a:p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endParaRPr lang="en-US" sz="1400" dirty="0" smtClean="0"/>
          </a:p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r>
              <a:rPr lang="en-US" sz="1400" dirty="0" smtClean="0"/>
              <a:t>Every fluid drop will be reported and removed for disposal</a:t>
            </a:r>
          </a:p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endParaRPr lang="en-US" sz="1400" dirty="0" smtClean="0"/>
          </a:p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r>
              <a:rPr lang="en-US" sz="1400" dirty="0" smtClean="0"/>
              <a:t>ACS will be employed to respond to potential large spills</a:t>
            </a:r>
          </a:p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endParaRPr lang="en-US" sz="1400" dirty="0" smtClean="0"/>
          </a:p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r>
              <a:rPr lang="en-US" sz="1400" dirty="0" smtClean="0"/>
              <a:t>Extra booms and spill cleanup equipment will be available</a:t>
            </a:r>
          </a:p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endParaRPr lang="en-US" sz="1400" dirty="0" smtClean="0"/>
          </a:p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r>
              <a:rPr lang="en-US" sz="1400" dirty="0" smtClean="0"/>
              <a:t>All workers will be environmentally trained</a:t>
            </a:r>
          </a:p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endParaRPr lang="en-US" sz="1400" dirty="0" smtClean="0"/>
          </a:p>
          <a:p>
            <a:pPr marL="361950" indent="-276225">
              <a:lnSpc>
                <a:spcPct val="80000"/>
              </a:lnSpc>
              <a:buClr>
                <a:srgbClr val="000066"/>
              </a:buClr>
              <a:buFont typeface="Arial" pitchFamily="34" charset="0"/>
              <a:buChar char="•"/>
            </a:pPr>
            <a:r>
              <a:rPr lang="en-US" sz="1400" dirty="0" smtClean="0"/>
              <a:t>Regulatory Spill Plan has been submitted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4825" y="1431826"/>
            <a:ext cx="4023360" cy="365760"/>
          </a:xfrm>
          <a:prstGeom prst="roundRect">
            <a:avLst/>
          </a:prstGeom>
          <a:solidFill>
            <a:srgbClr val="000066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SG" altLang="zh-CN" sz="1600" b="1" dirty="0" smtClean="0"/>
              <a:t>Safety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88024" y="1431826"/>
            <a:ext cx="4023360" cy="365760"/>
          </a:xfrm>
          <a:prstGeom prst="roundRect">
            <a:avLst/>
          </a:prstGeom>
          <a:solidFill>
            <a:srgbClr val="000066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SG" altLang="zh-CN" sz="1600" b="1" dirty="0" smtClean="0"/>
              <a:t>Environmental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5445224"/>
            <a:ext cx="4680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Note: Our Safety Manager or Drilling Manager can go into as much detail as required.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101" y="6165304"/>
            <a:ext cx="8456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400" i="1" dirty="0">
                <a:solidFill>
                  <a:srgbClr val="FFC000"/>
                </a:solidFill>
              </a:rPr>
              <a:t>We are committed to operating in a safe, environmentally responsible manner and desire to be recognized as a great corporate citizen by the State and the communities where we do business.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_SAVED_OFF_VER" val="1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LAYOUT_CONS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LAYOUT_CONST" val="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LAYOUT_CONST" val="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LAYOUT_CONST" val="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35066</TotalTime>
  <Words>925</Words>
  <Application>Microsoft Office PowerPoint</Application>
  <PresentationFormat>On-screen Show (4:3)</PresentationFormat>
  <Paragraphs>211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Regionally Vested Lease Holders The Solution to Alaska’s Grand Challenge Likely Lies on this Map</vt:lpstr>
      <vt:lpstr>North Alaska Shale Resource Play Realization:  Challenges and Business Development Opportunities</vt:lpstr>
      <vt:lpstr>Plan of Development A Staged Development Approach</vt:lpstr>
      <vt:lpstr>Plan of Development Proof of Concept – Dual Multi Well Programs</vt:lpstr>
      <vt:lpstr>Plan of Development Phased Development Approach – 3 Main Phases</vt:lpstr>
      <vt:lpstr>Development Corridor Schematic Phased Development Fanning Out From Corridor</vt:lpstr>
      <vt:lpstr>Drilling and Completion Operations Safety and Environmental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Beverly Guai</dc:creator>
  <cp:lastModifiedBy>Administrator</cp:lastModifiedBy>
  <cp:revision>6263</cp:revision>
  <cp:lastPrinted>2011-08-03T03:42:15Z</cp:lastPrinted>
  <dcterms:created xsi:type="dcterms:W3CDTF">2010-08-31T09:00:46Z</dcterms:created>
  <dcterms:modified xsi:type="dcterms:W3CDTF">2011-10-31T18:58:46Z</dcterms:modified>
</cp:coreProperties>
</file>