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256" r:id="rId5"/>
    <p:sldId id="257" r:id="rId6"/>
    <p:sldId id="258" r:id="rId7"/>
    <p:sldId id="260" r:id="rId8"/>
    <p:sldId id="25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02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60"/>
  </p:normalViewPr>
  <p:slideViewPr>
    <p:cSldViewPr snapToGrid="0">
      <p:cViewPr varScale="1">
        <p:scale>
          <a:sx n="101" d="100"/>
          <a:sy n="101" d="100"/>
        </p:scale>
        <p:origin x="70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3EED17-9527-4CAD-974B-6C4B2889A572}" type="datetimeFigureOut">
              <a:rPr lang="en-US" smtClean="0"/>
              <a:t>2/13/2023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A17082-AE59-49F6-83B1-76FD73C0C63F}" type="slidenum">
              <a:rPr lang="en-US" smtClean="0"/>
              <a:t>‹#›</a:t>
            </a:fld>
            <a:endParaRPr lang="en-US"/>
          </a:p>
        </p:txBody>
      </p:sp>
    </p:spTree>
    <p:extLst>
      <p:ext uri="{BB962C8B-B14F-4D97-AF65-F5344CB8AC3E}">
        <p14:creationId xmlns:p14="http://schemas.microsoft.com/office/powerpoint/2010/main" val="1701051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making it personal, consider sharing a personal story on how you and your family have celebrated or plan to celebrate Juneteenth.</a:t>
            </a:r>
          </a:p>
        </p:txBody>
      </p:sp>
      <p:sp>
        <p:nvSpPr>
          <p:cNvPr id="4" name="Slide Number Placeholder 3"/>
          <p:cNvSpPr>
            <a:spLocks noGrp="1"/>
          </p:cNvSpPr>
          <p:nvPr>
            <p:ph type="sldNum" sz="quarter" idx="5"/>
          </p:nvPr>
        </p:nvSpPr>
        <p:spPr/>
        <p:txBody>
          <a:bodyPr/>
          <a:lstStyle/>
          <a:p>
            <a:fld id="{63A17082-AE59-49F6-83B1-76FD73C0C63F}" type="slidenum">
              <a:rPr lang="en-US" smtClean="0"/>
              <a:t>2</a:t>
            </a:fld>
            <a:endParaRPr lang="en-US"/>
          </a:p>
        </p:txBody>
      </p:sp>
    </p:spTree>
    <p:extLst>
      <p:ext uri="{BB962C8B-B14F-4D97-AF65-F5344CB8AC3E}">
        <p14:creationId xmlns:p14="http://schemas.microsoft.com/office/powerpoint/2010/main" val="4218001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Elaborate on the significance of this bill for the people, black people. Explain why we need to pass this bill- drive the message home.</a:t>
            </a:r>
          </a:p>
        </p:txBody>
      </p:sp>
      <p:sp>
        <p:nvSpPr>
          <p:cNvPr id="4" name="Slide Number Placeholder 3"/>
          <p:cNvSpPr>
            <a:spLocks noGrp="1"/>
          </p:cNvSpPr>
          <p:nvPr>
            <p:ph type="sldNum" sz="quarter" idx="5"/>
          </p:nvPr>
        </p:nvSpPr>
        <p:spPr/>
        <p:txBody>
          <a:bodyPr/>
          <a:lstStyle/>
          <a:p>
            <a:fld id="{63A17082-AE59-49F6-83B1-76FD73C0C63F}" type="slidenum">
              <a:rPr lang="en-US" smtClean="0"/>
              <a:t>4</a:t>
            </a:fld>
            <a:endParaRPr lang="en-US"/>
          </a:p>
        </p:txBody>
      </p:sp>
    </p:spTree>
    <p:extLst>
      <p:ext uri="{BB962C8B-B14F-4D97-AF65-F5344CB8AC3E}">
        <p14:creationId xmlns:p14="http://schemas.microsoft.com/office/powerpoint/2010/main" val="3199755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827691-8809-4057-A3F5-F47229CF30E8}" type="datetime1">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3DA626-1774-4D60-85B0-D08238ABC97A}" type="slidenum">
              <a:rPr lang="en-US" smtClean="0"/>
              <a:t>‹#›</a:t>
            </a:fld>
            <a:endParaRPr lang="en-US"/>
          </a:p>
        </p:txBody>
      </p:sp>
    </p:spTree>
    <p:extLst>
      <p:ext uri="{BB962C8B-B14F-4D97-AF65-F5344CB8AC3E}">
        <p14:creationId xmlns:p14="http://schemas.microsoft.com/office/powerpoint/2010/main" val="1381636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2330DA-BC00-48CB-BD1D-6AA7939121B8}" type="datetime1">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3DA626-1774-4D60-85B0-D08238ABC97A}" type="slidenum">
              <a:rPr lang="en-US" smtClean="0"/>
              <a:t>‹#›</a:t>
            </a:fld>
            <a:endParaRPr lang="en-US"/>
          </a:p>
        </p:txBody>
      </p:sp>
    </p:spTree>
    <p:extLst>
      <p:ext uri="{BB962C8B-B14F-4D97-AF65-F5344CB8AC3E}">
        <p14:creationId xmlns:p14="http://schemas.microsoft.com/office/powerpoint/2010/main" val="1180928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84811A0A-FFFD-4F79-9851-B05ACFC7CB06}" type="datetime1">
              <a:rPr lang="en-US" smtClean="0"/>
              <a:t>2/13/2023</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8D3DA626-1774-4D60-85B0-D08238ABC97A}" type="slidenum">
              <a:rPr lang="en-US" smtClean="0"/>
              <a:t>‹#›</a:t>
            </a:fld>
            <a:endParaRPr lang="en-US"/>
          </a:p>
        </p:txBody>
      </p:sp>
    </p:spTree>
    <p:extLst>
      <p:ext uri="{BB962C8B-B14F-4D97-AF65-F5344CB8AC3E}">
        <p14:creationId xmlns:p14="http://schemas.microsoft.com/office/powerpoint/2010/main" val="1685036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AE24C1-1472-43D0-9C9C-453B32ACFEAD}" type="datetime1">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3DA626-1774-4D60-85B0-D08238ABC97A}" type="slidenum">
              <a:rPr lang="en-US" smtClean="0"/>
              <a:t>‹#›</a:t>
            </a:fld>
            <a:endParaRPr lang="en-US"/>
          </a:p>
        </p:txBody>
      </p:sp>
    </p:spTree>
    <p:extLst>
      <p:ext uri="{BB962C8B-B14F-4D97-AF65-F5344CB8AC3E}">
        <p14:creationId xmlns:p14="http://schemas.microsoft.com/office/powerpoint/2010/main" val="741962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7654E760-7258-4E92-9BB2-F2BDB2DEF740}" type="datetime1">
              <a:rPr lang="en-US" smtClean="0"/>
              <a:t>2/13/2023</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D3DA626-1774-4D60-85B0-D08238ABC97A}" type="slidenum">
              <a:rPr lang="en-US" smtClean="0"/>
              <a:t>‹#›</a:t>
            </a:fld>
            <a:endParaRPr lang="en-US"/>
          </a:p>
        </p:txBody>
      </p:sp>
    </p:spTree>
    <p:extLst>
      <p:ext uri="{BB962C8B-B14F-4D97-AF65-F5344CB8AC3E}">
        <p14:creationId xmlns:p14="http://schemas.microsoft.com/office/powerpoint/2010/main" val="37061769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09CEDFB-4E86-4B77-AF2E-69E6F885F1DA}" type="datetime1">
              <a:rPr lang="en-US" smtClean="0"/>
              <a:t>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3DA626-1774-4D60-85B0-D08238ABC97A}" type="slidenum">
              <a:rPr lang="en-US" smtClean="0"/>
              <a:t>‹#›</a:t>
            </a:fld>
            <a:endParaRPr lang="en-US"/>
          </a:p>
        </p:txBody>
      </p:sp>
    </p:spTree>
    <p:extLst>
      <p:ext uri="{BB962C8B-B14F-4D97-AF65-F5344CB8AC3E}">
        <p14:creationId xmlns:p14="http://schemas.microsoft.com/office/powerpoint/2010/main" val="2566104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6B1EED-C90B-483C-ADB3-0BB6E0BDC97F}" type="datetime1">
              <a:rPr lang="en-US" smtClean="0"/>
              <a:t>2/13/2023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3DA626-1774-4D60-85B0-D08238ABC97A}" type="slidenum">
              <a:rPr lang="en-US" smtClean="0"/>
              <a:t>‹#›</a:t>
            </a:fld>
            <a:endParaRPr lang="en-US"/>
          </a:p>
        </p:txBody>
      </p:sp>
    </p:spTree>
    <p:extLst>
      <p:ext uri="{BB962C8B-B14F-4D97-AF65-F5344CB8AC3E}">
        <p14:creationId xmlns:p14="http://schemas.microsoft.com/office/powerpoint/2010/main" val="50782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40F281-99A0-4282-95B8-6E357825A534}" type="datetime1">
              <a:rPr lang="en-US" smtClean="0"/>
              <a:t>2/13/2023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3DA626-1774-4D60-85B0-D08238ABC97A}" type="slidenum">
              <a:rPr lang="en-US" smtClean="0"/>
              <a:t>‹#›</a:t>
            </a:fld>
            <a:endParaRPr lang="en-US"/>
          </a:p>
        </p:txBody>
      </p:sp>
    </p:spTree>
    <p:extLst>
      <p:ext uri="{BB962C8B-B14F-4D97-AF65-F5344CB8AC3E}">
        <p14:creationId xmlns:p14="http://schemas.microsoft.com/office/powerpoint/2010/main" val="2093089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E8D86A-DF5B-4E72-9FC3-84EC79020BC8}" type="datetime1">
              <a:rPr lang="en-US" smtClean="0"/>
              <a:t>2/13/2023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3DA626-1774-4D60-85B0-D08238ABC97A}" type="slidenum">
              <a:rPr lang="en-US" smtClean="0"/>
              <a:t>‹#›</a:t>
            </a:fld>
            <a:endParaRPr lang="en-US"/>
          </a:p>
        </p:txBody>
      </p:sp>
    </p:spTree>
    <p:extLst>
      <p:ext uri="{BB962C8B-B14F-4D97-AF65-F5344CB8AC3E}">
        <p14:creationId xmlns:p14="http://schemas.microsoft.com/office/powerpoint/2010/main" val="2591483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659CD0-9E0F-4523-A4B1-BF0308BD2D91}" type="datetime1">
              <a:rPr lang="en-US" smtClean="0"/>
              <a:t>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3DA626-1774-4D60-85B0-D08238ABC97A}" type="slidenum">
              <a:rPr lang="en-US" smtClean="0"/>
              <a:t>‹#›</a:t>
            </a:fld>
            <a:endParaRPr lang="en-US"/>
          </a:p>
        </p:txBody>
      </p:sp>
    </p:spTree>
    <p:extLst>
      <p:ext uri="{BB962C8B-B14F-4D97-AF65-F5344CB8AC3E}">
        <p14:creationId xmlns:p14="http://schemas.microsoft.com/office/powerpoint/2010/main" val="2123359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7C2ED6-1EDF-4760-A3BE-7FABD1840C27}" type="datetime1">
              <a:rPr lang="en-US" smtClean="0"/>
              <a:t>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3DA626-1774-4D60-85B0-D08238ABC97A}" type="slidenum">
              <a:rPr lang="en-US" smtClean="0"/>
              <a:t>‹#›</a:t>
            </a:fld>
            <a:endParaRPr lang="en-US"/>
          </a:p>
        </p:txBody>
      </p:sp>
    </p:spTree>
    <p:extLst>
      <p:ext uri="{BB962C8B-B14F-4D97-AF65-F5344CB8AC3E}">
        <p14:creationId xmlns:p14="http://schemas.microsoft.com/office/powerpoint/2010/main" val="1185061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284DEC46-6EFA-4EAB-AB5A-149C5023E0B4}" type="datetime1">
              <a:rPr lang="en-US" smtClean="0"/>
              <a:t>2/13/2023</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8D3DA626-1774-4D60-85B0-D08238ABC97A}" type="slidenum">
              <a:rPr lang="en-US" smtClean="0"/>
              <a:t>‹#›</a:t>
            </a:fld>
            <a:endParaRPr lang="en-US"/>
          </a:p>
        </p:txBody>
      </p:sp>
    </p:spTree>
    <p:extLst>
      <p:ext uri="{BB962C8B-B14F-4D97-AF65-F5344CB8AC3E}">
        <p14:creationId xmlns:p14="http://schemas.microsoft.com/office/powerpoint/2010/main" val="261517535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2ABAB-E41C-483F-BE6C-4D952FDD6783}"/>
              </a:ext>
            </a:extLst>
          </p:cNvPr>
          <p:cNvSpPr>
            <a:spLocks noGrp="1"/>
          </p:cNvSpPr>
          <p:nvPr>
            <p:ph type="ctrTitle"/>
          </p:nvPr>
        </p:nvSpPr>
        <p:spPr>
          <a:xfrm>
            <a:off x="5218701" y="2306186"/>
            <a:ext cx="5822343" cy="1137223"/>
          </a:xfrm>
        </p:spPr>
        <p:txBody>
          <a:bodyPr>
            <a:normAutofit fontScale="90000"/>
          </a:bodyPr>
          <a:lstStyle/>
          <a:p>
            <a:pPr algn="l"/>
            <a:r>
              <a:rPr lang="en-US" sz="5400" b="1" dirty="0">
                <a:solidFill>
                  <a:srgbClr val="CD0206"/>
                </a:solidFill>
                <a:latin typeface="Arial" panose="020B0604020202020204" pitchFamily="34" charset="0"/>
                <a:cs typeface="Arial" panose="020B0604020202020204" pitchFamily="34" charset="0"/>
              </a:rPr>
              <a:t>Senate bill 22 </a:t>
            </a:r>
          </a:p>
        </p:txBody>
      </p:sp>
      <p:pic>
        <p:nvPicPr>
          <p:cNvPr id="1026" name="Picture 2" descr="Resources for Juneteenth from the Center for Social Justice and Public  Service - Santa Clara LawSanta Clara Law">
            <a:extLst>
              <a:ext uri="{FF2B5EF4-FFF2-40B4-BE49-F238E27FC236}">
                <a16:creationId xmlns:a16="http://schemas.microsoft.com/office/drawing/2014/main" id="{BFB2E64E-99D6-4FD5-817E-EA68DD117A4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6042" r="25973" b="-1"/>
          <a:stretch/>
        </p:blipFill>
        <p:spPr bwMode="auto">
          <a:xfrm>
            <a:off x="1120047" y="1120046"/>
            <a:ext cx="2942082" cy="350950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8F9B8E8-192A-4F85-AF87-9F3F509259E9}"/>
              </a:ext>
            </a:extLst>
          </p:cNvPr>
          <p:cNvSpPr txBox="1"/>
          <p:nvPr/>
        </p:nvSpPr>
        <p:spPr>
          <a:xfrm>
            <a:off x="4586414" y="3075057"/>
            <a:ext cx="6870914" cy="707886"/>
          </a:xfrm>
          <a:prstGeom prst="rect">
            <a:avLst/>
          </a:prstGeom>
          <a:noFill/>
        </p:spPr>
        <p:txBody>
          <a:bodyPr wrap="square" rtlCol="0">
            <a:spAutoFit/>
          </a:bodyPr>
          <a:lstStyle/>
          <a:p>
            <a:pPr algn="ctr"/>
            <a:r>
              <a:rPr lang="en-US" sz="2000" b="1" dirty="0">
                <a:solidFill>
                  <a:schemeClr val="bg2"/>
                </a:solidFill>
              </a:rPr>
              <a:t>“ An act establishing Juneteenth Day as a legal holiday”</a:t>
            </a:r>
          </a:p>
          <a:p>
            <a:pPr algn="ctr"/>
            <a:endParaRPr lang="en-US" sz="2000" dirty="0">
              <a:solidFill>
                <a:schemeClr val="bg2"/>
              </a:solidFill>
            </a:endParaRPr>
          </a:p>
        </p:txBody>
      </p:sp>
      <p:sp>
        <p:nvSpPr>
          <p:cNvPr id="5" name="TextBox 4">
            <a:extLst>
              <a:ext uri="{FF2B5EF4-FFF2-40B4-BE49-F238E27FC236}">
                <a16:creationId xmlns:a16="http://schemas.microsoft.com/office/drawing/2014/main" id="{B6B08DEF-8B93-4B62-9A95-58354C0C172D}"/>
              </a:ext>
            </a:extLst>
          </p:cNvPr>
          <p:cNvSpPr txBox="1"/>
          <p:nvPr/>
        </p:nvSpPr>
        <p:spPr>
          <a:xfrm>
            <a:off x="8021871" y="6236084"/>
            <a:ext cx="5379583" cy="369332"/>
          </a:xfrm>
          <a:prstGeom prst="rect">
            <a:avLst/>
          </a:prstGeom>
          <a:noFill/>
        </p:spPr>
        <p:txBody>
          <a:bodyPr wrap="square" rtlCol="0">
            <a:spAutoFit/>
          </a:bodyPr>
          <a:lstStyle/>
          <a:p>
            <a:pPr algn="ctr"/>
            <a:r>
              <a:rPr lang="en-US" sz="1800" b="1" dirty="0">
                <a:solidFill>
                  <a:srgbClr val="CD0206"/>
                </a:solidFill>
                <a:latin typeface="Arial" panose="020B0604020202020204" pitchFamily="34" charset="0"/>
                <a:cs typeface="Arial" panose="020B0604020202020204" pitchFamily="34" charset="0"/>
              </a:rPr>
              <a:t>Senator Elvi Gray-Jackson</a:t>
            </a:r>
          </a:p>
        </p:txBody>
      </p:sp>
      <p:sp>
        <p:nvSpPr>
          <p:cNvPr id="3" name="TextBox 2">
            <a:extLst>
              <a:ext uri="{FF2B5EF4-FFF2-40B4-BE49-F238E27FC236}">
                <a16:creationId xmlns:a16="http://schemas.microsoft.com/office/drawing/2014/main" id="{08DC25F8-4221-46AA-907E-AB0300E23071}"/>
              </a:ext>
            </a:extLst>
          </p:cNvPr>
          <p:cNvSpPr txBox="1"/>
          <p:nvPr/>
        </p:nvSpPr>
        <p:spPr>
          <a:xfrm>
            <a:off x="11605191" y="6418647"/>
            <a:ext cx="1772529" cy="369332"/>
          </a:xfrm>
          <a:prstGeom prst="rect">
            <a:avLst/>
          </a:prstGeom>
          <a:noFill/>
        </p:spPr>
        <p:txBody>
          <a:bodyPr wrap="square" rtlCol="0">
            <a:spAutoFit/>
          </a:bodyPr>
          <a:lstStyle/>
          <a:p>
            <a:r>
              <a:rPr lang="en-US" dirty="0"/>
              <a:t>2023</a:t>
            </a:r>
          </a:p>
        </p:txBody>
      </p:sp>
      <p:sp>
        <p:nvSpPr>
          <p:cNvPr id="6" name="Slide Number Placeholder 5">
            <a:extLst>
              <a:ext uri="{FF2B5EF4-FFF2-40B4-BE49-F238E27FC236}">
                <a16:creationId xmlns:a16="http://schemas.microsoft.com/office/drawing/2014/main" id="{A875920C-9768-4926-99D6-901B0B5F2C09}"/>
              </a:ext>
            </a:extLst>
          </p:cNvPr>
          <p:cNvSpPr>
            <a:spLocks noGrp="1"/>
          </p:cNvSpPr>
          <p:nvPr>
            <p:ph type="sldNum" sz="quarter" idx="12"/>
          </p:nvPr>
        </p:nvSpPr>
        <p:spPr/>
        <p:txBody>
          <a:bodyPr/>
          <a:lstStyle/>
          <a:p>
            <a:fld id="{8D3DA626-1774-4D60-85B0-D08238ABC97A}" type="slidenum">
              <a:rPr lang="en-US" smtClean="0"/>
              <a:t>1</a:t>
            </a:fld>
            <a:endParaRPr lang="en-US"/>
          </a:p>
        </p:txBody>
      </p:sp>
    </p:spTree>
    <p:extLst>
      <p:ext uri="{BB962C8B-B14F-4D97-AF65-F5344CB8AC3E}">
        <p14:creationId xmlns:p14="http://schemas.microsoft.com/office/powerpoint/2010/main" val="681468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46DFB-34AF-49BF-B058-2F870914349D}"/>
              </a:ext>
            </a:extLst>
          </p:cNvPr>
          <p:cNvSpPr>
            <a:spLocks noGrp="1"/>
          </p:cNvSpPr>
          <p:nvPr>
            <p:ph type="title"/>
          </p:nvPr>
        </p:nvSpPr>
        <p:spPr/>
        <p:txBody>
          <a:bodyPr/>
          <a:lstStyle/>
          <a:p>
            <a:r>
              <a:rPr lang="en-US" dirty="0"/>
              <a:t>What is Juneteenth </a:t>
            </a:r>
          </a:p>
        </p:txBody>
      </p:sp>
      <p:sp>
        <p:nvSpPr>
          <p:cNvPr id="3" name="Content Placeholder 2">
            <a:extLst>
              <a:ext uri="{FF2B5EF4-FFF2-40B4-BE49-F238E27FC236}">
                <a16:creationId xmlns:a16="http://schemas.microsoft.com/office/drawing/2014/main" id="{B0817170-807E-4F7C-A35A-93255674349B}"/>
              </a:ext>
            </a:extLst>
          </p:cNvPr>
          <p:cNvSpPr>
            <a:spLocks noGrp="1"/>
          </p:cNvSpPr>
          <p:nvPr>
            <p:ph idx="1"/>
          </p:nvPr>
        </p:nvSpPr>
        <p:spPr/>
        <p:txBody>
          <a:bodyPr>
            <a:normAutofit/>
          </a:bodyPr>
          <a:lstStyle/>
          <a:p>
            <a:pPr algn="just"/>
            <a:r>
              <a:rPr lang="en-US" sz="2000" dirty="0">
                <a:latin typeface="+mj-lt"/>
              </a:rPr>
              <a:t>Also known as Freedom Day, Jubilee Day, Emancipation Day or Liberation Day. The word 'Juneteenth' resulted from the words 'June Nineteenth' being combined together in speech.</a:t>
            </a:r>
          </a:p>
          <a:p>
            <a:pPr algn="just"/>
            <a:r>
              <a:rPr lang="en-US" sz="2000" dirty="0">
                <a:latin typeface="+mj-lt"/>
              </a:rPr>
              <a:t>Juneteenth is a holiday that celebrates the end of slavery in the United States. On June 19, 1865, Union soldiers arrived to take control of Texas and enforce the emancipation of slaves in the state. In Galveston, Texas, the newly freed slaves held large public celebrations and so laid the base for future Juneteenth activities. </a:t>
            </a:r>
          </a:p>
          <a:p>
            <a:pPr algn="just"/>
            <a:r>
              <a:rPr lang="en-US" sz="2000" dirty="0">
                <a:latin typeface="+mj-lt"/>
              </a:rPr>
              <a:t>Juneteenth became a federal holiday last year. It is now one of 11 official federal holidays – or 12 for federal workers in the District of Columbia and surrounding areas during presidential inauguration years – meaning that federal workers get a paid day off and there’s no mail delivery. </a:t>
            </a:r>
          </a:p>
        </p:txBody>
      </p:sp>
      <p:sp>
        <p:nvSpPr>
          <p:cNvPr id="4" name="Slide Number Placeholder 3">
            <a:extLst>
              <a:ext uri="{FF2B5EF4-FFF2-40B4-BE49-F238E27FC236}">
                <a16:creationId xmlns:a16="http://schemas.microsoft.com/office/drawing/2014/main" id="{A20E7152-D6D9-4493-AF66-5CF827582264}"/>
              </a:ext>
            </a:extLst>
          </p:cNvPr>
          <p:cNvSpPr>
            <a:spLocks noGrp="1"/>
          </p:cNvSpPr>
          <p:nvPr>
            <p:ph type="sldNum" sz="quarter" idx="12"/>
          </p:nvPr>
        </p:nvSpPr>
        <p:spPr/>
        <p:txBody>
          <a:bodyPr/>
          <a:lstStyle/>
          <a:p>
            <a:fld id="{8D3DA626-1774-4D60-85B0-D08238ABC97A}" type="slidenum">
              <a:rPr lang="en-US" smtClean="0"/>
              <a:t>2</a:t>
            </a:fld>
            <a:endParaRPr lang="en-US"/>
          </a:p>
        </p:txBody>
      </p:sp>
    </p:spTree>
    <p:extLst>
      <p:ext uri="{BB962C8B-B14F-4D97-AF65-F5344CB8AC3E}">
        <p14:creationId xmlns:p14="http://schemas.microsoft.com/office/powerpoint/2010/main" val="1701664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975C6-155D-4AE4-A475-0AD3752B8B5E}"/>
              </a:ext>
            </a:extLst>
          </p:cNvPr>
          <p:cNvSpPr>
            <a:spLocks noGrp="1"/>
          </p:cNvSpPr>
          <p:nvPr>
            <p:ph type="title"/>
          </p:nvPr>
        </p:nvSpPr>
        <p:spPr/>
        <p:txBody>
          <a:bodyPr/>
          <a:lstStyle/>
          <a:p>
            <a:r>
              <a:rPr lang="en-US" dirty="0"/>
              <a:t>Following the trend </a:t>
            </a:r>
          </a:p>
        </p:txBody>
      </p:sp>
      <p:sp>
        <p:nvSpPr>
          <p:cNvPr id="3" name="Content Placeholder 2">
            <a:extLst>
              <a:ext uri="{FF2B5EF4-FFF2-40B4-BE49-F238E27FC236}">
                <a16:creationId xmlns:a16="http://schemas.microsoft.com/office/drawing/2014/main" id="{05680F4E-C1A7-48D5-8898-4B9A030B05F7}"/>
              </a:ext>
            </a:extLst>
          </p:cNvPr>
          <p:cNvSpPr>
            <a:spLocks noGrp="1"/>
          </p:cNvSpPr>
          <p:nvPr>
            <p:ph idx="1"/>
          </p:nvPr>
        </p:nvSpPr>
        <p:spPr>
          <a:xfrm>
            <a:off x="660253" y="2188620"/>
            <a:ext cx="6126480" cy="4114800"/>
          </a:xfrm>
        </p:spPr>
        <p:txBody>
          <a:bodyPr>
            <a:noAutofit/>
          </a:bodyPr>
          <a:lstStyle/>
          <a:p>
            <a:r>
              <a:rPr lang="en-US" sz="1100" dirty="0"/>
              <a:t>Texas was the first state to pass legislation that would require that Juneteenth be observed as a state holiday in 1980.  Followed by:</a:t>
            </a:r>
          </a:p>
          <a:p>
            <a:pPr lvl="3"/>
            <a:r>
              <a:rPr lang="en-US" sz="1100" dirty="0"/>
              <a:t>Florida (1991)</a:t>
            </a:r>
          </a:p>
          <a:p>
            <a:pPr lvl="3"/>
            <a:r>
              <a:rPr lang="en-US" sz="1100" dirty="0"/>
              <a:t>Oklahoma (1994)</a:t>
            </a:r>
          </a:p>
          <a:p>
            <a:pPr lvl="3"/>
            <a:r>
              <a:rPr lang="en-US" sz="1100" dirty="0"/>
              <a:t>Minnesota (1996)</a:t>
            </a:r>
          </a:p>
          <a:p>
            <a:pPr lvl="3"/>
            <a:r>
              <a:rPr lang="en-US" sz="1100" dirty="0"/>
              <a:t>Delaware (2000)</a:t>
            </a:r>
          </a:p>
          <a:p>
            <a:pPr lvl="3"/>
            <a:r>
              <a:rPr lang="en-US" sz="1100" dirty="0"/>
              <a:t>Idaho (2001)</a:t>
            </a:r>
          </a:p>
          <a:p>
            <a:r>
              <a:rPr lang="en-US" sz="1100" dirty="0"/>
              <a:t>Various companies observe the holiday: </a:t>
            </a:r>
          </a:p>
          <a:p>
            <a:pPr lvl="3"/>
            <a:r>
              <a:rPr lang="en-US" sz="1100" dirty="0"/>
              <a:t>Tesla</a:t>
            </a:r>
          </a:p>
          <a:p>
            <a:pPr lvl="3"/>
            <a:r>
              <a:rPr lang="en-US" sz="1100" dirty="0"/>
              <a:t>Nike</a:t>
            </a:r>
          </a:p>
          <a:p>
            <a:pPr lvl="3"/>
            <a:r>
              <a:rPr lang="en-US" sz="1100" dirty="0"/>
              <a:t>Target</a:t>
            </a:r>
          </a:p>
          <a:p>
            <a:pPr lvl="3"/>
            <a:r>
              <a:rPr lang="en-US" sz="1100" dirty="0"/>
              <a:t>NFL</a:t>
            </a:r>
          </a:p>
          <a:p>
            <a:pPr lvl="3"/>
            <a:r>
              <a:rPr lang="en-US" sz="1100" dirty="0"/>
              <a:t>Lyft</a:t>
            </a:r>
          </a:p>
          <a:p>
            <a:r>
              <a:rPr lang="en-US" sz="1100" b="0" i="0" dirty="0">
                <a:effectLst/>
              </a:rPr>
              <a:t>Juneteenth celebrations are also held in other countries around the world, including South Korea, Israel, France, Guam, Honduras, Japan, Taiwan, and Trinidad and Tobago.</a:t>
            </a:r>
            <a:endParaRPr lang="en-US" sz="1100" dirty="0"/>
          </a:p>
        </p:txBody>
      </p:sp>
      <p:sp>
        <p:nvSpPr>
          <p:cNvPr id="4" name="Slide Number Placeholder 3">
            <a:extLst>
              <a:ext uri="{FF2B5EF4-FFF2-40B4-BE49-F238E27FC236}">
                <a16:creationId xmlns:a16="http://schemas.microsoft.com/office/drawing/2014/main" id="{94D48C8F-CA28-4887-AADA-E380D418B5ED}"/>
              </a:ext>
            </a:extLst>
          </p:cNvPr>
          <p:cNvSpPr>
            <a:spLocks noGrp="1"/>
          </p:cNvSpPr>
          <p:nvPr>
            <p:ph type="sldNum" sz="quarter" idx="12"/>
          </p:nvPr>
        </p:nvSpPr>
        <p:spPr/>
        <p:txBody>
          <a:bodyPr/>
          <a:lstStyle/>
          <a:p>
            <a:fld id="{8D3DA626-1774-4D60-85B0-D08238ABC97A}" type="slidenum">
              <a:rPr lang="en-US" smtClean="0"/>
              <a:t>3</a:t>
            </a:fld>
            <a:endParaRPr lang="en-US"/>
          </a:p>
        </p:txBody>
      </p:sp>
      <p:pic>
        <p:nvPicPr>
          <p:cNvPr id="7" name="Picture 6" descr="Map&#10;&#10;Description automatically generated">
            <a:extLst>
              <a:ext uri="{FF2B5EF4-FFF2-40B4-BE49-F238E27FC236}">
                <a16:creationId xmlns:a16="http://schemas.microsoft.com/office/drawing/2014/main" id="{B008FA31-2796-A36A-3929-D29E4FF5BE5B}"/>
              </a:ext>
            </a:extLst>
          </p:cNvPr>
          <p:cNvPicPr>
            <a:picLocks noChangeAspect="1"/>
          </p:cNvPicPr>
          <p:nvPr/>
        </p:nvPicPr>
        <p:blipFill rotWithShape="1">
          <a:blip r:embed="rId2">
            <a:extLst>
              <a:ext uri="{28A0092B-C50C-407E-A947-70E740481C1C}">
                <a14:useLocalDpi xmlns:a14="http://schemas.microsoft.com/office/drawing/2010/main" val="0"/>
              </a:ext>
            </a:extLst>
          </a:blip>
          <a:srcRect t="3445" b="9417"/>
          <a:stretch/>
        </p:blipFill>
        <p:spPr>
          <a:xfrm>
            <a:off x="7759055" y="2069186"/>
            <a:ext cx="3846136" cy="4353668"/>
          </a:xfrm>
          <a:prstGeom prst="rect">
            <a:avLst/>
          </a:prstGeom>
        </p:spPr>
      </p:pic>
    </p:spTree>
    <p:extLst>
      <p:ext uri="{BB962C8B-B14F-4D97-AF65-F5344CB8AC3E}">
        <p14:creationId xmlns:p14="http://schemas.microsoft.com/office/powerpoint/2010/main" val="604319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46DFB-34AF-49BF-B058-2F870914349D}"/>
              </a:ext>
            </a:extLst>
          </p:cNvPr>
          <p:cNvSpPr>
            <a:spLocks noGrp="1"/>
          </p:cNvSpPr>
          <p:nvPr>
            <p:ph type="title"/>
          </p:nvPr>
        </p:nvSpPr>
        <p:spPr/>
        <p:txBody>
          <a:bodyPr/>
          <a:lstStyle/>
          <a:p>
            <a:r>
              <a:rPr lang="en-US" dirty="0"/>
              <a:t>What does it mean for Juneteenth to become a state holiday</a:t>
            </a:r>
          </a:p>
        </p:txBody>
      </p:sp>
      <p:sp>
        <p:nvSpPr>
          <p:cNvPr id="3" name="Content Placeholder 2">
            <a:extLst>
              <a:ext uri="{FF2B5EF4-FFF2-40B4-BE49-F238E27FC236}">
                <a16:creationId xmlns:a16="http://schemas.microsoft.com/office/drawing/2014/main" id="{B0817170-807E-4F7C-A35A-93255674349B}"/>
              </a:ext>
            </a:extLst>
          </p:cNvPr>
          <p:cNvSpPr>
            <a:spLocks noGrp="1"/>
          </p:cNvSpPr>
          <p:nvPr>
            <p:ph idx="1"/>
          </p:nvPr>
        </p:nvSpPr>
        <p:spPr>
          <a:xfrm>
            <a:off x="1202919" y="2994990"/>
            <a:ext cx="9784080" cy="3222929"/>
          </a:xfrm>
        </p:spPr>
        <p:txBody>
          <a:bodyPr/>
          <a:lstStyle/>
          <a:p>
            <a:pPr algn="just"/>
            <a:r>
              <a:rPr lang="en-US" dirty="0"/>
              <a:t>In some states, people employed by the state may have a day off work. Stores, post offices, and other organizations and businesses are likely to be open as usual, but some may be closed or have restricted opening hours in some areas. Many public transit services operate on their usual schedule, but there may be some changes. </a:t>
            </a:r>
          </a:p>
        </p:txBody>
      </p:sp>
      <p:sp>
        <p:nvSpPr>
          <p:cNvPr id="4" name="Slide Number Placeholder 3">
            <a:extLst>
              <a:ext uri="{FF2B5EF4-FFF2-40B4-BE49-F238E27FC236}">
                <a16:creationId xmlns:a16="http://schemas.microsoft.com/office/drawing/2014/main" id="{025DA137-9CA2-4CEB-A490-D903401CEBE6}"/>
              </a:ext>
            </a:extLst>
          </p:cNvPr>
          <p:cNvSpPr>
            <a:spLocks noGrp="1"/>
          </p:cNvSpPr>
          <p:nvPr>
            <p:ph type="sldNum" sz="quarter" idx="12"/>
          </p:nvPr>
        </p:nvSpPr>
        <p:spPr/>
        <p:txBody>
          <a:bodyPr/>
          <a:lstStyle/>
          <a:p>
            <a:fld id="{8D3DA626-1774-4D60-85B0-D08238ABC97A}" type="slidenum">
              <a:rPr lang="en-US" smtClean="0"/>
              <a:t>4</a:t>
            </a:fld>
            <a:endParaRPr lang="en-US"/>
          </a:p>
        </p:txBody>
      </p:sp>
    </p:spTree>
    <p:extLst>
      <p:ext uri="{BB962C8B-B14F-4D97-AF65-F5344CB8AC3E}">
        <p14:creationId xmlns:p14="http://schemas.microsoft.com/office/powerpoint/2010/main" val="821331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2ABAB-E41C-483F-BE6C-4D952FDD6783}"/>
              </a:ext>
            </a:extLst>
          </p:cNvPr>
          <p:cNvSpPr>
            <a:spLocks noGrp="1"/>
          </p:cNvSpPr>
          <p:nvPr>
            <p:ph type="ctrTitle"/>
          </p:nvPr>
        </p:nvSpPr>
        <p:spPr>
          <a:xfrm>
            <a:off x="5249610" y="2306186"/>
            <a:ext cx="5822343" cy="1137223"/>
          </a:xfrm>
        </p:spPr>
        <p:txBody>
          <a:bodyPr>
            <a:normAutofit/>
          </a:bodyPr>
          <a:lstStyle/>
          <a:p>
            <a:pPr algn="l"/>
            <a:r>
              <a:rPr lang="en-US" sz="5400" b="1" dirty="0">
                <a:solidFill>
                  <a:srgbClr val="CD0206"/>
                </a:solidFill>
                <a:latin typeface="Arial" panose="020B0604020202020204" pitchFamily="34" charset="0"/>
                <a:cs typeface="Arial" panose="020B0604020202020204" pitchFamily="34" charset="0"/>
              </a:rPr>
              <a:t>Thank You</a:t>
            </a:r>
          </a:p>
        </p:txBody>
      </p:sp>
      <p:pic>
        <p:nvPicPr>
          <p:cNvPr id="1026" name="Picture 2" descr="Resources for Juneteenth from the Center for Social Justice and Public  Service - Santa Clara LawSanta Clara Law">
            <a:extLst>
              <a:ext uri="{FF2B5EF4-FFF2-40B4-BE49-F238E27FC236}">
                <a16:creationId xmlns:a16="http://schemas.microsoft.com/office/drawing/2014/main" id="{BFB2E64E-99D6-4FD5-817E-EA68DD117A4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6042" r="25973" b="-1"/>
          <a:stretch/>
        </p:blipFill>
        <p:spPr bwMode="auto">
          <a:xfrm>
            <a:off x="1120047" y="1120046"/>
            <a:ext cx="2942082" cy="3509504"/>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57A0462C-8C80-4BDB-9431-95BDFADC12E2}"/>
              </a:ext>
            </a:extLst>
          </p:cNvPr>
          <p:cNvSpPr>
            <a:spLocks noGrp="1"/>
          </p:cNvSpPr>
          <p:nvPr>
            <p:ph type="sldNum" sz="quarter" idx="12"/>
          </p:nvPr>
        </p:nvSpPr>
        <p:spPr/>
        <p:txBody>
          <a:bodyPr/>
          <a:lstStyle/>
          <a:p>
            <a:fld id="{8D3DA626-1774-4D60-85B0-D08238ABC97A}" type="slidenum">
              <a:rPr lang="en-US" smtClean="0"/>
              <a:t>5</a:t>
            </a:fld>
            <a:endParaRPr lang="en-US" dirty="0"/>
          </a:p>
        </p:txBody>
      </p:sp>
    </p:spTree>
    <p:extLst>
      <p:ext uri="{BB962C8B-B14F-4D97-AF65-F5344CB8AC3E}">
        <p14:creationId xmlns:p14="http://schemas.microsoft.com/office/powerpoint/2010/main" val="26899248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Custom 10">
      <a:dk1>
        <a:sysClr val="windowText" lastClr="000000"/>
      </a:dk1>
      <a:lt1>
        <a:sysClr val="window" lastClr="FFFFFF"/>
      </a:lt1>
      <a:dk2>
        <a:srgbClr val="000000"/>
      </a:dk2>
      <a:lt2>
        <a:srgbClr val="E7E6E6"/>
      </a:lt2>
      <a:accent1>
        <a:srgbClr val="000000"/>
      </a:accent1>
      <a:accent2>
        <a:srgbClr val="ED7D31"/>
      </a:accent2>
      <a:accent3>
        <a:srgbClr val="A5A5A5"/>
      </a:accent3>
      <a:accent4>
        <a:srgbClr val="FFC000"/>
      </a:accent4>
      <a:accent5>
        <a:srgbClr val="000000"/>
      </a:accent5>
      <a:accent6>
        <a:srgbClr val="70AD47"/>
      </a:accent6>
      <a:hlink>
        <a:srgbClr val="0563C1"/>
      </a:hlink>
      <a:folHlink>
        <a:srgbClr val="954F72"/>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22E149E61053E4EA85A661FA3E081D0" ma:contentTypeVersion="7" ma:contentTypeDescription="Create a new document." ma:contentTypeScope="" ma:versionID="8c33dcade4b20dffa738cffc44b05239">
  <xsd:schema xmlns:xsd="http://www.w3.org/2001/XMLSchema" xmlns:xs="http://www.w3.org/2001/XMLSchema" xmlns:p="http://schemas.microsoft.com/office/2006/metadata/properties" xmlns:ns3="8f590d30-03f6-44a7-9958-7cf7ec483f46" xmlns:ns4="993305dc-0a93-4643-b41a-f61b5f4f8e3f" targetNamespace="http://schemas.microsoft.com/office/2006/metadata/properties" ma:root="true" ma:fieldsID="fb9f37624186288c257be43499f5e3eb" ns3:_="" ns4:_="">
    <xsd:import namespace="8f590d30-03f6-44a7-9958-7cf7ec483f46"/>
    <xsd:import namespace="993305dc-0a93-4643-b41a-f61b5f4f8e3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590d30-03f6-44a7-9958-7cf7ec483f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93305dc-0a93-4643-b41a-f61b5f4f8e3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2829470-3060-4F2C-8141-9D95E665778A}">
  <ds:schemaRefs>
    <ds:schemaRef ds:uri="http://schemas.microsoft.com/sharepoint/v3/contenttype/forms"/>
  </ds:schemaRefs>
</ds:datastoreItem>
</file>

<file path=customXml/itemProps2.xml><?xml version="1.0" encoding="utf-8"?>
<ds:datastoreItem xmlns:ds="http://schemas.openxmlformats.org/officeDocument/2006/customXml" ds:itemID="{CF57AF75-7BCE-49C8-AE93-3F597940F1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f590d30-03f6-44a7-9958-7cf7ec483f46"/>
    <ds:schemaRef ds:uri="993305dc-0a93-4643-b41a-f61b5f4f8e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9D5C55-FA77-4E88-9FE2-D47D0C874420}">
  <ds:schemaRefs>
    <ds:schemaRef ds:uri="http://schemas.microsoft.com/office/2006/documentManagement/types"/>
    <ds:schemaRef ds:uri="8f590d30-03f6-44a7-9958-7cf7ec483f46"/>
    <ds:schemaRef ds:uri="http://purl.org/dc/dcmitype/"/>
    <ds:schemaRef ds:uri="http://schemas.microsoft.com/office/infopath/2007/PartnerControls"/>
    <ds:schemaRef ds:uri="993305dc-0a93-4643-b41a-f61b5f4f8e3f"/>
    <ds:schemaRef ds:uri="http://purl.org/dc/elements/1.1/"/>
    <ds:schemaRef ds:uri="http://schemas.microsoft.com/office/2006/metadata/properties"/>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TM03090430[[fn=Banded]]</Template>
  <TotalTime>262</TotalTime>
  <Words>394</Words>
  <Application>Microsoft Office PowerPoint</Application>
  <PresentationFormat>Widescreen</PresentationFormat>
  <Paragraphs>34</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Corbel</vt:lpstr>
      <vt:lpstr>Wingdings</vt:lpstr>
      <vt:lpstr>Banded</vt:lpstr>
      <vt:lpstr>Senate bill 22 </vt:lpstr>
      <vt:lpstr>What is Juneteenth </vt:lpstr>
      <vt:lpstr>Following the trend </vt:lpstr>
      <vt:lpstr>What does it mean for Juneteenth to become a state holiday</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Senate bill 5</dc:title>
  <dc:creator>Besse Odom</dc:creator>
  <cp:lastModifiedBy>Joe Hayes</cp:lastModifiedBy>
  <cp:revision>18</cp:revision>
  <dcterms:created xsi:type="dcterms:W3CDTF">2021-01-21T23:15:48Z</dcterms:created>
  <dcterms:modified xsi:type="dcterms:W3CDTF">2023-02-13T22:17:14Z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0x010100422E149E61053E4EA85A661FA3E081D0</vt:lpwstr>
  </property>
</Properties>
</file>