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handoutMasterIdLst>
    <p:handoutMasterId r:id="rId4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96" r:id="rId10"/>
    <p:sldId id="297" r:id="rId11"/>
    <p:sldId id="313" r:id="rId12"/>
    <p:sldId id="264" r:id="rId13"/>
    <p:sldId id="298" r:id="rId14"/>
    <p:sldId id="299" r:id="rId15"/>
    <p:sldId id="300" r:id="rId16"/>
    <p:sldId id="301" r:id="rId17"/>
    <p:sldId id="302" r:id="rId18"/>
    <p:sldId id="303" r:id="rId19"/>
    <p:sldId id="304" r:id="rId20"/>
    <p:sldId id="305" r:id="rId21"/>
    <p:sldId id="306" r:id="rId22"/>
    <p:sldId id="307" r:id="rId23"/>
    <p:sldId id="266" r:id="rId24"/>
    <p:sldId id="279" r:id="rId25"/>
    <p:sldId id="280" r:id="rId26"/>
    <p:sldId id="281" r:id="rId27"/>
    <p:sldId id="282" r:id="rId28"/>
    <p:sldId id="272" r:id="rId29"/>
    <p:sldId id="308" r:id="rId30"/>
    <p:sldId id="309" r:id="rId31"/>
    <p:sldId id="310" r:id="rId32"/>
    <p:sldId id="311" r:id="rId33"/>
    <p:sldId id="312" r:id="rId34"/>
    <p:sldId id="315" r:id="rId35"/>
    <p:sldId id="316" r:id="rId36"/>
    <p:sldId id="288" r:id="rId37"/>
    <p:sldId id="314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1BB1A-7CE6-496F-BDF6-1FB219C73E96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7B9DCA-5928-40BF-B6A9-85735819CB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E92A26-EF04-4335-8A46-DD2AC8215766}" type="datetimeFigureOut">
              <a:rPr lang="en-US" smtClean="0"/>
              <a:pPr/>
              <a:t>1/30/2011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4790B6-5F95-4117-9E91-4C5F6781BA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356E5-A22C-456B-BBD9-60CB997B0FEC}" type="datetime1">
              <a:rPr lang="en-US" smtClean="0"/>
              <a:pPr/>
              <a:t>1/30/2011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CBA0-9EE4-4D20-85FA-7A42A4D09A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4F083-F26D-4175-BE33-7C647B0076E2}" type="datetime1">
              <a:rPr lang="en-US" smtClean="0"/>
              <a:pPr/>
              <a:t>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CBA0-9EE4-4D20-85FA-7A42A4D09A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05F52-B294-4C87-8AF9-3841A1EC5D2F}" type="datetime1">
              <a:rPr lang="en-US" smtClean="0"/>
              <a:pPr/>
              <a:t>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CBA0-9EE4-4D20-85FA-7A42A4D09A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BDAC2-1EB2-475A-99DB-36D132E733D6}" type="datetime1">
              <a:rPr lang="en-US" smtClean="0"/>
              <a:pPr/>
              <a:t>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CBA0-9EE4-4D20-85FA-7A42A4D09A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6A12-D3B8-4837-8C52-00A348386F9A}" type="datetime1">
              <a:rPr lang="en-US" smtClean="0"/>
              <a:pPr/>
              <a:t>1/30/2011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CBA0-9EE4-4D20-85FA-7A42A4D09A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E949A-8DF2-47C2-BFEB-5E221702A3C4}" type="datetime1">
              <a:rPr lang="en-US" smtClean="0"/>
              <a:pPr/>
              <a:t>1/30/2011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CBA0-9EE4-4D20-85FA-7A42A4D09A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1F479-CC33-4BF0-AA6F-E6FED8AF75F5}" type="datetime1">
              <a:rPr lang="en-US" smtClean="0"/>
              <a:pPr/>
              <a:t>1/30/2011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CBA0-9EE4-4D20-85FA-7A42A4D09A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4F881-9C2F-4B4B-B3CD-A0726A8B459E}" type="datetime1">
              <a:rPr lang="en-US" smtClean="0"/>
              <a:pPr/>
              <a:t>1/30/2011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CBA0-9EE4-4D20-85FA-7A42A4D09A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99E5F-E9E1-4B52-8126-4AB94937A8AB}" type="datetime1">
              <a:rPr lang="en-US" smtClean="0"/>
              <a:pPr/>
              <a:t>1/30/2011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CBA0-9EE4-4D20-85FA-7A42A4D09A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F6243-6888-4881-8DFA-FE565958DC23}" type="datetime1">
              <a:rPr lang="en-US" smtClean="0"/>
              <a:pPr/>
              <a:t>1/30/2011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CBA0-9EE4-4D20-85FA-7A42A4D09A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DD8F2-CB26-4D59-ADFC-37180CDA3BB5}" type="datetime1">
              <a:rPr lang="en-US" smtClean="0"/>
              <a:pPr/>
              <a:t>1/30/2011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BA0CBA0-9EE4-4D20-85FA-7A42A4D09A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495F782-479F-4C5D-9E69-760B500655D7}" type="datetime1">
              <a:rPr lang="en-US" smtClean="0"/>
              <a:pPr/>
              <a:t>1/30/2011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A0CBA0-9EE4-4D20-85FA-7A42A4D09A0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295400"/>
            <a:ext cx="7851648" cy="3962400"/>
          </a:xfrm>
        </p:spPr>
        <p:txBody>
          <a:bodyPr>
            <a:noAutofit/>
          </a:bodyPr>
          <a:lstStyle/>
          <a:p>
            <a:pPr algn="ctr"/>
            <a:r>
              <a:rPr lang="en-US" sz="7600" dirty="0" smtClean="0">
                <a:solidFill>
                  <a:schemeClr val="tx1"/>
                </a:solidFill>
              </a:rPr>
              <a:t>Alaska Sustainable Energy Act:</a:t>
            </a:r>
            <a:r>
              <a:rPr lang="en-US" sz="7200" dirty="0" smtClean="0">
                <a:solidFill>
                  <a:schemeClr val="tx1"/>
                </a:solidFill>
              </a:rPr>
              <a:t/>
            </a:r>
            <a:br>
              <a:rPr lang="en-US" sz="7200" dirty="0" smtClean="0">
                <a:solidFill>
                  <a:schemeClr val="tx1"/>
                </a:solidFill>
              </a:rPr>
            </a:br>
            <a:r>
              <a:rPr lang="en-US" sz="7200" dirty="0" smtClean="0">
                <a:solidFill>
                  <a:schemeClr val="tx1"/>
                </a:solidFill>
              </a:rPr>
              <a:t> SB 220</a:t>
            </a:r>
            <a:endParaRPr lang="en-US" sz="72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943600"/>
            <a:ext cx="7854696" cy="381000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en-US" sz="8800" b="1" dirty="0" smtClean="0">
                <a:latin typeface="Calibri" pitchFamily="34" charset="0"/>
              </a:rPr>
              <a:t>Presentation to Senate Finance (3/25/10)</a:t>
            </a:r>
            <a:endParaRPr lang="en-US" sz="8800" b="1" dirty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CBA0-9EE4-4D20-85FA-7A42A4D09A0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/>
              <a:t>State Energy Policy</a:t>
            </a:r>
            <a:br>
              <a:rPr lang="en-US" sz="5400" b="1" dirty="0" smtClean="0"/>
            </a:br>
            <a:r>
              <a:rPr lang="en-US" sz="1800" b="1" dirty="0" smtClean="0"/>
              <a:t>(Sections 2 &amp; 3)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67200"/>
          </a:xfrm>
        </p:spPr>
        <p:txBody>
          <a:bodyPr>
            <a:normAutofit fontScale="92500" lnSpcReduction="20000"/>
          </a:bodyPr>
          <a:lstStyle/>
          <a:p>
            <a:r>
              <a:rPr lang="en-US" sz="3500" b="1" dirty="0" smtClean="0">
                <a:solidFill>
                  <a:schemeClr val="accent1"/>
                </a:solidFill>
              </a:rPr>
              <a:t>Promote the development of nonrenewable energy resources, including natural gas, heavy oil, nuclear energy, coal, gas hydrates, etc... </a:t>
            </a:r>
          </a:p>
          <a:p>
            <a:pPr>
              <a:buNone/>
            </a:pPr>
            <a:endParaRPr lang="en-US" sz="1700" b="1" dirty="0" smtClean="0">
              <a:solidFill>
                <a:schemeClr val="accent1"/>
              </a:solidFill>
            </a:endParaRPr>
          </a:p>
          <a:p>
            <a:r>
              <a:rPr lang="en-US" sz="3500" b="1" dirty="0" smtClean="0">
                <a:solidFill>
                  <a:schemeClr val="accent1"/>
                </a:solidFill>
              </a:rPr>
              <a:t>Support energy research, education and workforce development</a:t>
            </a:r>
          </a:p>
          <a:p>
            <a:pPr>
              <a:buNone/>
            </a:pPr>
            <a:endParaRPr lang="en-US" sz="1700" b="1" dirty="0" smtClean="0">
              <a:solidFill>
                <a:schemeClr val="accent1"/>
              </a:solidFill>
            </a:endParaRPr>
          </a:p>
          <a:p>
            <a:r>
              <a:rPr lang="en-US" sz="3500" b="1" dirty="0" smtClean="0">
                <a:solidFill>
                  <a:schemeClr val="accent1"/>
                </a:solidFill>
              </a:rPr>
              <a:t>Maintain a fiscal regime that encourages private sector development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CBA0-9EE4-4D20-85FA-7A42A4D09A0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Nuclear Energy</a:t>
            </a:r>
            <a:br>
              <a:rPr lang="en-US" b="1" dirty="0" smtClean="0"/>
            </a:br>
            <a:r>
              <a:rPr lang="en-US" sz="1800" b="1" dirty="0" smtClean="0"/>
              <a:t>(Sections 5, 6, 7, 8, 19 &amp; 25)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14800"/>
          </a:xfrm>
        </p:spPr>
        <p:txBody>
          <a:bodyPr>
            <a:normAutofit lnSpcReduction="10000"/>
          </a:bodyPr>
          <a:lstStyle/>
          <a:p>
            <a:r>
              <a:rPr lang="en-US" sz="3200" b="1" dirty="0" smtClean="0">
                <a:solidFill>
                  <a:schemeClr val="accent1"/>
                </a:solidFill>
              </a:rPr>
              <a:t>Levels playing field for nuclear energy.</a:t>
            </a:r>
          </a:p>
          <a:p>
            <a:r>
              <a:rPr lang="en-US" sz="3200" b="1" dirty="0" smtClean="0">
                <a:solidFill>
                  <a:schemeClr val="accent1"/>
                </a:solidFill>
              </a:rPr>
              <a:t>Removes requirement for Governor’s approval of projects.</a:t>
            </a:r>
          </a:p>
          <a:p>
            <a:r>
              <a:rPr lang="en-US" sz="3200" b="1" dirty="0" smtClean="0">
                <a:solidFill>
                  <a:schemeClr val="accent1"/>
                </a:solidFill>
              </a:rPr>
              <a:t>Leaves in place requirement for municipal and DEC approval.</a:t>
            </a:r>
          </a:p>
          <a:p>
            <a:r>
              <a:rPr lang="en-US" sz="3200" b="1" smtClean="0">
                <a:solidFill>
                  <a:schemeClr val="accent1"/>
                </a:solidFill>
              </a:rPr>
              <a:t>Stringent </a:t>
            </a:r>
            <a:r>
              <a:rPr lang="en-US" sz="3200" b="1" dirty="0" smtClean="0">
                <a:solidFill>
                  <a:schemeClr val="accent1"/>
                </a:solidFill>
              </a:rPr>
              <a:t>federal permitting process.</a:t>
            </a:r>
          </a:p>
          <a:p>
            <a:r>
              <a:rPr lang="en-US" sz="3200" b="1" dirty="0" smtClean="0">
                <a:solidFill>
                  <a:schemeClr val="accent1"/>
                </a:solidFill>
              </a:rPr>
              <a:t>Enables nuclear projects to apply for funding from the Power Project Fund.   </a:t>
            </a:r>
            <a:endParaRPr lang="en-US" sz="32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CBA0-9EE4-4D20-85FA-7A42A4D09A0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Energy Efficiency Revolving</a:t>
            </a:r>
            <a:br>
              <a:rPr lang="en-US" b="1" dirty="0" smtClean="0"/>
            </a:br>
            <a:r>
              <a:rPr lang="en-US" b="1" dirty="0" smtClean="0"/>
              <a:t> Loan Fund </a:t>
            </a:r>
            <a:br>
              <a:rPr lang="en-US" b="1" dirty="0" smtClean="0"/>
            </a:br>
            <a:r>
              <a:rPr lang="en-US" sz="1800" b="1" dirty="0" smtClean="0"/>
              <a:t>(Sections 4 &amp; 10)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505200"/>
          </a:xfrm>
        </p:spPr>
        <p:txBody>
          <a:bodyPr>
            <a:normAutofit fontScale="92500"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Authorizes AHFC to sell up to $250 million in bonds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Leverages $18 million in federal stimulus funds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60% to retrofit state buildings and 40% to retrofit school and municipal facilities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Fund should operate in perpetuity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Could create hundreds or thousands of job as weatherization &amp; home energy rebate program have (estimated at 2,500 jobs)  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CBA0-9EE4-4D20-85FA-7A42A4D09A0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/>
              <a:t>Leading By Example</a:t>
            </a:r>
            <a:br>
              <a:rPr lang="en-US" sz="5400" b="1" dirty="0" smtClean="0"/>
            </a:br>
            <a:r>
              <a:rPr lang="en-US" sz="1800" b="1" dirty="0" smtClean="0"/>
              <a:t>(Sections 11, 12, 23, &amp; 24)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910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accent1"/>
                </a:solidFill>
              </a:rPr>
              <a:t>Retrofit at least 25% of state buildings by 2020.  Shown to save at least 20% a year on energy costs.</a:t>
            </a:r>
          </a:p>
          <a:p>
            <a:pPr>
              <a:buNone/>
            </a:pPr>
            <a:endParaRPr lang="en-US" sz="2000" b="1" dirty="0" smtClean="0">
              <a:solidFill>
                <a:schemeClr val="accent1"/>
              </a:solidFill>
            </a:endParaRPr>
          </a:p>
          <a:p>
            <a:r>
              <a:rPr lang="en-US" sz="3200" b="1" dirty="0" smtClean="0">
                <a:solidFill>
                  <a:schemeClr val="accent1"/>
                </a:solidFill>
              </a:rPr>
              <a:t>Could translate into $2.75</a:t>
            </a:r>
            <a:r>
              <a:rPr lang="en-US" sz="3200" b="1" baseline="30000" dirty="0" smtClean="0">
                <a:solidFill>
                  <a:schemeClr val="accent1"/>
                </a:solidFill>
              </a:rPr>
              <a:t>1</a:t>
            </a:r>
            <a:r>
              <a:rPr lang="en-US" sz="3200" b="1" dirty="0" smtClean="0">
                <a:solidFill>
                  <a:schemeClr val="accent1"/>
                </a:solidFill>
              </a:rPr>
              <a:t> million/year since state spends roughly $55 million on heating &amp; lighting. 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b="1" dirty="0" smtClean="0">
                <a:solidFill>
                  <a:schemeClr val="accent1"/>
                </a:solidFill>
              </a:rPr>
              <a:t>[based on 25% of facilities being retrofitted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CBA0-9EE4-4D20-85FA-7A42A4D09A0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Pay-offs from Retrofitting</a:t>
            </a:r>
            <a:br>
              <a:rPr lang="en-US" b="1" dirty="0" smtClean="0"/>
            </a:br>
            <a:r>
              <a:rPr lang="en-US" sz="1800" b="1" dirty="0" smtClean="0"/>
              <a:t>(Sections 10 &amp; 23)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b="1" dirty="0" smtClean="0">
                <a:solidFill>
                  <a:schemeClr val="accent1"/>
                </a:solidFill>
              </a:rPr>
              <a:t>State recently retrofit 8 state buildings</a:t>
            </a:r>
          </a:p>
          <a:p>
            <a:r>
              <a:rPr lang="en-US" sz="3200" b="1" dirty="0" smtClean="0">
                <a:solidFill>
                  <a:schemeClr val="accent1"/>
                </a:solidFill>
              </a:rPr>
              <a:t>Were guaranteed savings of at least $278,000/year by the contractor.</a:t>
            </a:r>
          </a:p>
          <a:p>
            <a:r>
              <a:rPr lang="en-US" sz="3200" b="1" dirty="0" smtClean="0">
                <a:solidFill>
                  <a:schemeClr val="accent1"/>
                </a:solidFill>
              </a:rPr>
              <a:t>In year 1, savings = $366,000</a:t>
            </a:r>
          </a:p>
          <a:p>
            <a:r>
              <a:rPr lang="en-US" sz="3200" b="1" dirty="0" smtClean="0">
                <a:solidFill>
                  <a:schemeClr val="accent1"/>
                </a:solidFill>
              </a:rPr>
              <a:t>In year 2, savings = $592,000</a:t>
            </a:r>
          </a:p>
          <a:p>
            <a:r>
              <a:rPr lang="en-US" sz="3200" b="1" dirty="0" smtClean="0">
                <a:solidFill>
                  <a:schemeClr val="accent1"/>
                </a:solidFill>
              </a:rPr>
              <a:t>Last year’s savings = $571,000</a:t>
            </a:r>
          </a:p>
          <a:p>
            <a:r>
              <a:rPr lang="en-US" sz="3200" b="1" dirty="0" smtClean="0">
                <a:solidFill>
                  <a:schemeClr val="accent1"/>
                </a:solidFill>
              </a:rPr>
              <a:t>Savings alone from retrofitting 25 % of state buildings could cover the fiscal note for SB  220.</a:t>
            </a:r>
            <a:endParaRPr lang="en-US" sz="32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CBA0-9EE4-4D20-85FA-7A42A4D09A0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/>
              <a:t>Leading By Example</a:t>
            </a:r>
            <a:br>
              <a:rPr lang="en-US" sz="5400" b="1" dirty="0" smtClean="0"/>
            </a:br>
            <a:r>
              <a:rPr lang="en-US" sz="1800" b="1" dirty="0" smtClean="0"/>
              <a:t>(Sections 23, 11 &amp; 22)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14800"/>
          </a:xfrm>
        </p:spPr>
        <p:txBody>
          <a:bodyPr/>
          <a:lstStyle/>
          <a:p>
            <a:r>
              <a:rPr lang="en-US" sz="3200" b="1" dirty="0" smtClean="0">
                <a:solidFill>
                  <a:schemeClr val="accent1"/>
                </a:solidFill>
              </a:rPr>
              <a:t>Build all new state buildings to high efficiency standards.</a:t>
            </a:r>
          </a:p>
          <a:p>
            <a:endParaRPr lang="en-US" sz="1400" b="1" dirty="0" smtClean="0">
              <a:solidFill>
                <a:schemeClr val="accent1"/>
              </a:solidFill>
            </a:endParaRPr>
          </a:p>
          <a:p>
            <a:r>
              <a:rPr lang="en-US" sz="3200" b="1" dirty="0" smtClean="0">
                <a:solidFill>
                  <a:schemeClr val="accent1"/>
                </a:solidFill>
              </a:rPr>
              <a:t>Use alternative  energy for new public works, if viable and cost-effective.</a:t>
            </a:r>
          </a:p>
          <a:p>
            <a:endParaRPr lang="en-US" sz="1400" b="1" dirty="0" smtClean="0">
              <a:solidFill>
                <a:schemeClr val="accent1"/>
              </a:solidFill>
            </a:endParaRPr>
          </a:p>
          <a:p>
            <a:r>
              <a:rPr lang="en-US" sz="3200" b="1" dirty="0" smtClean="0">
                <a:solidFill>
                  <a:schemeClr val="accent1"/>
                </a:solidFill>
              </a:rPr>
              <a:t>Purchase energy efficient appliances, equipment and vehicles.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CBA0-9EE4-4D20-85FA-7A42A4D09A0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Energy Efficiency Campaign</a:t>
            </a:r>
            <a:br>
              <a:rPr lang="en-US" b="1" dirty="0" smtClean="0"/>
            </a:br>
            <a:r>
              <a:rPr lang="en-US" sz="1800" b="1" dirty="0" smtClean="0"/>
              <a:t>(Section 24)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Tasks AEA and AHFC with educating Alaskans about low-costs ways to save energy.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Not only help for individual households, but way to contain cost of building new power generation facilities. ($9 billion needed in Railbelt alone over next 50 years)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Experts estimate between 8% and 50% can be saved through efficiency measures alone.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Cheapest ways to meet energy needs.   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CBA0-9EE4-4D20-85FA-7A42A4D09A0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Emerging Energy Technologies</a:t>
            </a:r>
            <a:br>
              <a:rPr lang="en-US" b="1" dirty="0" smtClean="0"/>
            </a:br>
            <a:r>
              <a:rPr lang="en-US" sz="1800" b="1" dirty="0" smtClean="0"/>
              <a:t>(Section 18)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accent1"/>
                </a:solidFill>
              </a:rPr>
              <a:t>With high energy costs, Alaska is perfect place to test emerging technologies.</a:t>
            </a:r>
          </a:p>
          <a:p>
            <a:r>
              <a:rPr lang="en-US" sz="3200" b="1" dirty="0" smtClean="0">
                <a:solidFill>
                  <a:schemeClr val="accent1"/>
                </a:solidFill>
              </a:rPr>
              <a:t>Can demonstrate technologies </a:t>
            </a:r>
            <a:r>
              <a:rPr lang="en-US" sz="3200" b="1" u="sng" dirty="0" smtClean="0">
                <a:solidFill>
                  <a:schemeClr val="accent1"/>
                </a:solidFill>
              </a:rPr>
              <a:t>and</a:t>
            </a:r>
            <a:r>
              <a:rPr lang="en-US" sz="3200" b="1" dirty="0" smtClean="0">
                <a:solidFill>
                  <a:schemeClr val="accent1"/>
                </a:solidFill>
              </a:rPr>
              <a:t> reduce costs for local residents</a:t>
            </a:r>
          </a:p>
          <a:p>
            <a:r>
              <a:rPr lang="en-US" sz="3200" b="1" dirty="0" smtClean="0">
                <a:solidFill>
                  <a:schemeClr val="accent1"/>
                </a:solidFill>
              </a:rPr>
              <a:t>Potential to export technologies</a:t>
            </a:r>
          </a:p>
          <a:p>
            <a:r>
              <a:rPr lang="en-US" sz="3200" b="1" dirty="0" smtClean="0">
                <a:solidFill>
                  <a:schemeClr val="accent1"/>
                </a:solidFill>
              </a:rPr>
              <a:t>25% of world’s population lives without access to electricity – looking for new ways to energize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CBA0-9EE4-4D20-85FA-7A42A4D09A0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Emerging Energy Technologies</a:t>
            </a:r>
            <a:br>
              <a:rPr lang="en-US" b="1" dirty="0" smtClean="0"/>
            </a:br>
            <a:r>
              <a:rPr lang="en-US" sz="1800" b="1" dirty="0" smtClean="0"/>
              <a:t>(Section 18)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200" b="1" dirty="0" smtClean="0">
                <a:solidFill>
                  <a:schemeClr val="accent1"/>
                </a:solidFill>
              </a:rPr>
              <a:t>Would establish competitive grant program at AEA to foster innovation.</a:t>
            </a:r>
          </a:p>
          <a:p>
            <a:r>
              <a:rPr lang="en-US" sz="3200" b="1" dirty="0" smtClean="0">
                <a:solidFill>
                  <a:schemeClr val="accent1"/>
                </a:solidFill>
              </a:rPr>
              <a:t>Matched with federal funds from Denali Commission, DOE &amp; private research dollars.</a:t>
            </a:r>
          </a:p>
          <a:p>
            <a:r>
              <a:rPr lang="en-US" sz="3200" b="1" dirty="0" smtClean="0">
                <a:solidFill>
                  <a:schemeClr val="accent1"/>
                </a:solidFill>
              </a:rPr>
              <a:t>Creates high-tech jobs and spurs investment in Alaska’s economy.</a:t>
            </a:r>
          </a:p>
          <a:p>
            <a:r>
              <a:rPr lang="en-US" sz="3200" b="1" dirty="0" smtClean="0">
                <a:solidFill>
                  <a:schemeClr val="accent1"/>
                </a:solidFill>
              </a:rPr>
              <a:t>NY, CA, TX, MA, and others have funds.</a:t>
            </a:r>
          </a:p>
          <a:p>
            <a:r>
              <a:rPr lang="en-US" sz="3200" b="1" dirty="0" smtClean="0">
                <a:solidFill>
                  <a:schemeClr val="accent1"/>
                </a:solidFill>
              </a:rPr>
              <a:t>Alaska has potential in be world leader in emerging technologies, given our resources.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CBA0-9EE4-4D20-85FA-7A42A4D09A0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/>
              <a:t>Emerging Technology Fund</a:t>
            </a:r>
            <a:br>
              <a:rPr lang="en-US" sz="5400" b="1" dirty="0" smtClean="0"/>
            </a:br>
            <a:r>
              <a:rPr lang="en-US" sz="1800" b="1" dirty="0" smtClean="0"/>
              <a:t>(Section 18)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600" b="1" dirty="0" smtClean="0">
                <a:solidFill>
                  <a:schemeClr val="accent1"/>
                </a:solidFill>
              </a:rPr>
              <a:t>In 2009, Denali Commission solicited proposals.</a:t>
            </a:r>
          </a:p>
          <a:p>
            <a:r>
              <a:rPr lang="en-US" sz="4600" b="1" dirty="0" smtClean="0">
                <a:solidFill>
                  <a:schemeClr val="accent1"/>
                </a:solidFill>
              </a:rPr>
              <a:t>50 proposals totaling $29 million were submitted.</a:t>
            </a:r>
          </a:p>
          <a:p>
            <a:r>
              <a:rPr lang="en-US" sz="4600" b="1" dirty="0" smtClean="0">
                <a:solidFill>
                  <a:schemeClr val="accent1"/>
                </a:solidFill>
              </a:rPr>
              <a:t>9 selected to receive $4 million in grants.</a:t>
            </a:r>
          </a:p>
          <a:p>
            <a:r>
              <a:rPr lang="en-US" sz="4600" b="1" dirty="0" smtClean="0">
                <a:solidFill>
                  <a:schemeClr val="accent1"/>
                </a:solidFill>
              </a:rPr>
              <a:t>Goal: To develop emerging technologies that have the potential for widespread deployment.</a:t>
            </a:r>
          </a:p>
          <a:p>
            <a:endParaRPr lang="en-US" b="1" dirty="0" smtClean="0">
              <a:solidFill>
                <a:schemeClr val="accent1"/>
              </a:solidFill>
            </a:endParaRPr>
          </a:p>
          <a:p>
            <a:endParaRPr lang="en-US" b="1" dirty="0" smtClean="0">
              <a:solidFill>
                <a:schemeClr val="accent1"/>
              </a:solidFill>
            </a:endParaRPr>
          </a:p>
          <a:p>
            <a:pPr lvl="1">
              <a:buNone/>
            </a:pPr>
            <a:endParaRPr lang="en-US" sz="800" dirty="0" smtClean="0">
              <a:solidFill>
                <a:schemeClr val="accent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CBA0-9EE4-4D20-85FA-7A42A4D09A0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5334000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smtClean="0"/>
              <a:t>Product of the</a:t>
            </a:r>
            <a:br>
              <a:rPr lang="en-US" sz="6000" b="1" dirty="0" smtClean="0"/>
            </a:br>
            <a:r>
              <a:rPr lang="en-US" sz="6000" b="1" dirty="0" smtClean="0"/>
              <a:t> </a:t>
            </a:r>
            <a:r>
              <a:rPr lang="en-US" sz="6000" b="1" dirty="0" smtClean="0">
                <a:solidFill>
                  <a:schemeClr val="accent2"/>
                </a:solidFill>
              </a:rPr>
              <a:t>Senate Resources Committee</a:t>
            </a:r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6000" b="1" dirty="0" smtClean="0"/>
              <a:t> and</a:t>
            </a:r>
            <a:br>
              <a:rPr lang="en-US" sz="6000" b="1" dirty="0" smtClean="0"/>
            </a:br>
            <a:r>
              <a:rPr lang="en-US" sz="6000" b="1" dirty="0" smtClean="0"/>
              <a:t> </a:t>
            </a:r>
            <a:r>
              <a:rPr lang="en-US" sz="6000" b="1" dirty="0" smtClean="0">
                <a:solidFill>
                  <a:schemeClr val="accent2"/>
                </a:solidFill>
              </a:rPr>
              <a:t>Senate Special Committee on Energy</a:t>
            </a:r>
            <a:endParaRPr lang="en-US" sz="60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609600" y="6324600"/>
            <a:ext cx="8077200" cy="381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CBA0-9EE4-4D20-85FA-7A42A4D09A0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/>
              <a:t>Example of EETF Project</a:t>
            </a:r>
            <a:endParaRPr lang="en-US" sz="5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CBA0-9EE4-4D20-85FA-7A42A4D09A0E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35480"/>
            <a:ext cx="4953000" cy="4389120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solidFill>
                  <a:schemeClr val="accent1"/>
                </a:solidFill>
              </a:rPr>
              <a:t>Nenana Hydrokinetic Turbine: Ocean Renewable Power Corp.</a:t>
            </a:r>
          </a:p>
          <a:p>
            <a:r>
              <a:rPr lang="en-US" sz="2000" b="1" dirty="0" smtClean="0">
                <a:solidFill>
                  <a:schemeClr val="accent1"/>
                </a:solidFill>
              </a:rPr>
              <a:t>Tests whether power can be reliably and economically generated from the movement of the Nenana River.</a:t>
            </a:r>
          </a:p>
          <a:p>
            <a:r>
              <a:rPr lang="en-US" sz="2000" b="1" dirty="0" smtClean="0">
                <a:solidFill>
                  <a:schemeClr val="accent1"/>
                </a:solidFill>
              </a:rPr>
              <a:t>Alaska has significant hydrokinetic potential in both rivers and tidal basins.</a:t>
            </a:r>
          </a:p>
          <a:p>
            <a:r>
              <a:rPr lang="en-US" sz="2000" b="1" dirty="0" smtClean="0">
                <a:solidFill>
                  <a:schemeClr val="accent1"/>
                </a:solidFill>
              </a:rPr>
              <a:t>Most in-land communities are situated along navigable waterways, such as the Yukon and Kuskokwim, that could produce hydrokinetic energy.  </a:t>
            </a:r>
          </a:p>
          <a:p>
            <a:endParaRPr lang="en-US" b="1" dirty="0" smtClean="0">
              <a:solidFill>
                <a:schemeClr val="accent1"/>
              </a:solidFill>
            </a:endParaRPr>
          </a:p>
          <a:p>
            <a:endParaRPr lang="en-US" dirty="0"/>
          </a:p>
        </p:txBody>
      </p:sp>
      <p:pic>
        <p:nvPicPr>
          <p:cNvPr id="5" name="Picture 4" descr="Ruby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62600" y="2590800"/>
            <a:ext cx="2946400" cy="2209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715000" y="4953000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Ruby Hydrokinetic Turbine</a:t>
            </a:r>
          </a:p>
          <a:p>
            <a:pPr algn="ctr"/>
            <a:r>
              <a:rPr lang="en-US" sz="1200" dirty="0" smtClean="0"/>
              <a:t>Alaska Center for Energy &amp; Power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/>
              <a:t>Example of EETF Project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4191000" cy="4389120"/>
          </a:xfrm>
        </p:spPr>
        <p:txBody>
          <a:bodyPr>
            <a:normAutofit fontScale="25000" lnSpcReduction="20000"/>
          </a:bodyPr>
          <a:lstStyle/>
          <a:p>
            <a:r>
              <a:rPr lang="en-US" sz="8000" b="1" dirty="0" smtClean="0">
                <a:solidFill>
                  <a:schemeClr val="accent1"/>
                </a:solidFill>
              </a:rPr>
              <a:t>Cordova Electric Cooperative: “Biogas </a:t>
            </a:r>
            <a:r>
              <a:rPr lang="en-US" sz="8000" b="1" dirty="0" err="1" smtClean="0">
                <a:solidFill>
                  <a:schemeClr val="accent1"/>
                </a:solidFill>
              </a:rPr>
              <a:t>digestor</a:t>
            </a:r>
            <a:r>
              <a:rPr lang="en-US" sz="8000" b="1" dirty="0" smtClean="0">
                <a:solidFill>
                  <a:schemeClr val="accent1"/>
                </a:solidFill>
              </a:rPr>
              <a:t>” technology</a:t>
            </a:r>
          </a:p>
          <a:p>
            <a:pPr lvl="1"/>
            <a:r>
              <a:rPr lang="en-US" sz="8000" b="1" dirty="0" smtClean="0">
                <a:solidFill>
                  <a:schemeClr val="accent1"/>
                </a:solidFill>
              </a:rPr>
              <a:t>Widespread in India and China. </a:t>
            </a:r>
          </a:p>
          <a:p>
            <a:pPr lvl="1"/>
            <a:r>
              <a:rPr lang="en-US" sz="8000" b="1" dirty="0" smtClean="0">
                <a:solidFill>
                  <a:schemeClr val="accent1"/>
                </a:solidFill>
              </a:rPr>
              <a:t>Microbes naturally break down organic feedstock to produce methane.  Can be used for heating &amp; cooking.</a:t>
            </a:r>
          </a:p>
          <a:p>
            <a:pPr lvl="1"/>
            <a:r>
              <a:rPr lang="en-US" sz="8000" b="1" dirty="0" smtClean="0">
                <a:solidFill>
                  <a:schemeClr val="accent1"/>
                </a:solidFill>
              </a:rPr>
              <a:t>Will test use of various cold-loving microbes and compare efficiency for household scale projects.</a:t>
            </a:r>
          </a:p>
          <a:p>
            <a:pPr lvl="1"/>
            <a:r>
              <a:rPr lang="en-US" sz="8000" b="1" dirty="0" smtClean="0">
                <a:solidFill>
                  <a:schemeClr val="accent1"/>
                </a:solidFill>
              </a:rPr>
              <a:t>Digestors could be used as a local, renewable energy source for Alaskan homes.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CBA0-9EE4-4D20-85FA-7A42A4D09A0E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5" name="Picture 4" descr="Digestorsstudent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10200" y="1981200"/>
            <a:ext cx="2514600" cy="1885950"/>
          </a:xfrm>
          <a:prstGeom prst="rect">
            <a:avLst/>
          </a:prstGeom>
        </p:spPr>
      </p:pic>
      <p:pic>
        <p:nvPicPr>
          <p:cNvPr id="6" name="Picture 5" descr="Cordova_Bioga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57800" y="4267200"/>
            <a:ext cx="3038475" cy="19854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38800" y="6324600"/>
            <a:ext cx="25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Source: freewheelings.com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/>
              <a:t>Example of </a:t>
            </a:r>
            <a:r>
              <a:rPr lang="en-US" sz="5400" b="1" smtClean="0"/>
              <a:t>EETF Project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4114800" cy="438912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Alaska </a:t>
            </a:r>
            <a:r>
              <a:rPr lang="en-US" b="1" dirty="0" err="1" smtClean="0">
                <a:solidFill>
                  <a:schemeClr val="accent1"/>
                </a:solidFill>
              </a:rPr>
              <a:t>SeaLife</a:t>
            </a:r>
            <a:r>
              <a:rPr lang="en-US" b="1" dirty="0" smtClean="0">
                <a:solidFill>
                  <a:schemeClr val="accent1"/>
                </a:solidFill>
              </a:rPr>
              <a:t> Center: Seawater Heat Pump</a:t>
            </a:r>
          </a:p>
          <a:p>
            <a:pPr>
              <a:buNone/>
            </a:pPr>
            <a:endParaRPr lang="en-US" b="1" dirty="0" smtClean="0">
              <a:solidFill>
                <a:schemeClr val="accent1"/>
              </a:solidFill>
            </a:endParaRPr>
          </a:p>
          <a:p>
            <a:r>
              <a:rPr lang="en-US" b="1" dirty="0" smtClean="0">
                <a:solidFill>
                  <a:schemeClr val="accent1"/>
                </a:solidFill>
              </a:rPr>
              <a:t>Will pump seawater through a heat exchanger containing antifreeze which will boil and vaporize a refrigerant  into a pressurized compressor.  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  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The condensed heat circulates into building at 120 degrees F.</a:t>
            </a:r>
          </a:p>
          <a:p>
            <a:pPr>
              <a:buNone/>
            </a:pPr>
            <a:endParaRPr lang="en-US" sz="900" b="1" dirty="0" smtClean="0">
              <a:solidFill>
                <a:schemeClr val="accent1"/>
              </a:solidFill>
            </a:endParaRPr>
          </a:p>
          <a:p>
            <a:r>
              <a:rPr lang="en-US" b="1" dirty="0" smtClean="0">
                <a:solidFill>
                  <a:schemeClr val="accent1"/>
                </a:solidFill>
              </a:rPr>
              <a:t>Technology successfully deployed in Norway and Sweden.</a:t>
            </a:r>
            <a:endParaRPr lang="en-US" b="1" dirty="0" smtClean="0"/>
          </a:p>
          <a:p>
            <a:pPr>
              <a:buNone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CBA0-9EE4-4D20-85FA-7A42A4D09A0E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8077200" y="3352800"/>
            <a:ext cx="457200" cy="2264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209800"/>
            <a:ext cx="4352925" cy="300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5486400" y="5257800"/>
            <a:ext cx="266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Source: Denali Commission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Renewable Energy Tax Credit</a:t>
            </a:r>
            <a:br>
              <a:rPr lang="en-US" b="1" dirty="0" smtClean="0"/>
            </a:br>
            <a:r>
              <a:rPr lang="en-US" sz="1800" b="1" dirty="0" smtClean="0"/>
              <a:t>(Sections 20 &amp; 21)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672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Encourages investment by the private sector in renewable energy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Supports the goal of generating 50% of electricity using renewable by 2025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25 states offer renewable energy corporate tax incentives; 5 states and the federal government offer production tax credits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Only accrue once a project is in operation 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15% tax refundable credit based on sales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Capped at 10% of capital investment 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Sunsets January 1, 2018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CBA0-9EE4-4D20-85FA-7A42A4D09A0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Renewable Energy Tax Credit</a:t>
            </a:r>
            <a:br>
              <a:rPr lang="en-US" b="1" dirty="0" smtClean="0"/>
            </a:br>
            <a:r>
              <a:rPr lang="en-US" sz="1800" b="1" dirty="0" smtClean="0"/>
              <a:t>(Sections 20 and 21)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Calculating the credit, what do we need to know?</a:t>
            </a:r>
          </a:p>
          <a:p>
            <a:pPr marL="1124712" lvl="2" indent="-457200">
              <a:buFont typeface="+mj-lt"/>
              <a:buAutoNum type="arabicPeriod"/>
            </a:pPr>
            <a:r>
              <a:rPr lang="en-US" sz="2400" b="1" dirty="0" smtClean="0">
                <a:solidFill>
                  <a:schemeClr val="accent1"/>
                </a:solidFill>
              </a:rPr>
              <a:t>What is the capital cost?</a:t>
            </a:r>
          </a:p>
          <a:p>
            <a:pPr marL="1124712" lvl="2" indent="-457200">
              <a:buFont typeface="+mj-lt"/>
              <a:buAutoNum type="arabicPeriod"/>
            </a:pPr>
            <a:r>
              <a:rPr lang="en-US" sz="2400" b="1" dirty="0" smtClean="0">
                <a:solidFill>
                  <a:schemeClr val="accent1"/>
                </a:solidFill>
              </a:rPr>
              <a:t>What state/federal grants did the project receive?</a:t>
            </a:r>
          </a:p>
          <a:p>
            <a:pPr marL="1124712" lvl="2" indent="-457200">
              <a:buFont typeface="+mj-lt"/>
              <a:buAutoNum type="arabicPeriod"/>
            </a:pPr>
            <a:r>
              <a:rPr lang="en-US" sz="2400" b="1" dirty="0" smtClean="0">
                <a:solidFill>
                  <a:schemeClr val="accent1"/>
                </a:solidFill>
              </a:rPr>
              <a:t>What is the cost per kilowatt-hour?</a:t>
            </a:r>
          </a:p>
          <a:p>
            <a:pPr marL="1124712" lvl="2" indent="-457200">
              <a:buFont typeface="+mj-lt"/>
              <a:buAutoNum type="arabicPeriod"/>
            </a:pPr>
            <a:r>
              <a:rPr lang="en-US" sz="2400" b="1" dirty="0" smtClean="0">
                <a:solidFill>
                  <a:schemeClr val="accent1"/>
                </a:solidFill>
              </a:rPr>
              <a:t>What is the capacity factor?</a:t>
            </a:r>
          </a:p>
          <a:p>
            <a:pPr marL="1124712" lvl="2" indent="-457200">
              <a:buNone/>
            </a:pPr>
            <a:endParaRPr lang="en-US" sz="2400" b="1" dirty="0" smtClean="0">
              <a:solidFill>
                <a:schemeClr val="accent1"/>
              </a:solidFill>
            </a:endParaRPr>
          </a:p>
          <a:p>
            <a:pPr marL="850392" lvl="1" indent="-457200"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Remember:</a:t>
            </a:r>
          </a:p>
          <a:p>
            <a:pPr marL="850392" lvl="1" indent="-457200"/>
            <a:r>
              <a:rPr lang="en-US" b="1" dirty="0" smtClean="0">
                <a:solidFill>
                  <a:schemeClr val="accent1"/>
                </a:solidFill>
              </a:rPr>
              <a:t>There are 8760 hours in a year.</a:t>
            </a:r>
          </a:p>
          <a:p>
            <a:pPr marL="850392" lvl="1" indent="-457200"/>
            <a:r>
              <a:rPr lang="en-US" b="1" dirty="0" smtClean="0">
                <a:solidFill>
                  <a:schemeClr val="accent1"/>
                </a:solidFill>
              </a:rPr>
              <a:t>1 Megawatt/hr = 1000 Kilowatt/hrs</a:t>
            </a:r>
          </a:p>
          <a:p>
            <a:pPr marL="850392" lvl="1" indent="-457200"/>
            <a:r>
              <a:rPr lang="en-US" b="1" dirty="0" smtClean="0">
                <a:solidFill>
                  <a:schemeClr val="accent1"/>
                </a:solidFill>
              </a:rPr>
              <a:t>$.01 KW/hr = $10 MW/hr</a:t>
            </a:r>
          </a:p>
          <a:p>
            <a:pPr marL="514350" indent="-514350">
              <a:buFont typeface="+mj-lt"/>
              <a:buAutoNum type="arabicPeriod"/>
            </a:pPr>
            <a:endParaRPr lang="en-US" b="1" dirty="0" smtClean="0">
              <a:solidFill>
                <a:schemeClr val="accent1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CBA0-9EE4-4D20-85FA-7A42A4D09A0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RETC: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 smtClean="0">
                <a:solidFill>
                  <a:schemeClr val="accent1"/>
                </a:solidFill>
              </a:rPr>
              <a:t>A 5 MW Wind Farm</a:t>
            </a:r>
          </a:p>
          <a:p>
            <a:r>
              <a:rPr lang="en-US" sz="3200" b="1" dirty="0" smtClean="0">
                <a:solidFill>
                  <a:schemeClr val="accent1"/>
                </a:solidFill>
              </a:rPr>
              <a:t>CAPEX: $23.5 million</a:t>
            </a:r>
          </a:p>
          <a:p>
            <a:r>
              <a:rPr lang="en-US" sz="3200" b="1" dirty="0" smtClean="0">
                <a:solidFill>
                  <a:schemeClr val="accent1"/>
                </a:solidFill>
              </a:rPr>
              <a:t>Grants: </a:t>
            </a:r>
          </a:p>
          <a:p>
            <a:pPr lvl="1"/>
            <a:r>
              <a:rPr lang="en-US" sz="3200" b="1" dirty="0" smtClean="0">
                <a:solidFill>
                  <a:schemeClr val="accent1"/>
                </a:solidFill>
              </a:rPr>
              <a:t>$2 million federal grant</a:t>
            </a:r>
          </a:p>
          <a:p>
            <a:pPr lvl="1"/>
            <a:r>
              <a:rPr lang="en-US" sz="3200" b="1" dirty="0" smtClean="0">
                <a:solidFill>
                  <a:schemeClr val="accent1"/>
                </a:solidFill>
              </a:rPr>
              <a:t>$3.5 million renewable energy grant fund</a:t>
            </a:r>
          </a:p>
          <a:p>
            <a:r>
              <a:rPr lang="en-US" sz="3200" b="1" dirty="0" smtClean="0">
                <a:solidFill>
                  <a:schemeClr val="accent1"/>
                </a:solidFill>
              </a:rPr>
              <a:t>Capacity Factor: 20%</a:t>
            </a:r>
          </a:p>
          <a:p>
            <a:r>
              <a:rPr lang="en-US" sz="3200" b="1" dirty="0" smtClean="0">
                <a:solidFill>
                  <a:schemeClr val="accent1"/>
                </a:solidFill>
              </a:rPr>
              <a:t>Cost per KW/hr: $.38</a:t>
            </a:r>
          </a:p>
          <a:p>
            <a:endParaRPr lang="en-US" sz="2400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CBA0-9EE4-4D20-85FA-7A42A4D09A0E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6" name="Picture 5" descr="Kot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62600" y="1143000"/>
            <a:ext cx="3149600" cy="236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RETC: An Example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438912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Step 1: Calculate gross electricity sales</a:t>
            </a:r>
          </a:p>
          <a:p>
            <a:pPr lvl="1"/>
            <a:r>
              <a:rPr lang="en-US" sz="2000" b="1" dirty="0" smtClean="0">
                <a:solidFill>
                  <a:schemeClr val="accent1"/>
                </a:solidFill>
              </a:rPr>
              <a:t>5 MW/hr x 8760 hrs/yr x 20% capacity factor = 8760 MW/yr</a:t>
            </a:r>
          </a:p>
          <a:p>
            <a:pPr lvl="1"/>
            <a:r>
              <a:rPr lang="en-US" sz="2000" b="1" dirty="0" smtClean="0">
                <a:solidFill>
                  <a:schemeClr val="accent1"/>
                </a:solidFill>
              </a:rPr>
              <a:t>8760 MW/yr x 1000 KW/MW x $.38 KW = $3,328,800 year</a:t>
            </a:r>
          </a:p>
          <a:p>
            <a:pPr lvl="1">
              <a:buNone/>
            </a:pPr>
            <a:endParaRPr lang="en-US" sz="800" b="1" dirty="0" smtClean="0">
              <a:solidFill>
                <a:schemeClr val="accent1"/>
              </a:solidFill>
            </a:endParaRPr>
          </a:p>
          <a:p>
            <a:r>
              <a:rPr lang="en-US" sz="2200" b="1" dirty="0" smtClean="0">
                <a:solidFill>
                  <a:schemeClr val="accent1"/>
                </a:solidFill>
              </a:rPr>
              <a:t>Step 2: Calculate the annual credit</a:t>
            </a:r>
          </a:p>
          <a:p>
            <a:pPr lvl="1"/>
            <a:r>
              <a:rPr lang="en-US" sz="2000" b="1" dirty="0" smtClean="0">
                <a:solidFill>
                  <a:schemeClr val="accent1"/>
                </a:solidFill>
              </a:rPr>
              <a:t>$3,328,800 x 15% = $499,320</a:t>
            </a:r>
          </a:p>
          <a:p>
            <a:pPr lvl="1">
              <a:buNone/>
            </a:pPr>
            <a:endParaRPr lang="en-US" sz="900" b="1" dirty="0" smtClean="0">
              <a:solidFill>
                <a:schemeClr val="accent1"/>
              </a:solidFill>
            </a:endParaRPr>
          </a:p>
          <a:p>
            <a:r>
              <a:rPr lang="en-US" sz="2200" b="1" dirty="0" smtClean="0">
                <a:solidFill>
                  <a:schemeClr val="accent1"/>
                </a:solidFill>
              </a:rPr>
              <a:t>Step 3: Calculate the total allowable credit</a:t>
            </a:r>
          </a:p>
          <a:p>
            <a:pPr lvl="1"/>
            <a:r>
              <a:rPr lang="en-US" sz="2000" b="1" dirty="0" smtClean="0">
                <a:solidFill>
                  <a:schemeClr val="accent1"/>
                </a:solidFill>
              </a:rPr>
              <a:t>CAPEX = ($23.5 mm - $2 mm - $3.5 mm = $18 mm) x 10% = $1.8 mm</a:t>
            </a:r>
          </a:p>
          <a:p>
            <a:pPr lvl="1">
              <a:buNone/>
            </a:pPr>
            <a:endParaRPr lang="en-US" sz="800" b="1" dirty="0" smtClean="0">
              <a:solidFill>
                <a:schemeClr val="accent1"/>
              </a:solidFill>
            </a:endParaRPr>
          </a:p>
          <a:p>
            <a:r>
              <a:rPr lang="en-US" sz="2200" b="1" dirty="0" smtClean="0">
                <a:solidFill>
                  <a:schemeClr val="accent1"/>
                </a:solidFill>
              </a:rPr>
              <a:t>Step 4: How does it work in practice?</a:t>
            </a:r>
          </a:p>
          <a:p>
            <a:pPr lvl="1"/>
            <a:r>
              <a:rPr lang="en-US" sz="2000" b="1" dirty="0" smtClean="0">
                <a:solidFill>
                  <a:schemeClr val="accent1"/>
                </a:solidFill>
              </a:rPr>
              <a:t>Year 1: $499,320 Year 2: $499,320 Year 3: $499,320</a:t>
            </a:r>
          </a:p>
          <a:p>
            <a:pPr lvl="1"/>
            <a:r>
              <a:rPr lang="en-US" sz="2000" b="1" dirty="0" smtClean="0">
                <a:solidFill>
                  <a:schemeClr val="accent1"/>
                </a:solidFill>
              </a:rPr>
              <a:t>Year 4 ($1.8 - [$499,320x3]): $302,040 Year 5: $0 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CBA0-9EE4-4D20-85FA-7A42A4D09A0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RETC: Transferable vs. Refundable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000" b="1" dirty="0" smtClean="0">
              <a:solidFill>
                <a:schemeClr val="accent1"/>
              </a:solidFill>
            </a:endParaRPr>
          </a:p>
          <a:p>
            <a:r>
              <a:rPr lang="en-US" sz="3200" b="1" dirty="0" smtClean="0">
                <a:solidFill>
                  <a:schemeClr val="accent1"/>
                </a:solidFill>
              </a:rPr>
              <a:t>Transferable credits are:</a:t>
            </a:r>
          </a:p>
          <a:p>
            <a:pPr lvl="1"/>
            <a:r>
              <a:rPr lang="en-US" sz="1800" b="1" dirty="0" smtClean="0">
                <a:solidFill>
                  <a:schemeClr val="accent1"/>
                </a:solidFill>
              </a:rPr>
              <a:t>Approved by the Department.</a:t>
            </a:r>
          </a:p>
          <a:p>
            <a:pPr lvl="1"/>
            <a:r>
              <a:rPr lang="en-US" sz="1800" b="1" dirty="0" smtClean="0">
                <a:solidFill>
                  <a:schemeClr val="accent1"/>
                </a:solidFill>
              </a:rPr>
              <a:t>Must be marketed and purchased.</a:t>
            </a:r>
          </a:p>
          <a:p>
            <a:pPr lvl="2"/>
            <a:r>
              <a:rPr lang="en-US" sz="1800" b="1" dirty="0" smtClean="0">
                <a:solidFill>
                  <a:schemeClr val="accent1"/>
                </a:solidFill>
              </a:rPr>
              <a:t>Broker fees and demands of purchaser means less than full credit goes to the person receiving the incentive.</a:t>
            </a:r>
          </a:p>
          <a:p>
            <a:pPr lvl="1"/>
            <a:r>
              <a:rPr lang="en-US" sz="1800" b="1" dirty="0" smtClean="0">
                <a:solidFill>
                  <a:schemeClr val="accent1"/>
                </a:solidFill>
              </a:rPr>
              <a:t>The cost to the state is the same. $1 in credit = $1 in forgone revenue.</a:t>
            </a:r>
          </a:p>
          <a:p>
            <a:pPr lvl="1">
              <a:buNone/>
            </a:pPr>
            <a:endParaRPr lang="en-US" sz="1800" b="1" dirty="0" smtClean="0">
              <a:solidFill>
                <a:schemeClr val="accent1"/>
              </a:solidFill>
            </a:endParaRPr>
          </a:p>
          <a:p>
            <a:r>
              <a:rPr lang="en-US" sz="3200" b="1" dirty="0" smtClean="0">
                <a:solidFill>
                  <a:schemeClr val="accent1"/>
                </a:solidFill>
              </a:rPr>
              <a:t>Refundable credits are:</a:t>
            </a:r>
          </a:p>
          <a:p>
            <a:pPr lvl="1"/>
            <a:r>
              <a:rPr lang="en-US" sz="1800" b="1" dirty="0" smtClean="0">
                <a:solidFill>
                  <a:schemeClr val="accent1"/>
                </a:solidFill>
              </a:rPr>
              <a:t>Subject to Appropriation.</a:t>
            </a:r>
          </a:p>
          <a:p>
            <a:pPr lvl="1"/>
            <a:r>
              <a:rPr lang="en-US" sz="1800" b="1" dirty="0" smtClean="0">
                <a:solidFill>
                  <a:schemeClr val="accent1"/>
                </a:solidFill>
              </a:rPr>
              <a:t>100% of credit goes to the recipient.</a:t>
            </a:r>
          </a:p>
          <a:p>
            <a:pPr lvl="1"/>
            <a:r>
              <a:rPr lang="en-US" sz="1800" b="1" dirty="0" smtClean="0">
                <a:solidFill>
                  <a:schemeClr val="accent1"/>
                </a:solidFill>
              </a:rPr>
              <a:t>Easier to administer.</a:t>
            </a:r>
          </a:p>
          <a:p>
            <a:pPr lvl="1"/>
            <a:endParaRPr lang="en-US" sz="18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CBA0-9EE4-4D20-85FA-7A42A4D09A0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Loans to Businesses</a:t>
            </a:r>
            <a:br>
              <a:rPr lang="en-US" b="1" dirty="0" smtClean="0"/>
            </a:br>
            <a:r>
              <a:rPr lang="en-US" sz="1800" b="1" dirty="0" smtClean="0"/>
              <a:t>(Sections 26-33)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accent1"/>
                </a:solidFill>
              </a:rPr>
              <a:t>Would provide loans of up to $50,000 for alternative energy systems and energy conservation improvements.</a:t>
            </a:r>
          </a:p>
          <a:p>
            <a:r>
              <a:rPr lang="en-US" sz="2800" b="1" dirty="0" smtClean="0">
                <a:solidFill>
                  <a:schemeClr val="accent1"/>
                </a:solidFill>
              </a:rPr>
              <a:t>Businesses must be primarily owned by Alaskans.  Interest rate: prime, plus 1%.  Minimum of 5%.</a:t>
            </a:r>
          </a:p>
          <a:p>
            <a:r>
              <a:rPr lang="en-US" sz="2800" b="1" dirty="0" smtClean="0">
                <a:solidFill>
                  <a:schemeClr val="accent1"/>
                </a:solidFill>
              </a:rPr>
              <a:t>Money can be used for insulation, thermal windows, furnace replacement, etc... Or on energy systems which are not dependent on oil or gas. </a:t>
            </a:r>
            <a:endParaRPr lang="en-US" sz="28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CBA0-9EE4-4D20-85FA-7A42A4D09A0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77112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Affordable Heating Program</a:t>
            </a: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800" b="1" dirty="0" smtClean="0"/>
              <a:t>(Section 35-42)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91000"/>
          </a:xfrm>
        </p:spPr>
        <p:txBody>
          <a:bodyPr>
            <a:normAutofit lnSpcReduction="10000"/>
          </a:bodyPr>
          <a:lstStyle/>
          <a:p>
            <a:r>
              <a:rPr lang="en-US" sz="3200" b="1" dirty="0" smtClean="0">
                <a:solidFill>
                  <a:schemeClr val="accent1"/>
                </a:solidFill>
              </a:rPr>
              <a:t>Objectives</a:t>
            </a:r>
            <a:r>
              <a:rPr lang="en-US" sz="3200" dirty="0" smtClean="0"/>
              <a:t>:</a:t>
            </a:r>
          </a:p>
          <a:p>
            <a:pPr lvl="1"/>
            <a:r>
              <a:rPr lang="en-US" sz="3200" b="1" dirty="0" smtClean="0">
                <a:solidFill>
                  <a:schemeClr val="accent1"/>
                </a:solidFill>
              </a:rPr>
              <a:t>Make program more responsive to a family's actual heating costs.</a:t>
            </a:r>
          </a:p>
          <a:p>
            <a:pPr lvl="1"/>
            <a:r>
              <a:rPr lang="en-US" sz="3200" b="1" dirty="0" smtClean="0">
                <a:solidFill>
                  <a:schemeClr val="accent1"/>
                </a:solidFill>
              </a:rPr>
              <a:t>Increase assistance as oil prices rise, need increases &amp; the state enjoys a budget surplus.</a:t>
            </a:r>
          </a:p>
          <a:p>
            <a:pPr lvl="1"/>
            <a:r>
              <a:rPr lang="en-US" sz="3200" b="1" dirty="0" smtClean="0">
                <a:solidFill>
                  <a:schemeClr val="accent1"/>
                </a:solidFill>
              </a:rPr>
              <a:t>Maintain statewide eligibility.</a:t>
            </a:r>
          </a:p>
          <a:p>
            <a:pPr lvl="1"/>
            <a:r>
              <a:rPr lang="en-US" sz="3200" b="1" dirty="0" smtClean="0">
                <a:solidFill>
                  <a:schemeClr val="accent1"/>
                </a:solidFill>
              </a:rPr>
              <a:t>Use existing administrative structure.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CBA0-9EE4-4D20-85FA-7A42A4D09A0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21920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/>
              <a:t>Interim Field Hearings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124200"/>
          </a:xfrm>
        </p:spPr>
        <p:txBody>
          <a:bodyPr numCol="2">
            <a:noAutofit/>
          </a:bodyPr>
          <a:lstStyle/>
          <a:p>
            <a:r>
              <a:rPr lang="en-US" sz="4000" b="1" dirty="0" smtClean="0">
                <a:solidFill>
                  <a:schemeClr val="accent1"/>
                </a:solidFill>
              </a:rPr>
              <a:t>Tanana</a:t>
            </a:r>
          </a:p>
          <a:p>
            <a:r>
              <a:rPr lang="en-US" sz="4000" b="1" dirty="0" smtClean="0">
                <a:solidFill>
                  <a:schemeClr val="accent1"/>
                </a:solidFill>
              </a:rPr>
              <a:t>Fairbanks</a:t>
            </a:r>
          </a:p>
          <a:p>
            <a:r>
              <a:rPr lang="en-US" sz="4000" b="1" dirty="0" smtClean="0">
                <a:solidFill>
                  <a:schemeClr val="accent1"/>
                </a:solidFill>
              </a:rPr>
              <a:t>Ruby</a:t>
            </a:r>
          </a:p>
          <a:p>
            <a:r>
              <a:rPr lang="en-US" sz="4000" b="1" dirty="0" smtClean="0">
                <a:solidFill>
                  <a:schemeClr val="accent1"/>
                </a:solidFill>
              </a:rPr>
              <a:t>Kenai</a:t>
            </a:r>
          </a:p>
          <a:p>
            <a:r>
              <a:rPr lang="en-US" sz="4000" b="1" dirty="0" smtClean="0">
                <a:solidFill>
                  <a:schemeClr val="accent1"/>
                </a:solidFill>
              </a:rPr>
              <a:t>Anchorage</a:t>
            </a:r>
          </a:p>
          <a:p>
            <a:r>
              <a:rPr lang="en-US" sz="4000" b="1" dirty="0" smtClean="0">
                <a:solidFill>
                  <a:schemeClr val="accent1"/>
                </a:solidFill>
              </a:rPr>
              <a:t>Kenai</a:t>
            </a:r>
          </a:p>
          <a:p>
            <a:r>
              <a:rPr lang="en-US" sz="4000" b="1" dirty="0" smtClean="0">
                <a:solidFill>
                  <a:schemeClr val="accent1"/>
                </a:solidFill>
              </a:rPr>
              <a:t>Haines</a:t>
            </a:r>
          </a:p>
          <a:p>
            <a:r>
              <a:rPr lang="en-US" sz="4000" b="1" dirty="0" smtClean="0">
                <a:solidFill>
                  <a:schemeClr val="accent1"/>
                </a:solidFill>
              </a:rPr>
              <a:t>Ouzinkie</a:t>
            </a:r>
            <a:endParaRPr lang="en-US" sz="40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CBA0-9EE4-4D20-85FA-7A42A4D09A0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How LIHEAP Works</a:t>
            </a:r>
            <a:br>
              <a:rPr lang="en-US" b="1" dirty="0" smtClean="0"/>
            </a:br>
            <a:r>
              <a:rPr lang="en-US" sz="1800" b="1" dirty="0" smtClean="0"/>
              <a:t>(Section 35-42)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1"/>
                </a:solidFill>
              </a:rPr>
              <a:t>Benefits are calculated by multiplying each applicant’s “points” by the dollar per point available.</a:t>
            </a:r>
          </a:p>
          <a:p>
            <a:r>
              <a:rPr lang="en-US" sz="3200" b="1" dirty="0" smtClean="0">
                <a:solidFill>
                  <a:schemeClr val="accent1"/>
                </a:solidFill>
              </a:rPr>
              <a:t>Points</a:t>
            </a:r>
            <a:r>
              <a:rPr lang="en-US" sz="3200" dirty="0" smtClean="0"/>
              <a:t> </a:t>
            </a:r>
            <a:r>
              <a:rPr lang="en-US" sz="3200" b="1" dirty="0" smtClean="0">
                <a:solidFill>
                  <a:schemeClr val="accent1"/>
                </a:solidFill>
              </a:rPr>
              <a:t>are awarded based on household income; heating degree days in household location; type and size of house; presence of children, elderly or disabled in home.     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CBA0-9EE4-4D20-85FA-7A42A4D09A0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Program refinement #1</a:t>
            </a:r>
            <a:br>
              <a:rPr lang="en-US" b="1" dirty="0" smtClean="0"/>
            </a:br>
            <a:r>
              <a:rPr lang="en-US" sz="1800" b="1" dirty="0" smtClean="0"/>
              <a:t>(Sections 35-42)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91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1"/>
                </a:solidFill>
              </a:rPr>
              <a:t>Link program eligibility to price of oil.</a:t>
            </a:r>
          </a:p>
          <a:p>
            <a:r>
              <a:rPr lang="en-US" sz="3600" b="1" dirty="0" smtClean="0">
                <a:solidFill>
                  <a:schemeClr val="accent1"/>
                </a:solidFill>
              </a:rPr>
              <a:t>Oil under $150/barrel = 225% of poverty level ($62,000 for a family of four).</a:t>
            </a:r>
          </a:p>
          <a:p>
            <a:r>
              <a:rPr lang="en-US" sz="3600" b="1" dirty="0" smtClean="0">
                <a:solidFill>
                  <a:schemeClr val="accent1"/>
                </a:solidFill>
              </a:rPr>
              <a:t>Oil over $150/barrel = 250% of FPL ($69,000 for a family of four).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CBA0-9EE4-4D20-85FA-7A42A4D09A0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Program Refinement #2</a:t>
            </a:r>
            <a:br>
              <a:rPr lang="en-US" b="1" dirty="0" smtClean="0"/>
            </a:br>
            <a:r>
              <a:rPr lang="en-US" sz="1800" b="1" dirty="0" smtClean="0"/>
              <a:t>(Sections 35-42)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67200"/>
          </a:xfrm>
        </p:spPr>
        <p:txBody>
          <a:bodyPr>
            <a:normAutofit fontScale="92500"/>
          </a:bodyPr>
          <a:lstStyle/>
          <a:p>
            <a:r>
              <a:rPr lang="en-US" sz="3200" b="1" dirty="0" smtClean="0">
                <a:solidFill>
                  <a:schemeClr val="accent1"/>
                </a:solidFill>
              </a:rPr>
              <a:t>Link program benefits to the price of oil</a:t>
            </a:r>
          </a:p>
          <a:p>
            <a:pPr lvl="2"/>
            <a:r>
              <a:rPr lang="en-US" sz="2700" b="1" dirty="0" smtClean="0">
                <a:solidFill>
                  <a:schemeClr val="accent1"/>
                </a:solidFill>
              </a:rPr>
              <a:t>$130/point when crude is &lt; $75/barrel</a:t>
            </a:r>
          </a:p>
          <a:p>
            <a:pPr lvl="2"/>
            <a:r>
              <a:rPr lang="en-US" sz="2700" b="1" dirty="0" smtClean="0">
                <a:solidFill>
                  <a:schemeClr val="accent1"/>
                </a:solidFill>
              </a:rPr>
              <a:t>$140/point when crude is $75-$100/barrel  </a:t>
            </a:r>
          </a:p>
          <a:p>
            <a:pPr lvl="2"/>
            <a:r>
              <a:rPr lang="en-US" sz="2700" b="1" dirty="0" smtClean="0">
                <a:solidFill>
                  <a:schemeClr val="accent1"/>
                </a:solidFill>
              </a:rPr>
              <a:t>$150/point when crude is $100-$150/barrel  </a:t>
            </a:r>
          </a:p>
          <a:p>
            <a:pPr lvl="2"/>
            <a:r>
              <a:rPr lang="en-US" sz="2700" b="1" dirty="0" smtClean="0">
                <a:solidFill>
                  <a:schemeClr val="accent1"/>
                </a:solidFill>
              </a:rPr>
              <a:t>$165/point when crude is &gt; $150/barrel  </a:t>
            </a:r>
          </a:p>
          <a:p>
            <a:r>
              <a:rPr lang="en-US" sz="3200" b="1" dirty="0" smtClean="0">
                <a:solidFill>
                  <a:schemeClr val="accent1"/>
                </a:solidFill>
              </a:rPr>
              <a:t> This year points are valued at $115.</a:t>
            </a:r>
          </a:p>
          <a:p>
            <a:r>
              <a:rPr lang="en-US" sz="3200" b="1" dirty="0" smtClean="0">
                <a:solidFill>
                  <a:schemeClr val="accent1"/>
                </a:solidFill>
              </a:rPr>
              <a:t> Last year, points were valued at $220, which was bumped up to $316 by a special </a:t>
            </a:r>
            <a:r>
              <a:rPr lang="en-US" sz="3200" b="1" dirty="0" err="1" smtClean="0">
                <a:solidFill>
                  <a:schemeClr val="accent1"/>
                </a:solidFill>
              </a:rPr>
              <a:t>approp</a:t>
            </a:r>
            <a:r>
              <a:rPr lang="en-US" sz="3200" b="1" dirty="0" smtClean="0">
                <a:solidFill>
                  <a:schemeClr val="accent1"/>
                </a:solidFill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CBA0-9EE4-4D20-85FA-7A42A4D09A0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Program Details</a:t>
            </a:r>
            <a:br>
              <a:rPr lang="en-US" b="1" dirty="0" smtClean="0"/>
            </a:br>
            <a:r>
              <a:rPr lang="en-US" sz="1800" b="1" dirty="0" smtClean="0"/>
              <a:t>(Sections 35-42)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434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accent1"/>
                </a:solidFill>
              </a:rPr>
              <a:t>DHSS will pro-rate payments if appropriations  are insufficient to cover full program cost.</a:t>
            </a:r>
          </a:p>
          <a:p>
            <a:r>
              <a:rPr lang="en-US" sz="2800" b="1" dirty="0" smtClean="0">
                <a:solidFill>
                  <a:schemeClr val="accent1"/>
                </a:solidFill>
              </a:rPr>
              <a:t>Payments go to fuel vendors, not households.</a:t>
            </a:r>
          </a:p>
          <a:p>
            <a:r>
              <a:rPr lang="en-US" sz="2800" b="1" dirty="0" smtClean="0">
                <a:solidFill>
                  <a:schemeClr val="accent1"/>
                </a:solidFill>
              </a:rPr>
              <a:t>Individuals must apply and qualify each year.</a:t>
            </a:r>
          </a:p>
          <a:p>
            <a:r>
              <a:rPr lang="en-US" sz="2800" b="1" dirty="0" smtClean="0">
                <a:solidFill>
                  <a:schemeClr val="accent1"/>
                </a:solidFill>
              </a:rPr>
              <a:t>Current federal appropriation is $28 million.</a:t>
            </a:r>
          </a:p>
          <a:p>
            <a:r>
              <a:rPr lang="en-US" sz="2800" b="1" dirty="0" smtClean="0">
                <a:solidFill>
                  <a:schemeClr val="accent1"/>
                </a:solidFill>
              </a:rPr>
              <a:t>Current state appropriation is $5 million.</a:t>
            </a:r>
          </a:p>
          <a:p>
            <a:r>
              <a:rPr lang="en-US" sz="2800" b="1" dirty="0" smtClean="0">
                <a:solidFill>
                  <a:schemeClr val="accent1"/>
                </a:solidFill>
              </a:rPr>
              <a:t>20,191 households currently served.</a:t>
            </a:r>
            <a:endParaRPr lang="en-US" sz="28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CBA0-9EE4-4D20-85FA-7A42A4D09A0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500" b="1" dirty="0" smtClean="0"/>
              <a:t>Other Provisions</a:t>
            </a:r>
            <a:endParaRPr lang="en-US" sz="45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b="1" dirty="0" smtClean="0">
              <a:solidFill>
                <a:schemeClr val="accent1"/>
              </a:solidFill>
            </a:endParaRPr>
          </a:p>
          <a:p>
            <a:r>
              <a:rPr lang="en-US" sz="2800" b="1" dirty="0" smtClean="0">
                <a:solidFill>
                  <a:schemeClr val="accent1"/>
                </a:solidFill>
              </a:rPr>
              <a:t>Technical assistance for municipalities regarding energy codes and efficiency standards. (S.9)</a:t>
            </a:r>
          </a:p>
          <a:p>
            <a:pPr>
              <a:buNone/>
            </a:pPr>
            <a:endParaRPr lang="en-US" sz="2800" b="1" dirty="0" smtClean="0">
              <a:solidFill>
                <a:schemeClr val="accent1"/>
              </a:solidFill>
            </a:endParaRPr>
          </a:p>
          <a:p>
            <a:r>
              <a:rPr lang="en-US" sz="2800" b="1" dirty="0" smtClean="0">
                <a:solidFill>
                  <a:schemeClr val="accent1"/>
                </a:solidFill>
              </a:rPr>
              <a:t>Standard methodology for energy consumption and expense date (S. 10)</a:t>
            </a:r>
          </a:p>
          <a:p>
            <a:pPr>
              <a:buNone/>
            </a:pPr>
            <a:endParaRPr lang="en-US" sz="2800" b="1" dirty="0" smtClean="0">
              <a:solidFill>
                <a:schemeClr val="accent1"/>
              </a:solidFill>
            </a:endParaRPr>
          </a:p>
          <a:p>
            <a:r>
              <a:rPr lang="en-US" sz="2800" b="1" dirty="0" smtClean="0">
                <a:solidFill>
                  <a:schemeClr val="accent1"/>
                </a:solidFill>
              </a:rPr>
              <a:t>Expands purposes of the Southeast Energy Fund (S.14)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CBA0-9EE4-4D20-85FA-7A42A4D09A0E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b="1" dirty="0" smtClean="0"/>
              <a:t>Other Provisions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chemeClr val="accent1"/>
                </a:solidFill>
              </a:rPr>
              <a:t>AEA facilitate organization and provide technical assistance for a statewide fuel cooperative (S.17)</a:t>
            </a:r>
          </a:p>
          <a:p>
            <a:pPr>
              <a:buNone/>
            </a:pPr>
            <a:endParaRPr lang="en-US" sz="2800" b="1" dirty="0" smtClean="0">
              <a:solidFill>
                <a:schemeClr val="accent1"/>
              </a:solidFill>
            </a:endParaRPr>
          </a:p>
          <a:p>
            <a:r>
              <a:rPr lang="en-US" sz="2800" b="1" dirty="0" smtClean="0">
                <a:solidFill>
                  <a:schemeClr val="accent1"/>
                </a:solidFill>
              </a:rPr>
              <a:t>Develop a plan to coordinate &amp; consolidate energy programs (S. 48)</a:t>
            </a:r>
          </a:p>
          <a:p>
            <a:pPr>
              <a:buNone/>
            </a:pPr>
            <a:endParaRPr lang="en-US" sz="2800" b="1" dirty="0" smtClean="0">
              <a:solidFill>
                <a:schemeClr val="accent1"/>
              </a:solidFill>
            </a:endParaRPr>
          </a:p>
          <a:p>
            <a:r>
              <a:rPr lang="en-US" sz="2800" b="1" dirty="0" smtClean="0">
                <a:solidFill>
                  <a:schemeClr val="accent1"/>
                </a:solidFill>
              </a:rPr>
              <a:t>Study CNG vehicles (S.49)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CBA0-9EE4-4D20-85FA-7A42A4D09A0E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/>
              <a:t>Conclusion 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SB </a:t>
            </a:r>
            <a:r>
              <a:rPr lang="en-US" sz="3200" b="1" dirty="0" smtClean="0">
                <a:solidFill>
                  <a:schemeClr val="accent1"/>
                </a:solidFill>
              </a:rPr>
              <a:t>220</a:t>
            </a:r>
            <a:r>
              <a:rPr lang="en-US" b="1" dirty="0" smtClean="0">
                <a:solidFill>
                  <a:schemeClr val="accent1"/>
                </a:solidFill>
              </a:rPr>
              <a:t> not a panacea, but a step forward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Proposes a variety of steps to stimulate private investment, lead by example, and promote efficiency and innovation.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Other bills address instate gas, gas storage, gas-to-liquids, exploration incentives, O&amp;G taxes, etc...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Working closely with our House counterparts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SB 220 is just a piece of the pie, leading Alaska to greater self-sufficiency and sustainability 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CBA0-9EE4-4D20-85FA-7A42A4D09A0E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/>
              <a:t>House energy omnibus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b="1" dirty="0" smtClean="0">
                <a:solidFill>
                  <a:schemeClr val="accent1"/>
                </a:solidFill>
              </a:rPr>
              <a:t>HB 305 = House energy omnibus bill</a:t>
            </a:r>
          </a:p>
          <a:p>
            <a:r>
              <a:rPr lang="en-US" sz="3200" b="1" dirty="0" smtClean="0">
                <a:solidFill>
                  <a:schemeClr val="accent1"/>
                </a:solidFill>
              </a:rPr>
              <a:t>House Energy Committee held extensive field hearings during the interim</a:t>
            </a:r>
          </a:p>
          <a:p>
            <a:r>
              <a:rPr lang="en-US" sz="3200" b="1" dirty="0" smtClean="0">
                <a:solidFill>
                  <a:schemeClr val="accent1"/>
                </a:solidFill>
              </a:rPr>
              <a:t>Assembled a stakeholder group</a:t>
            </a:r>
          </a:p>
          <a:p>
            <a:r>
              <a:rPr lang="en-US" sz="3200" b="1" dirty="0" smtClean="0">
                <a:solidFill>
                  <a:schemeClr val="accent1"/>
                </a:solidFill>
              </a:rPr>
              <a:t>High level of commitment to passage of a meaningful omnibus bill</a:t>
            </a:r>
          </a:p>
          <a:p>
            <a:r>
              <a:rPr lang="en-US" sz="3200" b="1" dirty="0" smtClean="0">
                <a:solidFill>
                  <a:schemeClr val="accent1"/>
                </a:solidFill>
              </a:rPr>
              <a:t>Just this week, the House unanimously passed HB 306, a declaration of state energy policy.   Great 1st step.</a:t>
            </a:r>
            <a:endParaRPr lang="en-US" sz="32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CBA0-9EE4-4D20-85FA-7A42A4D09A0E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/>
              <a:t>Reached out to: 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8006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accent1"/>
                </a:solidFill>
              </a:rPr>
              <a:t>Renewable Energy Alaska Program</a:t>
            </a:r>
          </a:p>
          <a:p>
            <a:r>
              <a:rPr lang="en-US" sz="3200" b="1" dirty="0" smtClean="0">
                <a:solidFill>
                  <a:schemeClr val="accent1"/>
                </a:solidFill>
              </a:rPr>
              <a:t>Alaska Center for Energy and Power</a:t>
            </a:r>
          </a:p>
          <a:p>
            <a:r>
              <a:rPr lang="en-US" sz="3200" b="1" dirty="0" smtClean="0">
                <a:solidFill>
                  <a:schemeClr val="accent1"/>
                </a:solidFill>
              </a:rPr>
              <a:t>Alaska Federation of Natives </a:t>
            </a:r>
          </a:p>
          <a:p>
            <a:r>
              <a:rPr lang="en-US" sz="3200" b="1" dirty="0" smtClean="0">
                <a:solidFill>
                  <a:schemeClr val="accent1"/>
                </a:solidFill>
              </a:rPr>
              <a:t>Cold Climate Housing Research Center</a:t>
            </a:r>
          </a:p>
          <a:p>
            <a:r>
              <a:rPr lang="en-US" sz="3200" b="1" dirty="0" smtClean="0">
                <a:solidFill>
                  <a:schemeClr val="accent1"/>
                </a:solidFill>
              </a:rPr>
              <a:t>Commonwealth North</a:t>
            </a:r>
          </a:p>
          <a:p>
            <a:r>
              <a:rPr lang="en-US" sz="3200" b="1" dirty="0" smtClean="0">
                <a:solidFill>
                  <a:schemeClr val="accent1"/>
                </a:solidFill>
              </a:rPr>
              <a:t>Alaska Power Association</a:t>
            </a:r>
          </a:p>
          <a:p>
            <a:r>
              <a:rPr lang="en-US" sz="3200" b="1" dirty="0" smtClean="0">
                <a:solidFill>
                  <a:schemeClr val="accent1"/>
                </a:solidFill>
              </a:rPr>
              <a:t>Southeast Conference</a:t>
            </a:r>
          </a:p>
          <a:p>
            <a:r>
              <a:rPr lang="en-US" sz="3200" b="1" dirty="0" smtClean="0">
                <a:solidFill>
                  <a:schemeClr val="accent3"/>
                </a:solidFill>
              </a:rPr>
              <a:t>Many other organizations</a:t>
            </a:r>
            <a:endParaRPr lang="en-US" sz="3200" b="1" dirty="0">
              <a:solidFill>
                <a:schemeClr val="accent3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CBA0-9EE4-4D20-85FA-7A42A4D09A0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Products: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672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4400" b="1" dirty="0" smtClean="0">
                <a:solidFill>
                  <a:schemeClr val="accent1"/>
                </a:solidFill>
              </a:rPr>
              <a:t>State Energy Policy and  </a:t>
            </a:r>
            <a:r>
              <a:rPr lang="en-US" sz="4400" b="1" kern="1400" dirty="0" smtClean="0">
                <a:solidFill>
                  <a:schemeClr val="accent1"/>
                </a:solidFill>
              </a:rPr>
              <a:t>Program Recommendations (50+ pages)</a:t>
            </a:r>
          </a:p>
          <a:p>
            <a:pPr>
              <a:buNone/>
            </a:pPr>
            <a:endParaRPr lang="en-US" sz="1200" b="1" kern="1400" dirty="0" smtClean="0">
              <a:solidFill>
                <a:schemeClr val="accent1"/>
              </a:solidFill>
            </a:endParaRPr>
          </a:p>
          <a:p>
            <a:pPr lvl="3">
              <a:buFont typeface="Wingdings" pitchFamily="2" charset="2"/>
              <a:buChar char="v"/>
            </a:pPr>
            <a:r>
              <a:rPr lang="en-US" sz="3800" b="1" dirty="0" smtClean="0">
                <a:solidFill>
                  <a:schemeClr val="accent1"/>
                </a:solidFill>
              </a:rPr>
              <a:t> </a:t>
            </a:r>
            <a:r>
              <a:rPr lang="en-US" sz="3800" b="1" dirty="0" smtClean="0">
                <a:solidFill>
                  <a:schemeClr val="accent2"/>
                </a:solidFill>
              </a:rPr>
              <a:t>Budgetary (Letter to Senate   Finance Committee)</a:t>
            </a:r>
          </a:p>
          <a:p>
            <a:pPr lvl="3">
              <a:buFont typeface="Wingdings" pitchFamily="2" charset="2"/>
              <a:buChar char="v"/>
            </a:pPr>
            <a:r>
              <a:rPr lang="en-US" sz="3800" b="1" dirty="0" smtClean="0">
                <a:solidFill>
                  <a:schemeClr val="accent2"/>
                </a:solidFill>
              </a:rPr>
              <a:t> Statutory (SB </a:t>
            </a:r>
            <a:r>
              <a:rPr lang="en-US" sz="5400" dirty="0" smtClean="0">
                <a:solidFill>
                  <a:schemeClr val="accent2"/>
                </a:solidFill>
              </a:rPr>
              <a:t>220</a:t>
            </a:r>
            <a:r>
              <a:rPr lang="en-US" sz="3800" b="1" dirty="0" smtClean="0">
                <a:solidFill>
                  <a:schemeClr val="accent2"/>
                </a:solidFill>
              </a:rPr>
              <a:t>)</a:t>
            </a:r>
          </a:p>
          <a:p>
            <a:pPr lvl="3">
              <a:buFont typeface="Wingdings" pitchFamily="2" charset="2"/>
              <a:buChar char="v"/>
            </a:pPr>
            <a:endParaRPr lang="en-US" sz="3800" b="1" dirty="0" smtClean="0">
              <a:solidFill>
                <a:schemeClr val="accent1"/>
              </a:solidFill>
            </a:endParaRPr>
          </a:p>
          <a:p>
            <a:endParaRPr lang="en-US" sz="4400" b="1" dirty="0" smtClean="0">
              <a:solidFill>
                <a:schemeClr val="accent1"/>
              </a:solidFill>
            </a:endParaRPr>
          </a:p>
          <a:p>
            <a:endParaRPr lang="en-US" sz="4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CBA0-9EE4-4D20-85FA-7A42A4D09A0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962912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/>
              <a:t>Hundreds of Comments</a:t>
            </a:r>
            <a:br>
              <a:rPr lang="en-US" sz="4800" b="1" dirty="0" smtClean="0"/>
            </a:br>
            <a:r>
              <a:rPr lang="en-US" sz="4800" b="1" dirty="0" smtClean="0"/>
              <a:t>Received 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429000"/>
          </a:xfrm>
        </p:spPr>
        <p:txBody>
          <a:bodyPr>
            <a:normAutofit lnSpcReduction="10000"/>
          </a:bodyPr>
          <a:lstStyle/>
          <a:p>
            <a:r>
              <a:rPr lang="en-US" sz="4000" b="1" dirty="0" smtClean="0">
                <a:solidFill>
                  <a:schemeClr val="accent1"/>
                </a:solidFill>
              </a:rPr>
              <a:t>Sifted through comments</a:t>
            </a:r>
          </a:p>
          <a:p>
            <a:r>
              <a:rPr lang="en-US" sz="4000" b="1" dirty="0" smtClean="0">
                <a:solidFill>
                  <a:schemeClr val="accent1"/>
                </a:solidFill>
              </a:rPr>
              <a:t>Met with stakeholders</a:t>
            </a:r>
          </a:p>
          <a:p>
            <a:r>
              <a:rPr lang="en-US" sz="4000" b="1" dirty="0" smtClean="0">
                <a:solidFill>
                  <a:schemeClr val="accent1"/>
                </a:solidFill>
              </a:rPr>
              <a:t>Reviewed plans &amp; policies from other states</a:t>
            </a:r>
          </a:p>
          <a:p>
            <a:r>
              <a:rPr lang="en-US" sz="4000" b="1" dirty="0" smtClean="0">
                <a:solidFill>
                  <a:schemeClr val="accent1"/>
                </a:solidFill>
              </a:rPr>
              <a:t>Refined ideas with experts</a:t>
            </a:r>
            <a:endParaRPr lang="en-US" sz="54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CBA0-9EE4-4D20-85FA-7A42A4D09A0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/>
              <a:t>SB 220 Goals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400" b="1" dirty="0" smtClean="0">
                <a:solidFill>
                  <a:schemeClr val="accent1"/>
                </a:solidFill>
              </a:rPr>
              <a:t>Provide affordable and reliable energy for Alaskan families and businesses</a:t>
            </a:r>
          </a:p>
          <a:p>
            <a:r>
              <a:rPr lang="en-US" sz="3400" b="1" dirty="0" smtClean="0">
                <a:solidFill>
                  <a:schemeClr val="accent1"/>
                </a:solidFill>
              </a:rPr>
              <a:t>Stimulate private sector investment</a:t>
            </a:r>
          </a:p>
          <a:p>
            <a:r>
              <a:rPr lang="en-US" sz="3400" b="1" dirty="0" smtClean="0">
                <a:solidFill>
                  <a:schemeClr val="accent1"/>
                </a:solidFill>
              </a:rPr>
              <a:t>Produce long-term savings by maximizing energy efficiency </a:t>
            </a:r>
          </a:p>
          <a:p>
            <a:r>
              <a:rPr lang="en-US" sz="3400" b="1" dirty="0" smtClean="0">
                <a:solidFill>
                  <a:schemeClr val="accent1"/>
                </a:solidFill>
              </a:rPr>
              <a:t>Lead by example</a:t>
            </a:r>
          </a:p>
          <a:p>
            <a:r>
              <a:rPr lang="en-US" sz="3400" b="1" dirty="0" smtClean="0">
                <a:solidFill>
                  <a:schemeClr val="accent1"/>
                </a:solidFill>
              </a:rPr>
              <a:t>Promote innovation</a:t>
            </a:r>
            <a:endParaRPr lang="en-US" sz="34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CBA0-9EE4-4D20-85FA-7A42A4D09A0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/>
              <a:t>Major Bill Components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b="1" dirty="0" smtClean="0">
                <a:solidFill>
                  <a:schemeClr val="accent1"/>
                </a:solidFill>
              </a:rPr>
              <a:t>State Energy Policy</a:t>
            </a:r>
          </a:p>
          <a:p>
            <a:r>
              <a:rPr lang="en-US" sz="3600" b="1" dirty="0" smtClean="0">
                <a:solidFill>
                  <a:schemeClr val="accent1"/>
                </a:solidFill>
              </a:rPr>
              <a:t>Energy Efficiency Revolving Loan Fund</a:t>
            </a:r>
          </a:p>
          <a:p>
            <a:r>
              <a:rPr lang="en-US" sz="3600" b="1" dirty="0" smtClean="0">
                <a:solidFill>
                  <a:schemeClr val="accent1"/>
                </a:solidFill>
              </a:rPr>
              <a:t>Efficiency in Government</a:t>
            </a:r>
          </a:p>
          <a:p>
            <a:r>
              <a:rPr lang="en-US" sz="3600" b="1" dirty="0" smtClean="0">
                <a:solidFill>
                  <a:schemeClr val="accent1"/>
                </a:solidFill>
              </a:rPr>
              <a:t>Renewable Energy Tax Credit</a:t>
            </a:r>
          </a:p>
          <a:p>
            <a:r>
              <a:rPr lang="en-US" sz="3600" b="1" dirty="0" smtClean="0">
                <a:solidFill>
                  <a:schemeClr val="accent1"/>
                </a:solidFill>
              </a:rPr>
              <a:t>Emerging Energy Technology Fund</a:t>
            </a:r>
          </a:p>
          <a:p>
            <a:r>
              <a:rPr lang="en-US" sz="3600" b="1" dirty="0" smtClean="0">
                <a:solidFill>
                  <a:schemeClr val="accent1"/>
                </a:solidFill>
              </a:rPr>
              <a:t>Energy Loans for Businesses</a:t>
            </a:r>
          </a:p>
          <a:p>
            <a:r>
              <a:rPr lang="en-US" sz="3600" b="1" dirty="0" smtClean="0">
                <a:solidFill>
                  <a:schemeClr val="accent1"/>
                </a:solidFill>
              </a:rPr>
              <a:t>Alaska Affordable Heating Program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CBA0-9EE4-4D20-85FA-7A42A4D09A0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/>
              <a:t>State Energy Policy</a:t>
            </a:r>
            <a:br>
              <a:rPr lang="en-US" sz="5400" b="1" dirty="0" smtClean="0"/>
            </a:br>
            <a:r>
              <a:rPr lang="en-US" sz="1800" b="1" dirty="0" smtClean="0"/>
              <a:t>(Sections 2 &amp; 3)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000" b="1" dirty="0" smtClean="0">
              <a:solidFill>
                <a:schemeClr val="accent1"/>
              </a:solidFill>
            </a:endParaRPr>
          </a:p>
          <a:p>
            <a:r>
              <a:rPr lang="en-US" sz="3000" b="1" dirty="0" smtClean="0">
                <a:solidFill>
                  <a:schemeClr val="accent1"/>
                </a:solidFill>
              </a:rPr>
              <a:t>High level goals </a:t>
            </a:r>
          </a:p>
          <a:p>
            <a:pPr>
              <a:buNone/>
            </a:pPr>
            <a:endParaRPr lang="en-US" sz="1200" b="1" dirty="0" smtClean="0">
              <a:solidFill>
                <a:schemeClr val="accent1"/>
              </a:solidFill>
            </a:endParaRPr>
          </a:p>
          <a:p>
            <a:r>
              <a:rPr lang="en-US" sz="3000" b="1" dirty="0" smtClean="0">
                <a:solidFill>
                  <a:schemeClr val="accent1"/>
                </a:solidFill>
              </a:rPr>
              <a:t>Increase energy efficiency by 15% by 2020</a:t>
            </a:r>
          </a:p>
          <a:p>
            <a:pPr>
              <a:buNone/>
            </a:pPr>
            <a:endParaRPr lang="en-US" sz="1200" b="1" dirty="0" smtClean="0">
              <a:solidFill>
                <a:schemeClr val="accent1"/>
              </a:solidFill>
            </a:endParaRPr>
          </a:p>
          <a:p>
            <a:r>
              <a:rPr lang="en-US" sz="3000" b="1" dirty="0" smtClean="0">
                <a:solidFill>
                  <a:schemeClr val="accent1"/>
                </a:solidFill>
              </a:rPr>
              <a:t>Generate 50% of electricity statewide using renewable energy by 2020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0CBA0-9EE4-4D20-85FA-7A42A4D09A0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3119</TotalTime>
  <Words>1887</Words>
  <Application>Microsoft Office PowerPoint</Application>
  <PresentationFormat>On-screen Show (4:3)</PresentationFormat>
  <Paragraphs>282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Flow</vt:lpstr>
      <vt:lpstr>Alaska Sustainable Energy Act:  SB 220</vt:lpstr>
      <vt:lpstr>Product of the  Senate Resources Committee  and  Senate Special Committee on Energy</vt:lpstr>
      <vt:lpstr>Interim Field Hearings</vt:lpstr>
      <vt:lpstr>Reached out to: </vt:lpstr>
      <vt:lpstr>Products:</vt:lpstr>
      <vt:lpstr>Hundreds of Comments Received </vt:lpstr>
      <vt:lpstr>SB 220 Goals</vt:lpstr>
      <vt:lpstr>Major Bill Components</vt:lpstr>
      <vt:lpstr>State Energy Policy (Sections 2 &amp; 3)</vt:lpstr>
      <vt:lpstr>State Energy Policy (Sections 2 &amp; 3)</vt:lpstr>
      <vt:lpstr>Nuclear Energy (Sections 5, 6, 7, 8, 19 &amp; 25)</vt:lpstr>
      <vt:lpstr>Energy Efficiency Revolving  Loan Fund  (Sections 4 &amp; 10)</vt:lpstr>
      <vt:lpstr>Leading By Example (Sections 11, 12, 23, &amp; 24)</vt:lpstr>
      <vt:lpstr>Pay-offs from Retrofitting (Sections 10 &amp; 23)</vt:lpstr>
      <vt:lpstr>Leading By Example (Sections 23, 11 &amp; 22)</vt:lpstr>
      <vt:lpstr>Energy Efficiency Campaign (Section 24)</vt:lpstr>
      <vt:lpstr>Emerging Energy Technologies (Section 18)</vt:lpstr>
      <vt:lpstr>Emerging Energy Technologies (Section 18)</vt:lpstr>
      <vt:lpstr>Emerging Technology Fund (Section 18)</vt:lpstr>
      <vt:lpstr>Example of EETF Project</vt:lpstr>
      <vt:lpstr>Example of EETF Project</vt:lpstr>
      <vt:lpstr>Example of EETF Project</vt:lpstr>
      <vt:lpstr>Renewable Energy Tax Credit (Sections 20 &amp; 21)</vt:lpstr>
      <vt:lpstr>Renewable Energy Tax Credit (Sections 20 and 21)</vt:lpstr>
      <vt:lpstr>RETC: An Example</vt:lpstr>
      <vt:lpstr>RETC: An Example</vt:lpstr>
      <vt:lpstr>RETC: Transferable vs. Refundable</vt:lpstr>
      <vt:lpstr>Loans to Businesses (Sections 26-33)</vt:lpstr>
      <vt:lpstr>Affordable Heating Program (Section 35-42)</vt:lpstr>
      <vt:lpstr>How LIHEAP Works (Section 35-42)</vt:lpstr>
      <vt:lpstr>Program refinement #1 (Sections 35-42)</vt:lpstr>
      <vt:lpstr>Program Refinement #2 (Sections 35-42)</vt:lpstr>
      <vt:lpstr>Program Details (Sections 35-42)</vt:lpstr>
      <vt:lpstr>Other Provisions</vt:lpstr>
      <vt:lpstr>Other Provisions</vt:lpstr>
      <vt:lpstr>Conclusion </vt:lpstr>
      <vt:lpstr>House energy omnibus</vt:lpstr>
    </vt:vector>
  </TitlesOfParts>
  <Company>LAA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Alaska Sustainable Energy Act:  SB 220</dc:title>
  <dc:creator>ldpcfaw</dc:creator>
  <cp:lastModifiedBy>Administrator</cp:lastModifiedBy>
  <cp:revision>262</cp:revision>
  <dcterms:created xsi:type="dcterms:W3CDTF">2010-03-13T21:18:06Z</dcterms:created>
  <dcterms:modified xsi:type="dcterms:W3CDTF">2011-01-31T05:20:40Z</dcterms:modified>
</cp:coreProperties>
</file>