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handoutMasterIdLst>
    <p:handoutMasterId r:id="rId37"/>
  </p:handoutMasterIdLst>
  <p:sldIdLst>
    <p:sldId id="274" r:id="rId3"/>
    <p:sldId id="275" r:id="rId4"/>
    <p:sldId id="301" r:id="rId5"/>
    <p:sldId id="276" r:id="rId6"/>
    <p:sldId id="277" r:id="rId7"/>
    <p:sldId id="278" r:id="rId8"/>
    <p:sldId id="279" r:id="rId9"/>
    <p:sldId id="282" r:id="rId10"/>
    <p:sldId id="303" r:id="rId11"/>
    <p:sldId id="304" r:id="rId12"/>
    <p:sldId id="257" r:id="rId13"/>
    <p:sldId id="284" r:id="rId14"/>
    <p:sldId id="270" r:id="rId15"/>
    <p:sldId id="286" r:id="rId16"/>
    <p:sldId id="268" r:id="rId17"/>
    <p:sldId id="285" r:id="rId18"/>
    <p:sldId id="260" r:id="rId19"/>
    <p:sldId id="261" r:id="rId20"/>
    <p:sldId id="262" r:id="rId21"/>
    <p:sldId id="263" r:id="rId22"/>
    <p:sldId id="272" r:id="rId23"/>
    <p:sldId id="306" r:id="rId24"/>
    <p:sldId id="308" r:id="rId25"/>
    <p:sldId id="297" r:id="rId26"/>
    <p:sldId id="300" r:id="rId27"/>
    <p:sldId id="298" r:id="rId28"/>
    <p:sldId id="299" r:id="rId29"/>
    <p:sldId id="291" r:id="rId30"/>
    <p:sldId id="293" r:id="rId31"/>
    <p:sldId id="295" r:id="rId32"/>
    <p:sldId id="294" r:id="rId33"/>
    <p:sldId id="305" r:id="rId34"/>
    <p:sldId id="302" r:id="rId35"/>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3536" autoAdjust="0"/>
  </p:normalViewPr>
  <p:slideViewPr>
    <p:cSldViewPr snapToGrid="0">
      <p:cViewPr varScale="1">
        <p:scale>
          <a:sx n="108" d="100"/>
          <a:sy n="108" d="100"/>
        </p:scale>
        <p:origin x="10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DC0FA-D598-4200-B67B-7150F3B5FFD8}"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190054D3-3598-4D85-A549-9750E69CEEB7}" type="asst">
      <dgm:prSet phldrT="[Tex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Ed Fogels</a:t>
          </a:r>
        </a:p>
        <a:p>
          <a:pPr>
            <a:spcAft>
              <a:spcPts val="0"/>
            </a:spcAft>
          </a:pPr>
          <a:r>
            <a:rPr lang="en-US" dirty="0">
              <a:latin typeface="+mn-lt"/>
            </a:rPr>
            <a:t>  Deputy Commissioner</a:t>
          </a:r>
        </a:p>
      </dgm:t>
    </dgm:pt>
    <dgm:pt modelId="{4C85842D-73DF-44C8-A9CA-77A4E5F33496}" type="parTrans" cxnId="{666C2272-3E6E-4BDB-AB50-0B8035A1986D}">
      <dgm:prSet/>
      <dgm:spPr/>
      <dgm:t>
        <a:bodyPr/>
        <a:lstStyle/>
        <a:p>
          <a:endParaRPr lang="en-US"/>
        </a:p>
      </dgm:t>
    </dgm:pt>
    <dgm:pt modelId="{E336C3E2-915E-47DB-B05B-41BEE81602F8}" type="sibTrans" cxnId="{666C2272-3E6E-4BDB-AB50-0B8035A1986D}">
      <dgm:prSet/>
      <dgm:spPr/>
      <dgm:t>
        <a:bodyPr/>
        <a:lstStyle/>
        <a:p>
          <a:endParaRPr lang="en-US"/>
        </a:p>
      </dgm:t>
    </dgm:pt>
    <dgm:pt modelId="{92FFE69D-0614-4A59-A846-B4FAA98BAE6E}">
      <dgm:prSet phldrT="[Tex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dgm:spPr>
      <dgm:t>
        <a:bodyPr/>
        <a:lstStyle/>
        <a:p>
          <a:pPr>
            <a:spcAft>
              <a:spcPts val="0"/>
            </a:spcAft>
          </a:pPr>
          <a:r>
            <a:rPr lang="en-US" dirty="0">
              <a:latin typeface="+mn-lt"/>
            </a:rPr>
            <a:t>Division of Oil &amp; Gas</a:t>
          </a:r>
        </a:p>
        <a:p>
          <a:pPr>
            <a:spcAft>
              <a:spcPts val="0"/>
            </a:spcAft>
          </a:pPr>
          <a:r>
            <a:rPr lang="en-US" dirty="0">
              <a:latin typeface="+mn-lt"/>
            </a:rPr>
            <a:t>Director Chantal Walsh</a:t>
          </a:r>
        </a:p>
      </dgm:t>
    </dgm:pt>
    <dgm:pt modelId="{D6A8ECAB-A103-4130-B521-7337E37D860C}" type="sibTrans" cxnId="{DA99AA4F-30A4-49A2-A639-0864603D153F}">
      <dgm:prSet/>
      <dgm:spPr/>
      <dgm:t>
        <a:bodyPr/>
        <a:lstStyle/>
        <a:p>
          <a:endParaRPr lang="en-US"/>
        </a:p>
      </dgm:t>
    </dgm:pt>
    <dgm:pt modelId="{DDA58202-51F3-4461-A9EE-7FD653F0084F}" type="parTrans" cxnId="{DA99AA4F-30A4-49A2-A639-0864603D153F}">
      <dgm:prSet/>
      <dgm:spPr/>
      <dgm:t>
        <a:bodyPr/>
        <a:lstStyle/>
        <a:p>
          <a:endParaRPr lang="en-US"/>
        </a:p>
      </dgm:t>
    </dgm:pt>
    <dgm:pt modelId="{8336052E-7AB9-432E-9CFA-7176F013DEC7}" type="asst">
      <dgm:prSet phldrT="[Tex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lIns="91440" tIns="91440" rIns="91440" bIns="91440"/>
        <a:lstStyle/>
        <a:p>
          <a:pPr>
            <a:spcAft>
              <a:spcPts val="0"/>
            </a:spcAft>
          </a:pPr>
          <a:r>
            <a:rPr lang="en-US" dirty="0">
              <a:latin typeface="+mn-lt"/>
            </a:rPr>
            <a:t>Mark Wiggin</a:t>
          </a:r>
        </a:p>
        <a:p>
          <a:pPr>
            <a:spcAft>
              <a:spcPts val="0"/>
            </a:spcAft>
          </a:pPr>
          <a:r>
            <a:rPr lang="en-US" dirty="0">
              <a:latin typeface="+mn-lt"/>
            </a:rPr>
            <a:t> Deputy Commissioner</a:t>
          </a:r>
        </a:p>
      </dgm:t>
    </dgm:pt>
    <dgm:pt modelId="{7E8B5B6D-7F4C-46FD-B9E0-8B93B16D90DA}" type="parTrans" cxnId="{1F705E52-857D-4CBA-BEDA-109F1F3D4992}">
      <dgm:prSet/>
      <dgm:spPr/>
      <dgm:t>
        <a:bodyPr/>
        <a:lstStyle/>
        <a:p>
          <a:endParaRPr lang="en-US"/>
        </a:p>
      </dgm:t>
    </dgm:pt>
    <dgm:pt modelId="{499620FF-C0C0-4C76-BD91-EC40F2CA2451}" type="sibTrans" cxnId="{1F705E52-857D-4CBA-BEDA-109F1F3D4992}">
      <dgm:prSet/>
      <dgm:spPr/>
      <dgm:t>
        <a:bodyPr/>
        <a:lstStyle/>
        <a:p>
          <a:endParaRPr lang="en-US"/>
        </a:p>
      </dgm:t>
    </dgm:pt>
    <dgm:pt modelId="{CCC25C3B-7D5F-4EED-947B-D68DE58FA141}">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Division of Parks &amp; Outdoor Recreation</a:t>
          </a:r>
        </a:p>
        <a:p>
          <a:pPr>
            <a:spcAft>
              <a:spcPts val="0"/>
            </a:spcAft>
          </a:pPr>
          <a:r>
            <a:rPr lang="en-US" dirty="0">
              <a:latin typeface="+mn-lt"/>
            </a:rPr>
            <a:t>Director Ben Ellis</a:t>
          </a:r>
        </a:p>
      </dgm:t>
    </dgm:pt>
    <dgm:pt modelId="{9AA528C5-307C-47B3-BC38-F8C035EF27DB}" type="parTrans" cxnId="{8F27A869-B4ED-41FD-83B8-2B43EF759AB5}">
      <dgm:prSet/>
      <dgm:spPr/>
      <dgm:t>
        <a:bodyPr/>
        <a:lstStyle/>
        <a:p>
          <a:endParaRPr lang="en-US"/>
        </a:p>
      </dgm:t>
    </dgm:pt>
    <dgm:pt modelId="{C492CDF4-683D-4070-94F2-1FA1EDF89FA7}" type="sibTrans" cxnId="{8F27A869-B4ED-41FD-83B8-2B43EF759AB5}">
      <dgm:prSet/>
      <dgm:spPr/>
      <dgm:t>
        <a:bodyPr/>
        <a:lstStyle/>
        <a:p>
          <a:endParaRPr lang="en-US"/>
        </a:p>
      </dgm:t>
    </dgm:pt>
    <dgm:pt modelId="{0B7CAEDE-B074-4008-A4FE-C522DD36A608}">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Office of Project Management &amp; Permitting</a:t>
          </a:r>
        </a:p>
        <a:p>
          <a:pPr>
            <a:spcAft>
              <a:spcPts val="0"/>
            </a:spcAft>
          </a:pPr>
          <a:r>
            <a:rPr lang="en-US" dirty="0">
              <a:latin typeface="+mn-lt"/>
            </a:rPr>
            <a:t>Executive Director </a:t>
          </a:r>
        </a:p>
        <a:p>
          <a:pPr>
            <a:spcAft>
              <a:spcPts val="0"/>
            </a:spcAft>
          </a:pPr>
          <a:r>
            <a:rPr lang="en-US" dirty="0">
              <a:latin typeface="+mn-lt"/>
            </a:rPr>
            <a:t>Sara Longan</a:t>
          </a:r>
        </a:p>
      </dgm:t>
    </dgm:pt>
    <dgm:pt modelId="{7C835517-74EF-4595-989A-7C075A3AAE50}" type="parTrans" cxnId="{544C32D4-67F0-4C86-A9C1-29190AECD1FA}">
      <dgm:prSet/>
      <dgm:spPr/>
      <dgm:t>
        <a:bodyPr/>
        <a:lstStyle/>
        <a:p>
          <a:endParaRPr lang="en-US"/>
        </a:p>
      </dgm:t>
    </dgm:pt>
    <dgm:pt modelId="{BC3204F0-B6AF-440C-B692-77EE5E1249CC}" type="sibTrans" cxnId="{544C32D4-67F0-4C86-A9C1-29190AECD1FA}">
      <dgm:prSet/>
      <dgm:spPr/>
      <dgm:t>
        <a:bodyPr/>
        <a:lstStyle/>
        <a:p>
          <a:endParaRPr lang="en-US"/>
        </a:p>
      </dgm:t>
    </dgm:pt>
    <dgm:pt modelId="{BC8FE7AA-8682-41BD-B283-8EC4BDCEF606}">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Division of Support</a:t>
          </a:r>
        </a:p>
        <a:p>
          <a:pPr>
            <a:spcAft>
              <a:spcPts val="0"/>
            </a:spcAft>
          </a:pPr>
          <a:r>
            <a:rPr lang="en-US" dirty="0">
              <a:latin typeface="+mn-lt"/>
            </a:rPr>
            <a:t> Services Director </a:t>
          </a:r>
        </a:p>
        <a:p>
          <a:pPr>
            <a:spcAft>
              <a:spcPts val="0"/>
            </a:spcAft>
          </a:pPr>
          <a:r>
            <a:rPr lang="en-US" dirty="0">
              <a:latin typeface="+mn-lt"/>
            </a:rPr>
            <a:t>Fabienne Peter-Contesse</a:t>
          </a:r>
        </a:p>
      </dgm:t>
    </dgm:pt>
    <dgm:pt modelId="{E9E141D9-29DC-4DF9-89DF-74817CB8C8E9}" type="parTrans" cxnId="{B5774256-E346-45D7-8BCB-578824AE9F5C}">
      <dgm:prSet/>
      <dgm:spPr/>
      <dgm:t>
        <a:bodyPr/>
        <a:lstStyle/>
        <a:p>
          <a:endParaRPr lang="en-US"/>
        </a:p>
      </dgm:t>
    </dgm:pt>
    <dgm:pt modelId="{C635B941-7324-4342-8B35-2CB90A603AD3}" type="sibTrans" cxnId="{B5774256-E346-45D7-8BCB-578824AE9F5C}">
      <dgm:prSet/>
      <dgm:spPr/>
      <dgm:t>
        <a:bodyPr/>
        <a:lstStyle/>
        <a:p>
          <a:endParaRPr lang="en-US"/>
        </a:p>
      </dgm:t>
    </dgm:pt>
    <dgm:pt modelId="{2F541847-7487-466F-B833-2B31E5338DA6}">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Division of Mining, </a:t>
          </a:r>
        </a:p>
        <a:p>
          <a:pPr>
            <a:spcAft>
              <a:spcPts val="0"/>
            </a:spcAft>
          </a:pPr>
          <a:r>
            <a:rPr lang="en-US" dirty="0">
              <a:latin typeface="+mn-lt"/>
            </a:rPr>
            <a:t>Land &amp; Water</a:t>
          </a:r>
        </a:p>
        <a:p>
          <a:pPr>
            <a:spcAft>
              <a:spcPts val="0"/>
            </a:spcAft>
          </a:pPr>
          <a:r>
            <a:rPr lang="en-US" dirty="0">
              <a:latin typeface="+mn-lt"/>
            </a:rPr>
            <a:t>Director Brent Goodrum</a:t>
          </a:r>
        </a:p>
      </dgm:t>
    </dgm:pt>
    <dgm:pt modelId="{DCDC0C0C-7256-4B84-BFEA-4537860C8FF0}" type="parTrans" cxnId="{780A54F6-A740-41C7-B9E0-685786AE8AFE}">
      <dgm:prSet/>
      <dgm:spPr/>
      <dgm:t>
        <a:bodyPr/>
        <a:lstStyle/>
        <a:p>
          <a:endParaRPr lang="en-US"/>
        </a:p>
      </dgm:t>
    </dgm:pt>
    <dgm:pt modelId="{F0B83783-0793-4D33-A510-AD7D3107D503}" type="sibTrans" cxnId="{780A54F6-A740-41C7-B9E0-685786AE8AFE}">
      <dgm:prSet/>
      <dgm:spPr/>
      <dgm:t>
        <a:bodyPr/>
        <a:lstStyle/>
        <a:p>
          <a:endParaRPr lang="en-US"/>
        </a:p>
      </dgm:t>
    </dgm:pt>
    <dgm:pt modelId="{F585C80F-AC80-484D-9DC1-0E3FB04D5686}">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Division of Forestry</a:t>
          </a:r>
        </a:p>
        <a:p>
          <a:pPr>
            <a:spcAft>
              <a:spcPts val="0"/>
            </a:spcAft>
          </a:pPr>
          <a:r>
            <a:rPr lang="en-US" dirty="0">
              <a:latin typeface="+mn-lt"/>
            </a:rPr>
            <a:t>Director Chris Maisch</a:t>
          </a:r>
        </a:p>
      </dgm:t>
    </dgm:pt>
    <dgm:pt modelId="{3D7AD09B-D01A-4352-BBD9-C7D9E08773C4}" type="parTrans" cxnId="{1A68592F-2502-4C83-9294-16BC1CD31330}">
      <dgm:prSet/>
      <dgm:spPr/>
      <dgm:t>
        <a:bodyPr/>
        <a:lstStyle/>
        <a:p>
          <a:endParaRPr lang="en-US"/>
        </a:p>
      </dgm:t>
    </dgm:pt>
    <dgm:pt modelId="{B2134906-6C58-4005-9D6B-44EE45E8F41F}" type="sibTrans" cxnId="{1A68592F-2502-4C83-9294-16BC1CD31330}">
      <dgm:prSet/>
      <dgm:spPr/>
      <dgm:t>
        <a:bodyPr/>
        <a:lstStyle/>
        <a:p>
          <a:endParaRPr lang="en-US"/>
        </a:p>
      </dgm:t>
    </dgm:pt>
    <dgm:pt modelId="{7E15EC67-C75D-4194-AB2C-C7802360EFD5}">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dgm:spPr>
      <dgm:t>
        <a:bodyPr/>
        <a:lstStyle/>
        <a:p>
          <a:pPr>
            <a:spcAft>
              <a:spcPts val="0"/>
            </a:spcAft>
          </a:pPr>
          <a:r>
            <a:rPr lang="en-US" dirty="0">
              <a:latin typeface="+mn-lt"/>
            </a:rPr>
            <a:t>Division of Agriculture</a:t>
          </a:r>
        </a:p>
        <a:p>
          <a:pPr>
            <a:spcAft>
              <a:spcPts val="0"/>
            </a:spcAft>
          </a:pPr>
          <a:r>
            <a:rPr lang="en-US" dirty="0">
              <a:latin typeface="+mn-lt"/>
            </a:rPr>
            <a:t>Director Arthur Keyes</a:t>
          </a:r>
        </a:p>
      </dgm:t>
    </dgm:pt>
    <dgm:pt modelId="{EEBA375C-8844-49A2-89F5-2C6B6C59FC3E}" type="parTrans" cxnId="{5C5996BB-28FD-4087-BAE1-F2CFBF03FAAC}">
      <dgm:prSet/>
      <dgm:spPr/>
      <dgm:t>
        <a:bodyPr/>
        <a:lstStyle/>
        <a:p>
          <a:endParaRPr lang="en-US"/>
        </a:p>
      </dgm:t>
    </dgm:pt>
    <dgm:pt modelId="{DCB06E7F-4B1E-463B-98CF-9230156654A2}" type="sibTrans" cxnId="{5C5996BB-28FD-4087-BAE1-F2CFBF03FAAC}">
      <dgm:prSet/>
      <dgm:spPr/>
      <dgm:t>
        <a:bodyPr/>
        <a:lstStyle/>
        <a:p>
          <a:endParaRPr lang="en-US"/>
        </a:p>
      </dgm:t>
    </dgm:pt>
    <dgm:pt modelId="{156E3077-615B-4028-8DD4-5756B2510EC8}">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Mental Health Trust Land Office Executive Director </a:t>
          </a:r>
        </a:p>
        <a:p>
          <a:pPr>
            <a:spcAft>
              <a:spcPts val="0"/>
            </a:spcAft>
          </a:pPr>
          <a:r>
            <a:rPr lang="en-US" dirty="0">
              <a:latin typeface="+mn-lt"/>
            </a:rPr>
            <a:t>John Morrison</a:t>
          </a:r>
        </a:p>
      </dgm:t>
    </dgm:pt>
    <dgm:pt modelId="{0CFDF286-1DE7-4512-A17C-E5DE27F70A15}" type="parTrans" cxnId="{F7C68B5C-97F8-4528-955F-152D6BF6FB9A}">
      <dgm:prSet/>
      <dgm:spPr/>
      <dgm:t>
        <a:bodyPr/>
        <a:lstStyle/>
        <a:p>
          <a:endParaRPr lang="en-US"/>
        </a:p>
      </dgm:t>
    </dgm:pt>
    <dgm:pt modelId="{82C7D2EE-BECD-46E0-B866-64D3D4C06AE8}" type="sibTrans" cxnId="{F7C68B5C-97F8-4528-955F-152D6BF6FB9A}">
      <dgm:prSet/>
      <dgm:spPr/>
      <dgm:t>
        <a:bodyPr/>
        <a:lstStyle/>
        <a:p>
          <a:endParaRPr lang="en-US"/>
        </a:p>
      </dgm:t>
    </dgm:pt>
    <dgm:pt modelId="{B6CFF421-59DD-4339-B8AB-1A038347F87B}">
      <dgm:prSet phldrT="[Text]" custT="1"/>
      <dgm:spPr>
        <a:gradFill rotWithShape="0">
          <a:gsLst>
            <a:gs pos="0">
              <a:schemeClr val="accent1">
                <a:lumMod val="50000"/>
              </a:schemeClr>
            </a:gs>
            <a:gs pos="100000">
              <a:schemeClr val="accent1">
                <a:hueOff val="0"/>
                <a:satOff val="0"/>
                <a:lumOff val="0"/>
                <a:alphaOff val="0"/>
                <a:shade val="94000"/>
                <a:satMod val="135000"/>
              </a:schemeClr>
            </a:gs>
          </a:gsLst>
        </a:gradFill>
        <a:ln>
          <a:noFill/>
        </a:ln>
      </dgm:spPr>
      <dgm:t>
        <a:bodyPr/>
        <a:lstStyle/>
        <a:p>
          <a:pPr>
            <a:spcAft>
              <a:spcPts val="0"/>
            </a:spcAft>
          </a:pPr>
          <a:r>
            <a:rPr lang="en-US" sz="1300" dirty="0">
              <a:effectLst/>
              <a:latin typeface="+mn-lt"/>
            </a:rPr>
            <a:t>Andy Mack</a:t>
          </a:r>
        </a:p>
        <a:p>
          <a:pPr>
            <a:spcAft>
              <a:spcPts val="0"/>
            </a:spcAft>
          </a:pPr>
          <a:r>
            <a:rPr lang="en-US" sz="1300" dirty="0">
              <a:effectLst/>
              <a:latin typeface="+mn-lt"/>
            </a:rPr>
            <a:t>Commissioner</a:t>
          </a:r>
        </a:p>
      </dgm:t>
    </dgm:pt>
    <dgm:pt modelId="{17C3FCC9-01EE-4304-ADA7-3C1B22602CDE}" type="sibTrans" cxnId="{12533430-6337-4C7C-B5FA-6673F0630DE8}">
      <dgm:prSet/>
      <dgm:spPr/>
      <dgm:t>
        <a:bodyPr/>
        <a:lstStyle/>
        <a:p>
          <a:endParaRPr lang="en-US"/>
        </a:p>
      </dgm:t>
    </dgm:pt>
    <dgm:pt modelId="{D6219FFF-741B-4CF2-8AE9-72A241C56F7B}" type="parTrans" cxnId="{12533430-6337-4C7C-B5FA-6673F0630DE8}">
      <dgm:prSet/>
      <dgm:spPr/>
      <dgm:t>
        <a:bodyPr/>
        <a:lstStyle/>
        <a:p>
          <a:endParaRPr lang="en-US"/>
        </a:p>
      </dgm:t>
    </dgm:pt>
    <dgm:pt modelId="{49D04836-E717-449F-A60E-ED53DB00F8ED}">
      <dgm:prSet/>
      <dgm:spPr>
        <a:gradFill rotWithShape="0">
          <a:gsLst>
            <a:gs pos="0">
              <a:schemeClr val="accent1">
                <a:lumMod val="5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spcAft>
              <a:spcPts val="0"/>
            </a:spcAft>
          </a:pPr>
          <a:r>
            <a:rPr lang="en-US" dirty="0">
              <a:latin typeface="+mn-lt"/>
            </a:rPr>
            <a:t>Division of Geological &amp;</a:t>
          </a:r>
        </a:p>
        <a:p>
          <a:pPr>
            <a:spcAft>
              <a:spcPts val="0"/>
            </a:spcAft>
          </a:pPr>
          <a:r>
            <a:rPr lang="en-US" dirty="0">
              <a:latin typeface="+mn-lt"/>
            </a:rPr>
            <a:t> Geophysical Surveys</a:t>
          </a:r>
        </a:p>
        <a:p>
          <a:pPr>
            <a:spcAft>
              <a:spcPts val="0"/>
            </a:spcAft>
          </a:pPr>
          <a:r>
            <a:rPr lang="en-US" dirty="0">
              <a:latin typeface="+mn-lt"/>
            </a:rPr>
            <a:t>Director Steve Masterman</a:t>
          </a:r>
        </a:p>
      </dgm:t>
    </dgm:pt>
    <dgm:pt modelId="{A9941F0F-8765-4595-9A0E-CD74F60186A3}" type="sibTrans" cxnId="{5BFAF75D-849E-4DED-8DD1-7CF53463A549}">
      <dgm:prSet/>
      <dgm:spPr/>
      <dgm:t>
        <a:bodyPr/>
        <a:lstStyle/>
        <a:p>
          <a:endParaRPr lang="en-US"/>
        </a:p>
      </dgm:t>
    </dgm:pt>
    <dgm:pt modelId="{EA0FE9E8-0131-4037-93BD-66280B1D43CD}" type="parTrans" cxnId="{5BFAF75D-849E-4DED-8DD1-7CF53463A549}">
      <dgm:prSet/>
      <dgm:spPr/>
      <dgm:t>
        <a:bodyPr/>
        <a:lstStyle/>
        <a:p>
          <a:endParaRPr lang="en-US"/>
        </a:p>
      </dgm:t>
    </dgm:pt>
    <dgm:pt modelId="{88905B2B-2A32-4A63-B59C-FA455E7DB6DB}" type="pres">
      <dgm:prSet presAssocID="{DFDDC0FA-D598-4200-B67B-7150F3B5FFD8}" presName="hierChild1" presStyleCnt="0">
        <dgm:presLayoutVars>
          <dgm:orgChart val="1"/>
          <dgm:chPref val="1"/>
          <dgm:dir/>
          <dgm:animOne val="branch"/>
          <dgm:animLvl val="lvl"/>
          <dgm:resizeHandles/>
        </dgm:presLayoutVars>
      </dgm:prSet>
      <dgm:spPr/>
      <dgm:t>
        <a:bodyPr/>
        <a:lstStyle/>
        <a:p>
          <a:endParaRPr lang="en-US"/>
        </a:p>
      </dgm:t>
    </dgm:pt>
    <dgm:pt modelId="{531E2D50-187B-46DF-A3CA-B92544C695DB}" type="pres">
      <dgm:prSet presAssocID="{B6CFF421-59DD-4339-B8AB-1A038347F87B}" presName="hierRoot1" presStyleCnt="0">
        <dgm:presLayoutVars>
          <dgm:hierBranch val="hang"/>
        </dgm:presLayoutVars>
      </dgm:prSet>
      <dgm:spPr/>
    </dgm:pt>
    <dgm:pt modelId="{03E23424-E216-46D5-8525-A68CC8BEC416}" type="pres">
      <dgm:prSet presAssocID="{B6CFF421-59DD-4339-B8AB-1A038347F87B}" presName="rootComposite1" presStyleCnt="0"/>
      <dgm:spPr/>
    </dgm:pt>
    <dgm:pt modelId="{A2BE16E3-7E9E-4B87-93ED-9C6A94CC2094}" type="pres">
      <dgm:prSet presAssocID="{B6CFF421-59DD-4339-B8AB-1A038347F87B}" presName="rootText1" presStyleLbl="node0" presStyleIdx="0" presStyleCnt="1" custScaleX="128688" custLinFactNeighborX="25148" custLinFactNeighborY="19854">
        <dgm:presLayoutVars>
          <dgm:chPref val="3"/>
        </dgm:presLayoutVars>
      </dgm:prSet>
      <dgm:spPr/>
      <dgm:t>
        <a:bodyPr/>
        <a:lstStyle/>
        <a:p>
          <a:endParaRPr lang="en-US"/>
        </a:p>
      </dgm:t>
    </dgm:pt>
    <dgm:pt modelId="{4A71076F-3A5D-453C-BC45-A66380BED4FE}" type="pres">
      <dgm:prSet presAssocID="{B6CFF421-59DD-4339-B8AB-1A038347F87B}" presName="rootConnector1" presStyleLbl="node1" presStyleIdx="0" presStyleCnt="0"/>
      <dgm:spPr/>
      <dgm:t>
        <a:bodyPr/>
        <a:lstStyle/>
        <a:p>
          <a:endParaRPr lang="en-US"/>
        </a:p>
      </dgm:t>
    </dgm:pt>
    <dgm:pt modelId="{D9A34F24-57D4-469D-B901-5A5351F955BF}" type="pres">
      <dgm:prSet presAssocID="{B6CFF421-59DD-4339-B8AB-1A038347F87B}" presName="hierChild2" presStyleCnt="0"/>
      <dgm:spPr/>
    </dgm:pt>
    <dgm:pt modelId="{6594F91A-B9C6-4B8D-96DF-4A3EAD8A4688}" type="pres">
      <dgm:prSet presAssocID="{B6CFF421-59DD-4339-B8AB-1A038347F87B}" presName="hierChild3" presStyleCnt="0"/>
      <dgm:spPr/>
    </dgm:pt>
    <dgm:pt modelId="{038AE028-3385-4825-85DB-3F15E798C370}" type="pres">
      <dgm:prSet presAssocID="{4C85842D-73DF-44C8-A9CA-77A4E5F33496}" presName="Name111" presStyleLbl="parChTrans1D2" presStyleIdx="0" presStyleCnt="2"/>
      <dgm:spPr/>
      <dgm:t>
        <a:bodyPr/>
        <a:lstStyle/>
        <a:p>
          <a:endParaRPr lang="en-US"/>
        </a:p>
      </dgm:t>
    </dgm:pt>
    <dgm:pt modelId="{6997556C-37D9-4DEF-B811-48D34D13A562}" type="pres">
      <dgm:prSet presAssocID="{190054D3-3598-4D85-A549-9750E69CEEB7}" presName="hierRoot3" presStyleCnt="0">
        <dgm:presLayoutVars>
          <dgm:hierBranch val="hang"/>
        </dgm:presLayoutVars>
      </dgm:prSet>
      <dgm:spPr/>
    </dgm:pt>
    <dgm:pt modelId="{9C137851-E4BC-485A-A799-BE7583B81760}" type="pres">
      <dgm:prSet presAssocID="{190054D3-3598-4D85-A549-9750E69CEEB7}" presName="rootComposite3" presStyleCnt="0"/>
      <dgm:spPr/>
    </dgm:pt>
    <dgm:pt modelId="{0D032B71-C1A6-45D7-864F-510F683DE142}" type="pres">
      <dgm:prSet presAssocID="{190054D3-3598-4D85-A549-9750E69CEEB7}" presName="rootText3" presStyleLbl="asst1" presStyleIdx="0" presStyleCnt="2" custScaleX="128688" custLinFactNeighborX="19253">
        <dgm:presLayoutVars>
          <dgm:chPref val="3"/>
        </dgm:presLayoutVars>
      </dgm:prSet>
      <dgm:spPr/>
      <dgm:t>
        <a:bodyPr/>
        <a:lstStyle/>
        <a:p>
          <a:endParaRPr lang="en-US"/>
        </a:p>
      </dgm:t>
    </dgm:pt>
    <dgm:pt modelId="{F5B474CD-630C-4D63-A590-A17716944957}" type="pres">
      <dgm:prSet presAssocID="{190054D3-3598-4D85-A549-9750E69CEEB7}" presName="rootConnector3" presStyleLbl="asst1" presStyleIdx="0" presStyleCnt="2"/>
      <dgm:spPr/>
      <dgm:t>
        <a:bodyPr/>
        <a:lstStyle/>
        <a:p>
          <a:endParaRPr lang="en-US"/>
        </a:p>
      </dgm:t>
    </dgm:pt>
    <dgm:pt modelId="{FF5CC1BB-721F-4198-8B7A-63B44ACB3D7A}" type="pres">
      <dgm:prSet presAssocID="{190054D3-3598-4D85-A549-9750E69CEEB7}" presName="hierChild6" presStyleCnt="0"/>
      <dgm:spPr/>
    </dgm:pt>
    <dgm:pt modelId="{73DC5AC9-2EF2-4293-B3DC-2BB0478FAB77}" type="pres">
      <dgm:prSet presAssocID="{EEBA375C-8844-49A2-89F5-2C6B6C59FC3E}" presName="Name48" presStyleLbl="parChTrans1D3" presStyleIdx="0" presStyleCnt="9"/>
      <dgm:spPr/>
      <dgm:t>
        <a:bodyPr/>
        <a:lstStyle/>
        <a:p>
          <a:endParaRPr lang="en-US"/>
        </a:p>
      </dgm:t>
    </dgm:pt>
    <dgm:pt modelId="{9148B3AA-F5B3-4A0A-A847-C3FD188F2F2B}" type="pres">
      <dgm:prSet presAssocID="{7E15EC67-C75D-4194-AB2C-C7802360EFD5}" presName="hierRoot2" presStyleCnt="0">
        <dgm:presLayoutVars>
          <dgm:hierBranch val="hang"/>
        </dgm:presLayoutVars>
      </dgm:prSet>
      <dgm:spPr/>
    </dgm:pt>
    <dgm:pt modelId="{21514EF7-219A-406F-AC5F-CF2D1B635518}" type="pres">
      <dgm:prSet presAssocID="{7E15EC67-C75D-4194-AB2C-C7802360EFD5}" presName="rootComposite" presStyleCnt="0"/>
      <dgm:spPr/>
    </dgm:pt>
    <dgm:pt modelId="{2B0DB4BD-7CEE-4FC8-8BC3-315E1C8C1680}" type="pres">
      <dgm:prSet presAssocID="{7E15EC67-C75D-4194-AB2C-C7802360EFD5}" presName="rootText" presStyleLbl="node3" presStyleIdx="0" presStyleCnt="9" custScaleX="135197" custLinFactNeighborX="20027" custLinFactNeighborY="-21747">
        <dgm:presLayoutVars>
          <dgm:chPref val="3"/>
        </dgm:presLayoutVars>
      </dgm:prSet>
      <dgm:spPr/>
      <dgm:t>
        <a:bodyPr/>
        <a:lstStyle/>
        <a:p>
          <a:endParaRPr lang="en-US"/>
        </a:p>
      </dgm:t>
    </dgm:pt>
    <dgm:pt modelId="{73CCD289-8108-464B-8DEA-01239A6F328A}" type="pres">
      <dgm:prSet presAssocID="{7E15EC67-C75D-4194-AB2C-C7802360EFD5}" presName="rootConnector" presStyleLbl="node3" presStyleIdx="0" presStyleCnt="9"/>
      <dgm:spPr/>
      <dgm:t>
        <a:bodyPr/>
        <a:lstStyle/>
        <a:p>
          <a:endParaRPr lang="en-US"/>
        </a:p>
      </dgm:t>
    </dgm:pt>
    <dgm:pt modelId="{D1C3F4C6-1227-48E1-9EB4-0435AD7B4B59}" type="pres">
      <dgm:prSet presAssocID="{7E15EC67-C75D-4194-AB2C-C7802360EFD5}" presName="hierChild4" presStyleCnt="0"/>
      <dgm:spPr/>
    </dgm:pt>
    <dgm:pt modelId="{113842C9-2A3A-479D-BBA4-034916726A30}" type="pres">
      <dgm:prSet presAssocID="{7E15EC67-C75D-4194-AB2C-C7802360EFD5}" presName="hierChild5" presStyleCnt="0"/>
      <dgm:spPr/>
    </dgm:pt>
    <dgm:pt modelId="{88314616-01F4-4306-BAE2-46B30A491C49}" type="pres">
      <dgm:prSet presAssocID="{3D7AD09B-D01A-4352-BBD9-C7D9E08773C4}" presName="Name48" presStyleLbl="parChTrans1D3" presStyleIdx="1" presStyleCnt="9"/>
      <dgm:spPr/>
      <dgm:t>
        <a:bodyPr/>
        <a:lstStyle/>
        <a:p>
          <a:endParaRPr lang="en-US"/>
        </a:p>
      </dgm:t>
    </dgm:pt>
    <dgm:pt modelId="{455FB8A6-340A-4ED4-BB3F-41561393903D}" type="pres">
      <dgm:prSet presAssocID="{F585C80F-AC80-484D-9DC1-0E3FB04D5686}" presName="hierRoot2" presStyleCnt="0">
        <dgm:presLayoutVars>
          <dgm:hierBranch val="hang"/>
        </dgm:presLayoutVars>
      </dgm:prSet>
      <dgm:spPr/>
    </dgm:pt>
    <dgm:pt modelId="{08C57880-46A4-4F2B-9A32-DC54DE254D5F}" type="pres">
      <dgm:prSet presAssocID="{F585C80F-AC80-484D-9DC1-0E3FB04D5686}" presName="rootComposite" presStyleCnt="0"/>
      <dgm:spPr/>
    </dgm:pt>
    <dgm:pt modelId="{FFA9D924-4E97-4456-A860-49880A2A6330}" type="pres">
      <dgm:prSet presAssocID="{F585C80F-AC80-484D-9DC1-0E3FB04D5686}" presName="rootText" presStyleLbl="node3" presStyleIdx="1" presStyleCnt="9" custScaleX="134607" custLinFactNeighborX="19860" custLinFactNeighborY="-2340">
        <dgm:presLayoutVars>
          <dgm:chPref val="3"/>
        </dgm:presLayoutVars>
      </dgm:prSet>
      <dgm:spPr/>
      <dgm:t>
        <a:bodyPr/>
        <a:lstStyle/>
        <a:p>
          <a:endParaRPr lang="en-US"/>
        </a:p>
      </dgm:t>
    </dgm:pt>
    <dgm:pt modelId="{D33FFF3C-E969-49BE-9AF6-CCCEE9798E99}" type="pres">
      <dgm:prSet presAssocID="{F585C80F-AC80-484D-9DC1-0E3FB04D5686}" presName="rootConnector" presStyleLbl="node3" presStyleIdx="1" presStyleCnt="9"/>
      <dgm:spPr/>
      <dgm:t>
        <a:bodyPr/>
        <a:lstStyle/>
        <a:p>
          <a:endParaRPr lang="en-US"/>
        </a:p>
      </dgm:t>
    </dgm:pt>
    <dgm:pt modelId="{903B1175-34B5-4301-A029-8A518667078F}" type="pres">
      <dgm:prSet presAssocID="{F585C80F-AC80-484D-9DC1-0E3FB04D5686}" presName="hierChild4" presStyleCnt="0"/>
      <dgm:spPr/>
    </dgm:pt>
    <dgm:pt modelId="{0BBDAD3E-D112-4C10-ACD8-EED9D5AEE94B}" type="pres">
      <dgm:prSet presAssocID="{F585C80F-AC80-484D-9DC1-0E3FB04D5686}" presName="hierChild5" presStyleCnt="0"/>
      <dgm:spPr/>
    </dgm:pt>
    <dgm:pt modelId="{2E7CB19C-A5E9-46FA-BF06-A6913A5D7B1E}" type="pres">
      <dgm:prSet presAssocID="{DCDC0C0C-7256-4B84-BFEA-4537860C8FF0}" presName="Name48" presStyleLbl="parChTrans1D3" presStyleIdx="2" presStyleCnt="9"/>
      <dgm:spPr/>
      <dgm:t>
        <a:bodyPr/>
        <a:lstStyle/>
        <a:p>
          <a:endParaRPr lang="en-US"/>
        </a:p>
      </dgm:t>
    </dgm:pt>
    <dgm:pt modelId="{505BA8BE-9EBF-484F-B63A-079D2CD9E39F}" type="pres">
      <dgm:prSet presAssocID="{2F541847-7487-466F-B833-2B31E5338DA6}" presName="hierRoot2" presStyleCnt="0">
        <dgm:presLayoutVars>
          <dgm:hierBranch val="hang"/>
        </dgm:presLayoutVars>
      </dgm:prSet>
      <dgm:spPr/>
    </dgm:pt>
    <dgm:pt modelId="{5D34015F-0C89-4A3A-90B2-F6349A5A5C9A}" type="pres">
      <dgm:prSet presAssocID="{2F541847-7487-466F-B833-2B31E5338DA6}" presName="rootComposite" presStyleCnt="0"/>
      <dgm:spPr/>
    </dgm:pt>
    <dgm:pt modelId="{C5F8923C-C798-40B1-ACAE-72C31A3B9DF5}" type="pres">
      <dgm:prSet presAssocID="{2F541847-7487-466F-B833-2B31E5338DA6}" presName="rootText" presStyleLbl="node3" presStyleIdx="2" presStyleCnt="9" custScaleX="128506" custLinFactNeighborX="20027" custLinFactNeighborY="-43646">
        <dgm:presLayoutVars>
          <dgm:chPref val="3"/>
        </dgm:presLayoutVars>
      </dgm:prSet>
      <dgm:spPr/>
      <dgm:t>
        <a:bodyPr/>
        <a:lstStyle/>
        <a:p>
          <a:endParaRPr lang="en-US"/>
        </a:p>
      </dgm:t>
    </dgm:pt>
    <dgm:pt modelId="{FD6D1305-1680-444A-947B-848474C533F7}" type="pres">
      <dgm:prSet presAssocID="{2F541847-7487-466F-B833-2B31E5338DA6}" presName="rootConnector" presStyleLbl="node3" presStyleIdx="2" presStyleCnt="9"/>
      <dgm:spPr/>
      <dgm:t>
        <a:bodyPr/>
        <a:lstStyle/>
        <a:p>
          <a:endParaRPr lang="en-US"/>
        </a:p>
      </dgm:t>
    </dgm:pt>
    <dgm:pt modelId="{C383B626-1309-4554-99A6-9A0B764D9569}" type="pres">
      <dgm:prSet presAssocID="{2F541847-7487-466F-B833-2B31E5338DA6}" presName="hierChild4" presStyleCnt="0"/>
      <dgm:spPr/>
    </dgm:pt>
    <dgm:pt modelId="{E8E6CE8A-F1BA-4889-80F1-7A3603A26C55}" type="pres">
      <dgm:prSet presAssocID="{2F541847-7487-466F-B833-2B31E5338DA6}" presName="hierChild5" presStyleCnt="0"/>
      <dgm:spPr/>
    </dgm:pt>
    <dgm:pt modelId="{1E796CD2-7290-4B22-9DF5-0618E011E8FE}" type="pres">
      <dgm:prSet presAssocID="{9AA528C5-307C-47B3-BC38-F8C035EF27DB}" presName="Name48" presStyleLbl="parChTrans1D3" presStyleIdx="3" presStyleCnt="9"/>
      <dgm:spPr/>
      <dgm:t>
        <a:bodyPr/>
        <a:lstStyle/>
        <a:p>
          <a:endParaRPr lang="en-US"/>
        </a:p>
      </dgm:t>
    </dgm:pt>
    <dgm:pt modelId="{98E7270D-A4A6-45CC-8101-63FFD2C798DA}" type="pres">
      <dgm:prSet presAssocID="{CCC25C3B-7D5F-4EED-947B-D68DE58FA141}" presName="hierRoot2" presStyleCnt="0">
        <dgm:presLayoutVars>
          <dgm:hierBranch val="init"/>
        </dgm:presLayoutVars>
      </dgm:prSet>
      <dgm:spPr/>
    </dgm:pt>
    <dgm:pt modelId="{0C86EE59-C247-4156-8107-FB2A06125875}" type="pres">
      <dgm:prSet presAssocID="{CCC25C3B-7D5F-4EED-947B-D68DE58FA141}" presName="rootComposite" presStyleCnt="0"/>
      <dgm:spPr/>
    </dgm:pt>
    <dgm:pt modelId="{3B4D1C8F-D09F-495C-BACB-126A42BBE191}" type="pres">
      <dgm:prSet presAssocID="{CCC25C3B-7D5F-4EED-947B-D68DE58FA141}" presName="rootText" presStyleLbl="node3" presStyleIdx="3" presStyleCnt="9" custScaleX="133696" custLinFactNeighborX="19884" custLinFactNeighborY="-3368">
        <dgm:presLayoutVars>
          <dgm:chPref val="3"/>
        </dgm:presLayoutVars>
      </dgm:prSet>
      <dgm:spPr/>
      <dgm:t>
        <a:bodyPr/>
        <a:lstStyle/>
        <a:p>
          <a:endParaRPr lang="en-US"/>
        </a:p>
      </dgm:t>
    </dgm:pt>
    <dgm:pt modelId="{5DBCF2D2-A897-46D3-9689-BE58061B240B}" type="pres">
      <dgm:prSet presAssocID="{CCC25C3B-7D5F-4EED-947B-D68DE58FA141}" presName="rootConnector" presStyleLbl="node3" presStyleIdx="3" presStyleCnt="9"/>
      <dgm:spPr/>
      <dgm:t>
        <a:bodyPr/>
        <a:lstStyle/>
        <a:p>
          <a:endParaRPr lang="en-US"/>
        </a:p>
      </dgm:t>
    </dgm:pt>
    <dgm:pt modelId="{07134DCA-FCB9-4AF8-AB5B-7187AF4DD6F8}" type="pres">
      <dgm:prSet presAssocID="{CCC25C3B-7D5F-4EED-947B-D68DE58FA141}" presName="hierChild4" presStyleCnt="0"/>
      <dgm:spPr/>
    </dgm:pt>
    <dgm:pt modelId="{2DF8C5DE-FBBE-42DC-A229-CFB176E8CF27}" type="pres">
      <dgm:prSet presAssocID="{CCC25C3B-7D5F-4EED-947B-D68DE58FA141}" presName="hierChild5" presStyleCnt="0"/>
      <dgm:spPr/>
    </dgm:pt>
    <dgm:pt modelId="{F16FD8B8-492A-471F-8E76-5C0638A573AE}" type="pres">
      <dgm:prSet presAssocID="{7C835517-74EF-4595-989A-7C075A3AAE50}" presName="Name48" presStyleLbl="parChTrans1D3" presStyleIdx="4" presStyleCnt="9"/>
      <dgm:spPr/>
      <dgm:t>
        <a:bodyPr/>
        <a:lstStyle/>
        <a:p>
          <a:endParaRPr lang="en-US"/>
        </a:p>
      </dgm:t>
    </dgm:pt>
    <dgm:pt modelId="{4842DBF1-A8A9-400A-8D27-AB1CBA4855CF}" type="pres">
      <dgm:prSet presAssocID="{0B7CAEDE-B074-4008-A4FE-C522DD36A608}" presName="hierRoot2" presStyleCnt="0">
        <dgm:presLayoutVars>
          <dgm:hierBranch val="hang"/>
        </dgm:presLayoutVars>
      </dgm:prSet>
      <dgm:spPr/>
    </dgm:pt>
    <dgm:pt modelId="{BE7BDCEE-74FC-4437-9640-B2CACE726D1C}" type="pres">
      <dgm:prSet presAssocID="{0B7CAEDE-B074-4008-A4FE-C522DD36A608}" presName="rootComposite" presStyleCnt="0"/>
      <dgm:spPr/>
    </dgm:pt>
    <dgm:pt modelId="{36303A40-4520-41CD-B603-F3ABC31D6763}" type="pres">
      <dgm:prSet presAssocID="{0B7CAEDE-B074-4008-A4FE-C522DD36A608}" presName="rootText" presStyleLbl="node3" presStyleIdx="4" presStyleCnt="9" custScaleX="137167" custLinFactNeighborX="20027" custLinFactNeighborY="-54743">
        <dgm:presLayoutVars>
          <dgm:chPref val="3"/>
        </dgm:presLayoutVars>
      </dgm:prSet>
      <dgm:spPr/>
      <dgm:t>
        <a:bodyPr/>
        <a:lstStyle/>
        <a:p>
          <a:endParaRPr lang="en-US"/>
        </a:p>
      </dgm:t>
    </dgm:pt>
    <dgm:pt modelId="{882C5891-A95A-4111-BD31-19E177201B31}" type="pres">
      <dgm:prSet presAssocID="{0B7CAEDE-B074-4008-A4FE-C522DD36A608}" presName="rootConnector" presStyleLbl="node3" presStyleIdx="4" presStyleCnt="9"/>
      <dgm:spPr/>
      <dgm:t>
        <a:bodyPr/>
        <a:lstStyle/>
        <a:p>
          <a:endParaRPr lang="en-US"/>
        </a:p>
      </dgm:t>
    </dgm:pt>
    <dgm:pt modelId="{B84CBC8D-3BD1-40D8-A103-6874A128AB22}" type="pres">
      <dgm:prSet presAssocID="{0B7CAEDE-B074-4008-A4FE-C522DD36A608}" presName="hierChild4" presStyleCnt="0"/>
      <dgm:spPr/>
    </dgm:pt>
    <dgm:pt modelId="{0384CC5A-5576-4ECE-99CC-6FE4FB9F4D91}" type="pres">
      <dgm:prSet presAssocID="{0B7CAEDE-B074-4008-A4FE-C522DD36A608}" presName="hierChild5" presStyleCnt="0"/>
      <dgm:spPr/>
    </dgm:pt>
    <dgm:pt modelId="{400AE950-B8D4-477C-9886-D8A0F7E09E05}" type="pres">
      <dgm:prSet presAssocID="{E9E141D9-29DC-4DF9-89DF-74817CB8C8E9}" presName="Name48" presStyleLbl="parChTrans1D3" presStyleIdx="5" presStyleCnt="9"/>
      <dgm:spPr/>
      <dgm:t>
        <a:bodyPr/>
        <a:lstStyle/>
        <a:p>
          <a:endParaRPr lang="en-US"/>
        </a:p>
      </dgm:t>
    </dgm:pt>
    <dgm:pt modelId="{D635A5A9-3287-4FA8-BD5E-7C49E6126E9C}" type="pres">
      <dgm:prSet presAssocID="{BC8FE7AA-8682-41BD-B283-8EC4BDCEF606}" presName="hierRoot2" presStyleCnt="0">
        <dgm:presLayoutVars>
          <dgm:hierBranch val="hang"/>
        </dgm:presLayoutVars>
      </dgm:prSet>
      <dgm:spPr/>
    </dgm:pt>
    <dgm:pt modelId="{D2F73799-D109-47C2-B112-751746329B62}" type="pres">
      <dgm:prSet presAssocID="{BC8FE7AA-8682-41BD-B283-8EC4BDCEF606}" presName="rootComposite" presStyleCnt="0"/>
      <dgm:spPr/>
    </dgm:pt>
    <dgm:pt modelId="{23BD7EF5-D589-4A82-AA88-8376BB102F89}" type="pres">
      <dgm:prSet presAssocID="{BC8FE7AA-8682-41BD-B283-8EC4BDCEF606}" presName="rootText" presStyleLbl="node3" presStyleIdx="5" presStyleCnt="9" custScaleX="136669" custLinFactNeighborX="19178" custLinFactNeighborY="-22303">
        <dgm:presLayoutVars>
          <dgm:chPref val="3"/>
        </dgm:presLayoutVars>
      </dgm:prSet>
      <dgm:spPr/>
      <dgm:t>
        <a:bodyPr/>
        <a:lstStyle/>
        <a:p>
          <a:endParaRPr lang="en-US"/>
        </a:p>
      </dgm:t>
    </dgm:pt>
    <dgm:pt modelId="{66B566A7-43B2-4D8B-8584-67D12AFABC9E}" type="pres">
      <dgm:prSet presAssocID="{BC8FE7AA-8682-41BD-B283-8EC4BDCEF606}" presName="rootConnector" presStyleLbl="node3" presStyleIdx="5" presStyleCnt="9"/>
      <dgm:spPr/>
      <dgm:t>
        <a:bodyPr/>
        <a:lstStyle/>
        <a:p>
          <a:endParaRPr lang="en-US"/>
        </a:p>
      </dgm:t>
    </dgm:pt>
    <dgm:pt modelId="{90D1D6BE-3533-414A-8E62-CD93032D5A99}" type="pres">
      <dgm:prSet presAssocID="{BC8FE7AA-8682-41BD-B283-8EC4BDCEF606}" presName="hierChild4" presStyleCnt="0"/>
      <dgm:spPr/>
    </dgm:pt>
    <dgm:pt modelId="{D58129F6-7CBA-43F9-BEBD-C52F7BC68B6D}" type="pres">
      <dgm:prSet presAssocID="{BC8FE7AA-8682-41BD-B283-8EC4BDCEF606}" presName="hierChild5" presStyleCnt="0"/>
      <dgm:spPr/>
    </dgm:pt>
    <dgm:pt modelId="{80573F35-DF9D-41C1-BAC7-BBBC7D55C6C9}" type="pres">
      <dgm:prSet presAssocID="{190054D3-3598-4D85-A549-9750E69CEEB7}" presName="hierChild7" presStyleCnt="0"/>
      <dgm:spPr/>
    </dgm:pt>
    <dgm:pt modelId="{5901D4B6-15D3-4C33-84EB-C568D52A8A38}" type="pres">
      <dgm:prSet presAssocID="{7E8B5B6D-7F4C-46FD-B9E0-8B93B16D90DA}" presName="Name111" presStyleLbl="parChTrans1D2" presStyleIdx="1" presStyleCnt="2"/>
      <dgm:spPr/>
      <dgm:t>
        <a:bodyPr/>
        <a:lstStyle/>
        <a:p>
          <a:endParaRPr lang="en-US"/>
        </a:p>
      </dgm:t>
    </dgm:pt>
    <dgm:pt modelId="{B67E85B8-0046-49A1-B800-7CC150AC9308}" type="pres">
      <dgm:prSet presAssocID="{8336052E-7AB9-432E-9CFA-7176F013DEC7}" presName="hierRoot3" presStyleCnt="0">
        <dgm:presLayoutVars>
          <dgm:hierBranch val="hang"/>
        </dgm:presLayoutVars>
      </dgm:prSet>
      <dgm:spPr/>
    </dgm:pt>
    <dgm:pt modelId="{16D98A83-D770-4592-B39F-1CEE4CCB05E0}" type="pres">
      <dgm:prSet presAssocID="{8336052E-7AB9-432E-9CFA-7176F013DEC7}" presName="rootComposite3" presStyleCnt="0"/>
      <dgm:spPr/>
    </dgm:pt>
    <dgm:pt modelId="{177DB05F-8542-4FC9-AE1F-1D6E07835DE5}" type="pres">
      <dgm:prSet presAssocID="{8336052E-7AB9-432E-9CFA-7176F013DEC7}" presName="rootText3" presStyleLbl="asst1" presStyleIdx="1" presStyleCnt="2" custScaleX="128688" custLinFactNeighborX="2936" custLinFactNeighborY="162">
        <dgm:presLayoutVars>
          <dgm:chPref val="3"/>
        </dgm:presLayoutVars>
      </dgm:prSet>
      <dgm:spPr/>
      <dgm:t>
        <a:bodyPr/>
        <a:lstStyle/>
        <a:p>
          <a:endParaRPr lang="en-US"/>
        </a:p>
      </dgm:t>
    </dgm:pt>
    <dgm:pt modelId="{9904C5E8-3BC0-4BC7-B668-D1CBCC9C2C1C}" type="pres">
      <dgm:prSet presAssocID="{8336052E-7AB9-432E-9CFA-7176F013DEC7}" presName="rootConnector3" presStyleLbl="asst1" presStyleIdx="1" presStyleCnt="2"/>
      <dgm:spPr/>
      <dgm:t>
        <a:bodyPr/>
        <a:lstStyle/>
        <a:p>
          <a:endParaRPr lang="en-US"/>
        </a:p>
      </dgm:t>
    </dgm:pt>
    <dgm:pt modelId="{58609560-7B54-42EF-B10D-099D24721E76}" type="pres">
      <dgm:prSet presAssocID="{8336052E-7AB9-432E-9CFA-7176F013DEC7}" presName="hierChild6" presStyleCnt="0"/>
      <dgm:spPr/>
    </dgm:pt>
    <dgm:pt modelId="{5FCE39FB-4C15-416D-A7E6-716E44FB8685}" type="pres">
      <dgm:prSet presAssocID="{EA0FE9E8-0131-4037-93BD-66280B1D43CD}" presName="Name48" presStyleLbl="parChTrans1D3" presStyleIdx="6" presStyleCnt="9"/>
      <dgm:spPr/>
      <dgm:t>
        <a:bodyPr/>
        <a:lstStyle/>
        <a:p>
          <a:endParaRPr lang="en-US"/>
        </a:p>
      </dgm:t>
    </dgm:pt>
    <dgm:pt modelId="{E93F60A0-2BB1-41CA-AA7B-26A1FCDF658F}" type="pres">
      <dgm:prSet presAssocID="{49D04836-E717-449F-A60E-ED53DB00F8ED}" presName="hierRoot2" presStyleCnt="0">
        <dgm:presLayoutVars>
          <dgm:hierBranch val="hang"/>
        </dgm:presLayoutVars>
      </dgm:prSet>
      <dgm:spPr/>
    </dgm:pt>
    <dgm:pt modelId="{38DFFC26-B99E-410B-8920-0A70E95F1538}" type="pres">
      <dgm:prSet presAssocID="{49D04836-E717-449F-A60E-ED53DB00F8ED}" presName="rootComposite" presStyleCnt="0"/>
      <dgm:spPr/>
    </dgm:pt>
    <dgm:pt modelId="{3964B614-CDD5-4338-B8AD-0AF3BD344D38}" type="pres">
      <dgm:prSet presAssocID="{49D04836-E717-449F-A60E-ED53DB00F8ED}" presName="rootText" presStyleLbl="node3" presStyleIdx="6" presStyleCnt="9" custScaleX="128550" custLinFactNeighborX="7046" custLinFactNeighborY="-2708">
        <dgm:presLayoutVars>
          <dgm:chPref val="3"/>
        </dgm:presLayoutVars>
      </dgm:prSet>
      <dgm:spPr/>
      <dgm:t>
        <a:bodyPr/>
        <a:lstStyle/>
        <a:p>
          <a:endParaRPr lang="en-US"/>
        </a:p>
      </dgm:t>
    </dgm:pt>
    <dgm:pt modelId="{8F46839B-2F56-4C80-8F33-A78C244E0950}" type="pres">
      <dgm:prSet presAssocID="{49D04836-E717-449F-A60E-ED53DB00F8ED}" presName="rootConnector" presStyleLbl="node3" presStyleIdx="6" presStyleCnt="9"/>
      <dgm:spPr/>
      <dgm:t>
        <a:bodyPr/>
        <a:lstStyle/>
        <a:p>
          <a:endParaRPr lang="en-US"/>
        </a:p>
      </dgm:t>
    </dgm:pt>
    <dgm:pt modelId="{0C43AFE4-239B-41DB-A878-C92AACF464D9}" type="pres">
      <dgm:prSet presAssocID="{49D04836-E717-449F-A60E-ED53DB00F8ED}" presName="hierChild4" presStyleCnt="0"/>
      <dgm:spPr/>
    </dgm:pt>
    <dgm:pt modelId="{7E2FBE0B-C99A-4C46-ABDA-F965F6BE85CE}" type="pres">
      <dgm:prSet presAssocID="{49D04836-E717-449F-A60E-ED53DB00F8ED}" presName="hierChild5" presStyleCnt="0"/>
      <dgm:spPr/>
    </dgm:pt>
    <dgm:pt modelId="{C1E58EA2-4AFE-4A0F-BD85-48377F3ED960}" type="pres">
      <dgm:prSet presAssocID="{DDA58202-51F3-4461-A9EE-7FD653F0084F}" presName="Name48" presStyleLbl="parChTrans1D3" presStyleIdx="7" presStyleCnt="9"/>
      <dgm:spPr/>
      <dgm:t>
        <a:bodyPr/>
        <a:lstStyle/>
        <a:p>
          <a:endParaRPr lang="en-US"/>
        </a:p>
      </dgm:t>
    </dgm:pt>
    <dgm:pt modelId="{43488EA0-F980-490E-A8DE-07B946A72D03}" type="pres">
      <dgm:prSet presAssocID="{92FFE69D-0614-4A59-A846-B4FAA98BAE6E}" presName="hierRoot2" presStyleCnt="0">
        <dgm:presLayoutVars>
          <dgm:hierBranch val="hang"/>
        </dgm:presLayoutVars>
      </dgm:prSet>
      <dgm:spPr/>
    </dgm:pt>
    <dgm:pt modelId="{C5B5B9E4-42A1-4BEF-9051-9C64CF366D66}" type="pres">
      <dgm:prSet presAssocID="{92FFE69D-0614-4A59-A846-B4FAA98BAE6E}" presName="rootComposite" presStyleCnt="0"/>
      <dgm:spPr/>
    </dgm:pt>
    <dgm:pt modelId="{5BAC71FA-F229-4455-B4D8-548A83107998}" type="pres">
      <dgm:prSet presAssocID="{92FFE69D-0614-4A59-A846-B4FAA98BAE6E}" presName="rootText" presStyleLbl="node3" presStyleIdx="7" presStyleCnt="9" custScaleX="128688" custLinFactY="5902" custLinFactNeighborX="-1441" custLinFactNeighborY="100000">
        <dgm:presLayoutVars>
          <dgm:chPref val="3"/>
        </dgm:presLayoutVars>
      </dgm:prSet>
      <dgm:spPr/>
      <dgm:t>
        <a:bodyPr/>
        <a:lstStyle/>
        <a:p>
          <a:endParaRPr lang="en-US"/>
        </a:p>
      </dgm:t>
    </dgm:pt>
    <dgm:pt modelId="{54E2A1A9-01F1-4A75-9230-9A910CC686CA}" type="pres">
      <dgm:prSet presAssocID="{92FFE69D-0614-4A59-A846-B4FAA98BAE6E}" presName="rootConnector" presStyleLbl="node3" presStyleIdx="7" presStyleCnt="9"/>
      <dgm:spPr/>
      <dgm:t>
        <a:bodyPr/>
        <a:lstStyle/>
        <a:p>
          <a:endParaRPr lang="en-US"/>
        </a:p>
      </dgm:t>
    </dgm:pt>
    <dgm:pt modelId="{31218F53-E3CF-42AA-AA61-BB19102D7486}" type="pres">
      <dgm:prSet presAssocID="{92FFE69D-0614-4A59-A846-B4FAA98BAE6E}" presName="hierChild4" presStyleCnt="0"/>
      <dgm:spPr/>
    </dgm:pt>
    <dgm:pt modelId="{024412E4-F439-4247-B482-6EC485298BA2}" type="pres">
      <dgm:prSet presAssocID="{92FFE69D-0614-4A59-A846-B4FAA98BAE6E}" presName="hierChild5" presStyleCnt="0"/>
      <dgm:spPr/>
    </dgm:pt>
    <dgm:pt modelId="{8D576DFE-2F25-43A0-B097-8E99BAB6324C}" type="pres">
      <dgm:prSet presAssocID="{0CFDF286-1DE7-4512-A17C-E5DE27F70A15}" presName="Name48" presStyleLbl="parChTrans1D3" presStyleIdx="8" presStyleCnt="9"/>
      <dgm:spPr/>
      <dgm:t>
        <a:bodyPr/>
        <a:lstStyle/>
        <a:p>
          <a:endParaRPr lang="en-US"/>
        </a:p>
      </dgm:t>
    </dgm:pt>
    <dgm:pt modelId="{B08F247E-5763-4363-8922-460CD734F7EB}" type="pres">
      <dgm:prSet presAssocID="{156E3077-615B-4028-8DD4-5756B2510EC8}" presName="hierRoot2" presStyleCnt="0">
        <dgm:presLayoutVars>
          <dgm:hierBranch val="init"/>
        </dgm:presLayoutVars>
      </dgm:prSet>
      <dgm:spPr/>
    </dgm:pt>
    <dgm:pt modelId="{F8D358DC-9873-44D3-AC37-BB8DAE9E6D79}" type="pres">
      <dgm:prSet presAssocID="{156E3077-615B-4028-8DD4-5756B2510EC8}" presName="rootComposite" presStyleCnt="0"/>
      <dgm:spPr/>
    </dgm:pt>
    <dgm:pt modelId="{71C6CAE4-3D9E-4BB6-8849-99B8F9E2E136}" type="pres">
      <dgm:prSet presAssocID="{156E3077-615B-4028-8DD4-5756B2510EC8}" presName="rootText" presStyleLbl="node3" presStyleIdx="8" presStyleCnt="9" custScaleX="132797" custLinFactNeighborX="6685" custLinFactNeighborY="68526">
        <dgm:presLayoutVars>
          <dgm:chPref val="3"/>
        </dgm:presLayoutVars>
      </dgm:prSet>
      <dgm:spPr/>
      <dgm:t>
        <a:bodyPr/>
        <a:lstStyle/>
        <a:p>
          <a:endParaRPr lang="en-US"/>
        </a:p>
      </dgm:t>
    </dgm:pt>
    <dgm:pt modelId="{6D1350E7-0706-411A-ACD2-4656B45120B7}" type="pres">
      <dgm:prSet presAssocID="{156E3077-615B-4028-8DD4-5756B2510EC8}" presName="rootConnector" presStyleLbl="node3" presStyleIdx="8" presStyleCnt="9"/>
      <dgm:spPr/>
      <dgm:t>
        <a:bodyPr/>
        <a:lstStyle/>
        <a:p>
          <a:endParaRPr lang="en-US"/>
        </a:p>
      </dgm:t>
    </dgm:pt>
    <dgm:pt modelId="{77471551-85EA-41BA-8643-58DE5AF17A95}" type="pres">
      <dgm:prSet presAssocID="{156E3077-615B-4028-8DD4-5756B2510EC8}" presName="hierChild4" presStyleCnt="0"/>
      <dgm:spPr/>
    </dgm:pt>
    <dgm:pt modelId="{BCFB16B3-9A4C-4164-B9A0-7CF324010D92}" type="pres">
      <dgm:prSet presAssocID="{156E3077-615B-4028-8DD4-5756B2510EC8}" presName="hierChild5" presStyleCnt="0"/>
      <dgm:spPr/>
    </dgm:pt>
    <dgm:pt modelId="{D23F6731-6AF1-467E-B27B-1A2CB2D63116}" type="pres">
      <dgm:prSet presAssocID="{8336052E-7AB9-432E-9CFA-7176F013DEC7}" presName="hierChild7" presStyleCnt="0"/>
      <dgm:spPr/>
    </dgm:pt>
  </dgm:ptLst>
  <dgm:cxnLst>
    <dgm:cxn modelId="{544C32D4-67F0-4C86-A9C1-29190AECD1FA}" srcId="{190054D3-3598-4D85-A549-9750E69CEEB7}" destId="{0B7CAEDE-B074-4008-A4FE-C522DD36A608}" srcOrd="4" destOrd="0" parTransId="{7C835517-74EF-4595-989A-7C075A3AAE50}" sibTransId="{BC3204F0-B6AF-440C-B692-77EE5E1249CC}"/>
    <dgm:cxn modelId="{EB34553A-59C2-45F5-87B1-9EE194C4D5AC}" type="presOf" srcId="{EA0FE9E8-0131-4037-93BD-66280B1D43CD}" destId="{5FCE39FB-4C15-416D-A7E6-716E44FB8685}" srcOrd="0" destOrd="0" presId="urn:microsoft.com/office/officeart/2005/8/layout/orgChart1"/>
    <dgm:cxn modelId="{780A54F6-A740-41C7-B9E0-685786AE8AFE}" srcId="{190054D3-3598-4D85-A549-9750E69CEEB7}" destId="{2F541847-7487-466F-B833-2B31E5338DA6}" srcOrd="2" destOrd="0" parTransId="{DCDC0C0C-7256-4B84-BFEA-4537860C8FF0}" sibTransId="{F0B83783-0793-4D33-A510-AD7D3107D503}"/>
    <dgm:cxn modelId="{B57D4A23-F8A4-42A5-B0FB-A36CFB6F9334}" type="presOf" srcId="{92FFE69D-0614-4A59-A846-B4FAA98BAE6E}" destId="{54E2A1A9-01F1-4A75-9230-9A910CC686CA}" srcOrd="1" destOrd="0" presId="urn:microsoft.com/office/officeart/2005/8/layout/orgChart1"/>
    <dgm:cxn modelId="{DC16D699-724E-49A7-A0A3-104F76453D8A}" type="presOf" srcId="{0B7CAEDE-B074-4008-A4FE-C522DD36A608}" destId="{882C5891-A95A-4111-BD31-19E177201B31}" srcOrd="1" destOrd="0" presId="urn:microsoft.com/office/officeart/2005/8/layout/orgChart1"/>
    <dgm:cxn modelId="{BBAFB28D-3C40-438A-8B9E-D79EF023CD4F}" type="presOf" srcId="{DFDDC0FA-D598-4200-B67B-7150F3B5FFD8}" destId="{88905B2B-2A32-4A63-B59C-FA455E7DB6DB}" srcOrd="0" destOrd="0" presId="urn:microsoft.com/office/officeart/2005/8/layout/orgChart1"/>
    <dgm:cxn modelId="{96E409B7-2F43-4ED5-8AD9-8EB9C23C71D1}" type="presOf" srcId="{92FFE69D-0614-4A59-A846-B4FAA98BAE6E}" destId="{5BAC71FA-F229-4455-B4D8-548A83107998}" srcOrd="0" destOrd="0" presId="urn:microsoft.com/office/officeart/2005/8/layout/orgChart1"/>
    <dgm:cxn modelId="{1C507286-0544-4BD8-A350-4D33E303019A}" type="presOf" srcId="{0B7CAEDE-B074-4008-A4FE-C522DD36A608}" destId="{36303A40-4520-41CD-B603-F3ABC31D6763}" srcOrd="0" destOrd="0" presId="urn:microsoft.com/office/officeart/2005/8/layout/orgChart1"/>
    <dgm:cxn modelId="{F7CB33E5-2671-4C9F-BD02-FEA4228A5D5C}" type="presOf" srcId="{0CFDF286-1DE7-4512-A17C-E5DE27F70A15}" destId="{8D576DFE-2F25-43A0-B097-8E99BAB6324C}" srcOrd="0" destOrd="0" presId="urn:microsoft.com/office/officeart/2005/8/layout/orgChart1"/>
    <dgm:cxn modelId="{189C1E88-DF31-44B2-950D-4CEBE1632EE7}" type="presOf" srcId="{7C835517-74EF-4595-989A-7C075A3AAE50}" destId="{F16FD8B8-492A-471F-8E76-5C0638A573AE}" srcOrd="0" destOrd="0" presId="urn:microsoft.com/office/officeart/2005/8/layout/orgChart1"/>
    <dgm:cxn modelId="{CAAE590E-6806-49A9-9697-9E59C8D2F48F}" type="presOf" srcId="{CCC25C3B-7D5F-4EED-947B-D68DE58FA141}" destId="{3B4D1C8F-D09F-495C-BACB-126A42BBE191}" srcOrd="0" destOrd="0" presId="urn:microsoft.com/office/officeart/2005/8/layout/orgChart1"/>
    <dgm:cxn modelId="{5BFAF75D-849E-4DED-8DD1-7CF53463A549}" srcId="{8336052E-7AB9-432E-9CFA-7176F013DEC7}" destId="{49D04836-E717-449F-A60E-ED53DB00F8ED}" srcOrd="0" destOrd="0" parTransId="{EA0FE9E8-0131-4037-93BD-66280B1D43CD}" sibTransId="{A9941F0F-8765-4595-9A0E-CD74F60186A3}"/>
    <dgm:cxn modelId="{BEF0106E-F082-4BDE-BB64-16C03CA0160C}" type="presOf" srcId="{190054D3-3598-4D85-A549-9750E69CEEB7}" destId="{F5B474CD-630C-4D63-A590-A17716944957}" srcOrd="1" destOrd="0" presId="urn:microsoft.com/office/officeart/2005/8/layout/orgChart1"/>
    <dgm:cxn modelId="{4A0C07CB-78A9-4150-B4A0-37618741352F}" type="presOf" srcId="{7E15EC67-C75D-4194-AB2C-C7802360EFD5}" destId="{73CCD289-8108-464B-8DEA-01239A6F328A}" srcOrd="1" destOrd="0" presId="urn:microsoft.com/office/officeart/2005/8/layout/orgChart1"/>
    <dgm:cxn modelId="{B1AA36CE-3384-42BD-9185-C80AA6485588}" type="presOf" srcId="{7E15EC67-C75D-4194-AB2C-C7802360EFD5}" destId="{2B0DB4BD-7CEE-4FC8-8BC3-315E1C8C1680}" srcOrd="0" destOrd="0" presId="urn:microsoft.com/office/officeart/2005/8/layout/orgChart1"/>
    <dgm:cxn modelId="{C44A89E2-02CD-4DC0-9C77-E1B2420AD8C8}" type="presOf" srcId="{B6CFF421-59DD-4339-B8AB-1A038347F87B}" destId="{A2BE16E3-7E9E-4B87-93ED-9C6A94CC2094}" srcOrd="0" destOrd="0" presId="urn:microsoft.com/office/officeart/2005/8/layout/orgChart1"/>
    <dgm:cxn modelId="{EB64757D-798F-437F-9E88-7BAA676AEB35}" type="presOf" srcId="{8336052E-7AB9-432E-9CFA-7176F013DEC7}" destId="{9904C5E8-3BC0-4BC7-B668-D1CBCC9C2C1C}" srcOrd="1" destOrd="0" presId="urn:microsoft.com/office/officeart/2005/8/layout/orgChart1"/>
    <dgm:cxn modelId="{860E4288-6EB0-4880-B5A6-9A46DFF952A0}" type="presOf" srcId="{DDA58202-51F3-4461-A9EE-7FD653F0084F}" destId="{C1E58EA2-4AFE-4A0F-BD85-48377F3ED960}" srcOrd="0" destOrd="0" presId="urn:microsoft.com/office/officeart/2005/8/layout/orgChart1"/>
    <dgm:cxn modelId="{2C94F908-0775-4934-8815-44D6B9BB10AC}" type="presOf" srcId="{49D04836-E717-449F-A60E-ED53DB00F8ED}" destId="{8F46839B-2F56-4C80-8F33-A78C244E0950}" srcOrd="1" destOrd="0" presId="urn:microsoft.com/office/officeart/2005/8/layout/orgChart1"/>
    <dgm:cxn modelId="{E41A91A5-D3EC-42FE-A658-A1F4932809CB}" type="presOf" srcId="{190054D3-3598-4D85-A549-9750E69CEEB7}" destId="{0D032B71-C1A6-45D7-864F-510F683DE142}" srcOrd="0" destOrd="0" presId="urn:microsoft.com/office/officeart/2005/8/layout/orgChart1"/>
    <dgm:cxn modelId="{7C3388FE-6A8D-4BC9-BBE1-7201F9FD7687}" type="presOf" srcId="{2F541847-7487-466F-B833-2B31E5338DA6}" destId="{C5F8923C-C798-40B1-ACAE-72C31A3B9DF5}" srcOrd="0" destOrd="0" presId="urn:microsoft.com/office/officeart/2005/8/layout/orgChart1"/>
    <dgm:cxn modelId="{F7C68B5C-97F8-4528-955F-152D6BF6FB9A}" srcId="{8336052E-7AB9-432E-9CFA-7176F013DEC7}" destId="{156E3077-615B-4028-8DD4-5756B2510EC8}" srcOrd="2" destOrd="0" parTransId="{0CFDF286-1DE7-4512-A17C-E5DE27F70A15}" sibTransId="{82C7D2EE-BECD-46E0-B866-64D3D4C06AE8}"/>
    <dgm:cxn modelId="{D507FF7D-0C32-4E56-A59A-3CBFA55A670E}" type="presOf" srcId="{B6CFF421-59DD-4339-B8AB-1A038347F87B}" destId="{4A71076F-3A5D-453C-BC45-A66380BED4FE}" srcOrd="1" destOrd="0" presId="urn:microsoft.com/office/officeart/2005/8/layout/orgChart1"/>
    <dgm:cxn modelId="{064C38B2-7DB4-4024-883F-A41DC8D65A84}" type="presOf" srcId="{E9E141D9-29DC-4DF9-89DF-74817CB8C8E9}" destId="{400AE950-B8D4-477C-9886-D8A0F7E09E05}" srcOrd="0" destOrd="0" presId="urn:microsoft.com/office/officeart/2005/8/layout/orgChart1"/>
    <dgm:cxn modelId="{5E72225E-5700-4115-89DB-4F5AECDA5344}" type="presOf" srcId="{2F541847-7487-466F-B833-2B31E5338DA6}" destId="{FD6D1305-1680-444A-947B-848474C533F7}" srcOrd="1" destOrd="0" presId="urn:microsoft.com/office/officeart/2005/8/layout/orgChart1"/>
    <dgm:cxn modelId="{1F705E52-857D-4CBA-BEDA-109F1F3D4992}" srcId="{B6CFF421-59DD-4339-B8AB-1A038347F87B}" destId="{8336052E-7AB9-432E-9CFA-7176F013DEC7}" srcOrd="1" destOrd="0" parTransId="{7E8B5B6D-7F4C-46FD-B9E0-8B93B16D90DA}" sibTransId="{499620FF-C0C0-4C76-BD91-EC40F2CA2451}"/>
    <dgm:cxn modelId="{2285F05C-8B66-4DB3-BB2B-72C173329C62}" type="presOf" srcId="{F585C80F-AC80-484D-9DC1-0E3FB04D5686}" destId="{FFA9D924-4E97-4456-A860-49880A2A6330}" srcOrd="0" destOrd="0" presId="urn:microsoft.com/office/officeart/2005/8/layout/orgChart1"/>
    <dgm:cxn modelId="{12533430-6337-4C7C-B5FA-6673F0630DE8}" srcId="{DFDDC0FA-D598-4200-B67B-7150F3B5FFD8}" destId="{B6CFF421-59DD-4339-B8AB-1A038347F87B}" srcOrd="0" destOrd="0" parTransId="{D6219FFF-741B-4CF2-8AE9-72A241C56F7B}" sibTransId="{17C3FCC9-01EE-4304-ADA7-3C1B22602CDE}"/>
    <dgm:cxn modelId="{A5292B69-5682-4D8A-9C8B-49B46A44266E}" type="presOf" srcId="{9AA528C5-307C-47B3-BC38-F8C035EF27DB}" destId="{1E796CD2-7290-4B22-9DF5-0618E011E8FE}" srcOrd="0" destOrd="0" presId="urn:microsoft.com/office/officeart/2005/8/layout/orgChart1"/>
    <dgm:cxn modelId="{79087EF5-477F-4DD1-879E-AB71A46540B4}" type="presOf" srcId="{EEBA375C-8844-49A2-89F5-2C6B6C59FC3E}" destId="{73DC5AC9-2EF2-4293-B3DC-2BB0478FAB77}" srcOrd="0" destOrd="0" presId="urn:microsoft.com/office/officeart/2005/8/layout/orgChart1"/>
    <dgm:cxn modelId="{852A15E8-F6CE-4B62-A1B2-5C6673992600}" type="presOf" srcId="{F585C80F-AC80-484D-9DC1-0E3FB04D5686}" destId="{D33FFF3C-E969-49BE-9AF6-CCCEE9798E99}" srcOrd="1" destOrd="0" presId="urn:microsoft.com/office/officeart/2005/8/layout/orgChart1"/>
    <dgm:cxn modelId="{5C5996BB-28FD-4087-BAE1-F2CFBF03FAAC}" srcId="{190054D3-3598-4D85-A549-9750E69CEEB7}" destId="{7E15EC67-C75D-4194-AB2C-C7802360EFD5}" srcOrd="0" destOrd="0" parTransId="{EEBA375C-8844-49A2-89F5-2C6B6C59FC3E}" sibTransId="{DCB06E7F-4B1E-463B-98CF-9230156654A2}"/>
    <dgm:cxn modelId="{1FF1D3F9-43FE-4269-9689-32B7D9F1F8E6}" type="presOf" srcId="{BC8FE7AA-8682-41BD-B283-8EC4BDCEF606}" destId="{66B566A7-43B2-4D8B-8584-67D12AFABC9E}" srcOrd="1" destOrd="0" presId="urn:microsoft.com/office/officeart/2005/8/layout/orgChart1"/>
    <dgm:cxn modelId="{666C2272-3E6E-4BDB-AB50-0B8035A1986D}" srcId="{B6CFF421-59DD-4339-B8AB-1A038347F87B}" destId="{190054D3-3598-4D85-A549-9750E69CEEB7}" srcOrd="0" destOrd="0" parTransId="{4C85842D-73DF-44C8-A9CA-77A4E5F33496}" sibTransId="{E336C3E2-915E-47DB-B05B-41BEE81602F8}"/>
    <dgm:cxn modelId="{1A68592F-2502-4C83-9294-16BC1CD31330}" srcId="{190054D3-3598-4D85-A549-9750E69CEEB7}" destId="{F585C80F-AC80-484D-9DC1-0E3FB04D5686}" srcOrd="1" destOrd="0" parTransId="{3D7AD09B-D01A-4352-BBD9-C7D9E08773C4}" sibTransId="{B2134906-6C58-4005-9D6B-44EE45E8F41F}"/>
    <dgm:cxn modelId="{03D04E57-0486-4E61-B7C8-360C62EE8D52}" type="presOf" srcId="{7E8B5B6D-7F4C-46FD-B9E0-8B93B16D90DA}" destId="{5901D4B6-15D3-4C33-84EB-C568D52A8A38}" srcOrd="0" destOrd="0" presId="urn:microsoft.com/office/officeart/2005/8/layout/orgChart1"/>
    <dgm:cxn modelId="{E121B553-6F93-4F71-8EC6-24513CDFE5F5}" type="presOf" srcId="{BC8FE7AA-8682-41BD-B283-8EC4BDCEF606}" destId="{23BD7EF5-D589-4A82-AA88-8376BB102F89}" srcOrd="0" destOrd="0" presId="urn:microsoft.com/office/officeart/2005/8/layout/orgChart1"/>
    <dgm:cxn modelId="{B5774256-E346-45D7-8BCB-578824AE9F5C}" srcId="{190054D3-3598-4D85-A549-9750E69CEEB7}" destId="{BC8FE7AA-8682-41BD-B283-8EC4BDCEF606}" srcOrd="5" destOrd="0" parTransId="{E9E141D9-29DC-4DF9-89DF-74817CB8C8E9}" sibTransId="{C635B941-7324-4342-8B35-2CB90A603AD3}"/>
    <dgm:cxn modelId="{D3EACBA4-5DA0-4703-914D-9D4DF565302E}" type="presOf" srcId="{3D7AD09B-D01A-4352-BBD9-C7D9E08773C4}" destId="{88314616-01F4-4306-BAE2-46B30A491C49}" srcOrd="0" destOrd="0" presId="urn:microsoft.com/office/officeart/2005/8/layout/orgChart1"/>
    <dgm:cxn modelId="{0CAA3923-C98F-42B3-881F-6AD9906A0747}" type="presOf" srcId="{DCDC0C0C-7256-4B84-BFEA-4537860C8FF0}" destId="{2E7CB19C-A5E9-46FA-BF06-A6913A5D7B1E}" srcOrd="0" destOrd="0" presId="urn:microsoft.com/office/officeart/2005/8/layout/orgChart1"/>
    <dgm:cxn modelId="{657D2D3D-055E-449D-AE93-D774B5C52CC3}" type="presOf" srcId="{49D04836-E717-449F-A60E-ED53DB00F8ED}" destId="{3964B614-CDD5-4338-B8AD-0AF3BD344D38}" srcOrd="0" destOrd="0" presId="urn:microsoft.com/office/officeart/2005/8/layout/orgChart1"/>
    <dgm:cxn modelId="{D6329883-5937-4B40-9123-F1EDDB73EAEE}" type="presOf" srcId="{4C85842D-73DF-44C8-A9CA-77A4E5F33496}" destId="{038AE028-3385-4825-85DB-3F15E798C370}" srcOrd="0" destOrd="0" presId="urn:microsoft.com/office/officeart/2005/8/layout/orgChart1"/>
    <dgm:cxn modelId="{0028E3DF-49F7-48A9-9DC2-FCB077DB66A1}" type="presOf" srcId="{156E3077-615B-4028-8DD4-5756B2510EC8}" destId="{71C6CAE4-3D9E-4BB6-8849-99B8F9E2E136}" srcOrd="0" destOrd="0" presId="urn:microsoft.com/office/officeart/2005/8/layout/orgChart1"/>
    <dgm:cxn modelId="{36D3797F-604F-470F-97BF-A7EACAAE1092}" type="presOf" srcId="{CCC25C3B-7D5F-4EED-947B-D68DE58FA141}" destId="{5DBCF2D2-A897-46D3-9689-BE58061B240B}" srcOrd="1" destOrd="0" presId="urn:microsoft.com/office/officeart/2005/8/layout/orgChart1"/>
    <dgm:cxn modelId="{8F27A869-B4ED-41FD-83B8-2B43EF759AB5}" srcId="{190054D3-3598-4D85-A549-9750E69CEEB7}" destId="{CCC25C3B-7D5F-4EED-947B-D68DE58FA141}" srcOrd="3" destOrd="0" parTransId="{9AA528C5-307C-47B3-BC38-F8C035EF27DB}" sibTransId="{C492CDF4-683D-4070-94F2-1FA1EDF89FA7}"/>
    <dgm:cxn modelId="{DA99AA4F-30A4-49A2-A639-0864603D153F}" srcId="{8336052E-7AB9-432E-9CFA-7176F013DEC7}" destId="{92FFE69D-0614-4A59-A846-B4FAA98BAE6E}" srcOrd="1" destOrd="0" parTransId="{DDA58202-51F3-4461-A9EE-7FD653F0084F}" sibTransId="{D6A8ECAB-A103-4130-B521-7337E37D860C}"/>
    <dgm:cxn modelId="{42A415D1-80A7-4A87-977F-0967F6EED500}" type="presOf" srcId="{156E3077-615B-4028-8DD4-5756B2510EC8}" destId="{6D1350E7-0706-411A-ACD2-4656B45120B7}" srcOrd="1" destOrd="0" presId="urn:microsoft.com/office/officeart/2005/8/layout/orgChart1"/>
    <dgm:cxn modelId="{5CBF73E9-21B4-4EA8-8A1C-F246474C3151}" type="presOf" srcId="{8336052E-7AB9-432E-9CFA-7176F013DEC7}" destId="{177DB05F-8542-4FC9-AE1F-1D6E07835DE5}" srcOrd="0" destOrd="0" presId="urn:microsoft.com/office/officeart/2005/8/layout/orgChart1"/>
    <dgm:cxn modelId="{6F47E3E1-23ED-4D18-889D-D184AD6CE095}" type="presParOf" srcId="{88905B2B-2A32-4A63-B59C-FA455E7DB6DB}" destId="{531E2D50-187B-46DF-A3CA-B92544C695DB}" srcOrd="0" destOrd="0" presId="urn:microsoft.com/office/officeart/2005/8/layout/orgChart1"/>
    <dgm:cxn modelId="{D53FB875-73F5-4BBF-BFBE-AC17C7023382}" type="presParOf" srcId="{531E2D50-187B-46DF-A3CA-B92544C695DB}" destId="{03E23424-E216-46D5-8525-A68CC8BEC416}" srcOrd="0" destOrd="0" presId="urn:microsoft.com/office/officeart/2005/8/layout/orgChart1"/>
    <dgm:cxn modelId="{7FE3E491-6FA9-4CCF-BE69-87A6C3BFF01B}" type="presParOf" srcId="{03E23424-E216-46D5-8525-A68CC8BEC416}" destId="{A2BE16E3-7E9E-4B87-93ED-9C6A94CC2094}" srcOrd="0" destOrd="0" presId="urn:microsoft.com/office/officeart/2005/8/layout/orgChart1"/>
    <dgm:cxn modelId="{DC9E50F9-C0A2-43DF-9B0C-474F154A7E3C}" type="presParOf" srcId="{03E23424-E216-46D5-8525-A68CC8BEC416}" destId="{4A71076F-3A5D-453C-BC45-A66380BED4FE}" srcOrd="1" destOrd="0" presId="urn:microsoft.com/office/officeart/2005/8/layout/orgChart1"/>
    <dgm:cxn modelId="{A757EA22-3ADB-45D0-BC2F-2D1C0EB2197E}" type="presParOf" srcId="{531E2D50-187B-46DF-A3CA-B92544C695DB}" destId="{D9A34F24-57D4-469D-B901-5A5351F955BF}" srcOrd="1" destOrd="0" presId="urn:microsoft.com/office/officeart/2005/8/layout/orgChart1"/>
    <dgm:cxn modelId="{9149C1BC-B300-49CF-A053-CE808E17440E}" type="presParOf" srcId="{531E2D50-187B-46DF-A3CA-B92544C695DB}" destId="{6594F91A-B9C6-4B8D-96DF-4A3EAD8A4688}" srcOrd="2" destOrd="0" presId="urn:microsoft.com/office/officeart/2005/8/layout/orgChart1"/>
    <dgm:cxn modelId="{BB517994-D70D-40BD-B439-206A69B5AD07}" type="presParOf" srcId="{6594F91A-B9C6-4B8D-96DF-4A3EAD8A4688}" destId="{038AE028-3385-4825-85DB-3F15E798C370}" srcOrd="0" destOrd="0" presId="urn:microsoft.com/office/officeart/2005/8/layout/orgChart1"/>
    <dgm:cxn modelId="{96F69772-B982-45EE-9BB8-3D55B8AA448B}" type="presParOf" srcId="{6594F91A-B9C6-4B8D-96DF-4A3EAD8A4688}" destId="{6997556C-37D9-4DEF-B811-48D34D13A562}" srcOrd="1" destOrd="0" presId="urn:microsoft.com/office/officeart/2005/8/layout/orgChart1"/>
    <dgm:cxn modelId="{D9F0784A-830A-44D1-9DAA-22C9A5E6823A}" type="presParOf" srcId="{6997556C-37D9-4DEF-B811-48D34D13A562}" destId="{9C137851-E4BC-485A-A799-BE7583B81760}" srcOrd="0" destOrd="0" presId="urn:microsoft.com/office/officeart/2005/8/layout/orgChart1"/>
    <dgm:cxn modelId="{15AD14FF-7663-4B84-8955-DD47F7071829}" type="presParOf" srcId="{9C137851-E4BC-485A-A799-BE7583B81760}" destId="{0D032B71-C1A6-45D7-864F-510F683DE142}" srcOrd="0" destOrd="0" presId="urn:microsoft.com/office/officeart/2005/8/layout/orgChart1"/>
    <dgm:cxn modelId="{FD7A402C-140F-46D5-8307-6F761474EB2C}" type="presParOf" srcId="{9C137851-E4BC-485A-A799-BE7583B81760}" destId="{F5B474CD-630C-4D63-A590-A17716944957}" srcOrd="1" destOrd="0" presId="urn:microsoft.com/office/officeart/2005/8/layout/orgChart1"/>
    <dgm:cxn modelId="{D2715C2D-3BD3-4DBC-B76F-CA0291B0A140}" type="presParOf" srcId="{6997556C-37D9-4DEF-B811-48D34D13A562}" destId="{FF5CC1BB-721F-4198-8B7A-63B44ACB3D7A}" srcOrd="1" destOrd="0" presId="urn:microsoft.com/office/officeart/2005/8/layout/orgChart1"/>
    <dgm:cxn modelId="{E4CC4A23-AF73-4509-A830-9C34EFC81127}" type="presParOf" srcId="{FF5CC1BB-721F-4198-8B7A-63B44ACB3D7A}" destId="{73DC5AC9-2EF2-4293-B3DC-2BB0478FAB77}" srcOrd="0" destOrd="0" presId="urn:microsoft.com/office/officeart/2005/8/layout/orgChart1"/>
    <dgm:cxn modelId="{B88B8E5A-E656-425B-A9D7-596A0A94F0E6}" type="presParOf" srcId="{FF5CC1BB-721F-4198-8B7A-63B44ACB3D7A}" destId="{9148B3AA-F5B3-4A0A-A847-C3FD188F2F2B}" srcOrd="1" destOrd="0" presId="urn:microsoft.com/office/officeart/2005/8/layout/orgChart1"/>
    <dgm:cxn modelId="{353A5B47-1203-4945-B58F-5CC5F37EA93C}" type="presParOf" srcId="{9148B3AA-F5B3-4A0A-A847-C3FD188F2F2B}" destId="{21514EF7-219A-406F-AC5F-CF2D1B635518}" srcOrd="0" destOrd="0" presId="urn:microsoft.com/office/officeart/2005/8/layout/orgChart1"/>
    <dgm:cxn modelId="{2E262E99-C73F-48AB-B805-C64D4BEE349B}" type="presParOf" srcId="{21514EF7-219A-406F-AC5F-CF2D1B635518}" destId="{2B0DB4BD-7CEE-4FC8-8BC3-315E1C8C1680}" srcOrd="0" destOrd="0" presId="urn:microsoft.com/office/officeart/2005/8/layout/orgChart1"/>
    <dgm:cxn modelId="{42EEFAEC-FB89-4FE2-9AE2-592525DF377D}" type="presParOf" srcId="{21514EF7-219A-406F-AC5F-CF2D1B635518}" destId="{73CCD289-8108-464B-8DEA-01239A6F328A}" srcOrd="1" destOrd="0" presId="urn:microsoft.com/office/officeart/2005/8/layout/orgChart1"/>
    <dgm:cxn modelId="{8444A8EA-1D54-466B-A80B-9210434FC63A}" type="presParOf" srcId="{9148B3AA-F5B3-4A0A-A847-C3FD188F2F2B}" destId="{D1C3F4C6-1227-48E1-9EB4-0435AD7B4B59}" srcOrd="1" destOrd="0" presId="urn:microsoft.com/office/officeart/2005/8/layout/orgChart1"/>
    <dgm:cxn modelId="{CB5F61AC-0BE4-4CD2-B5B2-59F4368627E9}" type="presParOf" srcId="{9148B3AA-F5B3-4A0A-A847-C3FD188F2F2B}" destId="{113842C9-2A3A-479D-BBA4-034916726A30}" srcOrd="2" destOrd="0" presId="urn:microsoft.com/office/officeart/2005/8/layout/orgChart1"/>
    <dgm:cxn modelId="{37D761E0-6494-424F-AD37-0B1B8C613959}" type="presParOf" srcId="{FF5CC1BB-721F-4198-8B7A-63B44ACB3D7A}" destId="{88314616-01F4-4306-BAE2-46B30A491C49}" srcOrd="2" destOrd="0" presId="urn:microsoft.com/office/officeart/2005/8/layout/orgChart1"/>
    <dgm:cxn modelId="{0CAD5A09-D082-4276-925E-C100E35DF74D}" type="presParOf" srcId="{FF5CC1BB-721F-4198-8B7A-63B44ACB3D7A}" destId="{455FB8A6-340A-4ED4-BB3F-41561393903D}" srcOrd="3" destOrd="0" presId="urn:microsoft.com/office/officeart/2005/8/layout/orgChart1"/>
    <dgm:cxn modelId="{EA0F13E0-E8B9-4568-8D5C-EBCDE3061E53}" type="presParOf" srcId="{455FB8A6-340A-4ED4-BB3F-41561393903D}" destId="{08C57880-46A4-4F2B-9A32-DC54DE254D5F}" srcOrd="0" destOrd="0" presId="urn:microsoft.com/office/officeart/2005/8/layout/orgChart1"/>
    <dgm:cxn modelId="{5E4920C7-3820-46AB-8382-080F1B5C9460}" type="presParOf" srcId="{08C57880-46A4-4F2B-9A32-DC54DE254D5F}" destId="{FFA9D924-4E97-4456-A860-49880A2A6330}" srcOrd="0" destOrd="0" presId="urn:microsoft.com/office/officeart/2005/8/layout/orgChart1"/>
    <dgm:cxn modelId="{7020AB10-89DA-4EF6-889D-C9C51DE0C106}" type="presParOf" srcId="{08C57880-46A4-4F2B-9A32-DC54DE254D5F}" destId="{D33FFF3C-E969-49BE-9AF6-CCCEE9798E99}" srcOrd="1" destOrd="0" presId="urn:microsoft.com/office/officeart/2005/8/layout/orgChart1"/>
    <dgm:cxn modelId="{45078BC6-0E8F-481E-B131-4254D004CDDA}" type="presParOf" srcId="{455FB8A6-340A-4ED4-BB3F-41561393903D}" destId="{903B1175-34B5-4301-A029-8A518667078F}" srcOrd="1" destOrd="0" presId="urn:microsoft.com/office/officeart/2005/8/layout/orgChart1"/>
    <dgm:cxn modelId="{3AB3FE7F-D7BD-4003-BCE8-99A692C4879A}" type="presParOf" srcId="{455FB8A6-340A-4ED4-BB3F-41561393903D}" destId="{0BBDAD3E-D112-4C10-ACD8-EED9D5AEE94B}" srcOrd="2" destOrd="0" presId="urn:microsoft.com/office/officeart/2005/8/layout/orgChart1"/>
    <dgm:cxn modelId="{CE72A27A-BADC-4ECE-BB77-6DF02C8DE0E0}" type="presParOf" srcId="{FF5CC1BB-721F-4198-8B7A-63B44ACB3D7A}" destId="{2E7CB19C-A5E9-46FA-BF06-A6913A5D7B1E}" srcOrd="4" destOrd="0" presId="urn:microsoft.com/office/officeart/2005/8/layout/orgChart1"/>
    <dgm:cxn modelId="{0F2B464A-148B-4CA0-B712-F7CBB4E6B1B0}" type="presParOf" srcId="{FF5CC1BB-721F-4198-8B7A-63B44ACB3D7A}" destId="{505BA8BE-9EBF-484F-B63A-079D2CD9E39F}" srcOrd="5" destOrd="0" presId="urn:microsoft.com/office/officeart/2005/8/layout/orgChart1"/>
    <dgm:cxn modelId="{AD22E3F2-92D9-4686-B307-C9A54E078EC3}" type="presParOf" srcId="{505BA8BE-9EBF-484F-B63A-079D2CD9E39F}" destId="{5D34015F-0C89-4A3A-90B2-F6349A5A5C9A}" srcOrd="0" destOrd="0" presId="urn:microsoft.com/office/officeart/2005/8/layout/orgChart1"/>
    <dgm:cxn modelId="{2031202D-275F-4C85-B8CD-FE5AFF452313}" type="presParOf" srcId="{5D34015F-0C89-4A3A-90B2-F6349A5A5C9A}" destId="{C5F8923C-C798-40B1-ACAE-72C31A3B9DF5}" srcOrd="0" destOrd="0" presId="urn:microsoft.com/office/officeart/2005/8/layout/orgChart1"/>
    <dgm:cxn modelId="{D69887EE-55F7-4570-A4BF-A4413371E421}" type="presParOf" srcId="{5D34015F-0C89-4A3A-90B2-F6349A5A5C9A}" destId="{FD6D1305-1680-444A-947B-848474C533F7}" srcOrd="1" destOrd="0" presId="urn:microsoft.com/office/officeart/2005/8/layout/orgChart1"/>
    <dgm:cxn modelId="{CC4B5F6A-D5BC-4C29-A3C1-72688FCE8CE3}" type="presParOf" srcId="{505BA8BE-9EBF-484F-B63A-079D2CD9E39F}" destId="{C383B626-1309-4554-99A6-9A0B764D9569}" srcOrd="1" destOrd="0" presId="urn:microsoft.com/office/officeart/2005/8/layout/orgChart1"/>
    <dgm:cxn modelId="{422E1772-AC10-4609-9F8D-13C50E1E4161}" type="presParOf" srcId="{505BA8BE-9EBF-484F-B63A-079D2CD9E39F}" destId="{E8E6CE8A-F1BA-4889-80F1-7A3603A26C55}" srcOrd="2" destOrd="0" presId="urn:microsoft.com/office/officeart/2005/8/layout/orgChart1"/>
    <dgm:cxn modelId="{CC08DFB4-A7B4-470D-9003-E1F0B9625F46}" type="presParOf" srcId="{FF5CC1BB-721F-4198-8B7A-63B44ACB3D7A}" destId="{1E796CD2-7290-4B22-9DF5-0618E011E8FE}" srcOrd="6" destOrd="0" presId="urn:microsoft.com/office/officeart/2005/8/layout/orgChart1"/>
    <dgm:cxn modelId="{B34F33FE-309B-44C6-816D-527E30B6DEC8}" type="presParOf" srcId="{FF5CC1BB-721F-4198-8B7A-63B44ACB3D7A}" destId="{98E7270D-A4A6-45CC-8101-63FFD2C798DA}" srcOrd="7" destOrd="0" presId="urn:microsoft.com/office/officeart/2005/8/layout/orgChart1"/>
    <dgm:cxn modelId="{D0F6E360-D4F3-4DE3-8F7C-257A9A231322}" type="presParOf" srcId="{98E7270D-A4A6-45CC-8101-63FFD2C798DA}" destId="{0C86EE59-C247-4156-8107-FB2A06125875}" srcOrd="0" destOrd="0" presId="urn:microsoft.com/office/officeart/2005/8/layout/orgChart1"/>
    <dgm:cxn modelId="{DA9EF767-FE58-4847-AC31-9440791533F3}" type="presParOf" srcId="{0C86EE59-C247-4156-8107-FB2A06125875}" destId="{3B4D1C8F-D09F-495C-BACB-126A42BBE191}" srcOrd="0" destOrd="0" presId="urn:microsoft.com/office/officeart/2005/8/layout/orgChart1"/>
    <dgm:cxn modelId="{9C93B5A5-2F6D-4A09-A18E-D0399A5A6412}" type="presParOf" srcId="{0C86EE59-C247-4156-8107-FB2A06125875}" destId="{5DBCF2D2-A897-46D3-9689-BE58061B240B}" srcOrd="1" destOrd="0" presId="urn:microsoft.com/office/officeart/2005/8/layout/orgChart1"/>
    <dgm:cxn modelId="{F667609D-A00F-4D98-8214-748089FE1BEB}" type="presParOf" srcId="{98E7270D-A4A6-45CC-8101-63FFD2C798DA}" destId="{07134DCA-FCB9-4AF8-AB5B-7187AF4DD6F8}" srcOrd="1" destOrd="0" presId="urn:microsoft.com/office/officeart/2005/8/layout/orgChart1"/>
    <dgm:cxn modelId="{A6FE1A8E-83E4-473B-8D14-8AA1ACF34DF3}" type="presParOf" srcId="{98E7270D-A4A6-45CC-8101-63FFD2C798DA}" destId="{2DF8C5DE-FBBE-42DC-A229-CFB176E8CF27}" srcOrd="2" destOrd="0" presId="urn:microsoft.com/office/officeart/2005/8/layout/orgChart1"/>
    <dgm:cxn modelId="{C43C8AF9-98A9-4E90-9466-A3B35A994FA0}" type="presParOf" srcId="{FF5CC1BB-721F-4198-8B7A-63B44ACB3D7A}" destId="{F16FD8B8-492A-471F-8E76-5C0638A573AE}" srcOrd="8" destOrd="0" presId="urn:microsoft.com/office/officeart/2005/8/layout/orgChart1"/>
    <dgm:cxn modelId="{DDC9632C-5FEC-4720-9107-A8D55894F759}" type="presParOf" srcId="{FF5CC1BB-721F-4198-8B7A-63B44ACB3D7A}" destId="{4842DBF1-A8A9-400A-8D27-AB1CBA4855CF}" srcOrd="9" destOrd="0" presId="urn:microsoft.com/office/officeart/2005/8/layout/orgChart1"/>
    <dgm:cxn modelId="{E5FC2E0A-54B3-4E84-80E8-71571308E495}" type="presParOf" srcId="{4842DBF1-A8A9-400A-8D27-AB1CBA4855CF}" destId="{BE7BDCEE-74FC-4437-9640-B2CACE726D1C}" srcOrd="0" destOrd="0" presId="urn:microsoft.com/office/officeart/2005/8/layout/orgChart1"/>
    <dgm:cxn modelId="{7F666FC1-8223-47A4-8B00-E59CC7B2D259}" type="presParOf" srcId="{BE7BDCEE-74FC-4437-9640-B2CACE726D1C}" destId="{36303A40-4520-41CD-B603-F3ABC31D6763}" srcOrd="0" destOrd="0" presId="urn:microsoft.com/office/officeart/2005/8/layout/orgChart1"/>
    <dgm:cxn modelId="{049BBF7B-479E-465A-8B16-80ECC03620CE}" type="presParOf" srcId="{BE7BDCEE-74FC-4437-9640-B2CACE726D1C}" destId="{882C5891-A95A-4111-BD31-19E177201B31}" srcOrd="1" destOrd="0" presId="urn:microsoft.com/office/officeart/2005/8/layout/orgChart1"/>
    <dgm:cxn modelId="{BE643EC9-5DFC-47F7-8FE6-3EA8790BFD02}" type="presParOf" srcId="{4842DBF1-A8A9-400A-8D27-AB1CBA4855CF}" destId="{B84CBC8D-3BD1-40D8-A103-6874A128AB22}" srcOrd="1" destOrd="0" presId="urn:microsoft.com/office/officeart/2005/8/layout/orgChart1"/>
    <dgm:cxn modelId="{1596FC3B-47F0-42DD-942B-1FEFC14EDF26}" type="presParOf" srcId="{4842DBF1-A8A9-400A-8D27-AB1CBA4855CF}" destId="{0384CC5A-5576-4ECE-99CC-6FE4FB9F4D91}" srcOrd="2" destOrd="0" presId="urn:microsoft.com/office/officeart/2005/8/layout/orgChart1"/>
    <dgm:cxn modelId="{A49BE850-4F53-4529-A649-5526827C623B}" type="presParOf" srcId="{FF5CC1BB-721F-4198-8B7A-63B44ACB3D7A}" destId="{400AE950-B8D4-477C-9886-D8A0F7E09E05}" srcOrd="10" destOrd="0" presId="urn:microsoft.com/office/officeart/2005/8/layout/orgChart1"/>
    <dgm:cxn modelId="{F91CF500-1665-4381-A2E5-C282225AAD18}" type="presParOf" srcId="{FF5CC1BB-721F-4198-8B7A-63B44ACB3D7A}" destId="{D635A5A9-3287-4FA8-BD5E-7C49E6126E9C}" srcOrd="11" destOrd="0" presId="urn:microsoft.com/office/officeart/2005/8/layout/orgChart1"/>
    <dgm:cxn modelId="{266F7929-90BF-4E86-B7AC-85164DF55837}" type="presParOf" srcId="{D635A5A9-3287-4FA8-BD5E-7C49E6126E9C}" destId="{D2F73799-D109-47C2-B112-751746329B62}" srcOrd="0" destOrd="0" presId="urn:microsoft.com/office/officeart/2005/8/layout/orgChart1"/>
    <dgm:cxn modelId="{664D616E-EFF3-4FE7-92FD-1B7260391BA9}" type="presParOf" srcId="{D2F73799-D109-47C2-B112-751746329B62}" destId="{23BD7EF5-D589-4A82-AA88-8376BB102F89}" srcOrd="0" destOrd="0" presId="urn:microsoft.com/office/officeart/2005/8/layout/orgChart1"/>
    <dgm:cxn modelId="{31C36630-EE98-4003-B2C2-E12B2350C807}" type="presParOf" srcId="{D2F73799-D109-47C2-B112-751746329B62}" destId="{66B566A7-43B2-4D8B-8584-67D12AFABC9E}" srcOrd="1" destOrd="0" presId="urn:microsoft.com/office/officeart/2005/8/layout/orgChart1"/>
    <dgm:cxn modelId="{7E1DC4A8-1E7E-4F91-B662-2577024ADC97}" type="presParOf" srcId="{D635A5A9-3287-4FA8-BD5E-7C49E6126E9C}" destId="{90D1D6BE-3533-414A-8E62-CD93032D5A99}" srcOrd="1" destOrd="0" presId="urn:microsoft.com/office/officeart/2005/8/layout/orgChart1"/>
    <dgm:cxn modelId="{C79038BA-D818-440F-9FA3-9E815CE2BE83}" type="presParOf" srcId="{D635A5A9-3287-4FA8-BD5E-7C49E6126E9C}" destId="{D58129F6-7CBA-43F9-BEBD-C52F7BC68B6D}" srcOrd="2" destOrd="0" presId="urn:microsoft.com/office/officeart/2005/8/layout/orgChart1"/>
    <dgm:cxn modelId="{3DDD7391-F139-4284-9838-442DDB8E7044}" type="presParOf" srcId="{6997556C-37D9-4DEF-B811-48D34D13A562}" destId="{80573F35-DF9D-41C1-BAC7-BBBC7D55C6C9}" srcOrd="2" destOrd="0" presId="urn:microsoft.com/office/officeart/2005/8/layout/orgChart1"/>
    <dgm:cxn modelId="{0023B90D-F017-4DDE-AA83-EE0FE2FFE86A}" type="presParOf" srcId="{6594F91A-B9C6-4B8D-96DF-4A3EAD8A4688}" destId="{5901D4B6-15D3-4C33-84EB-C568D52A8A38}" srcOrd="2" destOrd="0" presId="urn:microsoft.com/office/officeart/2005/8/layout/orgChart1"/>
    <dgm:cxn modelId="{FA67A023-7BCD-442E-A11E-2FA45D88A09D}" type="presParOf" srcId="{6594F91A-B9C6-4B8D-96DF-4A3EAD8A4688}" destId="{B67E85B8-0046-49A1-B800-7CC150AC9308}" srcOrd="3" destOrd="0" presId="urn:microsoft.com/office/officeart/2005/8/layout/orgChart1"/>
    <dgm:cxn modelId="{32EE94BA-9BCE-4584-BB3D-888622AD8613}" type="presParOf" srcId="{B67E85B8-0046-49A1-B800-7CC150AC9308}" destId="{16D98A83-D770-4592-B39F-1CEE4CCB05E0}" srcOrd="0" destOrd="0" presId="urn:microsoft.com/office/officeart/2005/8/layout/orgChart1"/>
    <dgm:cxn modelId="{0A97B8CC-B281-412D-B1F3-1D4E3CC8551B}" type="presParOf" srcId="{16D98A83-D770-4592-B39F-1CEE4CCB05E0}" destId="{177DB05F-8542-4FC9-AE1F-1D6E07835DE5}" srcOrd="0" destOrd="0" presId="urn:microsoft.com/office/officeart/2005/8/layout/orgChart1"/>
    <dgm:cxn modelId="{13670BB1-E0DD-4ABE-A791-8A302CD6DA51}" type="presParOf" srcId="{16D98A83-D770-4592-B39F-1CEE4CCB05E0}" destId="{9904C5E8-3BC0-4BC7-B668-D1CBCC9C2C1C}" srcOrd="1" destOrd="0" presId="urn:microsoft.com/office/officeart/2005/8/layout/orgChart1"/>
    <dgm:cxn modelId="{36ED5B89-EFA5-4E2B-9AC9-BE5FA807A346}" type="presParOf" srcId="{B67E85B8-0046-49A1-B800-7CC150AC9308}" destId="{58609560-7B54-42EF-B10D-099D24721E76}" srcOrd="1" destOrd="0" presId="urn:microsoft.com/office/officeart/2005/8/layout/orgChart1"/>
    <dgm:cxn modelId="{AABE89DA-2C51-4936-8AA1-4F01150D6E25}" type="presParOf" srcId="{58609560-7B54-42EF-B10D-099D24721E76}" destId="{5FCE39FB-4C15-416D-A7E6-716E44FB8685}" srcOrd="0" destOrd="0" presId="urn:microsoft.com/office/officeart/2005/8/layout/orgChart1"/>
    <dgm:cxn modelId="{41EE13A5-CF18-4EEB-9971-70FC77611DA3}" type="presParOf" srcId="{58609560-7B54-42EF-B10D-099D24721E76}" destId="{E93F60A0-2BB1-41CA-AA7B-26A1FCDF658F}" srcOrd="1" destOrd="0" presId="urn:microsoft.com/office/officeart/2005/8/layout/orgChart1"/>
    <dgm:cxn modelId="{B33B134F-2575-4A52-9F3C-45E19706F414}" type="presParOf" srcId="{E93F60A0-2BB1-41CA-AA7B-26A1FCDF658F}" destId="{38DFFC26-B99E-410B-8920-0A70E95F1538}" srcOrd="0" destOrd="0" presId="urn:microsoft.com/office/officeart/2005/8/layout/orgChart1"/>
    <dgm:cxn modelId="{65074EC2-45EC-4722-BE96-2C249AF7E6F8}" type="presParOf" srcId="{38DFFC26-B99E-410B-8920-0A70E95F1538}" destId="{3964B614-CDD5-4338-B8AD-0AF3BD344D38}" srcOrd="0" destOrd="0" presId="urn:microsoft.com/office/officeart/2005/8/layout/orgChart1"/>
    <dgm:cxn modelId="{D658E790-7E1B-4DB3-85E7-6C60C6D1FB08}" type="presParOf" srcId="{38DFFC26-B99E-410B-8920-0A70E95F1538}" destId="{8F46839B-2F56-4C80-8F33-A78C244E0950}" srcOrd="1" destOrd="0" presId="urn:microsoft.com/office/officeart/2005/8/layout/orgChart1"/>
    <dgm:cxn modelId="{CF8500E4-6030-4E64-9DD9-EE83ACE8EA30}" type="presParOf" srcId="{E93F60A0-2BB1-41CA-AA7B-26A1FCDF658F}" destId="{0C43AFE4-239B-41DB-A878-C92AACF464D9}" srcOrd="1" destOrd="0" presId="urn:microsoft.com/office/officeart/2005/8/layout/orgChart1"/>
    <dgm:cxn modelId="{F7DD3579-8B9B-4263-B21E-5BA9C7F6505A}" type="presParOf" srcId="{E93F60A0-2BB1-41CA-AA7B-26A1FCDF658F}" destId="{7E2FBE0B-C99A-4C46-ABDA-F965F6BE85CE}" srcOrd="2" destOrd="0" presId="urn:microsoft.com/office/officeart/2005/8/layout/orgChart1"/>
    <dgm:cxn modelId="{E9F6A94E-2AC3-4B4B-9F47-7553FD8B1220}" type="presParOf" srcId="{58609560-7B54-42EF-B10D-099D24721E76}" destId="{C1E58EA2-4AFE-4A0F-BD85-48377F3ED960}" srcOrd="2" destOrd="0" presId="urn:microsoft.com/office/officeart/2005/8/layout/orgChart1"/>
    <dgm:cxn modelId="{0368FB15-3F44-4CEF-B47B-E497F096E441}" type="presParOf" srcId="{58609560-7B54-42EF-B10D-099D24721E76}" destId="{43488EA0-F980-490E-A8DE-07B946A72D03}" srcOrd="3" destOrd="0" presId="urn:microsoft.com/office/officeart/2005/8/layout/orgChart1"/>
    <dgm:cxn modelId="{A272B685-280F-456F-AC00-061F8467AA1D}" type="presParOf" srcId="{43488EA0-F980-490E-A8DE-07B946A72D03}" destId="{C5B5B9E4-42A1-4BEF-9051-9C64CF366D66}" srcOrd="0" destOrd="0" presId="urn:microsoft.com/office/officeart/2005/8/layout/orgChart1"/>
    <dgm:cxn modelId="{1093E9FA-F480-4463-B9B9-9E832801881C}" type="presParOf" srcId="{C5B5B9E4-42A1-4BEF-9051-9C64CF366D66}" destId="{5BAC71FA-F229-4455-B4D8-548A83107998}" srcOrd="0" destOrd="0" presId="urn:microsoft.com/office/officeart/2005/8/layout/orgChart1"/>
    <dgm:cxn modelId="{C676954C-C846-45DB-8801-0D52E2F1FFB1}" type="presParOf" srcId="{C5B5B9E4-42A1-4BEF-9051-9C64CF366D66}" destId="{54E2A1A9-01F1-4A75-9230-9A910CC686CA}" srcOrd="1" destOrd="0" presId="urn:microsoft.com/office/officeart/2005/8/layout/orgChart1"/>
    <dgm:cxn modelId="{B107168E-9E32-4DAD-AC17-13970D446806}" type="presParOf" srcId="{43488EA0-F980-490E-A8DE-07B946A72D03}" destId="{31218F53-E3CF-42AA-AA61-BB19102D7486}" srcOrd="1" destOrd="0" presId="urn:microsoft.com/office/officeart/2005/8/layout/orgChart1"/>
    <dgm:cxn modelId="{7959981F-59AE-4B6C-8A41-826016208893}" type="presParOf" srcId="{43488EA0-F980-490E-A8DE-07B946A72D03}" destId="{024412E4-F439-4247-B482-6EC485298BA2}" srcOrd="2" destOrd="0" presId="urn:microsoft.com/office/officeart/2005/8/layout/orgChart1"/>
    <dgm:cxn modelId="{57D3C44D-0E02-4AA5-BC67-B1CECA39BBC8}" type="presParOf" srcId="{58609560-7B54-42EF-B10D-099D24721E76}" destId="{8D576DFE-2F25-43A0-B097-8E99BAB6324C}" srcOrd="4" destOrd="0" presId="urn:microsoft.com/office/officeart/2005/8/layout/orgChart1"/>
    <dgm:cxn modelId="{3194B222-D465-47E1-9436-D8CADA0AB348}" type="presParOf" srcId="{58609560-7B54-42EF-B10D-099D24721E76}" destId="{B08F247E-5763-4363-8922-460CD734F7EB}" srcOrd="5" destOrd="0" presId="urn:microsoft.com/office/officeart/2005/8/layout/orgChart1"/>
    <dgm:cxn modelId="{27E03A35-60F8-45E9-A9DD-7302E4445A8C}" type="presParOf" srcId="{B08F247E-5763-4363-8922-460CD734F7EB}" destId="{F8D358DC-9873-44D3-AC37-BB8DAE9E6D79}" srcOrd="0" destOrd="0" presId="urn:microsoft.com/office/officeart/2005/8/layout/orgChart1"/>
    <dgm:cxn modelId="{5B788370-11FF-4DBC-833D-4E5713B36A23}" type="presParOf" srcId="{F8D358DC-9873-44D3-AC37-BB8DAE9E6D79}" destId="{71C6CAE4-3D9E-4BB6-8849-99B8F9E2E136}" srcOrd="0" destOrd="0" presId="urn:microsoft.com/office/officeart/2005/8/layout/orgChart1"/>
    <dgm:cxn modelId="{FF4F8252-A9D9-4DD9-9831-41D15E527477}" type="presParOf" srcId="{F8D358DC-9873-44D3-AC37-BB8DAE9E6D79}" destId="{6D1350E7-0706-411A-ACD2-4656B45120B7}" srcOrd="1" destOrd="0" presId="urn:microsoft.com/office/officeart/2005/8/layout/orgChart1"/>
    <dgm:cxn modelId="{FCB30BF5-4689-4999-BFDA-9ECACB6D2D9B}" type="presParOf" srcId="{B08F247E-5763-4363-8922-460CD734F7EB}" destId="{77471551-85EA-41BA-8643-58DE5AF17A95}" srcOrd="1" destOrd="0" presId="urn:microsoft.com/office/officeart/2005/8/layout/orgChart1"/>
    <dgm:cxn modelId="{9AC964E2-FC30-4E23-9518-19A3E0341982}" type="presParOf" srcId="{B08F247E-5763-4363-8922-460CD734F7EB}" destId="{BCFB16B3-9A4C-4164-B9A0-7CF324010D92}" srcOrd="2" destOrd="0" presId="urn:microsoft.com/office/officeart/2005/8/layout/orgChart1"/>
    <dgm:cxn modelId="{2FF50410-08AD-486F-8362-5E17E64BA03A}" type="presParOf" srcId="{B67E85B8-0046-49A1-B800-7CC150AC9308}" destId="{D23F6731-6AF1-467E-B27B-1A2CB2D63116}"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A0C760E6-B490-4C86-9618-EAD4F470F16C}" type="datetimeFigureOut">
              <a:rPr lang="en-US" smtClean="0"/>
              <a:t>1/26/2017</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17021E55-960C-496D-894A-C667D2F086B2}" type="slidenum">
              <a:rPr lang="en-US" smtClean="0"/>
              <a:t>‹#›</a:t>
            </a:fld>
            <a:endParaRPr lang="en-US"/>
          </a:p>
        </p:txBody>
      </p:sp>
    </p:spTree>
    <p:extLst>
      <p:ext uri="{BB962C8B-B14F-4D97-AF65-F5344CB8AC3E}">
        <p14:creationId xmlns:p14="http://schemas.microsoft.com/office/powerpoint/2010/main" val="2854412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8FB99FF-E54D-4C6D-B699-CA9887077BE9}" type="datetimeFigureOut">
              <a:rPr lang="en-US" smtClean="0"/>
              <a:t>1/26/2017</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B029F7A-FEC7-42DC-AFAA-A23A100B8C0B}" type="slidenum">
              <a:rPr lang="en-US" smtClean="0"/>
              <a:t>‹#›</a:t>
            </a:fld>
            <a:endParaRPr lang="en-US" dirty="0"/>
          </a:p>
        </p:txBody>
      </p:sp>
    </p:spTree>
    <p:extLst>
      <p:ext uri="{BB962C8B-B14F-4D97-AF65-F5344CB8AC3E}">
        <p14:creationId xmlns:p14="http://schemas.microsoft.com/office/powerpoint/2010/main" val="3349691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29F7A-FEC7-42DC-AFAA-A23A100B8C0B}" type="slidenum">
              <a:rPr lang="en-US" smtClean="0"/>
              <a:t>1</a:t>
            </a:fld>
            <a:endParaRPr lang="en-US" dirty="0"/>
          </a:p>
        </p:txBody>
      </p:sp>
    </p:spTree>
    <p:extLst>
      <p:ext uri="{BB962C8B-B14F-4D97-AF65-F5344CB8AC3E}">
        <p14:creationId xmlns:p14="http://schemas.microsoft.com/office/powerpoint/2010/main" val="4785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fontScale="70000" lnSpcReduction="20000"/>
          </a:bodyPr>
          <a:lstStyle/>
          <a:p>
            <a:pPr marL="0" indent="0">
              <a:buFont typeface="Arial" panose="020B0604020202020204" pitchFamily="34" charset="0"/>
              <a:buNone/>
            </a:pPr>
            <a:r>
              <a:rPr lang="en-US" b="1" dirty="0"/>
              <a:t>Fire highlights</a:t>
            </a:r>
          </a:p>
          <a:p>
            <a:pPr marL="171450" indent="-171450">
              <a:buFont typeface="Arial" panose="020B0604020202020204" pitchFamily="34" charset="0"/>
              <a:buChar char="•"/>
            </a:pPr>
            <a:r>
              <a:rPr lang="en-US" dirty="0"/>
              <a:t>Names of the fires near Tetlin (Tetlin</a:t>
            </a:r>
            <a:r>
              <a:rPr lang="en-US" baseline="0" dirty="0"/>
              <a:t> River) and Anchorage (McHugh)</a:t>
            </a:r>
          </a:p>
          <a:p>
            <a:pPr marL="171450" indent="-171450">
              <a:buFont typeface="Arial" panose="020B0604020202020204" pitchFamily="34" charset="0"/>
              <a:buChar char="•"/>
            </a:pPr>
            <a:r>
              <a:rPr lang="en-US" baseline="0" dirty="0"/>
              <a:t>Approximately ¼ of CY16 fire costs went to EFF crews and local vendors ($5.5 million)</a:t>
            </a:r>
          </a:p>
          <a:p>
            <a:pPr marL="171450" indent="-171450">
              <a:buFont typeface="Arial" panose="020B0604020202020204" pitchFamily="34" charset="0"/>
              <a:buChar char="•"/>
            </a:pPr>
            <a:r>
              <a:rPr lang="en-US" baseline="0" dirty="0"/>
              <a:t>The high percentage of AK hire was in part a reflection of the less active fire season, in contrast in CY15 we had only a 50% AK hire rate</a:t>
            </a:r>
          </a:p>
          <a:p>
            <a:pPr marL="171450" indent="-171450">
              <a:buFont typeface="Arial" panose="020B0604020202020204" pitchFamily="34" charset="0"/>
              <a:buChar char="•"/>
            </a:pPr>
            <a:r>
              <a:rPr lang="en-US" baseline="0" dirty="0"/>
              <a:t>L-48 fire assignments returned significant payroll amounts ($5.6 million) to our crews, most of which are village based </a:t>
            </a:r>
          </a:p>
          <a:p>
            <a:pPr marL="171450" indent="-171450">
              <a:buFont typeface="Arial" panose="020B0604020202020204" pitchFamily="34" charset="0"/>
              <a:buChar char="•"/>
            </a:pPr>
            <a:r>
              <a:rPr lang="en-US" baseline="0" dirty="0"/>
              <a:t>Hazard fuel project amounts in order of slide listing by community: $300.0, $300.0, 74.3</a:t>
            </a:r>
          </a:p>
          <a:p>
            <a:pPr marL="171450" indent="-171450">
              <a:buFont typeface="Arial" panose="020B0604020202020204" pitchFamily="34" charset="0"/>
              <a:buChar char="•"/>
            </a:pPr>
            <a:r>
              <a:rPr lang="en-US" baseline="0" dirty="0"/>
              <a:t>Inspections are conducted under the authority of our Forest Resources and Practices Act (FRPA).  The Act’s key focus is on protecting water quality and fish habitat.  DNR is the lead agency and coordinates with DEC and ADF&amp;G</a:t>
            </a:r>
          </a:p>
          <a:p>
            <a:pPr marL="171450" indent="-171450">
              <a:buFont typeface="Arial" panose="020B0604020202020204" pitchFamily="34" charset="0"/>
              <a:buChar char="•"/>
            </a:pPr>
            <a:r>
              <a:rPr lang="en-US" baseline="0" dirty="0"/>
              <a:t>Tongass Forest Service projects, forest inventory and GNA timber sale projects, are key parts of the transition from predominately Old Growth to Young Growth harvest.  This transition will take 15-20 years.  Staff capacity issues are a big challenge with this effort, but these projects are key to supporting the timber industry in southeast.</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dirty="0"/>
              <a:t>USDA Forest Inventory &amp; Analysis Program</a:t>
            </a:r>
            <a:endParaRPr lang="en-US" b="1" baseline="0" dirty="0"/>
          </a:p>
          <a:p>
            <a:pPr marL="171450" indent="-171450">
              <a:buFont typeface="Arial" panose="020B0604020202020204" pitchFamily="34" charset="0"/>
              <a:buChar char="•"/>
            </a:pPr>
            <a:r>
              <a:rPr lang="en-US" baseline="0" dirty="0"/>
              <a:t>FIA program is an annual project that the state is contracting to preform and will bring $1.1 to $2.0 million in funding to the Division.  This was the last location in the Nation to have the program implemented, which in simple terms equates to the nations tree census.  The Division worked hard to secure this program and Sen. Lisa Murkowski was very helpful in securing $’s for the program in AK.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FIA program puts Alaska on par with the other 49 states by providing important information on our forest resources.  The information will be used to address long-term sustainability, fire and forest management questions concerning Alaska forests, especially in the boreal region where wood biomass projects are important ways for heating facilities in remote communities.  Ensuring a long-term stable wood supply is critical for these types of operations.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project is also employing young Alaskans for the field work and is a great recruiting pool for Forester and other natural resource positions in the Department.  The integrated field crew was 15 employees from UAF, USFS and DOF in 2016 and in 2017 will grow to 14 DOF direct hires (1 FT, 1 FT-Seasonal, 3 LTNP, 9 STNP</a:t>
            </a:r>
            <a:r>
              <a:rPr lang="en-US" sz="1200" i="1" kern="1200" dirty="0">
                <a:solidFill>
                  <a:schemeClr val="tx1"/>
                </a:solidFill>
                <a:effectLst/>
                <a:latin typeface="+mn-lt"/>
                <a:ea typeface="+mn-ea"/>
                <a:cs typeface="+mn-cs"/>
              </a:rPr>
              <a:t>)  Note: some of these position are in the approval process or soon to be and are not on the DOF books yet!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program is funded at $1.1 million and should grow to $2.0 million as the project moves forward.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Provides an important source of funding and stability for the Division after three cycles of budget reductions and significant reductions in our workforce.  It is a positive note and is helping with overall morale in the workforce.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a key tool used by the timber industry to answer wood supply questions when firms are considering expansion of mills and siting of new facilities.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10</a:t>
            </a:fld>
            <a:endParaRPr lang="en-US" dirty="0"/>
          </a:p>
        </p:txBody>
      </p:sp>
    </p:spTree>
    <p:extLst>
      <p:ext uri="{BB962C8B-B14F-4D97-AF65-F5344CB8AC3E}">
        <p14:creationId xmlns:p14="http://schemas.microsoft.com/office/powerpoint/2010/main" val="45683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dirty="0"/>
              <a:t>The</a:t>
            </a:r>
            <a:r>
              <a:rPr lang="en-US" baseline="0" dirty="0"/>
              <a:t> GMC has 15 million feet of rock!</a:t>
            </a:r>
          </a:p>
          <a:p>
            <a:r>
              <a:rPr lang="en-US" baseline="0" dirty="0"/>
              <a:t>It is also now responsible for releasing geophysical data gathered through seismic projects that received oil exploration tax credits, as well as the borehole data.</a:t>
            </a:r>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11</a:t>
            </a:fld>
            <a:endParaRPr lang="en-US" dirty="0"/>
          </a:p>
        </p:txBody>
      </p:sp>
    </p:spTree>
    <p:extLst>
      <p:ext uri="{BB962C8B-B14F-4D97-AF65-F5344CB8AC3E}">
        <p14:creationId xmlns:p14="http://schemas.microsoft.com/office/powerpoint/2010/main" val="418649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2016 web/download traffic</a:t>
            </a:r>
          </a:p>
          <a:p>
            <a:r>
              <a:rPr lang="en-US" sz="1200" kern="1200" dirty="0">
                <a:solidFill>
                  <a:schemeClr val="tx1"/>
                </a:solidFill>
                <a:effectLst/>
                <a:latin typeface="+mn-lt"/>
                <a:ea typeface="+mn-ea"/>
                <a:cs typeface="+mn-cs"/>
              </a:rPr>
              <a:t>This is </a:t>
            </a:r>
            <a:r>
              <a:rPr lang="en-US" sz="1200" b="1" kern="1200" dirty="0">
                <a:solidFill>
                  <a:schemeClr val="tx1"/>
                </a:solidFill>
                <a:effectLst/>
                <a:latin typeface="+mn-lt"/>
                <a:ea typeface="+mn-ea"/>
                <a:cs typeface="+mn-cs"/>
              </a:rPr>
              <a:t>three</a:t>
            </a:r>
            <a:r>
              <a:rPr lang="en-US" sz="1200" b="1" kern="1200" baseline="0" dirty="0">
                <a:solidFill>
                  <a:schemeClr val="tx1"/>
                </a:solidFill>
                <a:effectLst/>
                <a:latin typeface="+mn-lt"/>
                <a:ea typeface="+mn-ea"/>
                <a:cs typeface="+mn-cs"/>
              </a:rPr>
              <a:t> times </a:t>
            </a:r>
            <a:r>
              <a:rPr lang="en-US" sz="1200" kern="1200" baseline="0" dirty="0">
                <a:solidFill>
                  <a:schemeClr val="tx1"/>
                </a:solidFill>
                <a:effectLst/>
                <a:latin typeface="+mn-lt"/>
                <a:ea typeface="+mn-ea"/>
                <a:cs typeface="+mn-cs"/>
              </a:rPr>
              <a:t>the web traffic as 2015. The reason is that DGGS has been serving out all of the new digital elevation data that is available for Alaska through the Alaska Geospatial Council’s efforts. This includes LiDAR and ifSAR data that is useful to anyone who wants a digital topo surface map – for example, LiDAR is very useful for developers, ifSAR is very useful for aviation.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Tok</a:t>
            </a:r>
            <a:r>
              <a:rPr lang="en-US" sz="1200" b="1" kern="1200" baseline="0" dirty="0">
                <a:solidFill>
                  <a:schemeClr val="tx1"/>
                </a:solidFill>
                <a:effectLst/>
                <a:latin typeface="+mn-lt"/>
                <a:ea typeface="+mn-ea"/>
                <a:cs typeface="+mn-cs"/>
              </a:rPr>
              <a:t> mapping</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Tok River area, about 25 miles southwest of Tok, is a relatively underexplored region adjacent to zinc-lead-silver deposits of the Delta mineral belt, the Tetlin gold-silver-copper deposit, and the gold-antimony mineralization in the Stibnite Creek and White Gold areas. DGGS and University of Alaska Fairbanks geologists collected geochemical samples in the region earlier this year</a:t>
            </a:r>
            <a:r>
              <a:rPr lang="en-US" sz="1200" kern="1200" baseline="0" dirty="0">
                <a:solidFill>
                  <a:schemeClr val="tx1"/>
                </a:solidFill>
                <a:effectLst/>
                <a:latin typeface="+mn-lt"/>
                <a:ea typeface="+mn-ea"/>
                <a:cs typeface="+mn-cs"/>
              </a:rPr>
              <a:t> and DGGS will be releasing geological maps as well. Several 100 mining claims have been staked following the initial reports.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DGGS issued a series of reports on its Tok</a:t>
            </a:r>
            <a:r>
              <a:rPr lang="en-US" sz="1200" kern="1200" baseline="0" dirty="0">
                <a:solidFill>
                  <a:schemeClr val="tx1"/>
                </a:solidFill>
                <a:effectLst/>
                <a:latin typeface="+mn-lt"/>
                <a:ea typeface="+mn-ea"/>
                <a:cs typeface="+mn-cs"/>
              </a:rPr>
              <a:t> River investigations this year. One report </a:t>
            </a:r>
            <a:r>
              <a:rPr lang="en-US" sz="1200" kern="1200" dirty="0">
                <a:solidFill>
                  <a:schemeClr val="tx1"/>
                </a:solidFill>
                <a:effectLst/>
                <a:latin typeface="+mn-lt"/>
                <a:ea typeface="+mn-ea"/>
                <a:cs typeface="+mn-cs"/>
              </a:rPr>
              <a:t>described as many as 20 mineral occurrences not previously documented in the public record, and confirmed the mineralization at known prospects, including values of 0.29 ounce of gold per ton at the Shalosky vein, 0.18 ounce of gold per ton at the Hona (also known as Noah) porphyry prospect, and massive sulfide grading 13 percent zinc, 1.9 percent copper, and 0.75 ounce of silver per ton at the Eagle prospect.</a:t>
            </a:r>
          </a:p>
          <a:p>
            <a:endParaRPr lang="en-US" dirty="0"/>
          </a:p>
          <a:p>
            <a:r>
              <a:rPr lang="en-US" b="1" dirty="0"/>
              <a:t>Volcanoes</a:t>
            </a:r>
            <a:r>
              <a:rPr lang="en-US" baseline="0" dirty="0"/>
              <a:t> - </a:t>
            </a:r>
            <a:r>
              <a:rPr lang="en-US" dirty="0"/>
              <a:t>DGGS</a:t>
            </a:r>
            <a:r>
              <a:rPr lang="en-US" baseline="0" dirty="0"/>
              <a:t> along with the USGS and University of Alaska form the Alaska Volcano Observatory. As part of AVO, DGGS geologists conduct routine volcano monitoring activities and form part of the collaborative group that decides whether to issue volcano alerts to aviation. DGGS geologists have a call list to call following all eruptions (Eielson AFB, Governors Office, Ak Division of Homeland Security) and a longer list following major eruptions (additional government, airport and military contacts), as do the other parts of AVO. DGGS is responsible for all the internet postings about the eruptions and all social media activity, and responds to media and public enquiries. Following the March 2016 Pavlof eruption 41 Alaska Air flights were cancelled, protecting 6,200 passengers, including Senator Murkowski.</a:t>
            </a:r>
          </a:p>
          <a:p>
            <a:endParaRPr lang="en-US" dirty="0"/>
          </a:p>
          <a:p>
            <a:r>
              <a:rPr lang="en-US" b="1" dirty="0"/>
              <a:t>Icy Cape </a:t>
            </a:r>
            <a:r>
              <a:rPr lang="en-US" dirty="0"/>
              <a:t>– DGGS flew a</a:t>
            </a:r>
            <a:r>
              <a:rPr lang="en-US" baseline="0" dirty="0"/>
              <a:t> helicopter magnetic survey over the </a:t>
            </a:r>
            <a:r>
              <a:rPr lang="en-US" dirty="0"/>
              <a:t>MHTL</a:t>
            </a:r>
            <a:r>
              <a:rPr lang="en-US" baseline="0" dirty="0"/>
              <a:t> Office Icy Cape lands to locate magnetite-bearing heavy mineral sands as a tool to help MHTL locate sample sites for further characterization of the resources present on the property. The survey was very successful in locating areas of high magnetite content.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Oil from coal </a:t>
            </a:r>
            <a:r>
              <a:rPr lang="en-US" sz="1200" kern="1200" dirty="0">
                <a:solidFill>
                  <a:schemeClr val="tx1"/>
                </a:solidFill>
                <a:effectLst/>
                <a:latin typeface="+mn-lt"/>
                <a:ea typeface="+mn-ea"/>
                <a:cs typeface="+mn-cs"/>
              </a:rPr>
              <a:t>– The USGS has developed a new test method (hydrous pyrolysis) to determine whether organic-rich sediments can generate oil. DGGS provided samples from Alaska to test, and the first 4 samples from Alaska all produced oil in these tests, two in substantial amounts. Results will be published through the USGS, which will take some time. It is encouraging that Alaska coal can produce oil under the right conditions, as Alaska has abundant coal.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12</a:t>
            </a:fld>
            <a:endParaRPr lang="en-US" dirty="0"/>
          </a:p>
        </p:txBody>
      </p:sp>
    </p:spTree>
    <p:extLst>
      <p:ext uri="{BB962C8B-B14F-4D97-AF65-F5344CB8AC3E}">
        <p14:creationId xmlns:p14="http://schemas.microsoft.com/office/powerpoint/2010/main" val="19822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13</a:t>
            </a:fld>
            <a:endParaRPr lang="en-US" dirty="0"/>
          </a:p>
        </p:txBody>
      </p:sp>
    </p:spTree>
    <p:extLst>
      <p:ext uri="{BB962C8B-B14F-4D97-AF65-F5344CB8AC3E}">
        <p14:creationId xmlns:p14="http://schemas.microsoft.com/office/powerpoint/2010/main" val="2684731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b="1" dirty="0"/>
              <a:t>Eastern Tanana Area Plan summary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Tanana Basin Area Plan (TBAP) was adopted in 1985 and it was last updated in 1991.  The TBAP was a very large area plan encompassing approximately 22 million acres of land including approximately 15 million acres of state owned and selected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of the scale and complexity of the lands involved DNR divided the area and developed two area plans, the Eastern Tanana Area Plan (ETAP) and the Yukon Tanana Area Plan (YTAP).  The YTAP, adopted in 2014, revised the western portion of the TBAP while the ETAP revised the eastern portion.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ETAP plan boundary encompasses approximately 12.6 million acres of land.  Of this, approximately 6.6 million acres is general state or state selected land with an additional 1.7 million acres of Legislatively Designated Area lands.  The remainder is private, Alaska Native Corporation, Borough, or other state or federal agency land.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of the primary changes was to include an additional 480,000 acres in the Tanana</a:t>
            </a:r>
            <a:r>
              <a:rPr lang="en-US" sz="1200" kern="1200" baseline="0" dirty="0">
                <a:solidFill>
                  <a:schemeClr val="tx1"/>
                </a:solidFill>
                <a:effectLst/>
                <a:latin typeface="+mn-lt"/>
                <a:ea typeface="+mn-ea"/>
                <a:cs typeface="+mn-cs"/>
              </a:rPr>
              <a:t> Valley State Forest.</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Over 3.3 million acres are classified or co-classified as Wildlife Habitat land, and 1.1 million acres are classified or co-classified as public recreation land. More than 200,000 acres classified for settlement and just over 56,000 acres for agricultural land. Approximately 1 million acres as mineral land.</a:t>
            </a:r>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14</a:t>
            </a:fld>
            <a:endParaRPr lang="en-US" dirty="0"/>
          </a:p>
        </p:txBody>
      </p:sp>
    </p:spTree>
    <p:extLst>
      <p:ext uri="{BB962C8B-B14F-4D97-AF65-F5344CB8AC3E}">
        <p14:creationId xmlns:p14="http://schemas.microsoft.com/office/powerpoint/2010/main" val="44823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15</a:t>
            </a:fld>
            <a:endParaRPr lang="en-US" dirty="0"/>
          </a:p>
        </p:txBody>
      </p:sp>
    </p:spTree>
    <p:extLst>
      <p:ext uri="{BB962C8B-B14F-4D97-AF65-F5344CB8AC3E}">
        <p14:creationId xmlns:p14="http://schemas.microsoft.com/office/powerpoint/2010/main" val="2973453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16</a:t>
            </a:fld>
            <a:endParaRPr lang="en-US" dirty="0"/>
          </a:p>
        </p:txBody>
      </p:sp>
    </p:spTree>
    <p:extLst>
      <p:ext uri="{BB962C8B-B14F-4D97-AF65-F5344CB8AC3E}">
        <p14:creationId xmlns:p14="http://schemas.microsoft.com/office/powerpoint/2010/main" val="232381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17</a:t>
            </a:fld>
            <a:endParaRPr lang="en-US" dirty="0"/>
          </a:p>
        </p:txBody>
      </p:sp>
    </p:spTree>
    <p:extLst>
      <p:ext uri="{BB962C8B-B14F-4D97-AF65-F5344CB8AC3E}">
        <p14:creationId xmlns:p14="http://schemas.microsoft.com/office/powerpoint/2010/main" val="274164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Kids Don’t Float</a:t>
            </a:r>
            <a:r>
              <a:rPr lang="en-US" baseline="0" dirty="0"/>
              <a:t> Program is credited with saving 28 lives to date.</a:t>
            </a:r>
          </a:p>
          <a:p>
            <a:endParaRPr lang="en-US" baseline="0" dirty="0"/>
          </a:p>
          <a:p>
            <a:r>
              <a:rPr lang="en-US" baseline="0" dirty="0"/>
              <a:t>The $1.4 million in recreational grants includes recreational trails and SnowTRAC programs.</a:t>
            </a:r>
            <a:endParaRPr lang="en-US" dirty="0"/>
          </a:p>
        </p:txBody>
      </p:sp>
      <p:sp>
        <p:nvSpPr>
          <p:cNvPr id="4" name="Slide Number Placeholder 3"/>
          <p:cNvSpPr>
            <a:spLocks noGrp="1"/>
          </p:cNvSpPr>
          <p:nvPr>
            <p:ph type="sldNum" sz="quarter" idx="10"/>
          </p:nvPr>
        </p:nvSpPr>
        <p:spPr/>
        <p:txBody>
          <a:bodyPr/>
          <a:lstStyle/>
          <a:p>
            <a:fld id="{7B029F7A-FEC7-42DC-AFAA-A23A100B8C0B}" type="slidenum">
              <a:rPr lang="en-US" smtClean="0"/>
              <a:t>18</a:t>
            </a:fld>
            <a:endParaRPr lang="en-US" dirty="0"/>
          </a:p>
        </p:txBody>
      </p:sp>
    </p:spTree>
    <p:extLst>
      <p:ext uri="{BB962C8B-B14F-4D97-AF65-F5344CB8AC3E}">
        <p14:creationId xmlns:p14="http://schemas.microsoft.com/office/powerpoint/2010/main" val="3560473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19</a:t>
            </a:fld>
            <a:endParaRPr lang="en-US" dirty="0"/>
          </a:p>
        </p:txBody>
      </p:sp>
    </p:spTree>
    <p:extLst>
      <p:ext uri="{BB962C8B-B14F-4D97-AF65-F5344CB8AC3E}">
        <p14:creationId xmlns:p14="http://schemas.microsoft.com/office/powerpoint/2010/main" val="211209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a:t>
            </a:fld>
            <a:endParaRPr lang="en-US" dirty="0"/>
          </a:p>
        </p:txBody>
      </p:sp>
    </p:spTree>
    <p:extLst>
      <p:ext uri="{BB962C8B-B14F-4D97-AF65-F5344CB8AC3E}">
        <p14:creationId xmlns:p14="http://schemas.microsoft.com/office/powerpoint/2010/main" val="260576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20</a:t>
            </a:fld>
            <a:endParaRPr lang="en-US" dirty="0"/>
          </a:p>
        </p:txBody>
      </p:sp>
    </p:spTree>
    <p:extLst>
      <p:ext uri="{BB962C8B-B14F-4D97-AF65-F5344CB8AC3E}">
        <p14:creationId xmlns:p14="http://schemas.microsoft.com/office/powerpoint/2010/main" val="29687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21</a:t>
            </a:fld>
            <a:endParaRPr lang="en-US" dirty="0"/>
          </a:p>
        </p:txBody>
      </p:sp>
    </p:spTree>
    <p:extLst>
      <p:ext uri="{BB962C8B-B14F-4D97-AF65-F5344CB8AC3E}">
        <p14:creationId xmlns:p14="http://schemas.microsoft.com/office/powerpoint/2010/main" val="235302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Desktop support merger has saved DOA ~$200K and 2 positions were deleted.</a:t>
            </a:r>
          </a:p>
          <a:p>
            <a:r>
              <a:rPr lang="en-US" sz="1200" kern="1200" dirty="0">
                <a:solidFill>
                  <a:schemeClr val="tx1"/>
                </a:solidFill>
                <a:effectLst/>
                <a:latin typeface="+mn-lt"/>
                <a:ea typeface="+mn-ea"/>
                <a:cs typeface="+mn-cs"/>
              </a:rPr>
              <a:t>Recorder’s Office efficiencies to date have saved ~$450K and 8 positions were deleted.</a:t>
            </a:r>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22</a:t>
            </a:fld>
            <a:endParaRPr lang="en-US" dirty="0"/>
          </a:p>
        </p:txBody>
      </p:sp>
    </p:spTree>
    <p:extLst>
      <p:ext uri="{BB962C8B-B14F-4D97-AF65-F5344CB8AC3E}">
        <p14:creationId xmlns:p14="http://schemas.microsoft.com/office/powerpoint/2010/main" val="4265535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Highlights of position cuts don’t add up to the net total reductions; miscellaneous adjustments are included, as well as vacant position deletions.</a:t>
            </a:r>
          </a:p>
          <a:p>
            <a:r>
              <a:rPr lang="en-US" sz="1200" kern="1200" dirty="0">
                <a:solidFill>
                  <a:schemeClr val="tx1"/>
                </a:solidFill>
                <a:effectLst/>
                <a:latin typeface="+mn-lt"/>
                <a:ea typeface="+mn-ea"/>
                <a:cs typeface="+mn-cs"/>
              </a:rPr>
              <a:t>More than 100 positions were deleted in FY2016 &amp; FY2017, approximately half were filled.</a:t>
            </a:r>
          </a:p>
          <a:p>
            <a:r>
              <a:rPr lang="en-US" sz="1200" kern="1200" dirty="0">
                <a:solidFill>
                  <a:schemeClr val="tx1"/>
                </a:solidFill>
                <a:effectLst/>
                <a:latin typeface="+mn-lt"/>
                <a:ea typeface="+mn-ea"/>
                <a:cs typeface="+mn-cs"/>
              </a:rPr>
              <a:t>FY2017 staffing of 996 is </a:t>
            </a:r>
            <a:r>
              <a:rPr lang="en-US" sz="1200" b="1" kern="1200" dirty="0">
                <a:solidFill>
                  <a:schemeClr val="tx1"/>
                </a:solidFill>
                <a:effectLst/>
                <a:latin typeface="+mn-lt"/>
                <a:ea typeface="+mn-ea"/>
                <a:cs typeface="+mn-cs"/>
              </a:rPr>
              <a:t>down 10%</a:t>
            </a:r>
            <a:r>
              <a:rPr lang="en-US" sz="1200" kern="1200" dirty="0">
                <a:solidFill>
                  <a:schemeClr val="tx1"/>
                </a:solidFill>
                <a:effectLst/>
                <a:latin typeface="+mn-lt"/>
                <a:ea typeface="+mn-ea"/>
                <a:cs typeface="+mn-cs"/>
              </a:rPr>
              <a:t> from FY2006</a:t>
            </a:r>
          </a:p>
          <a:p>
            <a:r>
              <a:rPr lang="en-US" sz="1200" kern="1200" dirty="0">
                <a:solidFill>
                  <a:schemeClr val="tx1"/>
                </a:solidFill>
                <a:effectLst/>
                <a:latin typeface="+mn-lt"/>
                <a:ea typeface="+mn-ea"/>
                <a:cs typeface="+mn-cs"/>
              </a:rPr>
              <a:t>FY2017 UGF budget of $62.1M is </a:t>
            </a:r>
            <a:r>
              <a:rPr lang="en-US" sz="1200" b="1" kern="1200" dirty="0">
                <a:solidFill>
                  <a:schemeClr val="tx1"/>
                </a:solidFill>
                <a:effectLst/>
                <a:latin typeface="+mn-lt"/>
                <a:ea typeface="+mn-ea"/>
                <a:cs typeface="+mn-cs"/>
              </a:rPr>
              <a:t>below</a:t>
            </a:r>
            <a:r>
              <a:rPr lang="en-US" sz="1200" kern="1200" dirty="0">
                <a:solidFill>
                  <a:schemeClr val="tx1"/>
                </a:solidFill>
                <a:effectLst/>
                <a:latin typeface="+mn-lt"/>
                <a:ea typeface="+mn-ea"/>
                <a:cs typeface="+mn-cs"/>
              </a:rPr>
              <a:t> FY2006 of $65.3M</a:t>
            </a:r>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23</a:t>
            </a:fld>
            <a:endParaRPr lang="en-US" dirty="0"/>
          </a:p>
        </p:txBody>
      </p:sp>
    </p:spTree>
    <p:extLst>
      <p:ext uri="{BB962C8B-B14F-4D97-AF65-F5344CB8AC3E}">
        <p14:creationId xmlns:p14="http://schemas.microsoft.com/office/powerpoint/2010/main" val="3349169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lnSpcReduction="10000"/>
          </a:bodyPr>
          <a:lstStyle/>
          <a:p>
            <a:pPr marL="225425" indent="-225425">
              <a:spcBef>
                <a:spcPts val="600"/>
              </a:spcBef>
              <a:spcAft>
                <a:spcPts val="600"/>
              </a:spcAft>
              <a:buSzPct val="100000"/>
            </a:pPr>
            <a:r>
              <a:rPr lang="en-US" sz="1400" b="1" dirty="0"/>
              <a:t>The AKLNG Project began in 2014</a:t>
            </a:r>
          </a:p>
          <a:p>
            <a:pPr marL="454025" indent="-225425">
              <a:buSzPct val="100000"/>
              <a:buFont typeface="Courier New" pitchFamily="49" charset="0"/>
              <a:buChar char="o"/>
            </a:pPr>
            <a:r>
              <a:rPr lang="en-US" b="1" dirty="0"/>
              <a:t>Key enabling agreements signed and SB138 enacted </a:t>
            </a:r>
            <a:r>
              <a:rPr lang="en-US" dirty="0"/>
              <a:t>to initiate AKLNG Project with State as equity participant</a:t>
            </a:r>
          </a:p>
          <a:p>
            <a:pPr marL="454025" indent="-225425">
              <a:buSzPct val="100000"/>
              <a:buFont typeface="Courier New" pitchFamily="49" charset="0"/>
              <a:buChar char="o"/>
            </a:pPr>
            <a:r>
              <a:rPr lang="en-US" b="1" dirty="0"/>
              <a:t>Premised </a:t>
            </a:r>
            <a:r>
              <a:rPr lang="en-US" dirty="0"/>
              <a:t>on equity participation by Exxon Mobil, BP, ConocoPhillips, TransCanada and State of Alaska</a:t>
            </a:r>
            <a:endParaRPr lang="en-US" i="1" dirty="0"/>
          </a:p>
          <a:p>
            <a:pPr marL="454025" indent="-225425">
              <a:buSzPct val="100000"/>
              <a:buFont typeface="Courier New" pitchFamily="49" charset="0"/>
              <a:buChar char="o"/>
            </a:pPr>
            <a:r>
              <a:rPr lang="en-US" b="1" dirty="0"/>
              <a:t>Pre-FEED </a:t>
            </a:r>
            <a:r>
              <a:rPr lang="en-US" dirty="0"/>
              <a:t>engineering work started on the 3 major project components:  Gas Treatment Plant, Pipeline and LNG Plant/Terminal</a:t>
            </a:r>
          </a:p>
          <a:p>
            <a:pPr>
              <a:spcBef>
                <a:spcPts val="600"/>
              </a:spcBef>
              <a:buSzPct val="100000"/>
            </a:pPr>
            <a:r>
              <a:rPr lang="en-US" b="1" dirty="0">
                <a:cs typeface="Arial" pitchFamily="34" charset="0"/>
              </a:rPr>
              <a:t>State Gas Team </a:t>
            </a:r>
            <a:r>
              <a:rPr lang="en-US" dirty="0">
                <a:cs typeface="Arial" pitchFamily="34" charset="0"/>
              </a:rPr>
              <a:t>formed and staffed from DNR, DOR, LAW and AGDC to support integrated work plan and schedule </a:t>
            </a:r>
          </a:p>
          <a:p>
            <a:pPr>
              <a:spcBef>
                <a:spcPts val="600"/>
              </a:spcBef>
              <a:buSzPct val="100000"/>
            </a:pPr>
            <a:endParaRPr lang="en-US" sz="1400" b="1" dirty="0">
              <a:cs typeface="Arial" pitchFamily="34" charset="0"/>
            </a:endParaRPr>
          </a:p>
          <a:p>
            <a:pPr>
              <a:spcBef>
                <a:spcPts val="600"/>
              </a:spcBef>
              <a:buSzPct val="100000"/>
            </a:pPr>
            <a:r>
              <a:rPr lang="en-US" sz="1400" b="1" dirty="0"/>
              <a:t>2015 work effort focused on progressing commercial &amp; technical work</a:t>
            </a:r>
            <a:endParaRPr lang="en-US" sz="1400" b="1" i="1" dirty="0"/>
          </a:p>
          <a:p>
            <a:pPr marL="454025" indent="-225425">
              <a:spcBef>
                <a:spcPts val="600"/>
              </a:spcBef>
              <a:buSzPct val="100000"/>
              <a:buFont typeface="Courier New" pitchFamily="49" charset="0"/>
              <a:buChar char="o"/>
            </a:pPr>
            <a:r>
              <a:rPr lang="en-US" b="1" dirty="0"/>
              <a:t>Project participants </a:t>
            </a:r>
            <a:r>
              <a:rPr lang="en-US" dirty="0"/>
              <a:t>engaged in multiple parallel work streams with Upstream and Midstream technical teams supporting Pre-FEED engineering</a:t>
            </a:r>
            <a:endParaRPr lang="en-US" b="1" dirty="0"/>
          </a:p>
          <a:p>
            <a:pPr marL="454025" indent="-225425">
              <a:buSzPct val="100000"/>
              <a:buFont typeface="Courier New" pitchFamily="49" charset="0"/>
              <a:buChar char="o"/>
            </a:pPr>
            <a:r>
              <a:rPr lang="en-US" b="1" dirty="0"/>
              <a:t>Aggressive commercial </a:t>
            </a:r>
            <a:r>
              <a:rPr lang="en-US" dirty="0"/>
              <a:t>negotiations initiated to address large number of key commercial agreements needed to advance AKLNG Project beyond Pre-FEED </a:t>
            </a:r>
            <a:endParaRPr lang="en-US" i="1" dirty="0"/>
          </a:p>
          <a:p>
            <a:pPr marL="454025" indent="-225425">
              <a:buSzPct val="100000"/>
              <a:buFont typeface="Courier New" pitchFamily="49" charset="0"/>
              <a:buChar char="o"/>
            </a:pPr>
            <a:r>
              <a:rPr lang="en-US" b="1" dirty="0"/>
              <a:t>State of Alaska </a:t>
            </a:r>
            <a:r>
              <a:rPr lang="en-US" dirty="0"/>
              <a:t>buyout of TransCanada’s interest in Project approved during Fall 2015 Special Session of Legislature</a:t>
            </a:r>
          </a:p>
          <a:p>
            <a:pPr marL="454025" indent="-225425">
              <a:buSzPct val="100000"/>
              <a:buFont typeface="Courier New" pitchFamily="49" charset="0"/>
              <a:buChar char="o"/>
            </a:pPr>
            <a:r>
              <a:rPr lang="en-US" b="1" dirty="0"/>
              <a:t>Revised Gas offtake </a:t>
            </a:r>
            <a:r>
              <a:rPr lang="en-US" dirty="0"/>
              <a:t>rates for PBU and PTU issued by AOGCC </a:t>
            </a:r>
            <a:endParaRPr lang="en-US" i="1" dirty="0">
              <a:latin typeface="Cambria" panose="02040503050406030204" pitchFamily="18" charset="0"/>
              <a:cs typeface="Arial" pitchFamily="34" charset="0"/>
            </a:endParaRPr>
          </a:p>
          <a:p>
            <a:pPr marL="454025" indent="-225425">
              <a:buSzPct val="100000"/>
              <a:buFont typeface="Courier New" pitchFamily="49" charset="0"/>
              <a:buChar char="o"/>
            </a:pPr>
            <a:endParaRPr lang="en-US" i="1" dirty="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24</a:t>
            </a:fld>
            <a:endParaRPr lang="en-US" dirty="0"/>
          </a:p>
        </p:txBody>
      </p:sp>
    </p:spTree>
    <p:extLst>
      <p:ext uri="{BB962C8B-B14F-4D97-AF65-F5344CB8AC3E}">
        <p14:creationId xmlns:p14="http://schemas.microsoft.com/office/powerpoint/2010/main" val="388550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25</a:t>
            </a:fld>
            <a:endParaRPr lang="en-US" dirty="0"/>
          </a:p>
        </p:txBody>
      </p:sp>
    </p:spTree>
    <p:extLst>
      <p:ext uri="{BB962C8B-B14F-4D97-AF65-F5344CB8AC3E}">
        <p14:creationId xmlns:p14="http://schemas.microsoft.com/office/powerpoint/2010/main" val="1121115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26</a:t>
            </a:fld>
            <a:endParaRPr lang="en-US" dirty="0"/>
          </a:p>
        </p:txBody>
      </p:sp>
    </p:spTree>
    <p:extLst>
      <p:ext uri="{BB962C8B-B14F-4D97-AF65-F5344CB8AC3E}">
        <p14:creationId xmlns:p14="http://schemas.microsoft.com/office/powerpoint/2010/main" val="1586004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27</a:t>
            </a:fld>
            <a:endParaRPr lang="en-US" dirty="0"/>
          </a:p>
        </p:txBody>
      </p:sp>
    </p:spTree>
    <p:extLst>
      <p:ext uri="{BB962C8B-B14F-4D97-AF65-F5344CB8AC3E}">
        <p14:creationId xmlns:p14="http://schemas.microsoft.com/office/powerpoint/2010/main" val="288516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dirty="0"/>
              <a:t>Details</a:t>
            </a:r>
            <a:r>
              <a:rPr lang="en-US" baseline="0" dirty="0"/>
              <a:t> on Cook Inlet activity</a:t>
            </a:r>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28</a:t>
            </a:fld>
            <a:endParaRPr lang="en-US" dirty="0"/>
          </a:p>
        </p:txBody>
      </p:sp>
    </p:spTree>
    <p:extLst>
      <p:ext uri="{BB962C8B-B14F-4D97-AF65-F5344CB8AC3E}">
        <p14:creationId xmlns:p14="http://schemas.microsoft.com/office/powerpoint/2010/main" val="972652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29</a:t>
            </a:fld>
            <a:endParaRPr lang="en-US" dirty="0"/>
          </a:p>
        </p:txBody>
      </p:sp>
    </p:spTree>
    <p:extLst>
      <p:ext uri="{BB962C8B-B14F-4D97-AF65-F5344CB8AC3E}">
        <p14:creationId xmlns:p14="http://schemas.microsoft.com/office/powerpoint/2010/main" val="168136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3</a:t>
            </a:fld>
            <a:endParaRPr lang="en-US" dirty="0"/>
          </a:p>
        </p:txBody>
      </p:sp>
    </p:spTree>
    <p:extLst>
      <p:ext uri="{BB962C8B-B14F-4D97-AF65-F5344CB8AC3E}">
        <p14:creationId xmlns:p14="http://schemas.microsoft.com/office/powerpoint/2010/main" val="3322843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Food Safety Modernization Act </a:t>
            </a:r>
            <a:r>
              <a:rPr lang="en-US" b="0" dirty="0"/>
              <a:t>–</a:t>
            </a:r>
            <a:r>
              <a:rPr lang="en-US" b="0" baseline="0" dirty="0"/>
              <a:t> FDA is rolling out one of the largest food safety program changes since the 1930s and it requires the states to implement produce safety programs; the State of Alaska needs to make sure its programs are in compliance or farmers may risk losing access to their markets (grocery stores or any point of sale); DoAg will focus on relationship building and education to farmers. Working cooperatively with UAF-Cooperative Extension Service and Alaska </a:t>
            </a:r>
            <a:r>
              <a:rPr lang="en-US" b="0" baseline="0"/>
              <a:t>Farm Bureau.</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Good</a:t>
            </a:r>
            <a:r>
              <a:rPr lang="en-US" b="1" baseline="0" dirty="0"/>
              <a:t> Neighbor Authority </a:t>
            </a:r>
            <a:r>
              <a:rPr lang="en-US" baseline="0" dirty="0"/>
              <a:t>– DOF is seeking to s</a:t>
            </a:r>
            <a:r>
              <a:rPr lang="en-US" sz="1200" kern="1200" dirty="0">
                <a:solidFill>
                  <a:schemeClr val="tx1"/>
                </a:solidFill>
                <a:effectLst/>
                <a:latin typeface="+mn-lt"/>
                <a:ea typeface="+mn-ea"/>
                <a:cs typeface="+mn-cs"/>
              </a:rPr>
              <a:t>ecure a Supplemental Project Agreement (SPA) for the Kosciusko Project a 28 million board foot timber sale that is a key part of the FY18 federal timber sale program on the Tongass.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b="1" dirty="0"/>
              <a:t>USDA Forest Inventory &amp; Analysis Program</a:t>
            </a:r>
            <a:endParaRPr lang="en-US" b="1" baseline="0" dirty="0"/>
          </a:p>
          <a:p>
            <a:pPr marL="171450" indent="-171450">
              <a:buFont typeface="Arial" panose="020B0604020202020204" pitchFamily="34" charset="0"/>
              <a:buChar char="•"/>
            </a:pPr>
            <a:r>
              <a:rPr lang="en-US" baseline="0" dirty="0"/>
              <a:t>FIA program is an annual project that the state is contracting to preform and will bring $1.1 to $2.0 million in funding to the Division.  This was the last location in the Nation to have the program implemented, which in simple terms equates to the nations tree census.  The Division worked hard to secure this program and Sen. Lisa Murkowski was very helpful in securing $’s for the program in AK.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FIA program puts Alaska on par with the other 49 states by providing important information on our forest resources.  The information will be used to address long-term sustainability, fire and forest management questions concerning Alaska forests, especially in the boreal region where wood biomass projects are important ways for heating facilities in remote communities.  Ensuring a long-term stable wood supply is critical for these types of operations.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project is also employing young Alaskans for the field work and is a great recruiting pool for Forester and other natural resource positions in the Department.  The integrated field crew was 15 employees from UAF, USFS and DOF in 2016 and in 2017 will grow to 14 DOF direct hires (1 FT, 1 FT-Seasonal, 3 LTNP, 9 STNP</a:t>
            </a:r>
            <a:r>
              <a:rPr lang="en-US" sz="1200" i="1" kern="1200" dirty="0">
                <a:solidFill>
                  <a:schemeClr val="tx1"/>
                </a:solidFill>
                <a:effectLst/>
                <a:latin typeface="+mn-lt"/>
                <a:ea typeface="+mn-ea"/>
                <a:cs typeface="+mn-cs"/>
              </a:rPr>
              <a:t>)  Note: some of these position are in the approval process or soon to be and are not on the DOF books yet!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program is funded at $1.1 million and should grow to $2.0 million as the project moves forward.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Provides an important source of funding and stability for the Division after three cycles of budget reductions and significant reductions in our workforce.  It is a positive note and is helping with overall morale in the workforce.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a key tool used by the timber industry to answer wood supply questions when firms are considering expansion of mills and siting of new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30</a:t>
            </a:fld>
            <a:endParaRPr lang="en-US" dirty="0"/>
          </a:p>
        </p:txBody>
      </p:sp>
    </p:spTree>
    <p:extLst>
      <p:ext uri="{BB962C8B-B14F-4D97-AF65-F5344CB8AC3E}">
        <p14:creationId xmlns:p14="http://schemas.microsoft.com/office/powerpoint/2010/main" val="3821875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dirty="0"/>
              <a:t>Online reservations – Parks will  debut cabin reservations through Reserve America in 2017; not sure yet if campground &amp; other</a:t>
            </a:r>
            <a:r>
              <a:rPr lang="en-US" baseline="0" dirty="0"/>
              <a:t> facility</a:t>
            </a:r>
            <a:r>
              <a:rPr lang="en-US" dirty="0"/>
              <a:t> reservations will be available in 2017 but staff</a:t>
            </a:r>
            <a:r>
              <a:rPr lang="en-US" baseline="0" dirty="0"/>
              <a:t> are </a:t>
            </a:r>
            <a:r>
              <a:rPr lang="en-US" dirty="0"/>
              <a:t>working on it.</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31</a:t>
            </a:fld>
            <a:endParaRPr lang="en-US" dirty="0"/>
          </a:p>
        </p:txBody>
      </p:sp>
    </p:spTree>
    <p:extLst>
      <p:ext uri="{BB962C8B-B14F-4D97-AF65-F5344CB8AC3E}">
        <p14:creationId xmlns:p14="http://schemas.microsoft.com/office/powerpoint/2010/main" val="3300701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fontScale="47500" lnSpcReduction="20000"/>
          </a:bodyPr>
          <a:lstStyle/>
          <a:p>
            <a:r>
              <a:rPr lang="en-US" b="1" dirty="0"/>
              <a:t>Porcupine Geophysics</a:t>
            </a:r>
            <a:r>
              <a:rPr lang="en-US" b="1" baseline="0" dirty="0"/>
              <a:t> </a:t>
            </a:r>
            <a:r>
              <a:rPr lang="en-US" baseline="0" dirty="0"/>
              <a:t>– DGGS obtained a $500,000 grant from the USGS Mineral Resources Program to fly an airborne magnetic survey over approximately 5,000 square miles in eastern Alaska over the Porcupine River (ANWR and Yukon Flats National Wildlife Refuge – survey area picked by USGS). This will inform the understanding of formation of Alaska, including the North Slope basin, as well as the mineral potential in eastern Alaska. </a:t>
            </a:r>
          </a:p>
          <a:p>
            <a:endParaRPr lang="en-US" baseline="0" dirty="0"/>
          </a:p>
          <a:p>
            <a:r>
              <a:rPr lang="en-US" b="1" baseline="0" dirty="0"/>
              <a:t>Tuxedni Bay Mapping </a:t>
            </a:r>
            <a:r>
              <a:rPr lang="en-US" baseline="0" dirty="0"/>
              <a:t>– This is the area we propose to map in 2017 with the state CIP project and USGS STATEMAP funding. It is the third and final area to map the Mesozoic rocks on the west side of Cook Inlet. These rocks form the source for the oil in Cook Inlet. This work will help characterize oil potential in these and overlying rock units, as well as an understanding of the formation of the Cook Inlet basin, which is essential for cost-effective exploration.</a:t>
            </a:r>
          </a:p>
          <a:p>
            <a:endParaRPr lang="en-US" baseline="0" dirty="0"/>
          </a:p>
          <a:p>
            <a:r>
              <a:rPr lang="en-US" b="1" baseline="0" dirty="0"/>
              <a:t>Training residents to monitor erosion </a:t>
            </a:r>
            <a:r>
              <a:rPr lang="en-US" baseline="0" dirty="0"/>
              <a:t>– Coastal erosion is a major concern for many western Alaska communities. DGGS obtained an Alaska Sea Grant for $125,000 to train citizen scientists in Alaska to provide scientific data on coastal erosion. DGGS does not have funding or staff to obtain this level of information. Funding citizen scientists has multiple benefits, especially in rural communities, who can take ownership and interest in issues critical to their communities resilience.  </a:t>
            </a:r>
          </a:p>
          <a:p>
            <a:endParaRPr lang="en-US" baseline="0" dirty="0"/>
          </a:p>
          <a:p>
            <a:r>
              <a:rPr lang="en-US" b="1" baseline="0" dirty="0"/>
              <a:t>Citizen scientists in avalanche mapping </a:t>
            </a:r>
            <a:r>
              <a:rPr lang="en-US" baseline="0" dirty="0"/>
              <a:t>– Every year avalanches claim Alaskan lives. DGGS obtained a $300,000 grant from NASA to train citizen </a:t>
            </a:r>
            <a:r>
              <a:rPr lang="en-US" baseline="0" dirty="0" err="1"/>
              <a:t>sceintists</a:t>
            </a:r>
            <a:r>
              <a:rPr lang="en-US" baseline="0" dirty="0"/>
              <a:t> to collect snow distribution data and provide via a smart phone app. DGGS does not have funding or staff to obtain this level of information. This will greatly enhance collection of real data to calibrate climate and weather models, making avalanche forecasting for transportation corridors more possible. </a:t>
            </a:r>
          </a:p>
          <a:p>
            <a:endParaRPr lang="en-US" baseline="0" dirty="0"/>
          </a:p>
          <a:p>
            <a:r>
              <a:rPr lang="en-US" b="1" baseline="0" dirty="0"/>
              <a:t>Alaska Coal </a:t>
            </a:r>
            <a:r>
              <a:rPr lang="en-US" baseline="0" dirty="0"/>
              <a:t>– Alaska contains 17% of the worlds coal. Coal can, under the right conditions, produce oil. Demonstrating that Alaska coals can produce oil may open to exploration areas previously considered unlikely to host oil. DGGS has obtained a 5-year $75,000 grant from the USGS to help fund this work.</a:t>
            </a:r>
          </a:p>
          <a:p>
            <a:endParaRPr lang="en-US" baseline="0" dirty="0"/>
          </a:p>
          <a:p>
            <a:r>
              <a:rPr lang="en-US" b="1" baseline="0" dirty="0"/>
              <a:t>Publishing Geologic Maps </a:t>
            </a:r>
            <a:r>
              <a:rPr lang="en-US" baseline="0" dirty="0"/>
              <a:t>– Geology maps form the basis of mineral exploration, oil and gas exploration, geologic hazards analysis, as well as groundwater and construction materials assessments. Geologic maps are a foundational data layer for all work involving the earth. The field work, analyses and interpretation for these maps were all completed, in previous years, and our goal is to make this information available to affected industries and communities. </a:t>
            </a:r>
          </a:p>
          <a:p>
            <a:endParaRPr lang="en-US" baseline="0" dirty="0"/>
          </a:p>
          <a:p>
            <a:r>
              <a:rPr lang="en-US" sz="1200" kern="1200" dirty="0">
                <a:solidFill>
                  <a:schemeClr val="tx1"/>
                </a:solidFill>
                <a:effectLst/>
                <a:latin typeface="+mn-lt"/>
                <a:ea typeface="+mn-ea"/>
                <a:cs typeface="+mn-cs"/>
              </a:rPr>
              <a:t>Umiat – Map area centered on the Umiat oil field on the North Slope. Should inform oil exploration in </a:t>
            </a:r>
            <a:r>
              <a:rPr lang="en-US" sz="1200" kern="1200" dirty="0" err="1">
                <a:solidFill>
                  <a:schemeClr val="tx1"/>
                </a:solidFill>
                <a:effectLst/>
                <a:latin typeface="+mn-lt"/>
                <a:ea typeface="+mn-ea"/>
                <a:cs typeface="+mn-cs"/>
              </a:rPr>
              <a:t>Brookian</a:t>
            </a:r>
            <a:r>
              <a:rPr lang="en-US" sz="1200" kern="1200" dirty="0">
                <a:solidFill>
                  <a:schemeClr val="tx1"/>
                </a:solidFill>
                <a:effectLst/>
                <a:latin typeface="+mn-lt"/>
                <a:ea typeface="+mn-ea"/>
                <a:cs typeface="+mn-cs"/>
              </a:rPr>
              <a:t> sequence rocks across the North Slope, which host </a:t>
            </a:r>
            <a:r>
              <a:rPr lang="en-US" sz="1200" kern="1200" dirty="0" err="1">
                <a:solidFill>
                  <a:schemeClr val="tx1"/>
                </a:solidFill>
                <a:effectLst/>
                <a:latin typeface="+mn-lt"/>
                <a:ea typeface="+mn-ea"/>
                <a:cs typeface="+mn-cs"/>
              </a:rPr>
              <a:t>Pikka</a:t>
            </a:r>
            <a:r>
              <a:rPr lang="en-US" sz="1200" kern="1200" dirty="0">
                <a:solidFill>
                  <a:schemeClr val="tx1"/>
                </a:solidFill>
                <a:effectLst/>
                <a:latin typeface="+mn-lt"/>
                <a:ea typeface="+mn-ea"/>
                <a:cs typeface="+mn-cs"/>
              </a:rPr>
              <a:t>, Smith Bay, and Willow discoveries.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Tyonek  - a revised map on the west side of Cook Inlet incorporating seismic geophysical data into the geologic interpretation. Should inform oil and gas exploration in northern Cook Inlet.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Tok – STATEMAP, SOA and USGS funding was used in 2016 to map an area between the Cu-</a:t>
            </a:r>
            <a:r>
              <a:rPr lang="en-US" sz="1200" kern="1200" dirty="0" err="1">
                <a:solidFill>
                  <a:schemeClr val="tx1"/>
                </a:solidFill>
                <a:effectLst/>
                <a:latin typeface="+mn-lt"/>
                <a:ea typeface="+mn-ea"/>
                <a:cs typeface="+mn-cs"/>
              </a:rPr>
              <a:t>Pb</a:t>
            </a:r>
            <a:r>
              <a:rPr lang="en-US" sz="1200" kern="1200" dirty="0">
                <a:solidFill>
                  <a:schemeClr val="tx1"/>
                </a:solidFill>
                <a:effectLst/>
                <a:latin typeface="+mn-lt"/>
                <a:ea typeface="+mn-ea"/>
                <a:cs typeface="+mn-cs"/>
              </a:rPr>
              <a:t>-Zn deposits in the Delta massive sulfide district and the recently discovered Cu-Au deposits at the Peak prospect near Tetlin, which </a:t>
            </a:r>
            <a:r>
              <a:rPr lang="en-US" sz="1200" kern="1200" dirty="0" err="1">
                <a:solidFill>
                  <a:schemeClr val="tx1"/>
                </a:solidFill>
                <a:effectLst/>
                <a:latin typeface="+mn-lt"/>
                <a:ea typeface="+mn-ea"/>
                <a:cs typeface="+mn-cs"/>
              </a:rPr>
              <a:t>Contango</a:t>
            </a:r>
            <a:r>
              <a:rPr lang="en-US" sz="1200" kern="1200" dirty="0">
                <a:solidFill>
                  <a:schemeClr val="tx1"/>
                </a:solidFill>
                <a:effectLst/>
                <a:latin typeface="+mn-lt"/>
                <a:ea typeface="+mn-ea"/>
                <a:cs typeface="+mn-cs"/>
              </a:rPr>
              <a:t> and Royal Gold are exploring. An area of current mineral exploration interest.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Styx River – an area in the western Alaska Range with strategic and critical mineral, as well as Cu-Au porphyry potential. This was mapped under the strategic and critical minerals project to evaluate mineral potential of these lands.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Kivalina – Map of the area around the community of Kivalina, intended to inform construction materials location and potential village relocation sites.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Shaktoolik – Same as Kivalina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Kasatochi – a volcano that erupted in the Aleutian Islands where we were funded through the USGS to map the recent volcanic deposits.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Chiginagak – a volcano on the Alaska Peninsula, where we were funded by the USGS to map recent volcanic eruption deposits.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32</a:t>
            </a:fld>
            <a:endParaRPr lang="en-US" dirty="0"/>
          </a:p>
        </p:txBody>
      </p:sp>
    </p:spTree>
    <p:extLst>
      <p:ext uri="{BB962C8B-B14F-4D97-AF65-F5344CB8AC3E}">
        <p14:creationId xmlns:p14="http://schemas.microsoft.com/office/powerpoint/2010/main" val="63396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dirty="0"/>
              <a:t>Photo: Wetlands at Knik River Public Use Area</a:t>
            </a:r>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33</a:t>
            </a:fld>
            <a:endParaRPr lang="en-US" dirty="0"/>
          </a:p>
        </p:txBody>
      </p:sp>
    </p:spTree>
    <p:extLst>
      <p:ext uri="{BB962C8B-B14F-4D97-AF65-F5344CB8AC3E}">
        <p14:creationId xmlns:p14="http://schemas.microsoft.com/office/powerpoint/2010/main" val="282239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dirty="0"/>
              <a:t>The estimated 40BB</a:t>
            </a:r>
            <a:r>
              <a:rPr lang="en-US" baseline="0" dirty="0"/>
              <a:t> </a:t>
            </a:r>
            <a:r>
              <a:rPr lang="en-US" dirty="0"/>
              <a:t>includes</a:t>
            </a:r>
          </a:p>
          <a:p>
            <a:r>
              <a:rPr lang="en-US" dirty="0"/>
              <a:t>~16 BB</a:t>
            </a:r>
            <a:r>
              <a:rPr lang="en-US" baseline="0" dirty="0"/>
              <a:t> onshore on state and federal land (including ANWR, NPR-A) </a:t>
            </a:r>
          </a:p>
          <a:p>
            <a:r>
              <a:rPr lang="en-US" baseline="0" dirty="0"/>
              <a:t>~24 BB in</a:t>
            </a:r>
            <a:r>
              <a:rPr lang="en-US" dirty="0"/>
              <a:t> Chukchi</a:t>
            </a:r>
            <a:r>
              <a:rPr lang="en-US" baseline="0" dirty="0"/>
              <a:t> and Beaufort that are now withdrawn or not available for leasing under the current 5-year plan.</a:t>
            </a:r>
          </a:p>
          <a:p>
            <a:r>
              <a:rPr lang="en-US" sz="1200" kern="1200" dirty="0">
                <a:solidFill>
                  <a:schemeClr val="tx1"/>
                </a:solidFill>
                <a:effectLst/>
                <a:latin typeface="+mn-lt"/>
                <a:ea typeface="+mn-ea"/>
                <a:cs typeface="+mn-cs"/>
              </a:rPr>
              <a:t>The area of the Beaufort still under consideration for future leasing is the most promising part, likely capturing a disproportionate share of the potentially discoverable and commercially producible resources</a:t>
            </a:r>
            <a:endParaRPr lang="en-US" dirty="0"/>
          </a:p>
          <a:p>
            <a:endParaRPr lang="en-US" dirty="0"/>
          </a:p>
          <a:p>
            <a:r>
              <a:rPr lang="en-US" baseline="0" dirty="0"/>
              <a:t>Middle Earth exploration by Doyon and Ahtna is continuing.</a:t>
            </a:r>
          </a:p>
          <a:p>
            <a:endParaRPr lang="en-US" baseline="0" dirty="0"/>
          </a:p>
          <a:p>
            <a:r>
              <a:rPr lang="en-US" baseline="0" dirty="0"/>
              <a:t>The latest Cook Inlet oil and gas assessment was published by USGS in 2011</a:t>
            </a:r>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4</a:t>
            </a:fld>
            <a:endParaRPr lang="en-US" dirty="0"/>
          </a:p>
        </p:txBody>
      </p:sp>
    </p:spTree>
    <p:extLst>
      <p:ext uri="{BB962C8B-B14F-4D97-AF65-F5344CB8AC3E}">
        <p14:creationId xmlns:p14="http://schemas.microsoft.com/office/powerpoint/2010/main" val="185099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US, Alaska currently ranks</a:t>
            </a:r>
            <a:r>
              <a:rPr lang="en-US" baseline="0" dirty="0"/>
              <a:t> first in zinc and silver production, and second for gold and lead. </a:t>
            </a:r>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5</a:t>
            </a:fld>
            <a:endParaRPr lang="en-US" dirty="0"/>
          </a:p>
        </p:txBody>
      </p:sp>
    </p:spTree>
    <p:extLst>
      <p:ext uri="{BB962C8B-B14F-4D97-AF65-F5344CB8AC3E}">
        <p14:creationId xmlns:p14="http://schemas.microsoft.com/office/powerpoint/2010/main" val="103991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6</a:t>
            </a:fld>
            <a:endParaRPr lang="en-US" dirty="0"/>
          </a:p>
        </p:txBody>
      </p:sp>
    </p:spTree>
    <p:extLst>
      <p:ext uri="{BB962C8B-B14F-4D97-AF65-F5344CB8AC3E}">
        <p14:creationId xmlns:p14="http://schemas.microsoft.com/office/powerpoint/2010/main" val="81118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7</a:t>
            </a:fld>
            <a:endParaRPr lang="en-US" dirty="0"/>
          </a:p>
        </p:txBody>
      </p:sp>
    </p:spTree>
    <p:extLst>
      <p:ext uri="{BB962C8B-B14F-4D97-AF65-F5344CB8AC3E}">
        <p14:creationId xmlns:p14="http://schemas.microsoft.com/office/powerpoint/2010/main" val="294352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fontScale="40000" lnSpcReduction="20000"/>
          </a:bodyPr>
          <a:lstStyle/>
          <a:p>
            <a:pPr defTabSz="933237">
              <a:defRPr/>
            </a:pPr>
            <a:r>
              <a:rPr lang="en-US" dirty="0">
                <a:latin typeface="Cambria" panose="02040503050406030204" pitchFamily="18" charset="0"/>
              </a:rPr>
              <a:t>ARLF - Established in 1953 to provide moderate interest rate loans to promote the development of agriculture as an industry.  </a:t>
            </a:r>
          </a:p>
          <a:p>
            <a:pPr defTabSz="933237">
              <a:defRPr/>
            </a:pPr>
            <a:r>
              <a:rPr lang="en-US" dirty="0">
                <a:latin typeface="Cambria" panose="02040503050406030204" pitchFamily="18" charset="0"/>
              </a:rPr>
              <a:t>Land Sales - Sells state land designated for agricultural use ensuring future generations have access to land.</a:t>
            </a:r>
          </a:p>
          <a:p>
            <a:pPr defTabSz="933237">
              <a:defRPr/>
            </a:pPr>
            <a:r>
              <a:rPr lang="en-US" dirty="0">
                <a:latin typeface="Cambria" panose="02040503050406030204" pitchFamily="18" charset="0"/>
              </a:rPr>
              <a:t>Farm to School – Growing/Inspiring the next generation of consumers, leaders, and producers to appreciate and value Alaska Grown products.</a:t>
            </a:r>
          </a:p>
          <a:p>
            <a:pPr>
              <a:spcBef>
                <a:spcPts val="600"/>
              </a:spcBef>
            </a:pPr>
            <a:r>
              <a:rPr lang="en-US" sz="1200" dirty="0">
                <a:latin typeface="Cambria" panose="02040503050406030204" pitchFamily="18" charset="0"/>
              </a:rPr>
              <a:t>Alaska Grown Program – over 800 members; second longest running agricultural marketing program in the nation</a:t>
            </a:r>
          </a:p>
          <a:p>
            <a:pPr defTabSz="933237">
              <a:defRPr/>
            </a:pPr>
            <a:r>
              <a:rPr lang="en-US" dirty="0">
                <a:latin typeface="Cambria" panose="02040503050406030204" pitchFamily="18" charset="0"/>
              </a:rPr>
              <a:t>PMC-407 acre applied science facility serving the needs in the production of native plants and traditional agronomic crops suitable for agriculture and reclamation projects in Alaska’s circumpolar environments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Elodea treatment background</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Mat-Su: Alexander Lake</a:t>
            </a:r>
          </a:p>
          <a:p>
            <a:pPr lvl="1"/>
            <a:r>
              <a:rPr lang="en-US" sz="1200" kern="1200" dirty="0">
                <a:solidFill>
                  <a:schemeClr val="tx1"/>
                </a:solidFill>
                <a:effectLst/>
                <a:latin typeface="+mn-lt"/>
                <a:ea typeface="+mn-ea"/>
                <a:cs typeface="+mn-cs"/>
              </a:rPr>
              <a:t>475 surface acres treated under DEC Emergency Exemption</a:t>
            </a:r>
          </a:p>
          <a:p>
            <a:pPr lvl="1"/>
            <a:r>
              <a:rPr lang="en-US" sz="1200" i="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Will be know in spring of 2017</a:t>
            </a:r>
          </a:p>
          <a:p>
            <a:pPr lvl="1"/>
            <a:r>
              <a:rPr lang="en-US" sz="1200" kern="1200" dirty="0">
                <a:solidFill>
                  <a:schemeClr val="tx1"/>
                </a:solidFill>
                <a:effectLst/>
                <a:latin typeface="+mn-lt"/>
                <a:ea typeface="+mn-ea"/>
                <a:cs typeface="+mn-cs"/>
              </a:rPr>
              <a:t>Funding Source: US Fish and Wildlife Service’s National Fish Habitat Partnership and Kenai Borough</a:t>
            </a:r>
          </a:p>
          <a:p>
            <a:r>
              <a:rPr lang="en-US" sz="1200" kern="1200" dirty="0">
                <a:solidFill>
                  <a:schemeClr val="tx1"/>
                </a:solidFill>
                <a:effectLst/>
                <a:latin typeface="+mn-lt"/>
                <a:ea typeface="+mn-ea"/>
                <a:cs typeface="+mn-cs"/>
              </a:rPr>
              <a:t> Anchorage: DeLong, Little Campbell, Sand Lake</a:t>
            </a:r>
          </a:p>
          <a:p>
            <a:pPr lvl="1"/>
            <a:r>
              <a:rPr lang="en-US" sz="1200" kern="1200" dirty="0">
                <a:solidFill>
                  <a:schemeClr val="tx1"/>
                </a:solidFill>
                <a:effectLst/>
                <a:latin typeface="+mn-lt"/>
                <a:ea typeface="+mn-ea"/>
                <a:cs typeface="+mn-cs"/>
              </a:rPr>
              <a:t>~105 surface acres treated in 2015 and 2016</a:t>
            </a:r>
          </a:p>
          <a:p>
            <a:pPr lvl="1"/>
            <a:r>
              <a:rPr lang="en-US" sz="1200" i="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NO ELODEA found in 2016</a:t>
            </a:r>
          </a:p>
          <a:p>
            <a:pPr lvl="1"/>
            <a:r>
              <a:rPr lang="en-US" sz="1200" kern="1200" dirty="0">
                <a:solidFill>
                  <a:schemeClr val="tx1"/>
                </a:solidFill>
                <a:effectLst/>
                <a:latin typeface="+mn-lt"/>
                <a:ea typeface="+mn-ea"/>
                <a:cs typeface="+mn-cs"/>
              </a:rPr>
              <a:t>Funding Source: US Fish and Wildlife Service</a:t>
            </a:r>
          </a:p>
          <a:p>
            <a:r>
              <a:rPr lang="en-US" sz="1200" kern="1200" dirty="0">
                <a:solidFill>
                  <a:schemeClr val="tx1"/>
                </a:solidFill>
                <a:effectLst/>
                <a:latin typeface="+mn-lt"/>
                <a:ea typeface="+mn-ea"/>
                <a:cs typeface="+mn-cs"/>
              </a:rPr>
              <a:t> Anchorage: Lake Hood</a:t>
            </a:r>
          </a:p>
          <a:p>
            <a:pPr lvl="1"/>
            <a:r>
              <a:rPr lang="en-US" sz="1200" kern="1200" dirty="0">
                <a:solidFill>
                  <a:schemeClr val="tx1"/>
                </a:solidFill>
                <a:effectLst/>
                <a:latin typeface="+mn-lt"/>
                <a:ea typeface="+mn-ea"/>
                <a:cs typeface="+mn-cs"/>
              </a:rPr>
              <a:t>~202 surface acres treated in 2015 and 2016 under DEC’s Emergency Exemption</a:t>
            </a:r>
          </a:p>
          <a:p>
            <a:pPr lvl="2"/>
            <a:r>
              <a:rPr lang="en-US" sz="1200" kern="1200" dirty="0">
                <a:solidFill>
                  <a:schemeClr val="tx1"/>
                </a:solidFill>
                <a:effectLst/>
                <a:latin typeface="+mn-lt"/>
                <a:ea typeface="+mn-ea"/>
                <a:cs typeface="+mn-cs"/>
              </a:rPr>
              <a:t> pilot safety hazards</a:t>
            </a:r>
          </a:p>
          <a:p>
            <a:pPr lvl="1"/>
            <a:r>
              <a:rPr lang="en-US" sz="1200" i="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NO Elodea found in 2016</a:t>
            </a:r>
          </a:p>
          <a:p>
            <a:pPr lvl="1"/>
            <a:r>
              <a:rPr lang="en-US" sz="1200" kern="1200" dirty="0">
                <a:solidFill>
                  <a:schemeClr val="tx1"/>
                </a:solidFill>
                <a:effectLst/>
                <a:latin typeface="+mn-lt"/>
                <a:ea typeface="+mn-ea"/>
                <a:cs typeface="+mn-cs"/>
              </a:rPr>
              <a:t>Funding: DOT (manage the lake as airport)</a:t>
            </a:r>
          </a:p>
          <a:p>
            <a:r>
              <a:rPr lang="en-US" sz="1200" kern="1200" dirty="0">
                <a:solidFill>
                  <a:schemeClr val="tx1"/>
                </a:solidFill>
                <a:effectLst/>
                <a:latin typeface="+mn-lt"/>
                <a:ea typeface="+mn-ea"/>
                <a:cs typeface="+mn-cs"/>
              </a:rPr>
              <a:t> Fairbanks</a:t>
            </a:r>
          </a:p>
          <a:p>
            <a:pPr lvl="1"/>
            <a:r>
              <a:rPr lang="en-US" sz="1200" kern="1200" dirty="0">
                <a:solidFill>
                  <a:schemeClr val="tx1"/>
                </a:solidFill>
                <a:effectLst/>
                <a:latin typeface="+mn-lt"/>
                <a:ea typeface="+mn-ea"/>
                <a:cs typeface="+mn-cs"/>
              </a:rPr>
              <a:t>Received DEC Pesticide Use Permit </a:t>
            </a:r>
          </a:p>
          <a:p>
            <a:pPr lvl="1"/>
            <a:r>
              <a:rPr lang="en-US" sz="1200" kern="1200" dirty="0">
                <a:solidFill>
                  <a:schemeClr val="tx1"/>
                </a:solidFill>
                <a:effectLst/>
                <a:latin typeface="+mn-lt"/>
                <a:ea typeface="+mn-ea"/>
                <a:cs typeface="+mn-cs"/>
              </a:rPr>
              <a:t>Environmental Assessment is out to public commenting until February 3</a:t>
            </a:r>
            <a:r>
              <a:rPr lang="en-US" sz="1200" kern="1200" baseline="30000" dirty="0">
                <a:solidFill>
                  <a:schemeClr val="tx1"/>
                </a:solidFill>
                <a:effectLst/>
                <a:latin typeface="+mn-lt"/>
                <a:ea typeface="+mn-ea"/>
                <a:cs typeface="+mn-cs"/>
              </a:rPr>
              <a:t>rd</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Seed potatoes—what have been the past few years of production, where did the 1,837 pounds go?  Mat Su primarily, or any in Delta of Fairbanks?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2013</a:t>
            </a:r>
            <a:r>
              <a:rPr lang="en-US" sz="1200" kern="1200" dirty="0">
                <a:solidFill>
                  <a:schemeClr val="tx1"/>
                </a:solidFill>
                <a:effectLst/>
                <a:latin typeface="+mn-lt"/>
                <a:ea typeface="+mn-ea"/>
                <a:cs typeface="+mn-cs"/>
              </a:rPr>
              <a:t> – 945lbs, </a:t>
            </a:r>
            <a:r>
              <a:rPr lang="en-US" sz="1200" b="1" kern="1200" dirty="0">
                <a:solidFill>
                  <a:schemeClr val="tx1"/>
                </a:solidFill>
                <a:effectLst/>
                <a:latin typeface="+mn-lt"/>
                <a:ea typeface="+mn-ea"/>
                <a:cs typeface="+mn-cs"/>
              </a:rPr>
              <a:t>2014</a:t>
            </a:r>
            <a:r>
              <a:rPr lang="en-US" sz="1200" kern="1200" dirty="0">
                <a:solidFill>
                  <a:schemeClr val="tx1"/>
                </a:solidFill>
                <a:effectLst/>
                <a:latin typeface="+mn-lt"/>
                <a:ea typeface="+mn-ea"/>
                <a:cs typeface="+mn-cs"/>
              </a:rPr>
              <a:t>- 998lbs, </a:t>
            </a:r>
            <a:r>
              <a:rPr lang="en-US" sz="1200" b="1" kern="1200" dirty="0">
                <a:solidFill>
                  <a:schemeClr val="tx1"/>
                </a:solidFill>
                <a:effectLst/>
                <a:latin typeface="+mn-lt"/>
                <a:ea typeface="+mn-ea"/>
                <a:cs typeface="+mn-cs"/>
              </a:rPr>
              <a:t>2015</a:t>
            </a:r>
            <a:r>
              <a:rPr lang="en-US" sz="1200" kern="1200" dirty="0">
                <a:solidFill>
                  <a:schemeClr val="tx1"/>
                </a:solidFill>
                <a:effectLst/>
                <a:latin typeface="+mn-lt"/>
                <a:ea typeface="+mn-ea"/>
                <a:cs typeface="+mn-cs"/>
              </a:rPr>
              <a:t> – 1,110lbs, </a:t>
            </a:r>
            <a:r>
              <a:rPr lang="en-US" sz="1200" b="1" kern="1200" dirty="0">
                <a:solidFill>
                  <a:schemeClr val="tx1"/>
                </a:solidFill>
                <a:effectLst/>
                <a:latin typeface="+mn-lt"/>
                <a:ea typeface="+mn-ea"/>
                <a:cs typeface="+mn-cs"/>
              </a:rPr>
              <a:t>2016</a:t>
            </a:r>
            <a:r>
              <a:rPr lang="en-US" sz="1200" kern="1200" dirty="0">
                <a:solidFill>
                  <a:schemeClr val="tx1"/>
                </a:solidFill>
                <a:effectLst/>
                <a:latin typeface="+mn-lt"/>
                <a:ea typeface="+mn-ea"/>
                <a:cs typeface="+mn-cs"/>
              </a:rPr>
              <a:t>- 1,837lbs</a:t>
            </a:r>
          </a:p>
          <a:p>
            <a:pPr lvl="0"/>
            <a:r>
              <a:rPr lang="en-US" sz="1200" kern="1200" dirty="0">
                <a:solidFill>
                  <a:schemeClr val="tx1"/>
                </a:solidFill>
                <a:effectLst/>
                <a:latin typeface="+mn-lt"/>
                <a:ea typeface="+mn-ea"/>
                <a:cs typeface="+mn-cs"/>
              </a:rPr>
              <a:t>2016 Generation Zero seed was purchased by producers from; Homer, Kenai, Soldotna, Palmer, Trappers Creek, Healy, Nenana, Fairbanks, Delta Junction, Kodiak, multiple locations in Southeast.</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Who are the big purchasers of the 177,000 lbs of native seed?  Give a few examples.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Road, Rail, Airport construction contractors, mine sites, federal agencies, etc.  </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Details on the 350 inspections</a:t>
            </a:r>
          </a:p>
          <a:p>
            <a:r>
              <a:rPr lang="en-US" sz="1200" kern="1200" dirty="0">
                <a:solidFill>
                  <a:schemeClr val="tx1"/>
                </a:solidFill>
                <a:effectLst/>
                <a:latin typeface="+mn-lt"/>
                <a:ea typeface="+mn-ea"/>
                <a:cs typeface="+mn-cs"/>
              </a:rPr>
              <a:t>Certified Grass/Grain/Forbs Seed Inspections-Delta, Healy, Clear, Palmer, Trappers Creek</a:t>
            </a:r>
          </a:p>
          <a:p>
            <a:pPr lvl="0"/>
            <a:r>
              <a:rPr lang="en-US" sz="1200" kern="1200" dirty="0">
                <a:solidFill>
                  <a:schemeClr val="tx1"/>
                </a:solidFill>
                <a:effectLst/>
                <a:latin typeface="+mn-lt"/>
                <a:ea typeface="+mn-ea"/>
                <a:cs typeface="+mn-cs"/>
              </a:rPr>
              <a:t>Weed Free Forage &amp; Gravel-Mat Su, Kenai</a:t>
            </a:r>
          </a:p>
          <a:p>
            <a:pPr lvl="0"/>
            <a:r>
              <a:rPr lang="en-US" sz="1200" kern="1200" dirty="0">
                <a:solidFill>
                  <a:schemeClr val="tx1"/>
                </a:solidFill>
                <a:effectLst/>
                <a:latin typeface="+mn-lt"/>
                <a:ea typeface="+mn-ea"/>
                <a:cs typeface="+mn-cs"/>
              </a:rPr>
              <a:t>Certified Seed Potato Inspections-Mat Su, Homer, Kodiak, Fairbanks, Nenana</a:t>
            </a:r>
          </a:p>
          <a:p>
            <a:pPr lvl="0"/>
            <a:r>
              <a:rPr lang="en-US" sz="1200" kern="1200" dirty="0">
                <a:solidFill>
                  <a:schemeClr val="tx1"/>
                </a:solidFill>
                <a:effectLst/>
                <a:latin typeface="+mn-lt"/>
                <a:ea typeface="+mn-ea"/>
                <a:cs typeface="+mn-cs"/>
              </a:rPr>
              <a:t>Fresh Fruit and Vegetable Inspections (Federal)-Anchorage</a:t>
            </a:r>
          </a:p>
          <a:p>
            <a:pPr lvl="0"/>
            <a:r>
              <a:rPr lang="en-US" sz="1200" kern="1200" dirty="0">
                <a:solidFill>
                  <a:schemeClr val="tx1"/>
                </a:solidFill>
                <a:effectLst/>
                <a:latin typeface="+mn-lt"/>
                <a:ea typeface="+mn-ea"/>
                <a:cs typeface="+mn-cs"/>
              </a:rPr>
              <a:t>Elk Fencing Inspections-Delta, Mat Su</a:t>
            </a:r>
          </a:p>
          <a:p>
            <a:pPr lvl="0"/>
            <a:r>
              <a:rPr lang="en-US" sz="1200" kern="1200" dirty="0">
                <a:solidFill>
                  <a:schemeClr val="tx1"/>
                </a:solidFill>
                <a:effectLst/>
                <a:latin typeface="+mn-lt"/>
                <a:ea typeface="+mn-ea"/>
                <a:cs typeface="+mn-cs"/>
              </a:rPr>
              <a:t>Timber Phytosanitary Inspections-Southeast Alaska, Kodiak, Korea</a:t>
            </a:r>
          </a:p>
          <a:p>
            <a:pPr lvl="0"/>
            <a:r>
              <a:rPr lang="en-US" sz="1200" kern="1200" dirty="0">
                <a:solidFill>
                  <a:schemeClr val="tx1"/>
                </a:solidFill>
                <a:effectLst/>
                <a:latin typeface="+mn-lt"/>
                <a:ea typeface="+mn-ea"/>
                <a:cs typeface="+mn-cs"/>
              </a:rPr>
              <a:t>Farm/Retail inspections – Anchorage, Palmer, Bethel, Fairbanks, Delta, Homer, Tok, Kenai</a:t>
            </a:r>
          </a:p>
          <a:p>
            <a:pPr lvl="0"/>
            <a:r>
              <a:rPr lang="en-US" sz="1200" kern="1200" dirty="0">
                <a:solidFill>
                  <a:schemeClr val="tx1"/>
                </a:solidFill>
                <a:effectLst/>
                <a:latin typeface="+mn-lt"/>
                <a:ea typeface="+mn-ea"/>
                <a:cs typeface="+mn-cs"/>
              </a:rPr>
              <a:t>Country of Origin Labeling – Anchorage, Palmer, Bethel, Fairbanks. Delta, Juneau, Wrangell, Kenai            </a:t>
            </a:r>
          </a:p>
          <a:p>
            <a:pPr lvl="0"/>
            <a:r>
              <a:rPr lang="en-US" sz="1200" kern="1200" dirty="0">
                <a:solidFill>
                  <a:schemeClr val="tx1"/>
                </a:solidFill>
                <a:effectLst/>
                <a:latin typeface="+mn-lt"/>
                <a:ea typeface="+mn-ea"/>
                <a:cs typeface="+mn-cs"/>
              </a:rPr>
              <a:t>Farmers Market Site Visits – Anchorage, Willow, Palme, Fairbanks, Delta</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ARLF – </a:t>
            </a:r>
            <a:r>
              <a:rPr lang="en-US" sz="1200" kern="1200" dirty="0">
                <a:solidFill>
                  <a:schemeClr val="tx1"/>
                </a:solidFill>
                <a:effectLst/>
                <a:latin typeface="+mn-lt"/>
                <a:ea typeface="+mn-ea"/>
                <a:cs typeface="+mn-cs"/>
              </a:rPr>
              <a:t>6 New Loans in 2016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Detail on the $1.3 M in grant funding</a:t>
            </a:r>
            <a:r>
              <a:rPr lang="en-US" sz="1200" b="1" i="1"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This represents total project funding in-hand managed and expended over multiple years. This includes: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Division led projects</a:t>
            </a:r>
            <a:r>
              <a:rPr lang="en-US" sz="1200" kern="1200" dirty="0">
                <a:solidFill>
                  <a:schemeClr val="tx1"/>
                </a:solidFill>
                <a:effectLst/>
                <a:latin typeface="+mn-lt"/>
                <a:ea typeface="+mn-ea"/>
                <a:cs typeface="+mn-cs"/>
              </a:rPr>
              <a:t>: grant funds covering personal services, equipment, and program activities carried out by program staff. Projects include: exotic pest monitoring, Elodea Management, National cover crop evaluation, ‘Denali’ alfalfa seed regeneration, BLM Seeds of Success, Teck/Red Dog Native Seed Production Project, Canada Thistle management,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Industry-driven Projects</a:t>
            </a:r>
            <a:r>
              <a:rPr lang="en-US" sz="1200" kern="1200" dirty="0">
                <a:solidFill>
                  <a:schemeClr val="tx1"/>
                </a:solidFill>
                <a:effectLst/>
                <a:latin typeface="+mn-lt"/>
                <a:ea typeface="+mn-ea"/>
                <a:cs typeface="+mn-cs"/>
              </a:rPr>
              <a:t>: funds that are awarded to the Division and then passed-through to industry groups for independent projects.  Division program staff provide oversight and grant management for these projects.  Projects include: Specialty Crop Block Grants (over 15 sub awarded industry projects underway), Organic Cost Share Program, and Farm to Summer Meal Site Grant</a:t>
            </a:r>
          </a:p>
          <a:p>
            <a:pPr defTabSz="933237">
              <a:defRPr/>
            </a:pPr>
            <a:endParaRPr lang="en-US" dirty="0">
              <a:latin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8</a:t>
            </a:fld>
            <a:endParaRPr lang="en-US" dirty="0"/>
          </a:p>
        </p:txBody>
      </p:sp>
    </p:spTree>
    <p:extLst>
      <p:ext uri="{BB962C8B-B14F-4D97-AF65-F5344CB8AC3E}">
        <p14:creationId xmlns:p14="http://schemas.microsoft.com/office/powerpoint/2010/main" val="2256131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r>
              <a:rPr lang="en-US" dirty="0"/>
              <a:t>Fire</a:t>
            </a:r>
            <a:r>
              <a:rPr lang="en-US" baseline="0" dirty="0"/>
              <a:t> Program Notes:</a:t>
            </a:r>
          </a:p>
          <a:p>
            <a:pPr marL="171174" indent="-171174">
              <a:buFont typeface="Arial" panose="020B0604020202020204" pitchFamily="34" charset="0"/>
              <a:buChar char="•"/>
            </a:pPr>
            <a:r>
              <a:rPr lang="en-US" baseline="0" dirty="0"/>
              <a:t>CY2016 was a lower year for both number of fires and acreage</a:t>
            </a:r>
          </a:p>
          <a:p>
            <a:pPr marL="171174" indent="-171174">
              <a:buFont typeface="Arial" panose="020B0604020202020204" pitchFamily="34" charset="0"/>
              <a:buChar char="•"/>
            </a:pPr>
            <a:r>
              <a:rPr lang="en-US" baseline="0" dirty="0"/>
              <a:t>In contrast, CY2015 was our second worst in terms of acreage burned (5.1 million acres) with a record number of fires 766</a:t>
            </a:r>
          </a:p>
          <a:p>
            <a:pPr marL="171174" indent="-171174">
              <a:buFont typeface="Arial" panose="020B0604020202020204" pitchFamily="34" charset="0"/>
              <a:buChar char="•"/>
            </a:pPr>
            <a:r>
              <a:rPr lang="en-US" baseline="0" dirty="0"/>
              <a:t>Cost to date for CY16 fires is approximately $26.2 million in UGF, in  CY15 fire costs were $103.4 million in UGF!</a:t>
            </a:r>
          </a:p>
          <a:p>
            <a:r>
              <a:rPr lang="en-US" baseline="0" dirty="0"/>
              <a:t>Forest Management Program</a:t>
            </a:r>
          </a:p>
          <a:p>
            <a:pPr marL="171174" indent="-171174">
              <a:buFont typeface="Arial" panose="020B0604020202020204" pitchFamily="34" charset="0"/>
              <a:buChar char="•"/>
            </a:pPr>
            <a:r>
              <a:rPr lang="en-US" baseline="0" dirty="0"/>
              <a:t>Due to budget reductions and legal challenges/appeals to our southeast timber sale program, volume sold is down considerably.  </a:t>
            </a:r>
          </a:p>
          <a:p>
            <a:pPr marL="171174" indent="-171174">
              <a:buFont typeface="Arial" panose="020B0604020202020204" pitchFamily="34" charset="0"/>
              <a:buChar char="•"/>
            </a:pPr>
            <a:r>
              <a:rPr lang="en-US" baseline="0" dirty="0"/>
              <a:t>Our ten year average of volume sold is 23.2 million board feet in 62 sales</a:t>
            </a:r>
          </a:p>
          <a:p>
            <a:pPr marL="171174" indent="-171174">
              <a:buFont typeface="Arial" panose="020B0604020202020204" pitchFamily="34" charset="0"/>
              <a:buChar char="•"/>
            </a:pPr>
            <a:r>
              <a:rPr lang="en-US" baseline="0" dirty="0"/>
              <a:t>Volume sold this year is off by 2/3 from our long-term average and number of sales is down by more than half</a:t>
            </a:r>
          </a:p>
          <a:p>
            <a:pPr marL="171174" indent="-171174">
              <a:buFont typeface="Arial" panose="020B0604020202020204" pitchFamily="34" charset="0"/>
              <a:buChar char="•"/>
            </a:pPr>
            <a:r>
              <a:rPr lang="en-US" baseline="0" dirty="0"/>
              <a:t>Examples of sales – Fairbanks, Delta, and Tok, Haines (contract still pending), Prince of Wales (very small)</a:t>
            </a:r>
          </a:p>
        </p:txBody>
      </p:sp>
      <p:sp>
        <p:nvSpPr>
          <p:cNvPr id="4" name="Slide Number Placeholder 3"/>
          <p:cNvSpPr>
            <a:spLocks noGrp="1"/>
          </p:cNvSpPr>
          <p:nvPr>
            <p:ph type="sldNum" sz="quarter" idx="10"/>
          </p:nvPr>
        </p:nvSpPr>
        <p:spPr/>
        <p:txBody>
          <a:bodyPr/>
          <a:lstStyle/>
          <a:p>
            <a:pPr>
              <a:defRPr/>
            </a:pPr>
            <a:fld id="{CC4011D7-5449-491A-90C1-1073EACB1A35}" type="slidenum">
              <a:rPr lang="en-US" smtClean="0"/>
              <a:pPr>
                <a:defRPr/>
              </a:pPr>
              <a:t>9</a:t>
            </a:fld>
            <a:endParaRPr lang="en-US" dirty="0"/>
          </a:p>
        </p:txBody>
      </p:sp>
    </p:spTree>
    <p:extLst>
      <p:ext uri="{BB962C8B-B14F-4D97-AF65-F5344CB8AC3E}">
        <p14:creationId xmlns:p14="http://schemas.microsoft.com/office/powerpoint/2010/main" val="210263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329182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40069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254567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150016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3635388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198966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232297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3170450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378180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371672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417948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3238245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233270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4069476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865987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7549AD-2DD2-411C-AA13-0386C01C57C7}" type="datetimeFigureOut">
              <a:rPr lang="en-US" smtClean="0"/>
              <a:t>1/26/2017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9C3FD-CA75-459E-BBC0-C69F552C1C96}" type="slidenum">
              <a:rPr lang="en-US" smtClean="0"/>
              <a:t>‹#›</a:t>
            </a:fld>
            <a:endParaRPr lang="en-US" dirty="0"/>
          </a:p>
        </p:txBody>
      </p:sp>
    </p:spTree>
    <p:extLst>
      <p:ext uri="{BB962C8B-B14F-4D97-AF65-F5344CB8AC3E}">
        <p14:creationId xmlns:p14="http://schemas.microsoft.com/office/powerpoint/2010/main" val="359878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304724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78280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254170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191484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217585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263500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FC412E-A9B2-4165-8AAB-14194D6A3352}" type="datetimeFigureOut">
              <a:rPr lang="en-US" smtClean="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18B43-6787-4317-99FA-6525240A3AF0}" type="slidenum">
              <a:rPr lang="en-US" smtClean="0"/>
              <a:t>‹#›</a:t>
            </a:fld>
            <a:endParaRPr lang="en-US" dirty="0"/>
          </a:p>
        </p:txBody>
      </p:sp>
    </p:spTree>
    <p:extLst>
      <p:ext uri="{BB962C8B-B14F-4D97-AF65-F5344CB8AC3E}">
        <p14:creationId xmlns:p14="http://schemas.microsoft.com/office/powerpoint/2010/main" val="416630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C412E-A9B2-4165-8AAB-14194D6A3352}" type="datetimeFigureOut">
              <a:rPr lang="en-US" smtClean="0"/>
              <a:t>1/26/2017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18B43-6787-4317-99FA-6525240A3AF0}" type="slidenum">
              <a:rPr lang="en-US" smtClean="0"/>
              <a:t>‹#›</a:t>
            </a:fld>
            <a:endParaRPr lang="en-US" dirty="0"/>
          </a:p>
        </p:txBody>
      </p:sp>
    </p:spTree>
    <p:extLst>
      <p:ext uri="{BB962C8B-B14F-4D97-AF65-F5344CB8AC3E}">
        <p14:creationId xmlns:p14="http://schemas.microsoft.com/office/powerpoint/2010/main" val="3722523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549AD-2DD2-411C-AA13-0386C01C57C7}" type="datetimeFigureOut">
              <a:rPr lang="en-US" smtClean="0"/>
              <a:t>1/26/2017</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9C3FD-CA75-459E-BBC0-C69F552C1C96}" type="slidenum">
              <a:rPr lang="en-US" smtClean="0"/>
              <a:t>‹#›</a:t>
            </a:fld>
            <a:endParaRPr lang="en-US" dirty="0"/>
          </a:p>
        </p:txBody>
      </p:sp>
    </p:spTree>
    <p:extLst>
      <p:ext uri="{BB962C8B-B14F-4D97-AF65-F5344CB8AC3E}">
        <p14:creationId xmlns:p14="http://schemas.microsoft.com/office/powerpoint/2010/main" val="6248444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6979" y="2179056"/>
            <a:ext cx="8834909" cy="2472629"/>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Slide Number Placeholder 10"/>
          <p:cNvSpPr txBox="1">
            <a:spLocks/>
          </p:cNvSpPr>
          <p:nvPr/>
        </p:nvSpPr>
        <p:spPr>
          <a:xfrm>
            <a:off x="6781800" y="6324602"/>
            <a:ext cx="2133600" cy="365125"/>
          </a:xfrm>
          <a:prstGeom prst="rect">
            <a:avLst/>
          </a:prstGeom>
        </p:spPr>
        <p:txBody>
          <a:bodyPr vert="horz" lIns="91440" tIns="45720" rIns="91440" bIns="45720" rtlCol="0" anchor="ctr"/>
          <a:lstStyle/>
          <a:p>
            <a:pPr algn="r" fontAlgn="base">
              <a:spcBef>
                <a:spcPct val="0"/>
              </a:spcBef>
              <a:spcAft>
                <a:spcPct val="0"/>
              </a:spcAft>
              <a:defRPr/>
            </a:pPr>
            <a:fld id="{A2EB52D4-89BD-447A-A9C6-CFF890A068E0}" type="slidenum">
              <a:rPr lang="en-US" sz="1200">
                <a:solidFill>
                  <a:schemeClr val="tx1">
                    <a:tint val="75000"/>
                  </a:schemeClr>
                </a:solidFill>
                <a:latin typeface="Garamond" pitchFamily="18" charset="0"/>
              </a:rPr>
              <a:pPr algn="r" fontAlgn="base">
                <a:spcBef>
                  <a:spcPct val="0"/>
                </a:spcBef>
                <a:spcAft>
                  <a:spcPct val="0"/>
                </a:spcAft>
                <a:defRPr/>
              </a:pPr>
              <a:t>1</a:t>
            </a:fld>
            <a:endParaRPr lang="en-US" sz="1200" dirty="0">
              <a:solidFill>
                <a:schemeClr val="tx1">
                  <a:tint val="75000"/>
                </a:schemeClr>
              </a:solidFill>
              <a:latin typeface="Garamond" pitchFamily="18" charset="0"/>
            </a:endParaRPr>
          </a:p>
        </p:txBody>
      </p:sp>
      <p:pic>
        <p:nvPicPr>
          <p:cNvPr id="2057" name="Picture 9" title="potato field"/>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52767" y="4705565"/>
            <a:ext cx="2959411" cy="19841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title="Cook Inlet geo stud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646"/>
          <a:stretch/>
        </p:blipFill>
        <p:spPr bwMode="auto">
          <a:xfrm flipH="1">
            <a:off x="5847425" y="134906"/>
            <a:ext cx="3124463" cy="199383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title="Usibell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04" t="2903" r="-911"/>
          <a:stretch/>
        </p:blipFill>
        <p:spPr bwMode="auto">
          <a:xfrm>
            <a:off x="3171505" y="132686"/>
            <a:ext cx="2650505" cy="1993833"/>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title="Eklutna lake"/>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36979" y="4705566"/>
            <a:ext cx="2974788" cy="1984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408" y="2413492"/>
            <a:ext cx="7914604" cy="1892826"/>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Georgia" panose="02040502050405020303" pitchFamily="18" charset="0"/>
              </a:rPr>
              <a:t>State of Alaska</a:t>
            </a:r>
          </a:p>
          <a:p>
            <a:r>
              <a:rPr lang="en-US" sz="3200" b="1" dirty="0">
                <a:solidFill>
                  <a:schemeClr val="bg1"/>
                </a:solidFill>
                <a:effectLst>
                  <a:outerShdw blurRad="38100" dist="38100" dir="2700000" algn="tl">
                    <a:srgbClr val="000000">
                      <a:alpha val="43137"/>
                    </a:srgbClr>
                  </a:outerShdw>
                </a:effectLst>
                <a:latin typeface="Georgia" panose="02040502050405020303" pitchFamily="18" charset="0"/>
              </a:rPr>
              <a:t>Department of Natural Resources </a:t>
            </a:r>
          </a:p>
          <a:p>
            <a:pPr>
              <a:spcBef>
                <a:spcPts val="600"/>
              </a:spcBef>
            </a:pPr>
            <a:r>
              <a:rPr lang="en-US" sz="2400" b="1" dirty="0">
                <a:solidFill>
                  <a:schemeClr val="bg1"/>
                </a:solidFill>
                <a:effectLst>
                  <a:outerShdw blurRad="38100" dist="38100" dir="2700000" algn="tl">
                    <a:srgbClr val="000000">
                      <a:alpha val="43137"/>
                    </a:srgbClr>
                  </a:outerShdw>
                </a:effectLst>
                <a:latin typeface="Georgia" panose="02040502050405020303" pitchFamily="18" charset="0"/>
              </a:rPr>
              <a:t>Overview for House Resources Committee </a:t>
            </a:r>
          </a:p>
          <a:p>
            <a:r>
              <a:rPr lang="en-US" sz="2400" b="1" dirty="0">
                <a:solidFill>
                  <a:schemeClr val="bg1"/>
                </a:solidFill>
                <a:effectLst>
                  <a:outerShdw blurRad="38100" dist="38100" dir="2700000" algn="tl">
                    <a:srgbClr val="000000">
                      <a:alpha val="43137"/>
                    </a:srgbClr>
                  </a:outerShdw>
                </a:effectLst>
                <a:latin typeface="Georgia" panose="02040502050405020303" pitchFamily="18" charset="0"/>
              </a:rPr>
              <a:t>January 18, 2017</a:t>
            </a:r>
            <a:endParaRPr lang="en-US" sz="2800" b="1" dirty="0">
              <a:solidFill>
                <a:schemeClr val="bg1"/>
              </a:solidFill>
              <a:effectLst>
                <a:outerShdw blurRad="38100" dist="38100" dir="2700000" algn="tl">
                  <a:srgbClr val="000000">
                    <a:alpha val="43137"/>
                  </a:srgbClr>
                </a:outerShdw>
              </a:effectLst>
              <a:latin typeface="Georgia" panose="02040502050405020303" pitchFamily="18" charset="0"/>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032" r="1977"/>
          <a:stretch/>
        </p:blipFill>
        <p:spPr bwMode="auto">
          <a:xfrm>
            <a:off x="6173138" y="4704889"/>
            <a:ext cx="2792358" cy="1984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title="TA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979" y="134828"/>
            <a:ext cx="2991867" cy="199457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6365" y="2691542"/>
            <a:ext cx="1204858" cy="12597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77322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2806" y="124996"/>
            <a:ext cx="8847119" cy="109224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20396" y="368897"/>
            <a:ext cx="9144000" cy="634020"/>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Forestry</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264088" y="1359091"/>
            <a:ext cx="4179788" cy="4898136"/>
          </a:xfrm>
          <a:prstGeom prst="rect">
            <a:avLst/>
          </a:prstGeom>
          <a:gradFill flip="none" rotWithShape="1">
            <a:gsLst>
              <a:gs pos="40000">
                <a:schemeClr val="bg1"/>
              </a:gs>
              <a:gs pos="0">
                <a:schemeClr val="bg1">
                  <a:alpha val="38000"/>
                </a:schemeClr>
              </a:gs>
            </a:gsLst>
            <a:lin ang="16200000" scaled="1"/>
            <a:tileRect/>
          </a:gradFill>
        </p:spPr>
        <p:txBody>
          <a:bodyPr wrap="square" rtlCol="0">
            <a:spAutoFit/>
          </a:bodyPr>
          <a:lstStyle/>
          <a:p>
            <a:pPr>
              <a:lnSpc>
                <a:spcPct val="114000"/>
              </a:lnSpc>
              <a:spcBef>
                <a:spcPts val="600"/>
              </a:spcBef>
            </a:pPr>
            <a:r>
              <a:rPr lang="en-US" b="1" i="1" dirty="0"/>
              <a:t>Also in 2016, the division …</a:t>
            </a:r>
          </a:p>
          <a:p>
            <a:pPr marL="285750" indent="-285750">
              <a:lnSpc>
                <a:spcPct val="114000"/>
              </a:lnSpc>
              <a:spcBef>
                <a:spcPts val="600"/>
              </a:spcBef>
              <a:buFont typeface="Arial" panose="020B0604020202020204" pitchFamily="34" charset="0"/>
              <a:buChar char="•"/>
            </a:pPr>
            <a:r>
              <a:rPr lang="en-US" dirty="0"/>
              <a:t>Managed large wildland fires on the outskirts of Tetlin and Anchorage</a:t>
            </a:r>
          </a:p>
          <a:p>
            <a:pPr marL="285750" indent="-285750">
              <a:lnSpc>
                <a:spcPct val="114000"/>
              </a:lnSpc>
              <a:spcBef>
                <a:spcPts val="600"/>
              </a:spcBef>
              <a:buFont typeface="Arial" panose="020B0604020202020204" pitchFamily="34" charset="0"/>
              <a:buChar char="•"/>
            </a:pPr>
            <a:r>
              <a:rPr lang="en-US" dirty="0"/>
              <a:t>Generated $4.1 million in Emergency Firefighter (EFF) wages and $1.4 million in local vendor contracts, primarily to rural Alaska</a:t>
            </a:r>
          </a:p>
          <a:p>
            <a:pPr marL="285750" indent="-285750">
              <a:lnSpc>
                <a:spcPct val="114000"/>
              </a:lnSpc>
              <a:spcBef>
                <a:spcPts val="600"/>
              </a:spcBef>
              <a:buFont typeface="Arial" panose="020B0604020202020204" pitchFamily="34" charset="0"/>
              <a:buChar char="•"/>
            </a:pPr>
            <a:r>
              <a:rPr lang="en-US" dirty="0"/>
              <a:t>Secured 94% Alaska hire in firefighting workforce</a:t>
            </a:r>
          </a:p>
          <a:p>
            <a:pPr marL="285750" indent="-285750">
              <a:lnSpc>
                <a:spcPct val="114000"/>
              </a:lnSpc>
              <a:spcBef>
                <a:spcPts val="600"/>
              </a:spcBef>
              <a:buFont typeface="Arial" panose="020B0604020202020204" pitchFamily="34" charset="0"/>
              <a:buChar char="•"/>
            </a:pPr>
            <a:r>
              <a:rPr lang="en-US" dirty="0"/>
              <a:t>Lower 48 firefighting assignments returned $5.62M in wages to Alaskans</a:t>
            </a:r>
          </a:p>
          <a:p>
            <a:pPr marL="285750" indent="-285750">
              <a:lnSpc>
                <a:spcPct val="114000"/>
              </a:lnSpc>
              <a:spcBef>
                <a:spcPts val="600"/>
              </a:spcBef>
              <a:buFont typeface="Arial" panose="020B0604020202020204" pitchFamily="34" charset="0"/>
              <a:buChar char="•"/>
            </a:pPr>
            <a:r>
              <a:rPr lang="en-US" dirty="0"/>
              <a:t>Received 4 hazard fuel reduction grants in Caswell, McGrath area, and Delta Junction</a:t>
            </a:r>
          </a:p>
        </p:txBody>
      </p:sp>
      <p:sp>
        <p:nvSpPr>
          <p:cNvPr id="4" name="Rectangle 3"/>
          <p:cNvSpPr/>
          <p:nvPr/>
        </p:nvSpPr>
        <p:spPr>
          <a:xfrm>
            <a:off x="163286" y="6466453"/>
            <a:ext cx="8766102" cy="206490"/>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lide Number Placeholder 2"/>
          <p:cNvSpPr>
            <a:spLocks noGrp="1"/>
          </p:cNvSpPr>
          <p:nvPr>
            <p:ph type="sldNum" sz="quarter" idx="12"/>
          </p:nvPr>
        </p:nvSpPr>
        <p:spPr>
          <a:xfrm>
            <a:off x="8458200" y="6324602"/>
            <a:ext cx="457200" cy="441325"/>
          </a:xfrm>
        </p:spPr>
        <p:txBody>
          <a:bodyPr/>
          <a:lstStyle/>
          <a:p>
            <a:pPr lvl="0">
              <a:defRPr/>
            </a:pPr>
            <a:r>
              <a:rPr lang="en-US" b="1" dirty="0">
                <a:solidFill>
                  <a:schemeClr val="tx1"/>
                </a:solidFill>
                <a:latin typeface="Garamond" pitchFamily="18" charset="0"/>
              </a:rPr>
              <a:t>10</a:t>
            </a:r>
          </a:p>
        </p:txBody>
      </p:sp>
      <p:sp>
        <p:nvSpPr>
          <p:cNvPr id="9" name="TextBox 8"/>
          <p:cNvSpPr txBox="1"/>
          <p:nvPr/>
        </p:nvSpPr>
        <p:spPr>
          <a:xfrm>
            <a:off x="4546337" y="1698380"/>
            <a:ext cx="4315966" cy="4786118"/>
          </a:xfrm>
          <a:prstGeom prst="rect">
            <a:avLst/>
          </a:prstGeom>
          <a:noFill/>
        </p:spPr>
        <p:txBody>
          <a:bodyPr wrap="square" rtlCol="0">
            <a:spAutoFit/>
          </a:bodyPr>
          <a:lstStyle/>
          <a:p>
            <a:pPr marL="285750" indent="-285750">
              <a:lnSpc>
                <a:spcPct val="114000"/>
              </a:lnSpc>
              <a:spcBef>
                <a:spcPts val="600"/>
              </a:spcBef>
              <a:buFont typeface="Arial" panose="020B0604020202020204" pitchFamily="34" charset="0"/>
              <a:buChar char="•"/>
            </a:pPr>
            <a:r>
              <a:rPr lang="en-US" dirty="0"/>
              <a:t>Conducted 54 inspections on private timber sales and 82 inspections on state timber sales for water quality &amp; fish habitat compliance</a:t>
            </a:r>
            <a:endParaRPr lang="en-US" sz="1600" dirty="0"/>
          </a:p>
          <a:p>
            <a:pPr marL="285750" indent="-285750">
              <a:lnSpc>
                <a:spcPct val="114000"/>
              </a:lnSpc>
              <a:spcBef>
                <a:spcPts val="600"/>
              </a:spcBef>
              <a:buFont typeface="Arial" panose="020B0604020202020204" pitchFamily="34" charset="0"/>
              <a:buChar char="•"/>
            </a:pPr>
            <a:r>
              <a:rPr lang="en-US" dirty="0"/>
              <a:t>Worked with Forest Service on Tongass young growth forest inventory</a:t>
            </a:r>
          </a:p>
          <a:p>
            <a:pPr marL="285750" indent="-285750">
              <a:lnSpc>
                <a:spcPct val="114000"/>
              </a:lnSpc>
              <a:spcBef>
                <a:spcPts val="600"/>
              </a:spcBef>
              <a:buFont typeface="Arial" panose="020B0604020202020204" pitchFamily="34" charset="0"/>
              <a:buChar char="•"/>
            </a:pPr>
            <a:r>
              <a:rPr lang="en-US" dirty="0"/>
              <a:t>Signed Good Neighbor Authority agreement to provide timber sale layout and administration of timber sales on federal lands</a:t>
            </a:r>
          </a:p>
          <a:p>
            <a:pPr marL="285750" indent="-285750">
              <a:lnSpc>
                <a:spcPct val="114000"/>
              </a:lnSpc>
              <a:spcBef>
                <a:spcPts val="600"/>
              </a:spcBef>
              <a:buFont typeface="Arial" panose="020B0604020202020204" pitchFamily="34" charset="0"/>
              <a:buChar char="•"/>
            </a:pPr>
            <a:r>
              <a:rPr lang="en-US" dirty="0"/>
              <a:t>Participated in 1st year of USDA Forest Inventory &amp; Analysis Program in Alaska ($1.1M annual project)</a:t>
            </a:r>
          </a:p>
          <a:p>
            <a:pPr marL="285750" indent="-285750">
              <a:lnSpc>
                <a:spcPct val="114000"/>
              </a:lnSpc>
              <a:spcBef>
                <a:spcPts val="600"/>
              </a:spcBef>
              <a:buFont typeface="Arial" panose="020B0604020202020204" pitchFamily="34" charset="0"/>
              <a:buChar char="•"/>
            </a:pPr>
            <a:endParaRPr lang="en-US" sz="1600" dirty="0"/>
          </a:p>
        </p:txBody>
      </p:sp>
    </p:spTree>
    <p:extLst>
      <p:ext uri="{BB962C8B-B14F-4D97-AF65-F5344CB8AC3E}">
        <p14:creationId xmlns:p14="http://schemas.microsoft.com/office/powerpoint/2010/main" val="34526415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3207" y="138658"/>
            <a:ext cx="8827103" cy="115700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03224" y="160641"/>
            <a:ext cx="8107066" cy="1126462"/>
          </a:xfrm>
          <a:prstGeom prst="rect">
            <a:avLst/>
          </a:prstGeom>
        </p:spPr>
        <p:txBody>
          <a:bodyPr wrap="square">
            <a:spAutoFit/>
          </a:bodyPr>
          <a:lstStyle/>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Geological &amp; Geophysical Surveys</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143208" y="1337997"/>
            <a:ext cx="8827103" cy="1295739"/>
          </a:xfrm>
          <a:prstGeom prst="rect">
            <a:avLst/>
          </a:prstGeom>
          <a:solidFill>
            <a:srgbClr val="FFFFCC"/>
          </a:solidFill>
          <a:ln>
            <a:noFill/>
          </a:ln>
          <a:effectLst/>
        </p:spPr>
        <p:txBody>
          <a:bodyPr wrap="square" tIns="91440" bIns="91440" rtlCol="0">
            <a:spAutoFit/>
          </a:bodyPr>
          <a:lstStyle/>
          <a:p>
            <a:pPr marL="0" lvl="2" algn="ctr">
              <a:lnSpc>
                <a:spcPct val="105000"/>
              </a:lnSpc>
              <a:spcAft>
                <a:spcPts val="600"/>
              </a:spcAft>
            </a:pPr>
            <a:r>
              <a:rPr lang="en-US" sz="1600" b="1" dirty="0"/>
              <a:t>Mission: </a:t>
            </a:r>
            <a:r>
              <a:rPr lang="en-US" sz="1600" dirty="0">
                <a:solidFill>
                  <a:prstClr val="black"/>
                </a:solidFill>
              </a:rPr>
              <a:t>Determine the potential of Alaska land for production of metals, minerals, fuels, and geothermal resources; the locations and supplies of groundwater and construction material; and the potential geologic hazards to buildings, roads, bridges, and other installations.</a:t>
            </a:r>
          </a:p>
          <a:p>
            <a:pPr marL="0" lvl="2" algn="ctr">
              <a:lnSpc>
                <a:spcPct val="105000"/>
              </a:lnSpc>
              <a:spcAft>
                <a:spcPts val="600"/>
              </a:spcAft>
            </a:pPr>
            <a:r>
              <a:rPr lang="en-US" sz="1600" b="1" dirty="0"/>
              <a:t>FY2017 Operating Budget: </a:t>
            </a:r>
            <a:r>
              <a:rPr lang="en-US" sz="1600" dirty="0"/>
              <a:t>$8.5M ($4.4M UGF) | </a:t>
            </a:r>
            <a:r>
              <a:rPr lang="en-US" sz="1600" b="1" dirty="0"/>
              <a:t>Positions: </a:t>
            </a:r>
            <a:r>
              <a:rPr lang="en-US" sz="1600" dirty="0"/>
              <a:t>51 | </a:t>
            </a:r>
            <a:r>
              <a:rPr lang="en-US" sz="1600" b="1" dirty="0"/>
              <a:t>Director: </a:t>
            </a:r>
            <a:r>
              <a:rPr lang="en-US" sz="1600" dirty="0"/>
              <a:t>Steven Masterman</a:t>
            </a:r>
            <a:endParaRPr lang="en-US" sz="1600" b="1" dirty="0"/>
          </a:p>
        </p:txBody>
      </p:sp>
      <p:sp>
        <p:nvSpPr>
          <p:cNvPr id="5" name="TextBox 4"/>
          <p:cNvSpPr txBox="1"/>
          <p:nvPr/>
        </p:nvSpPr>
        <p:spPr>
          <a:xfrm>
            <a:off x="354273" y="3000615"/>
            <a:ext cx="4202484" cy="3323987"/>
          </a:xfrm>
          <a:prstGeom prst="rect">
            <a:avLst/>
          </a:prstGeom>
          <a:noFill/>
        </p:spPr>
        <p:txBody>
          <a:bodyPr wrap="square" rtlCol="0">
            <a:spAutoFit/>
          </a:bodyPr>
          <a:lstStyle/>
          <a:p>
            <a:pPr>
              <a:spcAft>
                <a:spcPts val="1200"/>
              </a:spcAft>
            </a:pPr>
            <a:r>
              <a:rPr lang="en-US" sz="2000" dirty="0"/>
              <a:t>The</a:t>
            </a:r>
            <a:r>
              <a:rPr lang="en-US" sz="2000" b="1" i="1" dirty="0"/>
              <a:t> Division of Geological &amp; Geophysical Surveys (DGGS)</a:t>
            </a:r>
            <a:r>
              <a:rPr lang="en-US" sz="2000" dirty="0"/>
              <a:t> collects, analyzes, and publishes data, maps and reports that stimulate development and identify geologic hazards. </a:t>
            </a:r>
          </a:p>
          <a:p>
            <a:pPr>
              <a:spcAft>
                <a:spcPts val="1200"/>
              </a:spcAft>
            </a:pPr>
            <a:r>
              <a:rPr lang="en-US" sz="2000" dirty="0"/>
              <a:t>The division’s </a:t>
            </a:r>
            <a:r>
              <a:rPr lang="en-US" sz="2000" b="1" dirty="0"/>
              <a:t>Geologic Materials Center (GMC)</a:t>
            </a:r>
            <a:r>
              <a:rPr lang="en-US" sz="2000" dirty="0"/>
              <a:t> makes Alaska’s  invaluable collection of cores, samples, and data available to developers and the public.</a:t>
            </a: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11</a:t>
            </a:fld>
            <a:endParaRPr lang="en-US" b="1" dirty="0">
              <a:solidFill>
                <a:schemeClr val="tx1"/>
              </a:solidFill>
              <a:latin typeface="Garamond"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956" y="2779319"/>
            <a:ext cx="3560541" cy="237369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rotWithShape="1">
          <a:blip r:embed="rId4"/>
          <a:srcRect l="3378"/>
          <a:stretch/>
        </p:blipFill>
        <p:spPr>
          <a:xfrm rot="693814">
            <a:off x="6772723" y="3824712"/>
            <a:ext cx="1762674" cy="240500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31411"/>
          <a:stretch/>
        </p:blipFill>
        <p:spPr>
          <a:xfrm>
            <a:off x="4970209" y="4796808"/>
            <a:ext cx="1696501" cy="1638251"/>
          </a:xfrm>
          <a:prstGeom prst="rect">
            <a:avLst/>
          </a:prstGeom>
          <a:solidFill>
            <a:srgbClr val="FFFFFF">
              <a:shade val="85000"/>
            </a:srgbClr>
          </a:solidFill>
          <a:ln w="12700" cap="sq">
            <a:solidFill>
              <a:schemeClr val="bg1">
                <a:lumMod val="95000"/>
              </a:schemeClr>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045163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3078" b="12770"/>
          <a:stretch/>
        </p:blipFill>
        <p:spPr>
          <a:xfrm>
            <a:off x="5246914" y="1504316"/>
            <a:ext cx="3649736" cy="1653392"/>
          </a:xfrm>
          <a:prstGeom prst="rect">
            <a:avLst/>
          </a:prstGeom>
          <a:noFill/>
          <a:effectLst>
            <a:reflection blurRad="6350" stA="50000" endA="300" endPos="90000" dir="5400000" sy="-100000" algn="bl" rotWithShape="0"/>
          </a:effectLst>
        </p:spPr>
      </p:pic>
      <p:sp>
        <p:nvSpPr>
          <p:cNvPr id="11" name="Rectangle 10"/>
          <p:cNvSpPr/>
          <p:nvPr/>
        </p:nvSpPr>
        <p:spPr>
          <a:xfrm>
            <a:off x="143207" y="138658"/>
            <a:ext cx="8827103" cy="115700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03224" y="160641"/>
            <a:ext cx="8107066" cy="1126462"/>
          </a:xfrm>
          <a:prstGeom prst="rect">
            <a:avLst/>
          </a:prstGeom>
        </p:spPr>
        <p:txBody>
          <a:bodyPr wrap="square">
            <a:spAutoFit/>
          </a:bodyPr>
          <a:lstStyle/>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Geological &amp; Geophysical Surveys</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12</a:t>
            </a:fld>
            <a:endParaRPr lang="en-US" b="1" dirty="0">
              <a:solidFill>
                <a:schemeClr val="tx1"/>
              </a:solidFill>
              <a:latin typeface="Garamond" pitchFamily="18" charset="0"/>
            </a:endParaRPr>
          </a:p>
        </p:txBody>
      </p:sp>
      <p:sp>
        <p:nvSpPr>
          <p:cNvPr id="8" name="TextBox 7"/>
          <p:cNvSpPr txBox="1"/>
          <p:nvPr/>
        </p:nvSpPr>
        <p:spPr>
          <a:xfrm>
            <a:off x="143207" y="1345834"/>
            <a:ext cx="4981787" cy="5355312"/>
          </a:xfrm>
          <a:prstGeom prst="rect">
            <a:avLst/>
          </a:prstGeom>
          <a:noFill/>
        </p:spPr>
        <p:txBody>
          <a:bodyPr wrap="square" rtlCol="0">
            <a:spAutoFit/>
          </a:bodyPr>
          <a:lstStyle/>
          <a:p>
            <a:pPr>
              <a:spcAft>
                <a:spcPts val="1200"/>
              </a:spcAft>
            </a:pPr>
            <a:r>
              <a:rPr lang="en-US" sz="1600" b="1" i="1" dirty="0"/>
              <a:t>In 2016, the division …</a:t>
            </a:r>
          </a:p>
          <a:p>
            <a:pPr marL="285750" indent="-285750">
              <a:spcAft>
                <a:spcPts val="1200"/>
              </a:spcAft>
              <a:buFont typeface="Arial" panose="020B0604020202020204" pitchFamily="34" charset="0"/>
              <a:buChar char="•"/>
            </a:pPr>
            <a:r>
              <a:rPr lang="en-US" sz="1600" dirty="0"/>
              <a:t>Generated 36.9 million web page views, 11,301 downloads of geospatial data, and 895,647 publication downloads</a:t>
            </a:r>
          </a:p>
          <a:p>
            <a:pPr marL="285750" indent="-285750">
              <a:spcAft>
                <a:spcPts val="1200"/>
              </a:spcAft>
              <a:buFont typeface="Arial" panose="020B0604020202020204" pitchFamily="34" charset="0"/>
              <a:buChar char="•"/>
            </a:pPr>
            <a:r>
              <a:rPr lang="en-US" sz="1600" dirty="0"/>
              <a:t>Mapped 480 square miles in Tok River area</a:t>
            </a:r>
          </a:p>
          <a:p>
            <a:pPr marL="285750" indent="-285750">
              <a:spcAft>
                <a:spcPts val="1200"/>
              </a:spcAft>
              <a:buFont typeface="Arial" panose="020B0604020202020204" pitchFamily="34" charset="0"/>
              <a:buChar char="•"/>
            </a:pPr>
            <a:r>
              <a:rPr lang="en-US" sz="1600" dirty="0"/>
              <a:t>Spurred claim staking activity with data releases (Tok River and Bonnifield district)</a:t>
            </a:r>
          </a:p>
          <a:p>
            <a:pPr marL="285750" indent="-285750">
              <a:spcAft>
                <a:spcPts val="1200"/>
              </a:spcAft>
              <a:buFont typeface="Arial" panose="020B0604020202020204" pitchFamily="34" charset="0"/>
              <a:buChar char="•"/>
            </a:pPr>
            <a:r>
              <a:rPr lang="en-US" sz="1600" dirty="0"/>
              <a:t>Began training Bristol Bay community residents to monitor shoreline change</a:t>
            </a:r>
          </a:p>
          <a:p>
            <a:pPr marL="285750" indent="-285750">
              <a:spcAft>
                <a:spcPts val="1200"/>
              </a:spcAft>
              <a:buFont typeface="Arial" panose="020B0604020202020204" pitchFamily="34" charset="0"/>
              <a:buChar char="•"/>
            </a:pPr>
            <a:r>
              <a:rPr lang="en-US" sz="1600" dirty="0"/>
              <a:t>Monitored and collaboratively issued volcano alerts on eruptions </a:t>
            </a:r>
            <a:r>
              <a:rPr lang="en-US" sz="1600" dirty="0">
                <a:solidFill>
                  <a:prstClr val="black"/>
                </a:solidFill>
              </a:rPr>
              <a:t>at Cleveland, Pavlof, and Bogoslof volcanoes (141 flights canceled) </a:t>
            </a:r>
          </a:p>
          <a:p>
            <a:pPr marL="285750" indent="-285750">
              <a:spcAft>
                <a:spcPts val="1200"/>
              </a:spcAft>
              <a:buFont typeface="Arial" panose="020B0604020202020204" pitchFamily="34" charset="0"/>
              <a:buChar char="•"/>
            </a:pPr>
            <a:r>
              <a:rPr lang="en-US" sz="1600" dirty="0"/>
              <a:t>Flew airborne magnetic survey over Icy Cape to locate heavy-mineral beach sands</a:t>
            </a:r>
          </a:p>
          <a:p>
            <a:pPr marL="285750" indent="-285750">
              <a:spcAft>
                <a:spcPts val="1200"/>
              </a:spcAft>
              <a:buFont typeface="Arial" panose="020B0604020202020204" pitchFamily="34" charset="0"/>
              <a:buChar char="•"/>
            </a:pPr>
            <a:r>
              <a:rPr lang="en-US" sz="1600" dirty="0"/>
              <a:t>Worked with USGS to determine if Alaska coal can produce oil; first 4 samples produced oil, 2 in substantial amounts.</a:t>
            </a:r>
          </a:p>
        </p:txBody>
      </p:sp>
      <p:sp>
        <p:nvSpPr>
          <p:cNvPr id="9" name="TextBox 8"/>
          <p:cNvSpPr txBox="1"/>
          <p:nvPr/>
        </p:nvSpPr>
        <p:spPr>
          <a:xfrm>
            <a:off x="5246914" y="3189039"/>
            <a:ext cx="3649736" cy="3416320"/>
          </a:xfrm>
          <a:prstGeom prst="rect">
            <a:avLst/>
          </a:prstGeom>
          <a:noFill/>
        </p:spPr>
        <p:txBody>
          <a:bodyPr wrap="square" rtlCol="0">
            <a:spAutoFit/>
          </a:bodyPr>
          <a:lstStyle/>
          <a:p>
            <a:pPr>
              <a:spcAft>
                <a:spcPts val="1200"/>
              </a:spcAft>
            </a:pPr>
            <a:r>
              <a:rPr lang="en-US" sz="1600" b="1" i="1" dirty="0"/>
              <a:t>DGGS produced 54 publications including …</a:t>
            </a:r>
          </a:p>
          <a:p>
            <a:pPr marL="174625" indent="-174625">
              <a:spcAft>
                <a:spcPts val="1200"/>
              </a:spcAft>
              <a:buFont typeface="Arial" panose="020B0604020202020204" pitchFamily="34" charset="0"/>
              <a:buChar char="•"/>
            </a:pPr>
            <a:r>
              <a:rPr lang="en-US" sz="1600" dirty="0"/>
              <a:t>17 reports on Cook Inlet and North Slope (Nanushuk) petroleum geology</a:t>
            </a:r>
          </a:p>
          <a:p>
            <a:pPr marL="174625" indent="-174625">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Geologic maps of Tyonek and Sag River areas</a:t>
            </a:r>
          </a:p>
          <a:p>
            <a:pPr marL="174625" indent="-174625">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Tsunami inundation maps and reports for 8 communities</a:t>
            </a:r>
          </a:p>
          <a:p>
            <a:pPr marL="174625" indent="-174625">
              <a:spcAft>
                <a:spcPts val="1200"/>
              </a:spcAft>
              <a:buFont typeface="Arial" panose="020B0604020202020204" pitchFamily="34" charset="0"/>
              <a:buChar char="•"/>
            </a:pPr>
            <a:r>
              <a:rPr lang="en-US" sz="1600" dirty="0"/>
              <a:t>New high-resolution imagery and elevation data for 2,200 miles of Alaska’s western coast</a:t>
            </a:r>
            <a:endParaRPr lang="en-US" sz="2000" b="1" i="1" dirty="0"/>
          </a:p>
        </p:txBody>
      </p:sp>
    </p:spTree>
    <p:extLst>
      <p:ext uri="{BB962C8B-B14F-4D97-AF65-F5344CB8AC3E}">
        <p14:creationId xmlns:p14="http://schemas.microsoft.com/office/powerpoint/2010/main" val="5086117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9352" y="137668"/>
            <a:ext cx="8839200" cy="109647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76200" y="422926"/>
            <a:ext cx="8947404" cy="579967"/>
          </a:xfrm>
          <a:prstGeom prst="rect">
            <a:avLst/>
          </a:prstGeom>
        </p:spPr>
        <p:txBody>
          <a:bodyPr wrap="square">
            <a:spAutoFit/>
          </a:bodyPr>
          <a:lstStyle/>
          <a:p>
            <a:pPr algn="ctr">
              <a:lnSpc>
                <a:spcPct val="80000"/>
              </a:lnSpc>
            </a:pPr>
            <a:r>
              <a:rPr lang="en-US" sz="38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Mining, Land &amp; Water</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149352" y="1295615"/>
            <a:ext cx="8839200" cy="907941"/>
          </a:xfrm>
          <a:prstGeom prst="rect">
            <a:avLst/>
          </a:prstGeom>
          <a:solidFill>
            <a:srgbClr val="FFFFCC"/>
          </a:solidFill>
          <a:ln>
            <a:noFill/>
          </a:ln>
          <a:effectLst/>
        </p:spPr>
        <p:txBody>
          <a:bodyPr wrap="square" rtlCol="0">
            <a:spAutoFit/>
          </a:bodyPr>
          <a:lstStyle/>
          <a:p>
            <a:pPr algn="ctr">
              <a:spcAft>
                <a:spcPts val="600"/>
              </a:spcAft>
            </a:pPr>
            <a:r>
              <a:rPr lang="en-US" sz="1600" b="1" dirty="0"/>
              <a:t>Mission: </a:t>
            </a:r>
            <a:r>
              <a:rPr lang="en-US" sz="1600" dirty="0"/>
              <a:t>Provides for the appropriate use and management of Alaska’s state owned land and water, aiming towards maximum use consistent with the public interest.</a:t>
            </a:r>
          </a:p>
          <a:p>
            <a:pPr algn="ctr">
              <a:spcAft>
                <a:spcPts val="600"/>
              </a:spcAft>
            </a:pPr>
            <a:r>
              <a:rPr lang="en-US" sz="1600" b="1" dirty="0"/>
              <a:t>FY2017 Operating Budget: </a:t>
            </a:r>
            <a:r>
              <a:rPr lang="en-US" sz="1600" dirty="0"/>
              <a:t>$26.4M ($6.6M UGF) | </a:t>
            </a:r>
            <a:r>
              <a:rPr lang="en-US" sz="1600" b="1" dirty="0"/>
              <a:t>Positions: </a:t>
            </a:r>
            <a:r>
              <a:rPr lang="en-US" sz="1600" dirty="0"/>
              <a:t>209 | </a:t>
            </a:r>
            <a:r>
              <a:rPr lang="en-US" sz="1600" b="1" dirty="0"/>
              <a:t>Director: </a:t>
            </a:r>
            <a:r>
              <a:rPr lang="en-US" sz="1600" dirty="0"/>
              <a:t>Brent Goodrum</a:t>
            </a:r>
            <a:endParaRPr lang="en-US" sz="1600" b="1" dirty="0"/>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13</a:t>
            </a:fld>
            <a:endParaRPr lang="en-US" b="1" dirty="0">
              <a:solidFill>
                <a:schemeClr val="tx1"/>
              </a:solidFill>
              <a:latin typeface="Garamond" pitchFamily="18" charset="0"/>
            </a:endParaRPr>
          </a:p>
        </p:txBody>
      </p:sp>
      <p:sp>
        <p:nvSpPr>
          <p:cNvPr id="8" name="TextBox 7"/>
          <p:cNvSpPr txBox="1"/>
          <p:nvPr/>
        </p:nvSpPr>
        <p:spPr>
          <a:xfrm>
            <a:off x="453366" y="2856445"/>
            <a:ext cx="3964669" cy="3016210"/>
          </a:xfrm>
          <a:prstGeom prst="rect">
            <a:avLst/>
          </a:prstGeom>
          <a:noFill/>
        </p:spPr>
        <p:txBody>
          <a:bodyPr wrap="square" rtlCol="0">
            <a:spAutoFit/>
          </a:bodyPr>
          <a:lstStyle/>
          <a:p>
            <a:pPr>
              <a:spcAft>
                <a:spcPts val="1200"/>
              </a:spcAft>
            </a:pPr>
            <a:r>
              <a:rPr lang="en-US" sz="2000" dirty="0"/>
              <a:t>The</a:t>
            </a:r>
            <a:r>
              <a:rPr lang="en-US" sz="2000" b="1" i="1" dirty="0"/>
              <a:t> Division of Mining, Land &amp; Water (DMLW)</a:t>
            </a:r>
            <a:r>
              <a:rPr lang="en-US" sz="2000" dirty="0"/>
              <a:t> manages more than 160 million acres – a land base comparable in size to California and most of Oregon combined. </a:t>
            </a:r>
          </a:p>
          <a:p>
            <a:pPr>
              <a:spcAft>
                <a:spcPts val="1200"/>
              </a:spcAft>
            </a:pPr>
            <a:r>
              <a:rPr lang="en-US" sz="2000" dirty="0"/>
              <a:t>The division’s responsibilities range from land acquisition and land-use planning to land sales, permitting, and stewardship.</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7867"/>
          <a:stretch/>
        </p:blipFill>
        <p:spPr>
          <a:xfrm rot="21270820">
            <a:off x="4580442" y="2548960"/>
            <a:ext cx="3503341" cy="189529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912">
            <a:off x="5830663" y="3919181"/>
            <a:ext cx="2907955" cy="21809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03984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9352" y="137668"/>
            <a:ext cx="8839200" cy="109647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9352" y="368897"/>
            <a:ext cx="8839200" cy="579967"/>
          </a:xfrm>
          <a:prstGeom prst="rect">
            <a:avLst/>
          </a:prstGeom>
        </p:spPr>
        <p:txBody>
          <a:bodyPr wrap="square">
            <a:spAutoFit/>
          </a:bodyPr>
          <a:lstStyle/>
          <a:p>
            <a:pPr algn="ctr">
              <a:lnSpc>
                <a:spcPct val="80000"/>
              </a:lnSpc>
            </a:pPr>
            <a:r>
              <a:rPr lang="en-US" sz="38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Mining, Land &amp; Water</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364247" y="1526843"/>
            <a:ext cx="3990313" cy="4610878"/>
          </a:xfrm>
          <a:prstGeom prst="rect">
            <a:avLst/>
          </a:prstGeom>
          <a:noFill/>
        </p:spPr>
        <p:txBody>
          <a:bodyPr wrap="square" rtlCol="0">
            <a:spAutoFit/>
          </a:bodyPr>
          <a:lstStyle/>
          <a:p>
            <a:pPr marL="0" lvl="1">
              <a:lnSpc>
                <a:spcPct val="114000"/>
              </a:lnSpc>
              <a:spcBef>
                <a:spcPts val="600"/>
              </a:spcBef>
              <a:defRPr/>
            </a:pPr>
            <a:r>
              <a:rPr lang="en-US" sz="1600" b="1" i="1" kern="0" dirty="0">
                <a:solidFill>
                  <a:sysClr val="windowText" lastClr="000000"/>
                </a:solidFill>
              </a:rPr>
              <a:t>In 2016, the division … </a:t>
            </a:r>
          </a:p>
          <a:p>
            <a:pPr marL="228600" lvl="1" indent="-228600">
              <a:lnSpc>
                <a:spcPct val="114000"/>
              </a:lnSpc>
              <a:spcBef>
                <a:spcPts val="600"/>
              </a:spcBef>
              <a:buFont typeface="Arial" panose="020B0604020202020204" pitchFamily="34" charset="0"/>
              <a:buChar char="•"/>
              <a:defRPr/>
            </a:pPr>
            <a:r>
              <a:rPr lang="en-US" sz="1600" kern="0" dirty="0">
                <a:solidFill>
                  <a:sysClr val="windowText" lastClr="000000"/>
                </a:solidFill>
              </a:rPr>
              <a:t>Generated $28.4M in revenues to the state through authorizations for use of state lands and waters, royalty payments, and land sales</a:t>
            </a:r>
          </a:p>
          <a:p>
            <a:pPr marL="228600" lvl="1" indent="-228600">
              <a:lnSpc>
                <a:spcPct val="114000"/>
              </a:lnSpc>
              <a:spcBef>
                <a:spcPts val="600"/>
              </a:spcBef>
              <a:buFont typeface="Arial" panose="020B0604020202020204" pitchFamily="34" charset="0"/>
              <a:buChar char="•"/>
              <a:defRPr/>
            </a:pPr>
            <a:r>
              <a:rPr lang="en-US" sz="1600" kern="0" dirty="0">
                <a:solidFill>
                  <a:sysClr val="windowText" lastClr="000000"/>
                </a:solidFill>
              </a:rPr>
              <a:t>Issued 15 authorizations to facilitate a major fiber optic cable project on the North Slope, enabling improved communication opportunities to remote parts of Alaska </a:t>
            </a:r>
          </a:p>
          <a:p>
            <a:pPr marL="228600" lvl="1" indent="-228600">
              <a:lnSpc>
                <a:spcPct val="114000"/>
              </a:lnSpc>
              <a:spcBef>
                <a:spcPts val="600"/>
              </a:spcBef>
              <a:buFont typeface="Arial" panose="020B0604020202020204" pitchFamily="34" charset="0"/>
              <a:buChar char="•"/>
              <a:defRPr/>
            </a:pPr>
            <a:r>
              <a:rPr lang="en-US" sz="1600" kern="0" dirty="0">
                <a:solidFill>
                  <a:sysClr val="windowText" lastClr="000000"/>
                </a:solidFill>
              </a:rPr>
              <a:t>Initiated North Slope Area Plan, which will support borough municipal entitlement decisions and adopted Eastern Tanana Area Plan</a:t>
            </a:r>
          </a:p>
          <a:p>
            <a:pPr marL="228600" lvl="1" indent="-228600">
              <a:lnSpc>
                <a:spcPct val="114000"/>
              </a:lnSpc>
              <a:spcBef>
                <a:spcPts val="600"/>
              </a:spcBef>
              <a:buFont typeface="Arial" panose="020B0604020202020204" pitchFamily="34" charset="0"/>
              <a:buChar char="•"/>
              <a:defRPr/>
            </a:pPr>
            <a:r>
              <a:rPr lang="en-US" sz="1600" kern="0" dirty="0">
                <a:solidFill>
                  <a:sysClr val="windowText" lastClr="000000"/>
                </a:solidFill>
              </a:rPr>
              <a:t>Issued Lake and Peninsula Borough municipal entitlement preliminary decision impacting over 15,000 acres</a:t>
            </a: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14</a:t>
            </a:fld>
            <a:endParaRPr lang="en-US" b="1" dirty="0">
              <a:solidFill>
                <a:schemeClr val="tx1"/>
              </a:solidFill>
              <a:latin typeface="Garamond" pitchFamily="18" charset="0"/>
            </a:endParaRPr>
          </a:p>
        </p:txBody>
      </p:sp>
      <p:sp>
        <p:nvSpPr>
          <p:cNvPr id="7" name="TextBox 6"/>
          <p:cNvSpPr txBox="1"/>
          <p:nvPr/>
        </p:nvSpPr>
        <p:spPr>
          <a:xfrm>
            <a:off x="4568952" y="1701022"/>
            <a:ext cx="4132056" cy="4814651"/>
          </a:xfrm>
          <a:prstGeom prst="rect">
            <a:avLst/>
          </a:prstGeom>
          <a:noFill/>
        </p:spPr>
        <p:txBody>
          <a:bodyPr wrap="square" rtlCol="0">
            <a:spAutoFit/>
          </a:bodyPr>
          <a:lstStyle/>
          <a:p>
            <a:pPr marL="282575" lvl="1" indent="-282575">
              <a:lnSpc>
                <a:spcPct val="114000"/>
              </a:lnSpc>
              <a:spcBef>
                <a:spcPts val="600"/>
              </a:spcBef>
              <a:buFont typeface="Arial" panose="020B0604020202020204" pitchFamily="34" charset="0"/>
              <a:buChar char="•"/>
              <a:defRPr/>
            </a:pPr>
            <a:r>
              <a:rPr lang="en-US" sz="1600" kern="0" dirty="0">
                <a:solidFill>
                  <a:sysClr val="windowText" lastClr="000000"/>
                </a:solidFill>
              </a:rPr>
              <a:t>Confirmed state title to submerged lands beneath navigable water bodies (Stikine River, Mosquito Fork, Chisana River, Nabesna River) in proceedings and litigation with the federal government  </a:t>
            </a:r>
          </a:p>
          <a:p>
            <a:pPr marL="282575" lvl="1" indent="-282575">
              <a:lnSpc>
                <a:spcPct val="114000"/>
              </a:lnSpc>
              <a:spcBef>
                <a:spcPts val="600"/>
              </a:spcBef>
              <a:buFont typeface="Arial" panose="020B0604020202020204" pitchFamily="34" charset="0"/>
              <a:buChar char="•"/>
              <a:defRPr/>
            </a:pPr>
            <a:r>
              <a:rPr lang="en-US" sz="1600" kern="0" dirty="0">
                <a:solidFill>
                  <a:sysClr val="windowText" lastClr="000000"/>
                </a:solidFill>
              </a:rPr>
              <a:t>Conducted field investigation and aerial mapping to support state efforts to correct the ANWR boundary, which would enable Alaska to select 20,000 acres on the western edge of the refuge</a:t>
            </a:r>
          </a:p>
          <a:p>
            <a:pPr marL="282575" lvl="1" indent="-282575">
              <a:lnSpc>
                <a:spcPct val="114000"/>
              </a:lnSpc>
              <a:spcBef>
                <a:spcPts val="600"/>
              </a:spcBef>
              <a:buFont typeface="Arial" panose="020B0604020202020204" pitchFamily="34" charset="0"/>
              <a:buChar char="•"/>
              <a:defRPr/>
            </a:pPr>
            <a:r>
              <a:rPr lang="en-US" sz="1600" kern="0" dirty="0">
                <a:solidFill>
                  <a:sysClr val="windowText" lastClr="000000"/>
                </a:solidFill>
              </a:rPr>
              <a:t>Defended against efforts by BLM to adopt new unproven survey technology which could transfer significant costs to the state</a:t>
            </a:r>
          </a:p>
          <a:p>
            <a:pPr marL="282575" lvl="1" indent="-282575">
              <a:lnSpc>
                <a:spcPct val="114000"/>
              </a:lnSpc>
              <a:spcBef>
                <a:spcPts val="600"/>
              </a:spcBef>
              <a:buFont typeface="Arial" panose="020B0604020202020204" pitchFamily="34" charset="0"/>
              <a:buChar char="•"/>
              <a:defRPr/>
            </a:pPr>
            <a:r>
              <a:rPr lang="en-US" sz="1600" kern="0" dirty="0"/>
              <a:t>Authorized ~173 miles of ice roads, 50 miles of snow roads, and 24 acres of ice pads in fiscal year 2016</a:t>
            </a:r>
          </a:p>
        </p:txBody>
      </p:sp>
    </p:spTree>
    <p:extLst>
      <p:ext uri="{BB962C8B-B14F-4D97-AF65-F5344CB8AC3E}">
        <p14:creationId xmlns:p14="http://schemas.microsoft.com/office/powerpoint/2010/main" val="3464062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8222" y="121247"/>
            <a:ext cx="8836128" cy="110255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93756" y="365656"/>
            <a:ext cx="8817079" cy="656975"/>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Oil &amp; Gas</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3" name="TextBox 2"/>
          <p:cNvSpPr txBox="1"/>
          <p:nvPr/>
        </p:nvSpPr>
        <p:spPr>
          <a:xfrm>
            <a:off x="148221" y="1276779"/>
            <a:ext cx="8817078" cy="1154162"/>
          </a:xfrm>
          <a:prstGeom prst="rect">
            <a:avLst/>
          </a:prstGeom>
          <a:solidFill>
            <a:srgbClr val="FFFFCC"/>
          </a:solidFill>
          <a:ln>
            <a:noFill/>
          </a:ln>
          <a:effectLst/>
        </p:spPr>
        <p:txBody>
          <a:bodyPr wrap="square" rtlCol="0">
            <a:spAutoFit/>
          </a:bodyPr>
          <a:lstStyle/>
          <a:p>
            <a:pPr algn="ctr">
              <a:spcAft>
                <a:spcPts val="600"/>
              </a:spcAft>
            </a:pPr>
            <a:r>
              <a:rPr lang="en-US" sz="1600" b="1" dirty="0"/>
              <a:t>Mission: </a:t>
            </a:r>
            <a:r>
              <a:rPr lang="en-US" sz="1600" dirty="0"/>
              <a:t>Manages lands for oil, gas &amp; geothermal exploration and development in a fair and transparent manner to maximize prudent use of resources for the greatest benefit of all Alaskans; facilitates safe and environmentally conscious operation &amp; maintenance of common carrier pipelines.</a:t>
            </a:r>
          </a:p>
          <a:p>
            <a:pPr algn="ctr">
              <a:spcAft>
                <a:spcPts val="600"/>
              </a:spcAft>
            </a:pPr>
            <a:r>
              <a:rPr lang="en-US" sz="1600" b="1" dirty="0"/>
              <a:t>FY2017 Operating Budget: </a:t>
            </a:r>
            <a:r>
              <a:rPr lang="en-US" sz="1600" dirty="0"/>
              <a:t>$22.2M ($8.9M UGF) | </a:t>
            </a:r>
            <a:r>
              <a:rPr lang="en-US" sz="1600" b="1" dirty="0"/>
              <a:t>Positions: </a:t>
            </a:r>
            <a:r>
              <a:rPr lang="en-US" sz="1600" dirty="0"/>
              <a:t>112 | </a:t>
            </a:r>
            <a:r>
              <a:rPr lang="en-US" sz="1600" b="1" dirty="0"/>
              <a:t>Director: </a:t>
            </a:r>
            <a:r>
              <a:rPr lang="en-US" sz="1600" dirty="0"/>
              <a:t>Chantal Walsh</a:t>
            </a:r>
            <a:endParaRPr lang="en-US" sz="1600" b="1" dirty="0"/>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15</a:t>
            </a:fld>
            <a:endParaRPr lang="en-US" b="1" dirty="0">
              <a:solidFill>
                <a:schemeClr val="tx1"/>
              </a:solidFill>
              <a:latin typeface="Garamond" pitchFamily="18" charset="0"/>
            </a:endParaRPr>
          </a:p>
        </p:txBody>
      </p:sp>
      <p:sp>
        <p:nvSpPr>
          <p:cNvPr id="9" name="TextBox 8"/>
          <p:cNvSpPr txBox="1"/>
          <p:nvPr/>
        </p:nvSpPr>
        <p:spPr>
          <a:xfrm>
            <a:off x="301729" y="2775249"/>
            <a:ext cx="3996991" cy="3631763"/>
          </a:xfrm>
          <a:prstGeom prst="rect">
            <a:avLst/>
          </a:prstGeom>
          <a:noFill/>
        </p:spPr>
        <p:txBody>
          <a:bodyPr wrap="square" rtlCol="0">
            <a:spAutoFit/>
          </a:bodyPr>
          <a:lstStyle/>
          <a:p>
            <a:pPr>
              <a:spcAft>
                <a:spcPts val="1200"/>
              </a:spcAft>
            </a:pPr>
            <a:r>
              <a:rPr lang="en-US" sz="2000" dirty="0"/>
              <a:t>The</a:t>
            </a:r>
            <a:r>
              <a:rPr lang="en-US" sz="2000" b="1" i="1" dirty="0"/>
              <a:t> Division of Oil and Gas (DOG)</a:t>
            </a:r>
            <a:r>
              <a:rPr lang="en-US" sz="2000" dirty="0"/>
              <a:t> conducts lease sales, collects royalties, authorizes oil and gas activities, and regulates common-carrier pipelines on state land.</a:t>
            </a:r>
          </a:p>
          <a:p>
            <a:pPr>
              <a:spcAft>
                <a:spcPts val="1200"/>
              </a:spcAft>
            </a:pPr>
            <a:r>
              <a:rPr lang="en-US" sz="2000" dirty="0"/>
              <a:t>DOG provides commercial analysis, economic modeling, financial risk assessments, audits, and other professional services to ensure the State receives maximum value for its oil and gas resources.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1009" b="29038"/>
          <a:stretch/>
        </p:blipFill>
        <p:spPr>
          <a:xfrm>
            <a:off x="4504730" y="2951024"/>
            <a:ext cx="4326580" cy="1620960"/>
          </a:xfrm>
          <a:prstGeom prst="rect">
            <a:avLst/>
          </a:prstGeom>
          <a:effectLst>
            <a:reflection blurRad="6350" stA="52000" endA="300" dir="5400000" sy="-100000" algn="bl" rotWithShape="0"/>
          </a:effectLst>
        </p:spPr>
      </p:pic>
    </p:spTree>
    <p:extLst>
      <p:ext uri="{BB962C8B-B14F-4D97-AF65-F5344CB8AC3E}">
        <p14:creationId xmlns:p14="http://schemas.microsoft.com/office/powerpoint/2010/main" val="11378616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3351" y="129647"/>
            <a:ext cx="8856344" cy="109347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57810" y="359372"/>
            <a:ext cx="8597900" cy="634020"/>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Oil &amp; Gas</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16</a:t>
            </a:fld>
            <a:endParaRPr lang="en-US" b="1" dirty="0">
              <a:solidFill>
                <a:schemeClr val="tx1"/>
              </a:solidFill>
              <a:latin typeface="Garamond" pitchFamily="18" charset="0"/>
            </a:endParaRPr>
          </a:p>
        </p:txBody>
      </p:sp>
      <p:sp>
        <p:nvSpPr>
          <p:cNvPr id="9" name="TextBox 8"/>
          <p:cNvSpPr txBox="1"/>
          <p:nvPr/>
        </p:nvSpPr>
        <p:spPr>
          <a:xfrm>
            <a:off x="133350" y="1515814"/>
            <a:ext cx="4111586" cy="4730269"/>
          </a:xfrm>
          <a:prstGeom prst="rect">
            <a:avLst/>
          </a:prstGeom>
          <a:noFill/>
        </p:spPr>
        <p:txBody>
          <a:bodyPr wrap="square" rtlCol="0">
            <a:spAutoFit/>
          </a:bodyPr>
          <a:lstStyle/>
          <a:p>
            <a:pPr>
              <a:spcAft>
                <a:spcPts val="1200"/>
              </a:spcAft>
            </a:pPr>
            <a:r>
              <a:rPr lang="en-US" sz="1600" b="1" i="1" dirty="0"/>
              <a:t>In 2016, the division …</a:t>
            </a:r>
          </a:p>
          <a:p>
            <a:pPr marL="285750" indent="-285750">
              <a:lnSpc>
                <a:spcPct val="114000"/>
              </a:lnSpc>
              <a:spcBef>
                <a:spcPts val="600"/>
              </a:spcBef>
              <a:buFont typeface="Arial" panose="020B0604020202020204" pitchFamily="34" charset="0"/>
              <a:buChar char="•"/>
            </a:pPr>
            <a:r>
              <a:rPr lang="en-US" sz="1600" dirty="0"/>
              <a:t>Held 2</a:t>
            </a:r>
            <a:r>
              <a:rPr lang="en-US" sz="1600" baseline="30000" dirty="0"/>
              <a:t>nd</a:t>
            </a:r>
            <a:r>
              <a:rPr lang="en-US" sz="1600" dirty="0"/>
              <a:t> largest North Slope lease sale by acreage (599,880) and 3</a:t>
            </a:r>
            <a:r>
              <a:rPr lang="en-US" sz="1600" baseline="30000" dirty="0"/>
              <a:t>rd</a:t>
            </a:r>
            <a:r>
              <a:rPr lang="en-US" sz="1600" dirty="0"/>
              <a:t> largest by dollar amount ($16.9M) since 1998; received $17.8M in bids for 633,000 acres including Beaufort Sea </a:t>
            </a:r>
            <a:endParaRPr lang="en-US" sz="1600" b="1" i="1" dirty="0"/>
          </a:p>
          <a:p>
            <a:pPr marL="285750" indent="-285750">
              <a:lnSpc>
                <a:spcPct val="114000"/>
              </a:lnSpc>
              <a:spcBef>
                <a:spcPts val="600"/>
              </a:spcBef>
              <a:buFont typeface="Arial" panose="020B0604020202020204" pitchFamily="34" charset="0"/>
              <a:buChar char="•"/>
            </a:pPr>
            <a:r>
              <a:rPr lang="en-US" sz="1600" dirty="0"/>
              <a:t>Initiated the release of seismic and well datasets for oil and gas exploration projects that received tax credits under AS 43.55.025</a:t>
            </a:r>
          </a:p>
          <a:p>
            <a:pPr marL="285750" indent="-285750">
              <a:lnSpc>
                <a:spcPct val="114000"/>
              </a:lnSpc>
              <a:spcBef>
                <a:spcPts val="600"/>
              </a:spcBef>
              <a:buFont typeface="Arial" panose="020B0604020202020204" pitchFamily="34" charset="0"/>
              <a:buChar char="•"/>
            </a:pPr>
            <a:r>
              <a:rPr lang="en-US" sz="1600" dirty="0"/>
              <a:t>Prepared state’s FY2018 production forecast using new methodology to increase accuracy;  forecast previously was prepared by DOR contractor </a:t>
            </a:r>
          </a:p>
          <a:p>
            <a:pPr marL="285750" indent="-285750">
              <a:lnSpc>
                <a:spcPct val="114000"/>
              </a:lnSpc>
              <a:spcBef>
                <a:spcPts val="600"/>
              </a:spcBef>
              <a:buFont typeface="Arial" panose="020B0604020202020204" pitchFamily="34" charset="0"/>
              <a:buChar char="•"/>
            </a:pPr>
            <a:r>
              <a:rPr lang="en-US" sz="1600" dirty="0"/>
              <a:t>Receipted and verified $920M in FY2016 royalties, rents and bonus bids</a:t>
            </a:r>
          </a:p>
        </p:txBody>
      </p:sp>
      <p:sp>
        <p:nvSpPr>
          <p:cNvPr id="10" name="TextBox 9"/>
          <p:cNvSpPr txBox="1"/>
          <p:nvPr/>
        </p:nvSpPr>
        <p:spPr>
          <a:xfrm>
            <a:off x="4556760" y="1724811"/>
            <a:ext cx="4358640" cy="4857099"/>
          </a:xfrm>
          <a:prstGeom prst="rect">
            <a:avLst/>
          </a:prstGeom>
          <a:noFill/>
        </p:spPr>
        <p:txBody>
          <a:bodyPr wrap="square" rtlCol="0">
            <a:spAutoFit/>
          </a:bodyPr>
          <a:lstStyle/>
          <a:p>
            <a:pPr marL="285750" indent="-285750">
              <a:lnSpc>
                <a:spcPct val="114000"/>
              </a:lnSpc>
              <a:spcBef>
                <a:spcPts val="600"/>
              </a:spcBef>
              <a:buFont typeface="Arial" panose="020B0604020202020204" pitchFamily="34" charset="0"/>
              <a:buChar char="•"/>
            </a:pPr>
            <a:r>
              <a:rPr lang="en-US" sz="1600" dirty="0"/>
              <a:t>Issued 7 royalty/NPSL audits resulting in additional $27M in state revenue</a:t>
            </a:r>
          </a:p>
          <a:p>
            <a:pPr marL="285750" indent="-285750">
              <a:lnSpc>
                <a:spcPct val="114000"/>
              </a:lnSpc>
              <a:spcBef>
                <a:spcPts val="600"/>
              </a:spcBef>
              <a:buFont typeface="Arial" panose="020B0604020202020204" pitchFamily="34" charset="0"/>
              <a:buChar char="•"/>
            </a:pPr>
            <a:r>
              <a:rPr lang="en-US" sz="1600" dirty="0"/>
              <a:t>Processed revised 2009-2016 royalty reports as result of FERC-required TAPS tariff reduction, resulting in $90M additional revenue</a:t>
            </a:r>
            <a:endParaRPr lang="en-US" sz="1600" b="1" i="1" dirty="0"/>
          </a:p>
          <a:p>
            <a:pPr marL="285750" indent="-285750">
              <a:lnSpc>
                <a:spcPct val="114000"/>
              </a:lnSpc>
              <a:spcBef>
                <a:spcPts val="600"/>
              </a:spcBef>
              <a:buFont typeface="Arial" panose="020B0604020202020204" pitchFamily="34" charset="0"/>
              <a:buChar char="•"/>
            </a:pPr>
            <a:r>
              <a:rPr lang="en-US" sz="1600" dirty="0"/>
              <a:t>Coordinated all state agency involvement in processing permits and finalized FERC-required Resource Reports for AKLNG and ASAP projects  </a:t>
            </a:r>
          </a:p>
          <a:p>
            <a:pPr marL="285750" indent="-285750">
              <a:lnSpc>
                <a:spcPct val="114000"/>
              </a:lnSpc>
              <a:spcBef>
                <a:spcPts val="600"/>
              </a:spcBef>
              <a:buFont typeface="Arial" panose="020B0604020202020204" pitchFamily="34" charset="0"/>
              <a:buChar char="•"/>
            </a:pPr>
            <a:r>
              <a:rPr lang="en-US" sz="1600" dirty="0"/>
              <a:t>Negotiated two royalty-in-kind (RIK) contracts for sale of oil to PetroStar; combined sales will yield $24M-$37M in revenue over a 5-year period.</a:t>
            </a:r>
          </a:p>
          <a:p>
            <a:pPr marL="285750" indent="-285750">
              <a:lnSpc>
                <a:spcPct val="114000"/>
              </a:lnSpc>
              <a:spcBef>
                <a:spcPts val="600"/>
              </a:spcBef>
              <a:buFont typeface="Arial" panose="020B0604020202020204" pitchFamily="34" charset="0"/>
              <a:buChar char="•"/>
            </a:pPr>
            <a:r>
              <a:rPr lang="en-US" sz="1600" dirty="0"/>
              <a:t>Completed DR&amp;R framework agreements with Chugach and ML&amp;P</a:t>
            </a:r>
            <a:endParaRPr lang="en-US" sz="1400" dirty="0">
              <a:latin typeface="Cambria" panose="02040503050406030204" pitchFamily="18" charset="0"/>
            </a:endParaRPr>
          </a:p>
          <a:p>
            <a:pPr>
              <a:spcAft>
                <a:spcPts val="1200"/>
              </a:spcAft>
            </a:pPr>
            <a:endParaRPr lang="en-US" sz="1600" b="1" i="1" dirty="0">
              <a:latin typeface="Cambria" panose="02040503050406030204" pitchFamily="18" charset="0"/>
            </a:endParaRPr>
          </a:p>
        </p:txBody>
      </p:sp>
    </p:spTree>
    <p:extLst>
      <p:ext uri="{BB962C8B-B14F-4D97-AF65-F5344CB8AC3E}">
        <p14:creationId xmlns:p14="http://schemas.microsoft.com/office/powerpoint/2010/main" val="29680251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160" y="134572"/>
            <a:ext cx="8839200" cy="1130349"/>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8046" y="134571"/>
            <a:ext cx="8889274" cy="1126462"/>
          </a:xfrm>
          <a:prstGeom prst="rect">
            <a:avLst/>
          </a:prstGeom>
        </p:spPr>
        <p:txBody>
          <a:bodyPr wrap="square">
            <a:spAutoFit/>
          </a:bodyPr>
          <a:lstStyle/>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Parks </a:t>
            </a:r>
          </a:p>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&amp; Outdoor Recreation</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148046" y="1289022"/>
            <a:ext cx="8828314" cy="1000274"/>
          </a:xfrm>
          <a:prstGeom prst="rect">
            <a:avLst/>
          </a:prstGeom>
          <a:solidFill>
            <a:srgbClr val="FFFFCC"/>
          </a:solidFill>
          <a:ln>
            <a:noFill/>
          </a:ln>
          <a:effectLst/>
        </p:spPr>
        <p:txBody>
          <a:bodyPr wrap="square" tIns="91440" bIns="91440" rtlCol="0">
            <a:spAutoFit/>
          </a:bodyPr>
          <a:lstStyle/>
          <a:p>
            <a:pPr algn="ctr">
              <a:spcAft>
                <a:spcPts val="600"/>
              </a:spcAft>
            </a:pPr>
            <a:r>
              <a:rPr lang="en-US" sz="1600" b="1" dirty="0"/>
              <a:t>Mission: </a:t>
            </a:r>
            <a:r>
              <a:rPr lang="en-US" sz="1600" dirty="0"/>
              <a:t>Provides outdoor recreation opportunities and conserves and interprets natural, cultural, and historic resources for the use, enjoyment, and welfare of the people.</a:t>
            </a:r>
          </a:p>
          <a:p>
            <a:pPr algn="ctr">
              <a:spcAft>
                <a:spcPts val="600"/>
              </a:spcAft>
            </a:pPr>
            <a:r>
              <a:rPr lang="en-US" sz="1600" b="1" dirty="0"/>
              <a:t>FY2017 Operating Budget: </a:t>
            </a:r>
            <a:r>
              <a:rPr lang="en-US" sz="1600" dirty="0"/>
              <a:t>$16.5M ($3.1M UGF)</a:t>
            </a:r>
            <a:r>
              <a:rPr lang="en-US" sz="1600" dirty="0">
                <a:solidFill>
                  <a:srgbClr val="FF0000"/>
                </a:solidFill>
              </a:rPr>
              <a:t> </a:t>
            </a:r>
            <a:r>
              <a:rPr lang="en-US" sz="1600" dirty="0"/>
              <a:t>| </a:t>
            </a:r>
            <a:r>
              <a:rPr lang="en-US" sz="1600" b="1" dirty="0"/>
              <a:t>Positions: </a:t>
            </a:r>
            <a:r>
              <a:rPr lang="en-US" sz="1600" dirty="0"/>
              <a:t>177 | </a:t>
            </a:r>
            <a:r>
              <a:rPr lang="en-US" sz="1600" b="1" dirty="0"/>
              <a:t>Director: </a:t>
            </a:r>
            <a:r>
              <a:rPr lang="en-US" sz="1600" dirty="0"/>
              <a:t>Ben Ellis</a:t>
            </a:r>
          </a:p>
        </p:txBody>
      </p:sp>
      <p:sp>
        <p:nvSpPr>
          <p:cNvPr id="5" name="TextBox 4"/>
          <p:cNvSpPr txBox="1"/>
          <p:nvPr/>
        </p:nvSpPr>
        <p:spPr>
          <a:xfrm>
            <a:off x="300446" y="2571367"/>
            <a:ext cx="4292237" cy="3677930"/>
          </a:xfrm>
          <a:prstGeom prst="rect">
            <a:avLst/>
          </a:prstGeom>
          <a:noFill/>
        </p:spPr>
        <p:txBody>
          <a:bodyPr wrap="square" rtlCol="0">
            <a:spAutoFit/>
          </a:bodyPr>
          <a:lstStyle/>
          <a:p>
            <a:pPr>
              <a:lnSpc>
                <a:spcPct val="114000"/>
              </a:lnSpc>
              <a:spcBef>
                <a:spcPts val="600"/>
              </a:spcBef>
            </a:pPr>
            <a:r>
              <a:rPr lang="en-US" sz="2000" dirty="0"/>
              <a:t>The </a:t>
            </a:r>
            <a:r>
              <a:rPr lang="en-US" sz="2000" b="1" i="1" dirty="0"/>
              <a:t>Division of Parks and Outdoor Recreation (DPOR) </a:t>
            </a:r>
            <a:r>
              <a:rPr lang="en-US" sz="2000" dirty="0"/>
              <a:t>operates and provides public safety in the largest state park system in the United States (3.3 million acres), including more than 120 park units and 900 miles of hiking trails. </a:t>
            </a:r>
          </a:p>
          <a:p>
            <a:pPr>
              <a:lnSpc>
                <a:spcPct val="114000"/>
              </a:lnSpc>
              <a:spcBef>
                <a:spcPts val="600"/>
              </a:spcBef>
            </a:pPr>
            <a:r>
              <a:rPr lang="en-US" sz="2000" dirty="0"/>
              <a:t>The division administers federal recreational trail grants and oversees the statewide programs for boating safety and historic preservation.</a:t>
            </a:r>
            <a:endParaRPr lang="en-US" sz="1400" dirty="0"/>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17</a:t>
            </a:fld>
            <a:endParaRPr lang="en-US" b="1" dirty="0">
              <a:solidFill>
                <a:schemeClr val="tx1"/>
              </a:solidFill>
              <a:latin typeface="Garamond"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203" y="2451481"/>
            <a:ext cx="3962400" cy="4025310"/>
          </a:xfrm>
          <a:prstGeom prst="rect">
            <a:avLst/>
          </a:prstGeom>
        </p:spPr>
      </p:pic>
    </p:spTree>
    <p:extLst>
      <p:ext uri="{BB962C8B-B14F-4D97-AF65-F5344CB8AC3E}">
        <p14:creationId xmlns:p14="http://schemas.microsoft.com/office/powerpoint/2010/main" val="7034614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91440"/>
            <a:ext cx="8961120" cy="11887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76200" y="9144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 name="Rectangle 7"/>
          <p:cNvSpPr/>
          <p:nvPr/>
        </p:nvSpPr>
        <p:spPr>
          <a:xfrm>
            <a:off x="245667" y="1634376"/>
            <a:ext cx="4153298" cy="4416594"/>
          </a:xfrm>
          <a:prstGeom prst="rect">
            <a:avLst/>
          </a:prstGeom>
        </p:spPr>
        <p:txBody>
          <a:bodyPr wrap="square">
            <a:spAutoFit/>
          </a:bodyPr>
          <a:lstStyle/>
          <a:p>
            <a:pPr marL="234950" lvl="2" indent="-228600">
              <a:spcBef>
                <a:spcPts val="600"/>
              </a:spcBef>
              <a:defRPr/>
            </a:pPr>
            <a:r>
              <a:rPr lang="en-US" sz="1600" b="1" i="1" dirty="0">
                <a:solidFill>
                  <a:prstClr val="black"/>
                </a:solidFill>
              </a:rPr>
              <a:t>In 2016, the division…</a:t>
            </a:r>
          </a:p>
          <a:p>
            <a:pPr marL="234950" lvl="2" indent="-228600">
              <a:spcBef>
                <a:spcPts val="600"/>
              </a:spcBef>
              <a:buFont typeface="Arial" pitchFamily="34" charset="0"/>
              <a:buChar char="•"/>
              <a:defRPr/>
            </a:pPr>
            <a:r>
              <a:rPr lang="en-US" sz="1600" dirty="0">
                <a:solidFill>
                  <a:prstClr val="black"/>
                </a:solidFill>
              </a:rPr>
              <a:t>Completed South Denali construction – 3,300-square-foot interpretive center, 35 full-hook-up campsites, 10 walk-in campsites, 3 public-use cabins, and a contact station opening Summer 2017</a:t>
            </a:r>
          </a:p>
          <a:p>
            <a:pPr marL="234950" lvl="2" indent="-228600">
              <a:spcBef>
                <a:spcPts val="600"/>
              </a:spcBef>
              <a:buFont typeface="Arial" pitchFamily="34" charset="0"/>
              <a:buChar char="•"/>
              <a:defRPr/>
            </a:pPr>
            <a:r>
              <a:rPr lang="en-US" sz="1600" dirty="0">
                <a:solidFill>
                  <a:prstClr val="black"/>
                </a:solidFill>
              </a:rPr>
              <a:t>Continued initiative to reduce reliance on general funds for state park operations  </a:t>
            </a:r>
          </a:p>
          <a:p>
            <a:pPr marL="234950" lvl="2" indent="-228600">
              <a:spcBef>
                <a:spcPts val="600"/>
              </a:spcBef>
              <a:buFont typeface="Arial" pitchFamily="34" charset="0"/>
              <a:buChar char="•"/>
              <a:defRPr/>
            </a:pPr>
            <a:r>
              <a:rPr lang="en-US" sz="1600" dirty="0"/>
              <a:t>Provided 4,041 loaner life jackets, taught 16,475 students through Kids Don’t Float Life program</a:t>
            </a:r>
          </a:p>
          <a:p>
            <a:pPr marL="234950" lvl="2" indent="-228600">
              <a:spcBef>
                <a:spcPts val="600"/>
              </a:spcBef>
              <a:buFont typeface="Arial" pitchFamily="34" charset="0"/>
              <a:buChar char="•"/>
              <a:defRPr/>
            </a:pPr>
            <a:r>
              <a:rPr lang="en-US" sz="1600" dirty="0"/>
              <a:t>Issued 57 archaeology survey permits and reviewed over 1,600 projects for impacts to historic properties</a:t>
            </a:r>
          </a:p>
          <a:p>
            <a:pPr marL="234950" lvl="2" indent="-228600">
              <a:spcBef>
                <a:spcPts val="600"/>
              </a:spcBef>
              <a:buFont typeface="Arial" pitchFamily="34" charset="0"/>
              <a:buChar char="•"/>
              <a:defRPr/>
            </a:pPr>
            <a:r>
              <a:rPr lang="en-US" sz="1600" dirty="0"/>
              <a:t>Awarded $360,000 in historical grants and more than $1.4M in recreational grants.</a:t>
            </a:r>
          </a:p>
        </p:txBody>
      </p:sp>
      <p:sp>
        <p:nvSpPr>
          <p:cNvPr id="9" name="Rectangle 8"/>
          <p:cNvSpPr/>
          <p:nvPr/>
        </p:nvSpPr>
        <p:spPr>
          <a:xfrm>
            <a:off x="129139" y="153991"/>
            <a:ext cx="8855242" cy="1077539"/>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19038" y="162083"/>
            <a:ext cx="9144000" cy="1148391"/>
          </a:xfrm>
          <a:prstGeom prst="rect">
            <a:avLst/>
          </a:prstGeom>
        </p:spPr>
        <p:txBody>
          <a:bodyPr wrap="square">
            <a:spAutoFit/>
          </a:bodyPr>
          <a:lstStyle/>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Parks </a:t>
            </a:r>
          </a:p>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&amp; Outdoor Recreation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432" y="1387797"/>
            <a:ext cx="4037028" cy="5213497"/>
          </a:xfrm>
          <a:prstGeom prst="rect">
            <a:avLst/>
          </a:prstGeom>
        </p:spPr>
      </p:pic>
      <p:sp>
        <p:nvSpPr>
          <p:cNvPr id="12"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18</a:t>
            </a:fld>
            <a:endParaRPr lang="en-US" b="1" dirty="0">
              <a:solidFill>
                <a:schemeClr val="tx1"/>
              </a:solidFill>
              <a:latin typeface="Garamond" pitchFamily="18" charset="0"/>
            </a:endParaRPr>
          </a:p>
        </p:txBody>
      </p:sp>
    </p:spTree>
    <p:extLst>
      <p:ext uri="{BB962C8B-B14F-4D97-AF65-F5344CB8AC3E}">
        <p14:creationId xmlns:p14="http://schemas.microsoft.com/office/powerpoint/2010/main" val="4040824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159" y="136205"/>
            <a:ext cx="8839200" cy="110252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89560" y="164150"/>
            <a:ext cx="8456538" cy="1148391"/>
          </a:xfrm>
          <a:prstGeom prst="rect">
            <a:avLst/>
          </a:prstGeom>
        </p:spPr>
        <p:txBody>
          <a:bodyPr wrap="square">
            <a:spAutoFit/>
          </a:bodyPr>
          <a:lstStyle/>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Office of Project Management &amp; Permitting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137159" y="1298738"/>
            <a:ext cx="8839201" cy="1154162"/>
          </a:xfrm>
          <a:prstGeom prst="rect">
            <a:avLst/>
          </a:prstGeom>
          <a:solidFill>
            <a:srgbClr val="FFFFCC"/>
          </a:solidFill>
          <a:ln>
            <a:noFill/>
          </a:ln>
          <a:effectLst/>
        </p:spPr>
        <p:txBody>
          <a:bodyPr wrap="square" rtlCol="0">
            <a:spAutoFit/>
          </a:bodyPr>
          <a:lstStyle/>
          <a:p>
            <a:pPr algn="ctr">
              <a:spcAft>
                <a:spcPts val="600"/>
              </a:spcAft>
            </a:pPr>
            <a:r>
              <a:rPr lang="en-US" sz="1600" b="1" dirty="0"/>
              <a:t>Mission: </a:t>
            </a:r>
            <a:r>
              <a:rPr lang="en-US" sz="1600" dirty="0"/>
              <a:t>Coordinates multi-agency regulatory reviews and authorizations, while collaboratively engaging federal agencies on land use planning and policy initiatives to maintain and enhance the state’s economy, quality of life, and maximize the value of Alaska’s vast natural resources.</a:t>
            </a:r>
          </a:p>
          <a:p>
            <a:pPr algn="ctr">
              <a:spcAft>
                <a:spcPts val="600"/>
              </a:spcAft>
            </a:pPr>
            <a:r>
              <a:rPr lang="en-US" sz="1600" b="1" dirty="0"/>
              <a:t>FY2017 Operating Budget: </a:t>
            </a:r>
            <a:r>
              <a:rPr lang="en-US" sz="1600" dirty="0"/>
              <a:t>$7.8M ($0.9M UGF) | </a:t>
            </a:r>
            <a:r>
              <a:rPr lang="en-US" sz="1600" b="1" dirty="0"/>
              <a:t>Positions: </a:t>
            </a:r>
            <a:r>
              <a:rPr lang="en-US" sz="1600" dirty="0"/>
              <a:t>15 | </a:t>
            </a:r>
            <a:r>
              <a:rPr lang="en-US" sz="1600" b="1" dirty="0"/>
              <a:t>Director: </a:t>
            </a:r>
            <a:r>
              <a:rPr lang="en-US" sz="1600" dirty="0"/>
              <a:t>Sara Longan</a:t>
            </a:r>
            <a:endParaRPr lang="en-US" sz="1600" b="1" dirty="0"/>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19</a:t>
            </a:fld>
            <a:endParaRPr lang="en-US" b="1" dirty="0">
              <a:solidFill>
                <a:schemeClr val="tx1"/>
              </a:solidFill>
              <a:latin typeface="Garamond" pitchFamily="18" charset="0"/>
            </a:endParaRPr>
          </a:p>
        </p:txBody>
      </p:sp>
      <p:sp>
        <p:nvSpPr>
          <p:cNvPr id="8" name="TextBox 7"/>
          <p:cNvSpPr txBox="1"/>
          <p:nvPr/>
        </p:nvSpPr>
        <p:spPr>
          <a:xfrm>
            <a:off x="448510" y="2786228"/>
            <a:ext cx="5218866" cy="3016210"/>
          </a:xfrm>
          <a:prstGeom prst="rect">
            <a:avLst/>
          </a:prstGeom>
          <a:noFill/>
        </p:spPr>
        <p:txBody>
          <a:bodyPr wrap="square" rtlCol="0">
            <a:spAutoFit/>
          </a:bodyPr>
          <a:lstStyle/>
          <a:p>
            <a:pPr>
              <a:spcAft>
                <a:spcPts val="1200"/>
              </a:spcAft>
            </a:pPr>
            <a:r>
              <a:rPr lang="en-US" sz="2000" dirty="0"/>
              <a:t>The </a:t>
            </a:r>
            <a:r>
              <a:rPr lang="en-US" sz="2000" b="1" i="1" dirty="0"/>
              <a:t>Office of Project Management &amp; Permitting (OPMP) </a:t>
            </a:r>
            <a:r>
              <a:rPr lang="en-US" sz="2000" dirty="0"/>
              <a:t>supports private industry, regulators, and the general public by implementing one-stop shop, multi-agency permit coordination to secure consistent, defensible, transparent, and timely permit decisions.</a:t>
            </a:r>
          </a:p>
          <a:p>
            <a:pPr>
              <a:spcAft>
                <a:spcPts val="1200"/>
              </a:spcAft>
            </a:pPr>
            <a:r>
              <a:rPr lang="en-US" sz="2000" dirty="0"/>
              <a:t>This model is unique to Alaska and offers a level of assurance to companies investing in Alaska that permit reviews are robust and transparent.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2808">
            <a:off x="6246136" y="2900750"/>
            <a:ext cx="2448789" cy="1628184"/>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27347">
            <a:off x="5786623" y="4404009"/>
            <a:ext cx="2662083" cy="1768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52570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6" y="133972"/>
            <a:ext cx="8822365" cy="107753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14953" y="355727"/>
            <a:ext cx="8700448" cy="634020"/>
          </a:xfrm>
          <a:prstGeom prst="rect">
            <a:avLst/>
          </a:prstGeom>
          <a:effectLst/>
        </p:spPr>
        <p:txBody>
          <a:bodyPr wrap="square">
            <a:spAutoFit/>
          </a:bodyPr>
          <a:lstStyle/>
          <a:p>
            <a:pPr algn="ctr">
              <a:lnSpc>
                <a:spcPct val="80000"/>
              </a:lnSpc>
            </a:pPr>
            <a:r>
              <a:rPr lang="en-US" sz="4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Presentation Outline</a:t>
            </a:r>
            <a:endPar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endParaRP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Subtitle 2"/>
          <p:cNvSpPr>
            <a:spLocks noGrp="1"/>
          </p:cNvSpPr>
          <p:nvPr>
            <p:ph idx="1"/>
          </p:nvPr>
        </p:nvSpPr>
        <p:spPr>
          <a:xfrm>
            <a:off x="543394" y="2597343"/>
            <a:ext cx="7914806" cy="2133600"/>
          </a:xfrm>
        </p:spPr>
        <p:txBody>
          <a:bodyPr>
            <a:noAutofit/>
          </a:bodyPr>
          <a:lstStyle/>
          <a:p>
            <a:pPr marL="225425" indent="-225425" algn="ctr">
              <a:spcBef>
                <a:spcPts val="0"/>
              </a:spcBef>
              <a:spcAft>
                <a:spcPts val="1800"/>
              </a:spcAft>
              <a:buSzPct val="100000"/>
              <a:buNone/>
            </a:pPr>
            <a:r>
              <a:rPr lang="en-US" b="1" dirty="0">
                <a:latin typeface="+mj-lt"/>
              </a:rPr>
              <a:t>PART I: </a:t>
            </a:r>
            <a:r>
              <a:rPr lang="en-US" dirty="0">
                <a:latin typeface="+mj-lt"/>
              </a:rPr>
              <a:t>Alaska’s resource base</a:t>
            </a:r>
          </a:p>
          <a:p>
            <a:pPr marL="225425" indent="-225425" algn="ctr">
              <a:spcBef>
                <a:spcPts val="0"/>
              </a:spcBef>
              <a:spcAft>
                <a:spcPts val="1800"/>
              </a:spcAft>
              <a:buSzPct val="100000"/>
              <a:buNone/>
            </a:pPr>
            <a:r>
              <a:rPr lang="en-US" b="1" dirty="0">
                <a:latin typeface="+mj-lt"/>
              </a:rPr>
              <a:t>PART II: </a:t>
            </a:r>
            <a:r>
              <a:rPr lang="en-US" dirty="0">
                <a:latin typeface="+mj-lt"/>
              </a:rPr>
              <a:t>DNR overview &amp; recent activities</a:t>
            </a:r>
          </a:p>
          <a:p>
            <a:pPr marL="225425" indent="-225425" algn="ctr">
              <a:spcBef>
                <a:spcPts val="0"/>
              </a:spcBef>
              <a:spcAft>
                <a:spcPts val="1800"/>
              </a:spcAft>
              <a:buSzPct val="100000"/>
              <a:buNone/>
            </a:pPr>
            <a:r>
              <a:rPr lang="en-US" b="1" dirty="0">
                <a:latin typeface="+mj-lt"/>
              </a:rPr>
              <a:t>PART III: </a:t>
            </a:r>
            <a:r>
              <a:rPr lang="en-US" dirty="0">
                <a:latin typeface="+mj-lt"/>
              </a:rPr>
              <a:t>AKLNG Project update</a:t>
            </a:r>
          </a:p>
          <a:p>
            <a:pPr marL="225425" indent="-225425" algn="ctr">
              <a:spcBef>
                <a:spcPts val="0"/>
              </a:spcBef>
              <a:spcAft>
                <a:spcPts val="1800"/>
              </a:spcAft>
              <a:buSzPct val="100000"/>
              <a:buNone/>
            </a:pPr>
            <a:r>
              <a:rPr lang="en-US" b="1" dirty="0">
                <a:latin typeface="+mj-lt"/>
              </a:rPr>
              <a:t>PART IV: </a:t>
            </a:r>
            <a:r>
              <a:rPr lang="en-US" dirty="0">
                <a:latin typeface="+mj-lt"/>
              </a:rPr>
              <a:t>2017 priorities &amp; activities</a:t>
            </a:r>
            <a:endParaRPr lang="en-US" sz="2000" dirty="0">
              <a:latin typeface="+mj-lt"/>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a:t>
            </a:fld>
            <a:endParaRPr lang="en-US" b="1" dirty="0">
              <a:solidFill>
                <a:schemeClr val="tx1"/>
              </a:solidFill>
              <a:latin typeface="Garamond" pitchFamily="18" charset="0"/>
            </a:endParaRPr>
          </a:p>
        </p:txBody>
      </p:sp>
    </p:spTree>
    <p:extLst>
      <p:ext uri="{BB962C8B-B14F-4D97-AF65-F5344CB8AC3E}">
        <p14:creationId xmlns:p14="http://schemas.microsoft.com/office/powerpoint/2010/main" val="9346665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160" y="126772"/>
            <a:ext cx="8839200" cy="116464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89560" y="165448"/>
            <a:ext cx="8534400" cy="1148391"/>
          </a:xfrm>
          <a:prstGeom prst="rect">
            <a:avLst/>
          </a:prstGeom>
        </p:spPr>
        <p:txBody>
          <a:bodyPr wrap="square">
            <a:spAutoFit/>
          </a:bodyPr>
          <a:lstStyle/>
          <a:p>
            <a:pPr algn="ctr">
              <a:lnSpc>
                <a:spcPct val="80000"/>
              </a:lnSpc>
            </a:pPr>
            <a:r>
              <a:rPr lang="en-US" sz="42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Office of Project Management &amp; Permitting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289560" y="1443887"/>
            <a:ext cx="8534400" cy="4785926"/>
          </a:xfrm>
          <a:prstGeom prst="rect">
            <a:avLst/>
          </a:prstGeom>
          <a:noFill/>
        </p:spPr>
        <p:txBody>
          <a:bodyPr wrap="square" rtlCol="0">
            <a:spAutoFit/>
          </a:bodyPr>
          <a:lstStyle/>
          <a:p>
            <a:pPr marL="57150" lvl="3">
              <a:spcAft>
                <a:spcPts val="600"/>
              </a:spcAft>
              <a:defRPr/>
            </a:pPr>
            <a:r>
              <a:rPr lang="en-US" sz="1600" b="1" i="1" dirty="0"/>
              <a:t>In 2016, the office …</a:t>
            </a:r>
          </a:p>
          <a:p>
            <a:pPr marL="342900" lvl="3" indent="-285750">
              <a:spcAft>
                <a:spcPts val="1200"/>
              </a:spcAft>
              <a:buFont typeface="Arial" panose="020B0604020202020204" pitchFamily="34" charset="0"/>
              <a:buChar char="•"/>
              <a:defRPr/>
            </a:pPr>
            <a:r>
              <a:rPr lang="en-US" sz="1600" dirty="0">
                <a:solidFill>
                  <a:prstClr val="black"/>
                </a:solidFill>
              </a:rPr>
              <a:t>Coordinated permitting, NEPA review, and construction and permit compliance activities for major projects including:</a:t>
            </a:r>
          </a:p>
          <a:p>
            <a:pPr marL="801688" lvl="4" indent="-285750">
              <a:spcAft>
                <a:spcPts val="1200"/>
              </a:spcAft>
              <a:buFont typeface="Courier New" panose="02070309020205020404" pitchFamily="49" charset="0"/>
              <a:buChar char="o"/>
              <a:defRPr/>
            </a:pPr>
            <a:r>
              <a:rPr lang="en-US" sz="1600" b="1" dirty="0"/>
              <a:t>Oil &amp; Gas: </a:t>
            </a:r>
            <a:r>
              <a:rPr lang="en-US" sz="1600" dirty="0"/>
              <a:t>Nanushuk Project (Armstrong), Greater Moose’s Tooth 1 and 2 (ConocoPhillips), Point Thomson (ExxonMobil), Liberty (Hilcorp), Smith Bay (Caelus Energy), </a:t>
            </a:r>
            <a:r>
              <a:rPr lang="en-US" sz="1600" dirty="0" err="1"/>
              <a:t>Nikaitchuq</a:t>
            </a:r>
            <a:r>
              <a:rPr lang="en-US" sz="1600" dirty="0"/>
              <a:t> (ENI)</a:t>
            </a:r>
          </a:p>
          <a:p>
            <a:pPr marL="801688" lvl="4" indent="-285750">
              <a:spcAft>
                <a:spcPts val="1200"/>
              </a:spcAft>
              <a:buFont typeface="Courier New" panose="02070309020205020404" pitchFamily="49" charset="0"/>
              <a:buChar char="o"/>
              <a:defRPr/>
            </a:pPr>
            <a:r>
              <a:rPr lang="en-US" sz="1600" b="1" dirty="0"/>
              <a:t>Mining:</a:t>
            </a:r>
            <a:r>
              <a:rPr lang="en-US" sz="1600" dirty="0"/>
              <a:t> Donlin Gold, Fort Knox, Kensington, Nixon Fork, Pogo, Red Dog</a:t>
            </a:r>
          </a:p>
          <a:p>
            <a:pPr marL="285750" lvl="2" indent="-285750">
              <a:spcAft>
                <a:spcPts val="1200"/>
              </a:spcAft>
              <a:buFont typeface="Arial" panose="020B0604020202020204" pitchFamily="34" charset="0"/>
              <a:buChar char="•"/>
              <a:defRPr/>
            </a:pPr>
            <a:r>
              <a:rPr lang="en-US" sz="1600" dirty="0"/>
              <a:t>Consistently engaged with federal agencies to advance State interests during federal land management planning, including NPR-A, Arctic OCS, ANWR-1002 Area </a:t>
            </a:r>
          </a:p>
          <a:p>
            <a:pPr marL="285750" lvl="2" indent="-285750">
              <a:spcAft>
                <a:spcPts val="1200"/>
              </a:spcAft>
              <a:buFont typeface="Arial" panose="020B0604020202020204" pitchFamily="34" charset="0"/>
              <a:buChar char="•"/>
              <a:defRPr/>
            </a:pPr>
            <a:r>
              <a:rPr lang="en-US" sz="1600" dirty="0"/>
              <a:t>Continued the multi-year process to develop a statewide wetlands mitigation in-lieu fee program to offset impacts to wetlands, as required by the Clean Water Act. This program would lower project development costs and generate state revenue </a:t>
            </a:r>
          </a:p>
          <a:p>
            <a:pPr marL="285750" lvl="2" indent="-285750">
              <a:spcAft>
                <a:spcPts val="1200"/>
              </a:spcAft>
              <a:buFont typeface="Arial" panose="020B0604020202020204" pitchFamily="34" charset="0"/>
              <a:buChar char="•"/>
              <a:defRPr/>
            </a:pPr>
            <a:r>
              <a:rPr lang="en-US" sz="1600" dirty="0"/>
              <a:t>Renewed an MOU with the North Slope Borough to address issues and coordinate activities relating to North Slope oil &amp; gas development</a:t>
            </a:r>
          </a:p>
          <a:p>
            <a:pPr marL="285750" lvl="2" indent="-285750">
              <a:spcAft>
                <a:spcPts val="1200"/>
              </a:spcAft>
              <a:buFont typeface="Arial" panose="020B0604020202020204" pitchFamily="34" charset="0"/>
              <a:buChar char="•"/>
              <a:defRPr/>
            </a:pPr>
            <a:r>
              <a:rPr lang="en-US" sz="1600" dirty="0"/>
              <a:t>Coordinated Alaska Geospatial Council work to develop an accurate topographic base map of Alaska, which now covers 77% of the state</a:t>
            </a: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20</a:t>
            </a:fld>
            <a:endParaRPr lang="en-US" b="1" dirty="0">
              <a:solidFill>
                <a:schemeClr val="tx1"/>
              </a:solidFill>
              <a:latin typeface="Garamond" pitchFamily="18" charset="0"/>
            </a:endParaRPr>
          </a:p>
        </p:txBody>
      </p:sp>
    </p:spTree>
    <p:extLst>
      <p:ext uri="{BB962C8B-B14F-4D97-AF65-F5344CB8AC3E}">
        <p14:creationId xmlns:p14="http://schemas.microsoft.com/office/powerpoint/2010/main" val="23611914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3437" y="130112"/>
            <a:ext cx="8852263" cy="1101634"/>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30629" y="390945"/>
            <a:ext cx="8852262" cy="579967"/>
          </a:xfrm>
          <a:prstGeom prst="rect">
            <a:avLst/>
          </a:prstGeom>
        </p:spPr>
        <p:txBody>
          <a:bodyPr wrap="square">
            <a:spAutoFit/>
          </a:bodyPr>
          <a:lstStyle/>
          <a:p>
            <a:pPr algn="ctr">
              <a:lnSpc>
                <a:spcPct val="80000"/>
              </a:lnSpc>
            </a:pPr>
            <a:r>
              <a:rPr lang="en-US" sz="38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Mental Health Trust Land Office</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133436" y="1281916"/>
            <a:ext cx="8852263" cy="1183166"/>
          </a:xfrm>
          <a:prstGeom prst="rect">
            <a:avLst/>
          </a:prstGeom>
          <a:solidFill>
            <a:srgbClr val="FFFFCC"/>
          </a:solidFill>
          <a:ln>
            <a:noFill/>
          </a:ln>
          <a:effectLst/>
        </p:spPr>
        <p:txBody>
          <a:bodyPr wrap="square" rtlCol="0">
            <a:spAutoFit/>
          </a:bodyPr>
          <a:lstStyle/>
          <a:p>
            <a:pPr algn="ctr">
              <a:spcAft>
                <a:spcPts val="600"/>
              </a:spcAft>
            </a:pPr>
            <a:r>
              <a:rPr lang="en-US" sz="1600" b="1" dirty="0"/>
              <a:t>Mission: </a:t>
            </a:r>
            <a:r>
              <a:rPr lang="en-US" sz="1600" dirty="0"/>
              <a:t>Protect and enhance the value of Alaska Mental Health Trust Lands, including minerals, coal, oil and gas, timber, and real estate, while maximizing revenues from those lands over time to support mental health services.</a:t>
            </a:r>
          </a:p>
          <a:p>
            <a:pPr algn="ctr">
              <a:spcAft>
                <a:spcPts val="600"/>
              </a:spcAft>
            </a:pPr>
            <a:r>
              <a:rPr lang="en-US" sz="1600" b="1" dirty="0"/>
              <a:t>FY2017 Operating Budget: </a:t>
            </a:r>
            <a:r>
              <a:rPr lang="en-US" sz="1600" dirty="0"/>
              <a:t>$4.4M ($0 UGF) | </a:t>
            </a:r>
            <a:r>
              <a:rPr lang="en-US" sz="1600" b="1" dirty="0"/>
              <a:t>Positions: </a:t>
            </a:r>
            <a:r>
              <a:rPr lang="en-US" sz="1600" dirty="0"/>
              <a:t>19 | </a:t>
            </a:r>
            <a:r>
              <a:rPr lang="en-US" sz="1600" b="1" dirty="0"/>
              <a:t>Executive Director: </a:t>
            </a:r>
            <a:r>
              <a:rPr lang="en-US" sz="1600" dirty="0"/>
              <a:t>John Morrison</a:t>
            </a:r>
            <a:endParaRPr lang="en-US" sz="1600" b="1" dirty="0"/>
          </a:p>
        </p:txBody>
      </p:sp>
      <p:sp>
        <p:nvSpPr>
          <p:cNvPr id="5" name="TextBox 4"/>
          <p:cNvSpPr txBox="1"/>
          <p:nvPr/>
        </p:nvSpPr>
        <p:spPr>
          <a:xfrm>
            <a:off x="4783622" y="2730326"/>
            <a:ext cx="4202076" cy="3564950"/>
          </a:xfrm>
          <a:prstGeom prst="rect">
            <a:avLst/>
          </a:prstGeom>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square" rtlCol="0">
            <a:spAutoFit/>
          </a:bodyPr>
          <a:lstStyle/>
          <a:p>
            <a:pPr>
              <a:lnSpc>
                <a:spcPct val="114000"/>
              </a:lnSpc>
              <a:spcBef>
                <a:spcPts val="600"/>
              </a:spcBef>
            </a:pPr>
            <a:r>
              <a:rPr lang="en-US" sz="1600" b="1" i="1" dirty="0"/>
              <a:t>In 2016, the TLO …</a:t>
            </a:r>
          </a:p>
          <a:p>
            <a:pPr marL="285750" indent="-285750">
              <a:lnSpc>
                <a:spcPct val="114000"/>
              </a:lnSpc>
              <a:spcBef>
                <a:spcPts val="600"/>
              </a:spcBef>
              <a:buFont typeface="Arial" panose="020B0604020202020204" pitchFamily="34" charset="0"/>
              <a:buChar char="•"/>
            </a:pPr>
            <a:r>
              <a:rPr lang="en-US" sz="1600" dirty="0"/>
              <a:t>Generated $9.1M to fund programs for ~85,000 Alaskan Mental Health Trust beneficiaries:</a:t>
            </a:r>
          </a:p>
          <a:p>
            <a:pPr marL="576263" indent="-285750">
              <a:lnSpc>
                <a:spcPct val="114000"/>
              </a:lnSpc>
              <a:spcBef>
                <a:spcPts val="600"/>
              </a:spcBef>
              <a:buFont typeface="Courier New" panose="02070309020205020404" pitchFamily="49" charset="0"/>
              <a:buChar char="o"/>
            </a:pPr>
            <a:r>
              <a:rPr lang="en-US" sz="1600" dirty="0"/>
              <a:t>$2.5M from land sales and rentals across the state (competitive and negotiated)</a:t>
            </a:r>
          </a:p>
          <a:p>
            <a:pPr marL="576263" indent="-293688">
              <a:lnSpc>
                <a:spcPct val="114000"/>
              </a:lnSpc>
              <a:spcBef>
                <a:spcPts val="600"/>
              </a:spcBef>
              <a:buFont typeface="Courier New" panose="02070309020205020404" pitchFamily="49" charset="0"/>
              <a:buChar char="o"/>
              <a:tabLst>
                <a:tab pos="576263" algn="l"/>
              </a:tabLst>
            </a:pPr>
            <a:r>
              <a:rPr lang="en-US" sz="1600" dirty="0"/>
              <a:t>$2M from real estate investments and leases</a:t>
            </a:r>
          </a:p>
          <a:p>
            <a:pPr marL="576263" indent="-293688">
              <a:lnSpc>
                <a:spcPct val="114000"/>
              </a:lnSpc>
              <a:spcBef>
                <a:spcPts val="600"/>
              </a:spcBef>
              <a:buFont typeface="Courier New" panose="02070309020205020404" pitchFamily="49" charset="0"/>
              <a:buChar char="o"/>
              <a:tabLst>
                <a:tab pos="576263" algn="l"/>
              </a:tabLst>
            </a:pPr>
            <a:r>
              <a:rPr lang="en-US" sz="1600" dirty="0"/>
              <a:t>$4.3M in oil, gas and mineral royalties</a:t>
            </a:r>
          </a:p>
          <a:p>
            <a:pPr marL="285750" indent="-285750">
              <a:lnSpc>
                <a:spcPct val="114000"/>
              </a:lnSpc>
              <a:spcBef>
                <a:spcPts val="600"/>
              </a:spcBef>
              <a:buFont typeface="Arial" panose="020B0604020202020204" pitchFamily="34" charset="0"/>
              <a:buChar char="•"/>
            </a:pPr>
            <a:r>
              <a:rPr lang="en-US" sz="1600" dirty="0"/>
              <a:t>Explored Icy Cape to better define mineral resources for future development</a:t>
            </a: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21</a:t>
            </a:fld>
            <a:endParaRPr lang="en-US" b="1" dirty="0">
              <a:solidFill>
                <a:schemeClr val="tx1"/>
              </a:solidFill>
              <a:latin typeface="Garamond" pitchFamily="18" charset="0"/>
            </a:endParaRPr>
          </a:p>
        </p:txBody>
      </p:sp>
      <p:sp>
        <p:nvSpPr>
          <p:cNvPr id="2" name="TextBox 1"/>
          <p:cNvSpPr txBox="1"/>
          <p:nvPr/>
        </p:nvSpPr>
        <p:spPr>
          <a:xfrm>
            <a:off x="248729" y="2773863"/>
            <a:ext cx="4362364" cy="3477875"/>
          </a:xfrm>
          <a:prstGeom prst="rect">
            <a:avLst/>
          </a:prstGeom>
          <a:noFill/>
        </p:spPr>
        <p:txBody>
          <a:bodyPr wrap="square" rtlCol="0">
            <a:spAutoFit/>
          </a:bodyPr>
          <a:lstStyle/>
          <a:p>
            <a:r>
              <a:rPr lang="en-US" sz="2000" dirty="0"/>
              <a:t>The</a:t>
            </a:r>
            <a:r>
              <a:rPr lang="en-US" sz="2000" b="1" i="1" dirty="0"/>
              <a:t> Trust Land Office (TLO) </a:t>
            </a:r>
            <a:r>
              <a:rPr lang="en-US" sz="2000" dirty="0"/>
              <a:t>is responsible for managing the land and other natural resources owned by the Alaska Mental Health Trust Authority. </a:t>
            </a:r>
          </a:p>
          <a:p>
            <a:endParaRPr lang="en-US" sz="2000" dirty="0"/>
          </a:p>
          <a:p>
            <a:r>
              <a:rPr lang="en-US" sz="2000" dirty="0"/>
              <a:t>The TLO generates revenue for trust beneficiaries from land sales and leasing, real estate investment and development, timber sales, mineral, coal, oil and gas exploration and development, and sand gravel and rock sales. </a:t>
            </a:r>
          </a:p>
        </p:txBody>
      </p:sp>
    </p:spTree>
    <p:extLst>
      <p:ext uri="{BB962C8B-B14F-4D97-AF65-F5344CB8AC3E}">
        <p14:creationId xmlns:p14="http://schemas.microsoft.com/office/powerpoint/2010/main" val="27010293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8528" y="144381"/>
            <a:ext cx="8816340" cy="108055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56906" y="368897"/>
            <a:ext cx="8717962" cy="656975"/>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Support Services Division</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158528" y="1269403"/>
            <a:ext cx="8816340" cy="1000274"/>
          </a:xfrm>
          <a:prstGeom prst="rect">
            <a:avLst/>
          </a:prstGeom>
          <a:solidFill>
            <a:srgbClr val="FFFFCC"/>
          </a:solidFill>
          <a:ln>
            <a:noFill/>
          </a:ln>
          <a:effectLst/>
        </p:spPr>
        <p:txBody>
          <a:bodyPr wrap="square" lIns="0" tIns="91440" rIns="0" bIns="91440" rtlCol="0">
            <a:spAutoFit/>
          </a:bodyPr>
          <a:lstStyle/>
          <a:p>
            <a:pPr algn="ctr">
              <a:spcAft>
                <a:spcPts val="600"/>
              </a:spcAft>
            </a:pPr>
            <a:r>
              <a:rPr lang="en-US" sz="1600" b="1" dirty="0"/>
              <a:t>Mission</a:t>
            </a:r>
            <a:r>
              <a:rPr lang="en-US" sz="1600" dirty="0"/>
              <a:t>: Provide client-focused, efficient and cost-effective financial, budget, procurement, human resource, information technology, and recording services to DNR and the public.</a:t>
            </a:r>
          </a:p>
          <a:p>
            <a:pPr algn="ctr">
              <a:spcAft>
                <a:spcPts val="600"/>
              </a:spcAft>
            </a:pPr>
            <a:r>
              <a:rPr lang="en-US" sz="1600" b="1" dirty="0"/>
              <a:t>FY2017 Operating Budget:</a:t>
            </a:r>
            <a:r>
              <a:rPr lang="en-US" sz="1600" dirty="0"/>
              <a:t> $13M ($5.6M UGF) | </a:t>
            </a:r>
            <a:r>
              <a:rPr lang="en-US" sz="1600" b="1" dirty="0"/>
              <a:t>Positions:</a:t>
            </a:r>
            <a:r>
              <a:rPr lang="en-US" sz="1600" dirty="0"/>
              <a:t> 117 | </a:t>
            </a:r>
            <a:r>
              <a:rPr lang="en-US" sz="1600" b="1" dirty="0"/>
              <a:t>Director:</a:t>
            </a:r>
            <a:r>
              <a:rPr lang="en-US" sz="1600" dirty="0"/>
              <a:t> Fabienne Peter-Contesse</a:t>
            </a:r>
          </a:p>
        </p:txBody>
      </p:sp>
      <p:sp>
        <p:nvSpPr>
          <p:cNvPr id="5" name="TextBox 4"/>
          <p:cNvSpPr txBox="1"/>
          <p:nvPr/>
        </p:nvSpPr>
        <p:spPr>
          <a:xfrm>
            <a:off x="4621233" y="2368847"/>
            <a:ext cx="4353635" cy="4049442"/>
          </a:xfrm>
          <a:prstGeom prst="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path path="circle">
              <a:fillToRect l="100000" t="100000"/>
            </a:path>
          </a:gradFill>
        </p:spPr>
        <p:txBody>
          <a:bodyPr wrap="square" rtlCol="0">
            <a:spAutoFit/>
          </a:bodyPr>
          <a:lstStyle/>
          <a:p>
            <a:pPr>
              <a:lnSpc>
                <a:spcPct val="114000"/>
              </a:lnSpc>
              <a:spcBef>
                <a:spcPts val="600"/>
              </a:spcBef>
            </a:pPr>
            <a:r>
              <a:rPr lang="en-US" sz="1600" b="1" i="1" dirty="0"/>
              <a:t>In 2016, the division:</a:t>
            </a:r>
          </a:p>
          <a:p>
            <a:pPr marL="285750" indent="-285750">
              <a:lnSpc>
                <a:spcPct val="114000"/>
              </a:lnSpc>
              <a:spcBef>
                <a:spcPts val="600"/>
              </a:spcBef>
              <a:buFont typeface="Arial" panose="020B0604020202020204" pitchFamily="34" charset="0"/>
              <a:buChar char="•"/>
            </a:pPr>
            <a:r>
              <a:rPr lang="en-US" sz="1600" dirty="0"/>
              <a:t>Merged Dept. of Administration’s desktop support into DNR’s structure to improve service and reduce costs</a:t>
            </a:r>
          </a:p>
          <a:p>
            <a:pPr marL="285750" indent="-285750">
              <a:lnSpc>
                <a:spcPct val="114000"/>
              </a:lnSpc>
              <a:spcBef>
                <a:spcPts val="600"/>
              </a:spcBef>
              <a:buFont typeface="Arial" panose="020B0604020202020204" pitchFamily="34" charset="0"/>
              <a:buChar char="•"/>
            </a:pPr>
            <a:r>
              <a:rPr lang="en-US" sz="1600" dirty="0"/>
              <a:t>Upgraded IT services to streamline the permit application and management process for water use authorizations</a:t>
            </a:r>
          </a:p>
          <a:p>
            <a:pPr marL="285750" indent="-285750">
              <a:lnSpc>
                <a:spcPct val="114000"/>
              </a:lnSpc>
              <a:spcBef>
                <a:spcPts val="600"/>
              </a:spcBef>
              <a:buFont typeface="Arial" panose="020B0604020202020204" pitchFamily="34" charset="0"/>
              <a:buChar char="•"/>
            </a:pPr>
            <a:r>
              <a:rPr lang="en-US" sz="1600" dirty="0"/>
              <a:t>Completed Electronic Recording and Uniform Commercial Code online system implementation, enabling Recorder’s Office to reduce costs and improve service delivery</a:t>
            </a:r>
          </a:p>
          <a:p>
            <a:pPr marL="285750" indent="-285750">
              <a:lnSpc>
                <a:spcPct val="114000"/>
              </a:lnSpc>
              <a:spcBef>
                <a:spcPts val="600"/>
              </a:spcBef>
              <a:buFont typeface="Arial" panose="020B0604020202020204" pitchFamily="34" charset="0"/>
              <a:buChar char="•"/>
            </a:pPr>
            <a:r>
              <a:rPr lang="en-US" sz="1600" dirty="0"/>
              <a:t> Participated in statewide initiatives to improve delivery of services and reduce costs</a:t>
            </a:r>
          </a:p>
        </p:txBody>
      </p:sp>
      <p:sp>
        <p:nvSpPr>
          <p:cNvPr id="35" name="Slide Number Placeholder 2"/>
          <p:cNvSpPr>
            <a:spLocks noGrp="1"/>
          </p:cNvSpPr>
          <p:nvPr>
            <p:ph type="sldNum" sz="quarter" idx="12"/>
          </p:nvPr>
        </p:nvSpPr>
        <p:spPr>
          <a:xfrm>
            <a:off x="8458200" y="6324604"/>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22</a:t>
            </a:fld>
            <a:endParaRPr lang="en-US" b="1" dirty="0">
              <a:solidFill>
                <a:schemeClr val="tx1"/>
              </a:solidFill>
              <a:latin typeface="Garamond" pitchFamily="18" charset="0"/>
            </a:endParaRPr>
          </a:p>
        </p:txBody>
      </p:sp>
      <p:sp>
        <p:nvSpPr>
          <p:cNvPr id="2" name="TextBox 1"/>
          <p:cNvSpPr txBox="1"/>
          <p:nvPr/>
        </p:nvSpPr>
        <p:spPr>
          <a:xfrm>
            <a:off x="256906" y="2386840"/>
            <a:ext cx="4242523" cy="4093428"/>
          </a:xfrm>
          <a:prstGeom prst="rect">
            <a:avLst/>
          </a:prstGeom>
          <a:noFill/>
        </p:spPr>
        <p:txBody>
          <a:bodyPr wrap="square" rtlCol="0">
            <a:spAutoFit/>
          </a:bodyPr>
          <a:lstStyle/>
          <a:p>
            <a:pPr>
              <a:spcAft>
                <a:spcPts val="1200"/>
              </a:spcAft>
            </a:pPr>
            <a:r>
              <a:rPr lang="en-US" sz="2000" dirty="0"/>
              <a:t>The </a:t>
            </a:r>
            <a:r>
              <a:rPr lang="en-US" sz="2000" b="1" i="1" dirty="0"/>
              <a:t>Support Services Division (SSD) </a:t>
            </a:r>
            <a:r>
              <a:rPr lang="en-US" sz="2000" dirty="0"/>
              <a:t>provides land records management for more than 160 million acres of state land.</a:t>
            </a:r>
          </a:p>
          <a:p>
            <a:pPr>
              <a:spcAft>
                <a:spcPts val="1200"/>
              </a:spcAft>
            </a:pPr>
            <a:r>
              <a:rPr lang="en-US" sz="2000" dirty="0"/>
              <a:t>SSD develops and supports software and hardware solutions and provides IT support throughout Alaska. </a:t>
            </a:r>
          </a:p>
          <a:p>
            <a:pPr>
              <a:spcAft>
                <a:spcPts val="1200"/>
              </a:spcAft>
            </a:pPr>
            <a:r>
              <a:rPr lang="en-US" sz="2000" dirty="0"/>
              <a:t>The division oversees DNR procurement, budget, and financial transactions, and ensures public funds from 22 different sources are managed with integrity and transparency.</a:t>
            </a:r>
          </a:p>
        </p:txBody>
      </p:sp>
    </p:spTree>
    <p:extLst>
      <p:ext uri="{BB962C8B-B14F-4D97-AF65-F5344CB8AC3E}">
        <p14:creationId xmlns:p14="http://schemas.microsoft.com/office/powerpoint/2010/main" val="27760997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8528" y="144383"/>
            <a:ext cx="8816340" cy="108055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05980" y="222757"/>
            <a:ext cx="8721436" cy="929485"/>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DNR Budget Reductions</a:t>
            </a:r>
          </a:p>
          <a:p>
            <a:pPr algn="ctr">
              <a:lnSpc>
                <a:spcPct val="80000"/>
              </a:lnSpc>
            </a:pPr>
            <a:r>
              <a:rPr lang="en-US" sz="2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 FY2016 and FY2017 Highlights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6"/>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23</a:t>
            </a:fld>
            <a:endParaRPr lang="en-US" b="1" dirty="0">
              <a:solidFill>
                <a:schemeClr val="tx1"/>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8513761"/>
              </p:ext>
            </p:extLst>
          </p:nvPr>
        </p:nvGraphicFramePr>
        <p:xfrm>
          <a:off x="285579" y="1348967"/>
          <a:ext cx="8542365" cy="4741737"/>
        </p:xfrm>
        <a:graphic>
          <a:graphicData uri="http://schemas.openxmlformats.org/drawingml/2006/table">
            <a:tbl>
              <a:tblPr firstRow="1" firstCol="1" bandRow="1">
                <a:tableStyleId>{5C22544A-7EE6-4342-B048-85BDC9FD1C3A}</a:tableStyleId>
              </a:tblPr>
              <a:tblGrid>
                <a:gridCol w="2170766">
                  <a:extLst>
                    <a:ext uri="{9D8B030D-6E8A-4147-A177-3AD203B41FA5}">
                      <a16:colId xmlns:a16="http://schemas.microsoft.com/office/drawing/2014/main" xmlns="" val="20000"/>
                    </a:ext>
                  </a:extLst>
                </a:gridCol>
                <a:gridCol w="6371599">
                  <a:extLst>
                    <a:ext uri="{9D8B030D-6E8A-4147-A177-3AD203B41FA5}">
                      <a16:colId xmlns:a16="http://schemas.microsoft.com/office/drawing/2014/main" xmlns="" val="20001"/>
                    </a:ext>
                  </a:extLst>
                </a:gridCol>
              </a:tblGrid>
              <a:tr h="172561">
                <a:tc>
                  <a:txBody>
                    <a:bodyPr/>
                    <a:lstStyle/>
                    <a:p>
                      <a:pPr>
                        <a:spcAft>
                          <a:spcPts val="600"/>
                        </a:spcAft>
                      </a:pPr>
                      <a:r>
                        <a:rPr lang="en-US" sz="1200" dirty="0">
                          <a:solidFill>
                            <a:sysClr val="windowText" lastClr="000000"/>
                          </a:solidFill>
                          <a:effectLst/>
                        </a:rPr>
                        <a:t>FY2016 DNR reductions</a:t>
                      </a:r>
                      <a:endParaRPr lang="en-US" sz="1050" dirty="0">
                        <a:solidFill>
                          <a:sysClr val="windowText" lastClr="000000"/>
                        </a:solidFill>
                        <a:effectLst/>
                        <a:latin typeface="Calibri" panose="020F0502020204030204" pitchFamily="34" charset="0"/>
                      </a:endParaRPr>
                    </a:p>
                  </a:txBody>
                  <a:tcPr marL="55671" marR="55671" marT="0" marB="0">
                    <a:noFill/>
                  </a:tcPr>
                </a:tc>
                <a:tc>
                  <a:txBody>
                    <a:bodyPr/>
                    <a:lstStyle/>
                    <a:p>
                      <a:pPr>
                        <a:spcAft>
                          <a:spcPts val="600"/>
                        </a:spcAft>
                      </a:pPr>
                      <a:r>
                        <a:rPr lang="en-US" sz="1200" dirty="0">
                          <a:solidFill>
                            <a:sysClr val="windowText" lastClr="000000"/>
                          </a:solidFill>
                          <a:effectLst/>
                        </a:rPr>
                        <a:t>Cut more than $7M (-9.8%) UGF and 75 positions</a:t>
                      </a:r>
                      <a:endParaRPr lang="en-US" sz="1050" dirty="0">
                        <a:solidFill>
                          <a:sysClr val="windowText" lastClr="000000"/>
                        </a:solidFill>
                        <a:effectLst/>
                        <a:latin typeface="Calibri" panose="020F0502020204030204" pitchFamily="34" charset="0"/>
                      </a:endParaRPr>
                    </a:p>
                  </a:txBody>
                  <a:tcPr marL="55671" marR="55671" marT="0" marB="0">
                    <a:noFill/>
                  </a:tcPr>
                </a:tc>
                <a:extLst>
                  <a:ext uri="{0D108BD9-81ED-4DB2-BD59-A6C34878D82A}">
                    <a16:rowId xmlns:a16="http://schemas.microsoft.com/office/drawing/2014/main" xmlns="" val="10000"/>
                  </a:ext>
                </a:extLst>
              </a:tr>
              <a:tr h="369524">
                <a:tc>
                  <a:txBody>
                    <a:bodyPr/>
                    <a:lstStyle/>
                    <a:p>
                      <a:pPr>
                        <a:spcAft>
                          <a:spcPts val="600"/>
                        </a:spcAft>
                      </a:pPr>
                      <a:r>
                        <a:rPr lang="en-US" sz="1000" dirty="0">
                          <a:effectLst>
                            <a:outerShdw blurRad="38100" dist="38100" dir="2700000" algn="tl">
                              <a:srgbClr val="000000">
                                <a:alpha val="43137"/>
                              </a:srgbClr>
                            </a:outerShdw>
                          </a:effectLst>
                        </a:rPr>
                        <a:t>Agriculture</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4 positions and removed base funding for Farm to School program, Natural Resources Conservation &amp; Development Board, and ethnobotany program</a:t>
                      </a:r>
                      <a:endParaRPr lang="en-US" sz="800" dirty="0">
                        <a:effectLst/>
                        <a:latin typeface="Calibri" panose="020F0502020204030204" pitchFamily="34" charset="0"/>
                      </a:endParaRPr>
                    </a:p>
                  </a:txBody>
                  <a:tcPr marL="55671" marR="55671" marT="0" marB="0" anchor="ctr"/>
                </a:tc>
                <a:extLst>
                  <a:ext uri="{0D108BD9-81ED-4DB2-BD59-A6C34878D82A}">
                    <a16:rowId xmlns:a16="http://schemas.microsoft.com/office/drawing/2014/main" xmlns="" val="10001"/>
                  </a:ext>
                </a:extLst>
              </a:tr>
              <a:tr h="345122">
                <a:tc>
                  <a:txBody>
                    <a:bodyPr/>
                    <a:lstStyle/>
                    <a:p>
                      <a:pPr>
                        <a:spcAft>
                          <a:spcPts val="600"/>
                        </a:spcAft>
                      </a:pPr>
                      <a:r>
                        <a:rPr lang="en-US" sz="1000" dirty="0">
                          <a:effectLst>
                            <a:outerShdw blurRad="38100" dist="38100" dir="2700000" algn="tl">
                              <a:srgbClr val="000000">
                                <a:alpha val="43137"/>
                              </a:srgbClr>
                            </a:outerShdw>
                          </a:effectLst>
                        </a:rPr>
                        <a:t>Forestry</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35 positions in forest management and wildland firefighting, eliminated wildland fire academy and reduced timber sale program</a:t>
                      </a:r>
                      <a:endParaRPr lang="en-US" sz="800" dirty="0">
                        <a:effectLst/>
                        <a:latin typeface="Calibri" panose="020F0502020204030204" pitchFamily="34" charset="0"/>
                      </a:endParaRPr>
                    </a:p>
                  </a:txBody>
                  <a:tcPr marL="55671" marR="55671" marT="0" marB="0" anchor="ctr">
                    <a:solidFill>
                      <a:schemeClr val="bg1"/>
                    </a:solidFill>
                  </a:tcPr>
                </a:tc>
                <a:extLst>
                  <a:ext uri="{0D108BD9-81ED-4DB2-BD59-A6C34878D82A}">
                    <a16:rowId xmlns:a16="http://schemas.microsoft.com/office/drawing/2014/main" xmlns="" val="10002"/>
                  </a:ext>
                </a:extLst>
              </a:tr>
              <a:tr h="345122">
                <a:tc>
                  <a:txBody>
                    <a:bodyPr/>
                    <a:lstStyle/>
                    <a:p>
                      <a:pPr>
                        <a:spcAft>
                          <a:spcPts val="600"/>
                        </a:spcAft>
                      </a:pPr>
                      <a:r>
                        <a:rPr lang="en-US" sz="1000" dirty="0">
                          <a:effectLst>
                            <a:outerShdw blurRad="38100" dist="38100" dir="2700000" algn="tl">
                              <a:srgbClr val="000000">
                                <a:alpha val="43137"/>
                              </a:srgbClr>
                            </a:outerShdw>
                          </a:effectLst>
                        </a:rPr>
                        <a:t>Geological &amp; Geophysical Surveys</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4 positions including 2 scientists evaluating coal/geothermal and energy resources, and administrative and publications staff; removed funding for airborne geophysics program</a:t>
                      </a:r>
                      <a:endParaRPr lang="en-US" sz="800" dirty="0">
                        <a:effectLst/>
                        <a:latin typeface="Calibri" panose="020F0502020204030204" pitchFamily="34" charset="0"/>
                      </a:endParaRPr>
                    </a:p>
                  </a:txBody>
                  <a:tcPr marL="55671" marR="55671" marT="0" marB="0" anchor="ctr"/>
                </a:tc>
                <a:extLst>
                  <a:ext uri="{0D108BD9-81ED-4DB2-BD59-A6C34878D82A}">
                    <a16:rowId xmlns:a16="http://schemas.microsoft.com/office/drawing/2014/main" xmlns="" val="10003"/>
                  </a:ext>
                </a:extLst>
              </a:tr>
              <a:tr h="220957">
                <a:tc>
                  <a:txBody>
                    <a:bodyPr/>
                    <a:lstStyle/>
                    <a:p>
                      <a:pPr>
                        <a:spcAft>
                          <a:spcPts val="600"/>
                        </a:spcAft>
                      </a:pPr>
                      <a:r>
                        <a:rPr lang="en-US" sz="1000" dirty="0">
                          <a:effectLst>
                            <a:outerShdw blurRad="38100" dist="38100" dir="2700000" algn="tl">
                              <a:srgbClr val="000000">
                                <a:alpha val="43137"/>
                              </a:srgbClr>
                            </a:outerShdw>
                          </a:effectLst>
                        </a:rPr>
                        <a:t>Mining, Land &amp; Water</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6 positions working on public land access/navigability and reduced </a:t>
                      </a:r>
                      <a:r>
                        <a:rPr lang="en-US" sz="1000" dirty="0">
                          <a:solidFill>
                            <a:schemeClr val="tx1"/>
                          </a:solidFill>
                          <a:effectLst/>
                        </a:rPr>
                        <a:t>budget for </a:t>
                      </a:r>
                      <a:r>
                        <a:rPr lang="en-US" sz="1000" dirty="0">
                          <a:effectLst/>
                        </a:rPr>
                        <a:t>authorizations and inspections</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04"/>
                  </a:ext>
                </a:extLst>
              </a:tr>
              <a:tr h="237115">
                <a:tc>
                  <a:txBody>
                    <a:bodyPr/>
                    <a:lstStyle/>
                    <a:p>
                      <a:pPr>
                        <a:spcAft>
                          <a:spcPts val="600"/>
                        </a:spcAft>
                      </a:pPr>
                      <a:r>
                        <a:rPr lang="en-US" sz="1000" dirty="0">
                          <a:effectLst>
                            <a:outerShdw blurRad="38100" dist="38100" dir="2700000" algn="tl">
                              <a:srgbClr val="000000">
                                <a:alpha val="43137"/>
                              </a:srgbClr>
                            </a:outerShdw>
                          </a:effectLst>
                        </a:rPr>
                        <a:t>Oil and Gas</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9 positions by restructuring work processes</a:t>
                      </a:r>
                      <a:endParaRPr lang="en-US" sz="800" strike="sngStrike" baseline="0" dirty="0">
                        <a:effectLst/>
                        <a:latin typeface="Calibri" panose="020F0502020204030204" pitchFamily="34" charset="0"/>
                      </a:endParaRPr>
                    </a:p>
                  </a:txBody>
                  <a:tcPr marL="55671" marR="55671" marT="0" marB="0" anchor="ctr"/>
                </a:tc>
                <a:extLst>
                  <a:ext uri="{0D108BD9-81ED-4DB2-BD59-A6C34878D82A}">
                    <a16:rowId xmlns:a16="http://schemas.microsoft.com/office/drawing/2014/main" xmlns="" val="10005"/>
                  </a:ext>
                </a:extLst>
              </a:tr>
              <a:tr h="184298">
                <a:tc>
                  <a:txBody>
                    <a:bodyPr/>
                    <a:lstStyle/>
                    <a:p>
                      <a:pPr>
                        <a:spcAft>
                          <a:spcPts val="600"/>
                        </a:spcAft>
                      </a:pPr>
                      <a:r>
                        <a:rPr lang="en-US" sz="1000" dirty="0">
                          <a:effectLst>
                            <a:outerShdw blurRad="38100" dist="38100" dir="2700000" algn="tl">
                              <a:srgbClr val="000000">
                                <a:alpha val="43137"/>
                              </a:srgbClr>
                            </a:outerShdw>
                          </a:effectLst>
                        </a:rPr>
                        <a:t>Parks &amp; Outdoor Recreation</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4 positions including Dillingham, Valdez and Sitka rangers; put 3 parks in passive management</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06"/>
                  </a:ext>
                </a:extLst>
              </a:tr>
              <a:tr h="219825">
                <a:tc>
                  <a:txBody>
                    <a:bodyPr/>
                    <a:lstStyle/>
                    <a:p>
                      <a:pPr>
                        <a:spcAft>
                          <a:spcPts val="600"/>
                        </a:spcAft>
                      </a:pPr>
                      <a:r>
                        <a:rPr lang="en-US" sz="1000" dirty="0">
                          <a:effectLst>
                            <a:outerShdw blurRad="38100" dist="38100" dir="2700000" algn="tl">
                              <a:srgbClr val="000000">
                                <a:alpha val="43137"/>
                              </a:srgbClr>
                            </a:outerShdw>
                          </a:effectLst>
                        </a:rPr>
                        <a:t>Project Management &amp; Permitting</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1 position supporting ANILCA reviews and removed funding for coordination of Tongass plan reviews </a:t>
                      </a:r>
                      <a:endParaRPr lang="en-US" sz="800" dirty="0">
                        <a:effectLst/>
                        <a:latin typeface="Calibri" panose="020F0502020204030204" pitchFamily="34" charset="0"/>
                      </a:endParaRPr>
                    </a:p>
                  </a:txBody>
                  <a:tcPr marL="55671" marR="55671" marT="0" marB="0" anchor="ctr"/>
                </a:tc>
                <a:extLst>
                  <a:ext uri="{0D108BD9-81ED-4DB2-BD59-A6C34878D82A}">
                    <a16:rowId xmlns:a16="http://schemas.microsoft.com/office/drawing/2014/main" xmlns="" val="10007"/>
                  </a:ext>
                </a:extLst>
              </a:tr>
              <a:tr h="184298">
                <a:tc>
                  <a:txBody>
                    <a:bodyPr/>
                    <a:lstStyle/>
                    <a:p>
                      <a:pPr>
                        <a:spcAft>
                          <a:spcPts val="600"/>
                        </a:spcAft>
                      </a:pPr>
                      <a:r>
                        <a:rPr lang="en-US" sz="1000" dirty="0">
                          <a:effectLst>
                            <a:outerShdw blurRad="38100" dist="38100" dir="2700000" algn="tl">
                              <a:srgbClr val="000000">
                                <a:alpha val="43137"/>
                              </a:srgbClr>
                            </a:outerShdw>
                          </a:effectLst>
                        </a:rPr>
                        <a:t>Support Services</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5 Recorder’s Office positions and 1 IT position; closed 6 rural Recorder’s Offices </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08"/>
                  </a:ext>
                </a:extLst>
              </a:tr>
              <a:tr h="280749">
                <a:tc>
                  <a:txBody>
                    <a:bodyPr/>
                    <a:lstStyle/>
                    <a:p>
                      <a:pPr>
                        <a:spcAft>
                          <a:spcPts val="600"/>
                        </a:spcAft>
                      </a:pPr>
                      <a:r>
                        <a:rPr lang="en-US" sz="1000" dirty="0">
                          <a:effectLst>
                            <a:outerShdw blurRad="38100" dist="38100" dir="2700000" algn="tl">
                              <a:srgbClr val="000000">
                                <a:alpha val="43137"/>
                              </a:srgbClr>
                            </a:outerShdw>
                          </a:effectLst>
                        </a:rPr>
                        <a:t>Agency-wide</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Mandatory furloughs for exempt/partially-exempt staff; delays in maintaining and replacing field and IT equipment</a:t>
                      </a:r>
                      <a:endParaRPr lang="en-US" sz="800" strike="sngStrike" baseline="0" dirty="0">
                        <a:effectLst/>
                        <a:latin typeface="Calibri" panose="020F0502020204030204" pitchFamily="34" charset="0"/>
                      </a:endParaRPr>
                    </a:p>
                  </a:txBody>
                  <a:tcPr marL="55671" marR="55671" marT="0" marB="0" anchor="ctr"/>
                </a:tc>
                <a:extLst>
                  <a:ext uri="{0D108BD9-81ED-4DB2-BD59-A6C34878D82A}">
                    <a16:rowId xmlns:a16="http://schemas.microsoft.com/office/drawing/2014/main" xmlns="" val="10009"/>
                  </a:ext>
                </a:extLst>
              </a:tr>
              <a:tr h="218743">
                <a:tc>
                  <a:txBody>
                    <a:bodyPr/>
                    <a:lstStyle/>
                    <a:p>
                      <a:pPr>
                        <a:spcAft>
                          <a:spcPts val="600"/>
                        </a:spcAft>
                      </a:pPr>
                      <a:r>
                        <a:rPr lang="en-US" sz="1200" b="1" dirty="0">
                          <a:solidFill>
                            <a:sysClr val="windowText" lastClr="000000"/>
                          </a:solidFill>
                          <a:effectLst/>
                        </a:rPr>
                        <a:t>FY2017 DNR reductions</a:t>
                      </a:r>
                      <a:endParaRPr lang="en-US" sz="1050" b="1" dirty="0">
                        <a:solidFill>
                          <a:sysClr val="windowText" lastClr="000000"/>
                        </a:solidFill>
                        <a:effectLst/>
                        <a:latin typeface="Calibri" panose="020F0502020204030204" pitchFamily="34" charset="0"/>
                      </a:endParaRPr>
                    </a:p>
                  </a:txBody>
                  <a:tcPr marL="55671" marR="55671" marT="0" marB="0" anchor="ctr">
                    <a:noFill/>
                  </a:tcPr>
                </a:tc>
                <a:tc>
                  <a:txBody>
                    <a:bodyPr/>
                    <a:lstStyle/>
                    <a:p>
                      <a:pPr>
                        <a:spcAft>
                          <a:spcPts val="600"/>
                        </a:spcAft>
                      </a:pPr>
                      <a:r>
                        <a:rPr lang="en-US" sz="1200" b="1" dirty="0">
                          <a:solidFill>
                            <a:sysClr val="windowText" lastClr="000000"/>
                          </a:solidFill>
                          <a:effectLst/>
                        </a:rPr>
                        <a:t>Cut $3.2M</a:t>
                      </a:r>
                      <a:r>
                        <a:rPr lang="en-US" sz="1200" b="1" baseline="0" dirty="0">
                          <a:solidFill>
                            <a:sysClr val="windowText" lastClr="000000"/>
                          </a:solidFill>
                          <a:effectLst/>
                        </a:rPr>
                        <a:t> </a:t>
                      </a:r>
                      <a:r>
                        <a:rPr lang="en-US" sz="1200" b="1" dirty="0">
                          <a:solidFill>
                            <a:sysClr val="windowText" lastClr="000000"/>
                          </a:solidFill>
                          <a:effectLst/>
                        </a:rPr>
                        <a:t>(-4.6%) UGF and 27 positions</a:t>
                      </a:r>
                      <a:endParaRPr lang="en-US" sz="1050" b="1" dirty="0">
                        <a:solidFill>
                          <a:sysClr val="windowText" lastClr="000000"/>
                        </a:solidFill>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10"/>
                  </a:ext>
                </a:extLst>
              </a:tr>
              <a:tr h="222944">
                <a:tc>
                  <a:txBody>
                    <a:bodyPr/>
                    <a:lstStyle/>
                    <a:p>
                      <a:pPr>
                        <a:spcAft>
                          <a:spcPts val="600"/>
                        </a:spcAft>
                      </a:pPr>
                      <a:r>
                        <a:rPr lang="en-US" sz="1000" dirty="0">
                          <a:effectLst>
                            <a:outerShdw blurRad="38100" dist="38100" dir="2700000" algn="tl">
                              <a:srgbClr val="000000">
                                <a:alpha val="43137"/>
                              </a:srgbClr>
                            </a:outerShdw>
                          </a:effectLst>
                        </a:rPr>
                        <a:t>Agriculture</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1 seasonal mechanic position at Plant Materials Center and reduced marketing, inspections, and on-farm assistance</a:t>
                      </a:r>
                      <a:endParaRPr lang="en-US" sz="800" dirty="0">
                        <a:effectLst/>
                        <a:latin typeface="Calibri" panose="020F0502020204030204" pitchFamily="34" charset="0"/>
                      </a:endParaRPr>
                    </a:p>
                  </a:txBody>
                  <a:tcPr marL="55671" marR="55671" marT="0" marB="0" anchor="ctr"/>
                </a:tc>
                <a:extLst>
                  <a:ext uri="{0D108BD9-81ED-4DB2-BD59-A6C34878D82A}">
                    <a16:rowId xmlns:a16="http://schemas.microsoft.com/office/drawing/2014/main" xmlns="" val="10011"/>
                  </a:ext>
                </a:extLst>
              </a:tr>
              <a:tr h="188946">
                <a:tc>
                  <a:txBody>
                    <a:bodyPr/>
                    <a:lstStyle/>
                    <a:p>
                      <a:pPr>
                        <a:spcAft>
                          <a:spcPts val="600"/>
                        </a:spcAft>
                      </a:pPr>
                      <a:r>
                        <a:rPr lang="en-US" sz="1000" dirty="0">
                          <a:effectLst>
                            <a:outerShdw blurRad="38100" dist="38100" dir="2700000" algn="tl">
                              <a:srgbClr val="000000">
                                <a:alpha val="43137"/>
                              </a:srgbClr>
                            </a:outerShdw>
                          </a:effectLst>
                        </a:rPr>
                        <a:t>Forestry</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1 administrative position and reduced funding for forest road maintenance and fire suppression </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12"/>
                  </a:ext>
                </a:extLst>
              </a:tr>
              <a:tr h="198475">
                <a:tc>
                  <a:txBody>
                    <a:bodyPr/>
                    <a:lstStyle/>
                    <a:p>
                      <a:pPr>
                        <a:spcAft>
                          <a:spcPts val="600"/>
                        </a:spcAft>
                      </a:pPr>
                      <a:r>
                        <a:rPr lang="en-US" sz="1000" baseline="0" dirty="0">
                          <a:effectLst>
                            <a:outerShdw blurRad="38100" dist="38100" dir="2700000" algn="tl">
                              <a:srgbClr val="000000">
                                <a:alpha val="43137"/>
                              </a:srgbClr>
                            </a:outerShdw>
                          </a:effectLst>
                        </a:rPr>
                        <a:t>Geological &amp; Geophysical Surveys</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Reduced funding for publications, software, and travel to events to market Alaska’s resources potential</a:t>
                      </a:r>
                      <a:endParaRPr lang="en-US" sz="800" dirty="0">
                        <a:effectLst/>
                        <a:latin typeface="Calibri" panose="020F0502020204030204" pitchFamily="34" charset="0"/>
                      </a:endParaRPr>
                    </a:p>
                  </a:txBody>
                  <a:tcPr marL="55671" marR="55671" marT="0" marB="0" anchor="ctr">
                    <a:solidFill>
                      <a:schemeClr val="accent5">
                        <a:lumMod val="20000"/>
                        <a:lumOff val="80000"/>
                      </a:schemeClr>
                    </a:solidFill>
                  </a:tcPr>
                </a:tc>
                <a:extLst>
                  <a:ext uri="{0D108BD9-81ED-4DB2-BD59-A6C34878D82A}">
                    <a16:rowId xmlns:a16="http://schemas.microsoft.com/office/drawing/2014/main" xmlns="" val="10013"/>
                  </a:ext>
                </a:extLst>
              </a:tr>
              <a:tr h="255181">
                <a:tc>
                  <a:txBody>
                    <a:bodyPr/>
                    <a:lstStyle/>
                    <a:p>
                      <a:pPr>
                        <a:spcAft>
                          <a:spcPts val="600"/>
                        </a:spcAft>
                      </a:pPr>
                      <a:r>
                        <a:rPr lang="en-US" sz="1000" dirty="0">
                          <a:effectLst>
                            <a:outerShdw blurRad="38100" dist="38100" dir="2700000" algn="tl">
                              <a:srgbClr val="000000">
                                <a:alpha val="43137"/>
                              </a:srgbClr>
                            </a:outerShdw>
                          </a:effectLst>
                        </a:rPr>
                        <a:t>Mining, Land &amp; Water</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2 positions – realty services and IT – and reduced budget for inspections, compliance and stewardship activities</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14"/>
                  </a:ext>
                </a:extLst>
              </a:tr>
              <a:tr h="205563">
                <a:tc>
                  <a:txBody>
                    <a:bodyPr/>
                    <a:lstStyle/>
                    <a:p>
                      <a:pPr>
                        <a:spcAft>
                          <a:spcPts val="600"/>
                        </a:spcAft>
                      </a:pPr>
                      <a:r>
                        <a:rPr lang="en-US" sz="1000" dirty="0">
                          <a:effectLst>
                            <a:outerShdw blurRad="38100" dist="38100" dir="2700000" algn="tl">
                              <a:srgbClr val="000000">
                                <a:alpha val="43137"/>
                              </a:srgbClr>
                            </a:outerShdw>
                          </a:effectLst>
                        </a:rPr>
                        <a:t>Oil and Gas</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3 positions supporting best interest findings, lease sale preparation, public records requests, and information officer</a:t>
                      </a:r>
                      <a:endParaRPr lang="en-US" sz="800" dirty="0">
                        <a:effectLst/>
                        <a:latin typeface="Calibri" panose="020F0502020204030204" pitchFamily="34" charset="0"/>
                      </a:endParaRPr>
                    </a:p>
                  </a:txBody>
                  <a:tcPr marL="55671" marR="55671" marT="0" marB="0" anchor="ctr">
                    <a:solidFill>
                      <a:schemeClr val="accent5">
                        <a:lumMod val="20000"/>
                        <a:lumOff val="80000"/>
                      </a:schemeClr>
                    </a:solidFill>
                  </a:tcPr>
                </a:tc>
                <a:extLst>
                  <a:ext uri="{0D108BD9-81ED-4DB2-BD59-A6C34878D82A}">
                    <a16:rowId xmlns:a16="http://schemas.microsoft.com/office/drawing/2014/main" xmlns="" val="10015"/>
                  </a:ext>
                </a:extLst>
              </a:tr>
              <a:tr h="212651">
                <a:tc>
                  <a:txBody>
                    <a:bodyPr/>
                    <a:lstStyle/>
                    <a:p>
                      <a:pPr>
                        <a:spcAft>
                          <a:spcPts val="600"/>
                        </a:spcAft>
                      </a:pPr>
                      <a:r>
                        <a:rPr lang="en-US" sz="1000" dirty="0">
                          <a:effectLst>
                            <a:outerShdw blurRad="38100" dist="38100" dir="2700000" algn="tl">
                              <a:srgbClr val="000000">
                                <a:alpha val="43137"/>
                              </a:srgbClr>
                            </a:outerShdw>
                          </a:effectLst>
                        </a:rPr>
                        <a:t>Parks &amp; Outdoor Recreation</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1 position – Kodiak state park operations and reduced statewide support for permitting</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16"/>
                  </a:ext>
                </a:extLst>
              </a:tr>
              <a:tr h="212144">
                <a:tc>
                  <a:txBody>
                    <a:bodyPr/>
                    <a:lstStyle/>
                    <a:p>
                      <a:pPr>
                        <a:spcAft>
                          <a:spcPts val="600"/>
                        </a:spcAft>
                      </a:pPr>
                      <a:r>
                        <a:rPr lang="en-US" sz="1000" dirty="0">
                          <a:effectLst>
                            <a:outerShdw blurRad="38100" dist="38100" dir="2700000" algn="tl">
                              <a:srgbClr val="000000">
                                <a:alpha val="43137"/>
                              </a:srgbClr>
                            </a:outerShdw>
                          </a:effectLst>
                        </a:rPr>
                        <a:t>Support Services</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effectLst/>
                        </a:rPr>
                        <a:t>Cut 2 positions – administrative and accounting</a:t>
                      </a:r>
                      <a:endParaRPr lang="en-US" sz="800" dirty="0">
                        <a:effectLst/>
                        <a:latin typeface="Calibri" panose="020F0502020204030204" pitchFamily="34" charset="0"/>
                      </a:endParaRPr>
                    </a:p>
                  </a:txBody>
                  <a:tcPr marL="55671" marR="55671" marT="0" marB="0" anchor="ctr">
                    <a:solidFill>
                      <a:schemeClr val="accent5">
                        <a:lumMod val="20000"/>
                        <a:lumOff val="80000"/>
                      </a:schemeClr>
                    </a:solidFill>
                  </a:tcPr>
                </a:tc>
                <a:extLst>
                  <a:ext uri="{0D108BD9-81ED-4DB2-BD59-A6C34878D82A}">
                    <a16:rowId xmlns:a16="http://schemas.microsoft.com/office/drawing/2014/main" xmlns="" val="10017"/>
                  </a:ext>
                </a:extLst>
              </a:tr>
              <a:tr h="388244">
                <a:tc>
                  <a:txBody>
                    <a:bodyPr/>
                    <a:lstStyle/>
                    <a:p>
                      <a:pPr>
                        <a:spcAft>
                          <a:spcPts val="600"/>
                        </a:spcAft>
                      </a:pPr>
                      <a:r>
                        <a:rPr lang="en-US" sz="1000" dirty="0">
                          <a:effectLst>
                            <a:outerShdw blurRad="38100" dist="38100" dir="2700000" algn="tl">
                              <a:srgbClr val="000000">
                                <a:alpha val="43137"/>
                              </a:srgbClr>
                            </a:outerShdw>
                          </a:effectLst>
                        </a:rPr>
                        <a:t>Agency-wide</a:t>
                      </a:r>
                      <a:endParaRPr lang="en-US" sz="800" dirty="0">
                        <a:effectLst>
                          <a:outerShdw blurRad="38100" dist="38100" dir="2700000" algn="tl">
                            <a:srgbClr val="000000">
                              <a:alpha val="43137"/>
                            </a:srgbClr>
                          </a:outerShdw>
                        </a:effectLst>
                        <a:latin typeface="Calibri" panose="020F0502020204030204" pitchFamily="34" charset="0"/>
                      </a:endParaRPr>
                    </a:p>
                  </a:txBody>
                  <a:tcPr marL="55671" marR="55671" marT="0" marB="0" anchor="ctr"/>
                </a:tc>
                <a:tc>
                  <a:txBody>
                    <a:bodyPr/>
                    <a:lstStyle/>
                    <a:p>
                      <a:pPr>
                        <a:spcAft>
                          <a:spcPts val="600"/>
                        </a:spcAft>
                      </a:pPr>
                      <a:r>
                        <a:rPr lang="en-US" sz="1000" dirty="0">
                          <a:solidFill>
                            <a:schemeClr val="tx1"/>
                          </a:solidFill>
                          <a:effectLst/>
                        </a:rPr>
                        <a:t>Mandatory furloughs for exempt/partially-exempt</a:t>
                      </a:r>
                      <a:r>
                        <a:rPr lang="en-US" sz="1000" baseline="0" dirty="0">
                          <a:solidFill>
                            <a:schemeClr val="tx1"/>
                          </a:solidFill>
                          <a:effectLst/>
                        </a:rPr>
                        <a:t> staff</a:t>
                      </a:r>
                      <a:r>
                        <a:rPr lang="en-US" sz="1000" dirty="0">
                          <a:solidFill>
                            <a:schemeClr val="tx1"/>
                          </a:solidFill>
                          <a:effectLst/>
                        </a:rPr>
                        <a:t>; reduced funding for</a:t>
                      </a:r>
                      <a:r>
                        <a:rPr lang="en-US" sz="1000" baseline="0" dirty="0">
                          <a:solidFill>
                            <a:schemeClr val="tx1"/>
                          </a:solidFill>
                          <a:effectLst/>
                        </a:rPr>
                        <a:t> Commissioner’s Office</a:t>
                      </a:r>
                      <a:r>
                        <a:rPr lang="en-US" sz="1000" dirty="0">
                          <a:solidFill>
                            <a:schemeClr val="tx1"/>
                          </a:solidFill>
                          <a:effectLst/>
                        </a:rPr>
                        <a:t>;</a:t>
                      </a:r>
                      <a:r>
                        <a:rPr lang="en-US" sz="1000" baseline="0" dirty="0">
                          <a:solidFill>
                            <a:schemeClr val="tx1"/>
                          </a:solidFill>
                          <a:effectLst/>
                        </a:rPr>
                        <a:t> c</a:t>
                      </a:r>
                      <a:r>
                        <a:rPr lang="en-US" sz="1000" dirty="0">
                          <a:effectLst/>
                        </a:rPr>
                        <a:t>ut 2 positions and eliminated the Citizen’s Advisory Commission on Federal Areas; reduced chargeback and facilities costs and cut 4 support function positions; cut 22 positions vacant for more than a year</a:t>
                      </a:r>
                      <a:endParaRPr lang="en-US" sz="800" dirty="0">
                        <a:effectLst/>
                        <a:latin typeface="Calibri" panose="020F0502020204030204" pitchFamily="34" charset="0"/>
                      </a:endParaRPr>
                    </a:p>
                  </a:txBody>
                  <a:tcPr marL="55671" marR="55671" marT="0" marB="0" anchor="ctr">
                    <a:noFill/>
                  </a:tcPr>
                </a:tc>
                <a:extLst>
                  <a:ext uri="{0D108BD9-81ED-4DB2-BD59-A6C34878D82A}">
                    <a16:rowId xmlns:a16="http://schemas.microsoft.com/office/drawing/2014/main" xmlns="" val="10018"/>
                  </a:ext>
                </a:extLst>
              </a:tr>
            </a:tbl>
          </a:graphicData>
        </a:graphic>
      </p:graphicFrame>
      <p:sp>
        <p:nvSpPr>
          <p:cNvPr id="6" name="Rectangle 2"/>
          <p:cNvSpPr>
            <a:spLocks noChangeArrowheads="1"/>
          </p:cNvSpPr>
          <p:nvPr/>
        </p:nvSpPr>
        <p:spPr bwMode="auto">
          <a:xfrm>
            <a:off x="628652" y="183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Text Box 5"/>
          <p:cNvSpPr txBox="1">
            <a:spLocks noChangeArrowheads="1"/>
          </p:cNvSpPr>
          <p:nvPr/>
        </p:nvSpPr>
        <p:spPr bwMode="auto">
          <a:xfrm>
            <a:off x="285578" y="6257849"/>
            <a:ext cx="6254921" cy="287419"/>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en-US" sz="1200" b="1" dirty="0">
                <a:ea typeface="Calibri" panose="020F0502020204030204" pitchFamily="34" charset="0"/>
                <a:cs typeface="Times New Roman" panose="02020603050405020304" pitchFamily="18" charset="0"/>
              </a:rPr>
              <a:t>Note: AKLNG funding is not included and not all position cuts are described in narrative.</a:t>
            </a:r>
            <a:endParaRPr lang="en-US" altLang="en-US" dirty="0"/>
          </a:p>
        </p:txBody>
      </p:sp>
      <p:sp>
        <p:nvSpPr>
          <p:cNvPr id="8" name="Rectangle 4"/>
          <p:cNvSpPr>
            <a:spLocks noChangeArrowheads="1"/>
          </p:cNvSpPr>
          <p:nvPr/>
        </p:nvSpPr>
        <p:spPr bwMode="auto">
          <a:xfrm>
            <a:off x="285752" y="2116453"/>
            <a:ext cx="184731"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500" dirty="0"/>
          </a:p>
          <a:p>
            <a:pPr eaLnBrk="0" fontAlgn="base" hangingPunct="0">
              <a:spcBef>
                <a:spcPct val="0"/>
              </a:spcBef>
              <a:spcAft>
                <a:spcPct val="0"/>
              </a:spcAft>
            </a:pPr>
            <a:r>
              <a:rPr lang="en-US" altLang="en-US" dirty="0">
                <a:latin typeface="Arial" panose="020B0604020202020204" pitchFamily="34" charset="0"/>
              </a:rPr>
              <a:t/>
            </a:r>
            <a:br>
              <a:rPr lang="en-US" altLang="en-US" dirty="0">
                <a:latin typeface="Arial" panose="020B0604020202020204" pitchFamily="34"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30717823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11808" y="220604"/>
            <a:ext cx="8089901"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AKLNG Project</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Status Update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24</a:t>
            </a:fld>
            <a:endParaRPr lang="en-US" b="1" dirty="0">
              <a:solidFill>
                <a:schemeClr val="tx1"/>
              </a:solidFill>
              <a:latin typeface="Garamond" pitchFamily="18" charset="0"/>
            </a:endParaRPr>
          </a:p>
        </p:txBody>
      </p:sp>
      <p:sp>
        <p:nvSpPr>
          <p:cNvPr id="19" name="TextBox 18"/>
          <p:cNvSpPr txBox="1"/>
          <p:nvPr/>
        </p:nvSpPr>
        <p:spPr>
          <a:xfrm>
            <a:off x="259079" y="1468098"/>
            <a:ext cx="5125721" cy="2369880"/>
          </a:xfrm>
          <a:prstGeom prst="rect">
            <a:avLst/>
          </a:prstGeom>
          <a:noFill/>
        </p:spPr>
        <p:txBody>
          <a:bodyPr wrap="square" rtlCol="0">
            <a:spAutoFit/>
          </a:bodyPr>
          <a:lstStyle/>
          <a:p>
            <a:pPr marL="225425" indent="-225425" algn="ctr">
              <a:spcBef>
                <a:spcPts val="600"/>
              </a:spcBef>
              <a:spcAft>
                <a:spcPts val="1200"/>
              </a:spcAft>
              <a:buSzPct val="100000"/>
            </a:pPr>
            <a:r>
              <a:rPr lang="en-US" sz="2000" b="1" dirty="0"/>
              <a:t>2016 Pivotal Year for AKLNG Project</a:t>
            </a:r>
          </a:p>
          <a:p>
            <a:pPr marL="234950" indent="-234950">
              <a:spcBef>
                <a:spcPts val="600"/>
              </a:spcBef>
              <a:buSzPct val="100000"/>
              <a:buFont typeface="Arial" pitchFamily="34" charset="0"/>
              <a:buChar char="•"/>
            </a:pPr>
            <a:r>
              <a:rPr lang="en-US" b="1" dirty="0"/>
              <a:t>Technical and regulatory accomplishments</a:t>
            </a:r>
            <a:endParaRPr lang="en-US" b="1" i="1" dirty="0"/>
          </a:p>
          <a:p>
            <a:pPr marL="454025" indent="-225425">
              <a:spcBef>
                <a:spcPts val="600"/>
              </a:spcBef>
              <a:buSzPct val="100000"/>
              <a:buFont typeface="Courier New" pitchFamily="49" charset="0"/>
              <a:buChar char="o"/>
            </a:pPr>
            <a:r>
              <a:rPr lang="en-US" b="1" dirty="0"/>
              <a:t>Pre-FEED </a:t>
            </a:r>
            <a:r>
              <a:rPr lang="en-US" dirty="0"/>
              <a:t>technical work successfully completed </a:t>
            </a:r>
            <a:endParaRPr lang="en-US" i="1" dirty="0"/>
          </a:p>
          <a:p>
            <a:pPr marL="454025" indent="-225425">
              <a:buSzPct val="100000"/>
              <a:buFont typeface="Courier New" pitchFamily="49" charset="0"/>
              <a:buChar char="o"/>
            </a:pPr>
            <a:r>
              <a:rPr lang="en-US" b="1" dirty="0"/>
              <a:t>FERC </a:t>
            </a:r>
            <a:r>
              <a:rPr lang="en-US" dirty="0">
                <a:cs typeface="Arial" pitchFamily="34" charset="0"/>
              </a:rPr>
              <a:t>Resources Reports completed and filed </a:t>
            </a:r>
          </a:p>
          <a:p>
            <a:pPr marL="454025" indent="-225425">
              <a:buSzPct val="100000"/>
              <a:buFont typeface="Courier New" pitchFamily="49" charset="0"/>
              <a:buChar char="o"/>
            </a:pPr>
            <a:r>
              <a:rPr lang="en-US" b="1" dirty="0"/>
              <a:t>Equity-based </a:t>
            </a:r>
            <a:r>
              <a:rPr lang="en-US" dirty="0"/>
              <a:t>funding model deemed unworkable by some Producers in current economic environment</a:t>
            </a:r>
            <a:endParaRPr lang="en-US" i="1" dirty="0">
              <a:latin typeface="Cambria" panose="02040503050406030204" pitchFamily="18" charset="0"/>
              <a:cs typeface="Arial" pitchFamily="34" charset="0"/>
            </a:endParaRPr>
          </a:p>
        </p:txBody>
      </p:sp>
      <p:pic>
        <p:nvPicPr>
          <p:cNvPr id="23" name="Picture 13" descr="http://www.2b1stconsulting.com/wp-content/uploads/2012/05/lng_terminal.jpg"/>
          <p:cNvPicPr>
            <a:picLocks noChangeArrowheads="1"/>
          </p:cNvPicPr>
          <p:nvPr>
            <p:custDataLst>
              <p:tags r:id="rId1"/>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6294533" y="1640737"/>
            <a:ext cx="2194963" cy="1773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7" descr="http://students.chem.tue.nl/ifp23/interim_report/tanker.jpg"/>
          <p:cNvPicPr>
            <a:picLocks noChangeArrowheads="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6262267" y="3933823"/>
            <a:ext cx="2259496" cy="17480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59078" y="3871460"/>
            <a:ext cx="5125721" cy="2185214"/>
          </a:xfrm>
          <a:prstGeom prst="rect">
            <a:avLst/>
          </a:prstGeom>
          <a:noFill/>
        </p:spPr>
        <p:txBody>
          <a:bodyPr wrap="square" rtlCol="0">
            <a:spAutoFit/>
          </a:bodyPr>
          <a:lstStyle/>
          <a:p>
            <a:pPr marL="234950" indent="-234950">
              <a:spcBef>
                <a:spcPts val="600"/>
              </a:spcBef>
              <a:buSzPct val="100000"/>
              <a:buFont typeface="Arial" pitchFamily="34" charset="0"/>
              <a:buChar char="•"/>
            </a:pPr>
            <a:r>
              <a:rPr lang="en-US" b="1" dirty="0"/>
              <a:t>New Project structure developed</a:t>
            </a:r>
            <a:endParaRPr lang="en-US" b="1" i="1" dirty="0"/>
          </a:p>
          <a:p>
            <a:pPr marL="454025" indent="-225425">
              <a:spcBef>
                <a:spcPts val="600"/>
              </a:spcBef>
              <a:buSzPct val="100000"/>
              <a:buFont typeface="Courier New" pitchFamily="49" charset="0"/>
              <a:buChar char="o"/>
            </a:pPr>
            <a:r>
              <a:rPr lang="en-US" b="1" dirty="0"/>
              <a:t>State </a:t>
            </a:r>
            <a:r>
              <a:rPr lang="en-US" dirty="0"/>
              <a:t>taking on more active role with AGDC completing transition into project lead </a:t>
            </a:r>
            <a:endParaRPr lang="en-US" b="1" dirty="0"/>
          </a:p>
          <a:p>
            <a:pPr marL="454025" indent="-225425">
              <a:buSzPct val="100000"/>
              <a:buFont typeface="Courier New" pitchFamily="49" charset="0"/>
              <a:buChar char="o"/>
            </a:pPr>
            <a:r>
              <a:rPr lang="en-US" b="1" dirty="0"/>
              <a:t>Commercial </a:t>
            </a:r>
            <a:r>
              <a:rPr lang="en-US" dirty="0"/>
              <a:t>negotiations halted in early 2016 when Producers elected to slow project pace</a:t>
            </a:r>
            <a:endParaRPr lang="en-US" i="1" dirty="0"/>
          </a:p>
          <a:p>
            <a:pPr marL="454025" indent="-225425">
              <a:buSzPct val="100000"/>
              <a:buFont typeface="Courier New" pitchFamily="49" charset="0"/>
              <a:buChar char="o"/>
            </a:pPr>
            <a:r>
              <a:rPr lang="en-US" b="1" dirty="0"/>
              <a:t>State </a:t>
            </a:r>
            <a:r>
              <a:rPr lang="en-US" b="1" dirty="0">
                <a:cs typeface="Arial" pitchFamily="34" charset="0"/>
              </a:rPr>
              <a:t>gas team </a:t>
            </a:r>
            <a:r>
              <a:rPr lang="en-US" dirty="0">
                <a:cs typeface="Arial" pitchFamily="34" charset="0"/>
              </a:rPr>
              <a:t>resized based on reduced work scope, with core team skills retained</a:t>
            </a:r>
            <a:endParaRPr lang="en-US" i="1" dirty="0">
              <a:cs typeface="Arial" pitchFamily="34" charset="0"/>
            </a:endParaRPr>
          </a:p>
        </p:txBody>
      </p:sp>
    </p:spTree>
    <p:extLst>
      <p:ext uri="{BB962C8B-B14F-4D97-AF65-F5344CB8AC3E}">
        <p14:creationId xmlns:p14="http://schemas.microsoft.com/office/powerpoint/2010/main" val="8899243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1"/>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370114" y="240955"/>
            <a:ext cx="8430986"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AKLNG Project</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Status Update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25</a:t>
            </a:fld>
            <a:endParaRPr lang="en-US" b="1" dirty="0">
              <a:solidFill>
                <a:schemeClr val="tx1"/>
              </a:solidFill>
              <a:latin typeface="Garamond" pitchFamily="18" charset="0"/>
            </a:endParaRPr>
          </a:p>
        </p:txBody>
      </p:sp>
      <p:sp>
        <p:nvSpPr>
          <p:cNvPr id="19" name="TextBox 18"/>
          <p:cNvSpPr txBox="1"/>
          <p:nvPr/>
        </p:nvSpPr>
        <p:spPr>
          <a:xfrm>
            <a:off x="539750" y="1551536"/>
            <a:ext cx="7856764" cy="4416594"/>
          </a:xfrm>
          <a:prstGeom prst="rect">
            <a:avLst/>
          </a:prstGeom>
          <a:noFill/>
        </p:spPr>
        <p:txBody>
          <a:bodyPr wrap="square" rtlCol="0">
            <a:spAutoFit/>
          </a:bodyPr>
          <a:lstStyle/>
          <a:p>
            <a:pPr marL="225425" indent="-225425" algn="ctr">
              <a:spcBef>
                <a:spcPts val="600"/>
              </a:spcBef>
              <a:spcAft>
                <a:spcPts val="1200"/>
              </a:spcAft>
              <a:buSzPct val="100000"/>
            </a:pPr>
            <a:r>
              <a:rPr lang="en-US" sz="2400" b="1" dirty="0"/>
              <a:t>DNR’s primary AKLNG Project roles and responsibilities continue to include:</a:t>
            </a:r>
          </a:p>
          <a:p>
            <a:pPr marL="800100" lvl="1" indent="-342900">
              <a:spcAft>
                <a:spcPts val="600"/>
              </a:spcAft>
              <a:buFont typeface="Arial" panose="020B0604020202020204" pitchFamily="34" charset="0"/>
              <a:buChar char="•"/>
            </a:pPr>
            <a:r>
              <a:rPr lang="en-US" sz="2000" dirty="0">
                <a:solidFill>
                  <a:srgbClr val="000000"/>
                </a:solidFill>
              </a:rPr>
              <a:t>Maximizing resource value to State of Alaska while commercializing natural gas</a:t>
            </a:r>
          </a:p>
          <a:p>
            <a:pPr marL="800100" lvl="1" indent="-342900">
              <a:spcAft>
                <a:spcPts val="600"/>
              </a:spcAft>
              <a:buFont typeface="Arial" panose="020B0604020202020204" pitchFamily="34" charset="0"/>
              <a:buChar char="•"/>
            </a:pPr>
            <a:r>
              <a:rPr lang="en-US" sz="2000" dirty="0">
                <a:solidFill>
                  <a:srgbClr val="000000"/>
                </a:solidFill>
              </a:rPr>
              <a:t>Ensuring that State’s interests are protected and State’s policy objectives are advanced during resource development</a:t>
            </a:r>
          </a:p>
          <a:p>
            <a:pPr marL="800100" lvl="1" indent="-342900">
              <a:buFont typeface="Arial" panose="020B0604020202020204" pitchFamily="34" charset="0"/>
              <a:buChar char="•"/>
            </a:pPr>
            <a:r>
              <a:rPr lang="en-US" sz="2000" dirty="0">
                <a:solidFill>
                  <a:srgbClr val="000000"/>
                </a:solidFill>
              </a:rPr>
              <a:t>Maintaining State’s sovereign responsibilities and duties relating to oil &amp; gas lease royalty terms</a:t>
            </a:r>
          </a:p>
          <a:p>
            <a:pPr marL="800100" lvl="1" indent="-342900">
              <a:spcBef>
                <a:spcPts val="600"/>
              </a:spcBef>
              <a:buFont typeface="Arial" panose="020B0604020202020204" pitchFamily="34" charset="0"/>
              <a:buChar char="•"/>
            </a:pPr>
            <a:r>
              <a:rPr lang="en-US" sz="2000" dirty="0">
                <a:solidFill>
                  <a:srgbClr val="000000"/>
                </a:solidFill>
              </a:rPr>
              <a:t>Making Royalty-in-Kind (RIK) vs. Royalty-in-Value (RIV) decision</a:t>
            </a:r>
          </a:p>
          <a:p>
            <a:pPr marL="800100" lvl="1" indent="-342900">
              <a:spcBef>
                <a:spcPts val="600"/>
              </a:spcBef>
              <a:buFont typeface="Arial" panose="020B0604020202020204" pitchFamily="34" charset="0"/>
              <a:buChar char="•"/>
            </a:pPr>
            <a:r>
              <a:rPr lang="en-US" sz="2000" dirty="0">
                <a:solidFill>
                  <a:srgbClr val="000000"/>
                </a:solidFill>
              </a:rPr>
              <a:t>Promoting future North Slope hydrocarbon exploration &amp; development</a:t>
            </a:r>
          </a:p>
          <a:p>
            <a:pPr marL="454025" indent="-225425">
              <a:spcBef>
                <a:spcPts val="600"/>
              </a:spcBef>
              <a:spcAft>
                <a:spcPts val="600"/>
              </a:spcAft>
              <a:buSzPct val="100000"/>
              <a:buFont typeface="Courier New" pitchFamily="49" charset="0"/>
              <a:buChar char="o"/>
            </a:pPr>
            <a:endParaRPr lang="en-US" i="1" dirty="0">
              <a:cs typeface="Arial" pitchFamily="34" charset="0"/>
            </a:endParaRPr>
          </a:p>
        </p:txBody>
      </p:sp>
    </p:spTree>
    <p:extLst>
      <p:ext uri="{BB962C8B-B14F-4D97-AF65-F5344CB8AC3E}">
        <p14:creationId xmlns:p14="http://schemas.microsoft.com/office/powerpoint/2010/main" val="20434257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5576" y="216335"/>
            <a:ext cx="8822365" cy="978729"/>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AKLNG Project</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Status Update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26</a:t>
            </a:fld>
            <a:endParaRPr lang="en-US" b="1" dirty="0">
              <a:solidFill>
                <a:schemeClr val="tx1"/>
              </a:solidFill>
              <a:latin typeface="Garamond" pitchFamily="18" charset="0"/>
            </a:endParaRPr>
          </a:p>
        </p:txBody>
      </p:sp>
      <p:sp>
        <p:nvSpPr>
          <p:cNvPr id="19" name="TextBox 18"/>
          <p:cNvSpPr txBox="1"/>
          <p:nvPr/>
        </p:nvSpPr>
        <p:spPr>
          <a:xfrm>
            <a:off x="1697998" y="1453679"/>
            <a:ext cx="5717522" cy="400110"/>
          </a:xfrm>
          <a:prstGeom prst="rect">
            <a:avLst/>
          </a:prstGeom>
          <a:noFill/>
        </p:spPr>
        <p:txBody>
          <a:bodyPr wrap="square" rtlCol="0">
            <a:spAutoFit/>
          </a:bodyPr>
          <a:lstStyle/>
          <a:p>
            <a:pPr marL="225425" indent="-225425" algn="ctr">
              <a:spcBef>
                <a:spcPts val="600"/>
              </a:spcBef>
              <a:spcAft>
                <a:spcPts val="1200"/>
              </a:spcAft>
              <a:buSzPct val="100000"/>
            </a:pPr>
            <a:r>
              <a:rPr lang="en-US" sz="2000" b="1" dirty="0"/>
              <a:t>State Gas Team Organization</a:t>
            </a:r>
          </a:p>
        </p:txBody>
      </p:sp>
      <p:sp>
        <p:nvSpPr>
          <p:cNvPr id="25" name="TextBox 24"/>
          <p:cNvSpPr txBox="1"/>
          <p:nvPr/>
        </p:nvSpPr>
        <p:spPr>
          <a:xfrm>
            <a:off x="774700" y="1907934"/>
            <a:ext cx="7359650" cy="1354217"/>
          </a:xfrm>
          <a:prstGeom prst="rect">
            <a:avLst/>
          </a:prstGeom>
          <a:noFill/>
        </p:spPr>
        <p:txBody>
          <a:bodyPr wrap="square" rtlCol="0">
            <a:spAutoFit/>
          </a:bodyPr>
          <a:lstStyle/>
          <a:p>
            <a:pPr marL="234950" indent="-234950">
              <a:spcBef>
                <a:spcPts val="600"/>
              </a:spcBef>
              <a:buSzPct val="100000"/>
              <a:buFont typeface="Arial" pitchFamily="34" charset="0"/>
              <a:buChar char="•"/>
            </a:pPr>
            <a:r>
              <a:rPr lang="en-US" b="1" dirty="0"/>
              <a:t>Original DNR Gas Team had 10 positions, with 4 leads and 6 staff roles</a:t>
            </a:r>
            <a:endParaRPr lang="en-US" b="1" i="1" dirty="0"/>
          </a:p>
          <a:p>
            <a:pPr marL="454025" indent="-225425">
              <a:spcBef>
                <a:spcPts val="600"/>
              </a:spcBef>
              <a:spcAft>
                <a:spcPts val="600"/>
              </a:spcAft>
              <a:buSzPct val="100000"/>
              <a:buFont typeface="Courier New" pitchFamily="49" charset="0"/>
              <a:buChar char="o"/>
            </a:pPr>
            <a:r>
              <a:rPr lang="en-US" b="1" dirty="0"/>
              <a:t>Lead positions</a:t>
            </a:r>
            <a:r>
              <a:rPr lang="en-US" dirty="0"/>
              <a:t> were Upstream, Midstream, Commercial, and Marketing</a:t>
            </a:r>
            <a:endParaRPr lang="en-US" b="1" dirty="0"/>
          </a:p>
          <a:p>
            <a:pPr marL="454025" indent="-225425">
              <a:buSzPct val="100000"/>
              <a:buFont typeface="Courier New" pitchFamily="49" charset="0"/>
              <a:buChar char="o"/>
            </a:pPr>
            <a:r>
              <a:rPr lang="en-US" b="1" dirty="0"/>
              <a:t>Staff positions </a:t>
            </a:r>
            <a:r>
              <a:rPr lang="en-US" dirty="0"/>
              <a:t>included</a:t>
            </a:r>
            <a:r>
              <a:rPr lang="en-US" b="1" dirty="0"/>
              <a:t> </a:t>
            </a:r>
            <a:r>
              <a:rPr lang="en-US" dirty="0"/>
              <a:t>Commercial Analyst, Gasline Liaison,  Admin Officer, Project Coordinator, Resource Specialist, and Marketing Analyst</a:t>
            </a:r>
            <a:endParaRPr lang="en-US" i="1" dirty="0"/>
          </a:p>
        </p:txBody>
      </p:sp>
      <p:sp>
        <p:nvSpPr>
          <p:cNvPr id="13" name="TextBox 12"/>
          <p:cNvSpPr txBox="1"/>
          <p:nvPr/>
        </p:nvSpPr>
        <p:spPr>
          <a:xfrm>
            <a:off x="774699" y="3316296"/>
            <a:ext cx="7359651" cy="2462213"/>
          </a:xfrm>
          <a:prstGeom prst="rect">
            <a:avLst/>
          </a:prstGeom>
          <a:noFill/>
        </p:spPr>
        <p:txBody>
          <a:bodyPr wrap="square" rtlCol="0">
            <a:spAutoFit/>
          </a:bodyPr>
          <a:lstStyle/>
          <a:p>
            <a:pPr marL="234950" indent="-234950">
              <a:spcBef>
                <a:spcPts val="600"/>
              </a:spcBef>
              <a:buSzPct val="100000"/>
              <a:buFont typeface="Arial" pitchFamily="34" charset="0"/>
              <a:buChar char="•"/>
            </a:pPr>
            <a:r>
              <a:rPr lang="en-US" b="1" dirty="0"/>
              <a:t>Current DNR Gas Team reorganized to meet statutory obligations and thoroughly manage State’s interests</a:t>
            </a:r>
            <a:endParaRPr lang="en-US" b="1" i="1" dirty="0"/>
          </a:p>
          <a:p>
            <a:pPr marL="454025" indent="-225425">
              <a:spcBef>
                <a:spcPts val="600"/>
              </a:spcBef>
              <a:buSzPct val="100000"/>
              <a:buFont typeface="Courier New" pitchFamily="49" charset="0"/>
              <a:buChar char="o"/>
            </a:pPr>
            <a:r>
              <a:rPr lang="en-US" b="1" dirty="0"/>
              <a:t>Upstream lead </a:t>
            </a:r>
            <a:r>
              <a:rPr lang="en-US" dirty="0"/>
              <a:t>(Steve Wright), Commercial lead (Deepa Poduval), Legislative Liaison and Commercial Support (Ed King); two team members transferred to AGDC</a:t>
            </a:r>
            <a:endParaRPr lang="en-US" b="1" dirty="0"/>
          </a:p>
          <a:p>
            <a:pPr marL="454025" indent="-225425">
              <a:spcBef>
                <a:spcPts val="600"/>
              </a:spcBef>
              <a:buSzPct val="100000"/>
              <a:buFont typeface="Courier New" pitchFamily="49" charset="0"/>
              <a:buChar char="o"/>
            </a:pPr>
            <a:r>
              <a:rPr lang="en-US" b="1" dirty="0"/>
              <a:t>DNR Team </a:t>
            </a:r>
            <a:r>
              <a:rPr lang="en-US" dirty="0"/>
              <a:t>is efficiently leveraging additional shared resources from Division of Oil and Gas for commercial, economic and subsurface technical analysis</a:t>
            </a:r>
            <a:endParaRPr lang="en-US" i="1" dirty="0"/>
          </a:p>
        </p:txBody>
      </p:sp>
    </p:spTree>
    <p:extLst>
      <p:ext uri="{BB962C8B-B14F-4D97-AF65-F5344CB8AC3E}">
        <p14:creationId xmlns:p14="http://schemas.microsoft.com/office/powerpoint/2010/main" val="27957278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5576" y="223638"/>
            <a:ext cx="8822365" cy="978729"/>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AKLNG Project</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Status Update-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27</a:t>
            </a:fld>
            <a:endParaRPr lang="en-US" b="1" dirty="0">
              <a:solidFill>
                <a:schemeClr val="tx1"/>
              </a:solidFill>
              <a:latin typeface="Garamond" pitchFamily="18" charset="0"/>
            </a:endParaRPr>
          </a:p>
        </p:txBody>
      </p:sp>
      <p:sp>
        <p:nvSpPr>
          <p:cNvPr id="19" name="TextBox 18"/>
          <p:cNvSpPr txBox="1"/>
          <p:nvPr/>
        </p:nvSpPr>
        <p:spPr>
          <a:xfrm>
            <a:off x="538391" y="1377424"/>
            <a:ext cx="7919809" cy="400110"/>
          </a:xfrm>
          <a:prstGeom prst="rect">
            <a:avLst/>
          </a:prstGeom>
          <a:noFill/>
        </p:spPr>
        <p:txBody>
          <a:bodyPr wrap="square" rtlCol="0">
            <a:spAutoFit/>
          </a:bodyPr>
          <a:lstStyle/>
          <a:p>
            <a:pPr marL="225425" indent="-225425" algn="ctr">
              <a:spcBef>
                <a:spcPts val="600"/>
              </a:spcBef>
              <a:spcAft>
                <a:spcPts val="1200"/>
              </a:spcAft>
              <a:buSzPct val="100000"/>
            </a:pPr>
            <a:r>
              <a:rPr lang="en-US" sz="2000" b="1" dirty="0"/>
              <a:t>2017 Outlook for AKLNG Project</a:t>
            </a:r>
            <a:endParaRPr lang="en-US" i="1" dirty="0">
              <a:cs typeface="Arial" pitchFamily="34" charset="0"/>
            </a:endParaRPr>
          </a:p>
        </p:txBody>
      </p:sp>
      <p:sp>
        <p:nvSpPr>
          <p:cNvPr id="25" name="TextBox 24"/>
          <p:cNvSpPr txBox="1"/>
          <p:nvPr/>
        </p:nvSpPr>
        <p:spPr>
          <a:xfrm>
            <a:off x="461406" y="1883532"/>
            <a:ext cx="8190704" cy="4385816"/>
          </a:xfrm>
          <a:prstGeom prst="rect">
            <a:avLst/>
          </a:prstGeom>
          <a:noFill/>
        </p:spPr>
        <p:txBody>
          <a:bodyPr wrap="square" rtlCol="0">
            <a:spAutoFit/>
          </a:bodyPr>
          <a:lstStyle/>
          <a:p>
            <a:pPr marL="234950" indent="-234950">
              <a:spcBef>
                <a:spcPts val="600"/>
              </a:spcBef>
              <a:buSzPct val="100000"/>
              <a:buFont typeface="Arial" pitchFamily="34" charset="0"/>
              <a:buChar char="•"/>
            </a:pPr>
            <a:r>
              <a:rPr lang="en-US" b="1" dirty="0"/>
              <a:t>Focus on progressing pending FERC application</a:t>
            </a:r>
            <a:endParaRPr lang="en-US" b="1" i="1" dirty="0"/>
          </a:p>
          <a:p>
            <a:pPr marL="454025" indent="-225425">
              <a:spcBef>
                <a:spcPts val="600"/>
              </a:spcBef>
              <a:spcAft>
                <a:spcPts val="600"/>
              </a:spcAft>
              <a:buSzPct val="100000"/>
              <a:buFont typeface="Courier New" pitchFamily="49" charset="0"/>
              <a:buChar char="o"/>
            </a:pPr>
            <a:r>
              <a:rPr lang="en-US" b="1" dirty="0"/>
              <a:t>AGDC </a:t>
            </a:r>
            <a:r>
              <a:rPr lang="en-US" dirty="0"/>
              <a:t>preparing responses to FERC questions and comments on AKLNG Resource Reports filed in 2016</a:t>
            </a:r>
            <a:endParaRPr lang="en-US" dirty="0">
              <a:cs typeface="Arial" pitchFamily="34" charset="0"/>
            </a:endParaRPr>
          </a:p>
          <a:p>
            <a:pPr marL="234950" indent="-234950">
              <a:spcBef>
                <a:spcPts val="600"/>
              </a:spcBef>
              <a:buSzPct val="100000"/>
              <a:buFont typeface="Arial" pitchFamily="34" charset="0"/>
              <a:buChar char="•"/>
            </a:pPr>
            <a:r>
              <a:rPr lang="en-US" b="1" dirty="0"/>
              <a:t>Continuing significant engagement with potential investors and markets</a:t>
            </a:r>
            <a:endParaRPr lang="en-US" b="1" i="1" dirty="0"/>
          </a:p>
          <a:p>
            <a:pPr marL="454025" indent="-225425">
              <a:spcBef>
                <a:spcPts val="600"/>
              </a:spcBef>
              <a:spcAft>
                <a:spcPts val="600"/>
              </a:spcAft>
              <a:buSzPct val="100000"/>
              <a:buFont typeface="Courier New" pitchFamily="49" charset="0"/>
              <a:buChar char="o"/>
            </a:pPr>
            <a:r>
              <a:rPr lang="en-US" b="1" dirty="0"/>
              <a:t>Soliciting </a:t>
            </a:r>
            <a:r>
              <a:rPr lang="en-US" dirty="0"/>
              <a:t>3</a:t>
            </a:r>
            <a:r>
              <a:rPr lang="en-US" baseline="30000" dirty="0"/>
              <a:t>rd</a:t>
            </a:r>
            <a:r>
              <a:rPr lang="en-US" dirty="0"/>
              <a:t> party investment in midstream infrastructure portion of AKLNG Project, some Producers may elect to retain equity interest in midstream</a:t>
            </a:r>
            <a:endParaRPr lang="en-US" b="1" dirty="0"/>
          </a:p>
          <a:p>
            <a:pPr marL="234950" indent="-234950">
              <a:spcBef>
                <a:spcPts val="600"/>
              </a:spcBef>
              <a:spcAft>
                <a:spcPts val="1200"/>
              </a:spcAft>
              <a:buSzPct val="100000"/>
              <a:buFont typeface="Arial" pitchFamily="34" charset="0"/>
              <a:buChar char="•"/>
            </a:pPr>
            <a:r>
              <a:rPr lang="en-US" b="1" dirty="0"/>
              <a:t>Global LNG </a:t>
            </a:r>
            <a:r>
              <a:rPr lang="en-US" dirty="0"/>
              <a:t>market demand window forecasted in mid-2020’s and targeted by AKLNG Project</a:t>
            </a:r>
          </a:p>
          <a:p>
            <a:pPr marL="234950" indent="-234950">
              <a:spcAft>
                <a:spcPts val="600"/>
              </a:spcAft>
              <a:buSzPct val="100000"/>
              <a:buFont typeface="Arial" pitchFamily="34" charset="0"/>
              <a:buChar char="•"/>
            </a:pPr>
            <a:r>
              <a:rPr lang="en-US" b="1" dirty="0"/>
              <a:t>DNR project team</a:t>
            </a:r>
            <a:r>
              <a:rPr lang="en-US" dirty="0"/>
              <a:t> actively engaged with AKLNG Project  </a:t>
            </a:r>
            <a:endParaRPr lang="en-US" b="1" i="1" dirty="0"/>
          </a:p>
          <a:p>
            <a:pPr marL="454025" indent="-225425">
              <a:buSzPct val="100000"/>
              <a:buFont typeface="Courier New" pitchFamily="49" charset="0"/>
              <a:buChar char="o"/>
            </a:pPr>
            <a:r>
              <a:rPr lang="en-US" b="1" dirty="0"/>
              <a:t>Fully prepared </a:t>
            </a:r>
            <a:r>
              <a:rPr lang="en-US" dirty="0"/>
              <a:t>to meet current and future obligations and demands for key DNR project roles and responsibilities </a:t>
            </a:r>
            <a:endParaRPr lang="en-US" b="1" dirty="0"/>
          </a:p>
          <a:p>
            <a:pPr marL="454025" indent="-225425">
              <a:buSzPct val="100000"/>
              <a:buFont typeface="Courier New" pitchFamily="49" charset="0"/>
              <a:buChar char="o"/>
            </a:pPr>
            <a:r>
              <a:rPr lang="en-US" b="1" dirty="0"/>
              <a:t>DNR core team </a:t>
            </a:r>
            <a:r>
              <a:rPr lang="en-US" dirty="0"/>
              <a:t>has retained expertise in upstream technical, commercial and analytical evaluation as project advances during 2017</a:t>
            </a:r>
            <a:endParaRPr lang="en-US" i="1" dirty="0"/>
          </a:p>
        </p:txBody>
      </p:sp>
    </p:spTree>
    <p:extLst>
      <p:ext uri="{BB962C8B-B14F-4D97-AF65-F5344CB8AC3E}">
        <p14:creationId xmlns:p14="http://schemas.microsoft.com/office/powerpoint/2010/main" val="30034469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3588" r="1" b="7481"/>
          <a:stretch/>
        </p:blipFill>
        <p:spPr>
          <a:xfrm>
            <a:off x="2878750" y="4005942"/>
            <a:ext cx="5416366" cy="2414621"/>
          </a:xfrm>
          <a:prstGeom prst="rect">
            <a:avLst/>
          </a:prstGeom>
          <a:effectLst>
            <a:outerShdw blurRad="50800" dist="38100" dir="2700000" algn="tl" rotWithShape="0">
              <a:prstClr val="black">
                <a:alpha val="40000"/>
              </a:prstClr>
            </a:outerShdw>
          </a:effectLst>
        </p:spPr>
      </p:pic>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80266" y="188084"/>
            <a:ext cx="8735134"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DNR Issues &amp; Activities in 2017</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Oil and Gas -</a:t>
            </a:r>
          </a:p>
        </p:txBody>
      </p:sp>
      <p:sp>
        <p:nvSpPr>
          <p:cNvPr id="17" name="Rectangle 16"/>
          <p:cNvSpPr/>
          <p:nvPr/>
        </p:nvSpPr>
        <p:spPr>
          <a:xfrm>
            <a:off x="76200" y="54429"/>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28</a:t>
            </a:fld>
            <a:endParaRPr lang="en-US" b="1" dirty="0">
              <a:solidFill>
                <a:schemeClr val="tx1"/>
              </a:solidFill>
              <a:latin typeface="Garamond" pitchFamily="18" charset="0"/>
            </a:endParaRPr>
          </a:p>
        </p:txBody>
      </p:sp>
      <p:sp>
        <p:nvSpPr>
          <p:cNvPr id="19" name="TextBox 18"/>
          <p:cNvSpPr txBox="1"/>
          <p:nvPr/>
        </p:nvSpPr>
        <p:spPr>
          <a:xfrm>
            <a:off x="287039" y="1436413"/>
            <a:ext cx="8418812" cy="2400657"/>
          </a:xfrm>
          <a:prstGeom prst="rect">
            <a:avLst/>
          </a:prstGeom>
          <a:noFill/>
        </p:spPr>
        <p:txBody>
          <a:bodyPr wrap="square" rtlCol="0">
            <a:spAutoFit/>
          </a:bodyPr>
          <a:lstStyle/>
          <a:p>
            <a:pPr marL="342900" lvl="1" indent="-342900">
              <a:spcAft>
                <a:spcPts val="600"/>
              </a:spcAft>
              <a:buFont typeface="Arial" panose="020B0604020202020204" pitchFamily="34" charset="0"/>
              <a:buChar char="•"/>
            </a:pPr>
            <a:r>
              <a:rPr lang="en-US" sz="2000" dirty="0">
                <a:solidFill>
                  <a:srgbClr val="000000"/>
                </a:solidFill>
              </a:rPr>
              <a:t>Work with North Slope communities, presidential administration, and Congressional delegation on Arctic energy policy and decision making that support responsible development (ANWR 1002 Area, OCS, NPR-A) </a:t>
            </a:r>
          </a:p>
          <a:p>
            <a:pPr marL="342900" lvl="1" indent="-342900">
              <a:spcAft>
                <a:spcPts val="600"/>
              </a:spcAft>
              <a:buFont typeface="Arial" panose="020B0604020202020204" pitchFamily="34" charset="0"/>
              <a:buChar char="•"/>
            </a:pPr>
            <a:r>
              <a:rPr lang="en-US" sz="2000" dirty="0">
                <a:solidFill>
                  <a:srgbClr val="000000"/>
                </a:solidFill>
              </a:rPr>
              <a:t>Build on successful 2016 North Slope lease sale with focus on bringing leases into production</a:t>
            </a:r>
          </a:p>
          <a:p>
            <a:pPr marL="342900" lvl="1" indent="-342900">
              <a:spcAft>
                <a:spcPts val="600"/>
              </a:spcAft>
              <a:buFont typeface="Arial" panose="020B0604020202020204" pitchFamily="34" charset="0"/>
              <a:buChar char="•"/>
            </a:pPr>
            <a:r>
              <a:rPr lang="en-US" sz="2000" dirty="0"/>
              <a:t>Rationalize fees, regulations, and work processes necessary to release seismic and exploration well data to promote and accelerate oil and gas production </a:t>
            </a:r>
            <a:endParaRPr lang="en-US" dirty="0">
              <a:solidFill>
                <a:srgbClr val="000000"/>
              </a:solidFill>
            </a:endParaRPr>
          </a:p>
        </p:txBody>
      </p:sp>
      <p:sp>
        <p:nvSpPr>
          <p:cNvPr id="2" name="TextBox 1"/>
          <p:cNvSpPr txBox="1"/>
          <p:nvPr/>
        </p:nvSpPr>
        <p:spPr>
          <a:xfrm>
            <a:off x="287039" y="3837070"/>
            <a:ext cx="2591711" cy="2015936"/>
          </a:xfrm>
          <a:prstGeom prst="rect">
            <a:avLst/>
          </a:prstGeom>
          <a:solidFill>
            <a:schemeClr val="bg1"/>
          </a:solidFill>
        </p:spPr>
        <p:txBody>
          <a:bodyPr wrap="square" rtlCol="0">
            <a:spAutoFit/>
          </a:bodyPr>
          <a:lstStyle/>
          <a:p>
            <a:pPr marL="342900" lvl="1" indent="-342900">
              <a:spcAft>
                <a:spcPts val="600"/>
              </a:spcAft>
              <a:buFont typeface="Arial" panose="020B0604020202020204" pitchFamily="34" charset="0"/>
              <a:buChar char="•"/>
            </a:pPr>
            <a:r>
              <a:rPr lang="en-US" sz="2000" dirty="0">
                <a:solidFill>
                  <a:srgbClr val="000000"/>
                </a:solidFill>
              </a:rPr>
              <a:t>Support appraisal and development activities by Cook Inlet independents</a:t>
            </a:r>
          </a:p>
          <a:p>
            <a:pPr marL="342900" lvl="1" indent="-342900">
              <a:spcAft>
                <a:spcPts val="600"/>
              </a:spcAft>
              <a:buFont typeface="Arial" panose="020B0604020202020204" pitchFamily="34" charset="0"/>
              <a:buChar char="•"/>
            </a:pPr>
            <a:r>
              <a:rPr lang="en-US" sz="2000" dirty="0">
                <a:solidFill>
                  <a:srgbClr val="000000"/>
                </a:solidFill>
              </a:rPr>
              <a:t>Refine production forecast model</a:t>
            </a:r>
            <a:endParaRPr lang="en-US" i="1" dirty="0">
              <a:cs typeface="Arial" pitchFamily="34" charset="0"/>
            </a:endParaRPr>
          </a:p>
        </p:txBody>
      </p:sp>
    </p:spTree>
    <p:extLst>
      <p:ext uri="{BB962C8B-B14F-4D97-AF65-F5344CB8AC3E}">
        <p14:creationId xmlns:p14="http://schemas.microsoft.com/office/powerpoint/2010/main" val="3540247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6" y="121519"/>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80267" y="174392"/>
            <a:ext cx="8735134"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DNR Issues &amp; Activities in 2017</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Land Management &amp; Permitting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29</a:t>
            </a:fld>
            <a:endParaRPr lang="en-US" b="1" dirty="0">
              <a:solidFill>
                <a:schemeClr val="tx1"/>
              </a:solidFill>
              <a:latin typeface="Garamond" pitchFamily="18" charset="0"/>
            </a:endParaRPr>
          </a:p>
        </p:txBody>
      </p:sp>
      <p:sp>
        <p:nvSpPr>
          <p:cNvPr id="19" name="TextBox 18"/>
          <p:cNvSpPr txBox="1"/>
          <p:nvPr/>
        </p:nvSpPr>
        <p:spPr>
          <a:xfrm>
            <a:off x="313868" y="1354011"/>
            <a:ext cx="8485779" cy="4970591"/>
          </a:xfrm>
          <a:prstGeom prst="rect">
            <a:avLst/>
          </a:prstGeom>
          <a:noFill/>
        </p:spPr>
        <p:txBody>
          <a:bodyPr wrap="square" rtlCol="0">
            <a:spAutoFit/>
          </a:bodyPr>
          <a:lstStyle/>
          <a:p>
            <a:pPr marL="342900" lvl="1" indent="-342900">
              <a:spcAft>
                <a:spcPts val="600"/>
              </a:spcAft>
              <a:buFont typeface="Arial" panose="020B0604020202020204" pitchFamily="34" charset="0"/>
              <a:buChar char="•"/>
            </a:pPr>
            <a:r>
              <a:rPr lang="en-US" sz="2000" dirty="0">
                <a:solidFill>
                  <a:srgbClr val="000000"/>
                </a:solidFill>
              </a:rPr>
              <a:t>Work with local stakeholders, presidential administration, and Congressional delegation to address recent federal actions including: </a:t>
            </a:r>
          </a:p>
          <a:p>
            <a:pPr marL="685800" lvl="1" indent="-285750">
              <a:buFont typeface="Courier New" panose="02070309020205020404" pitchFamily="49" charset="0"/>
              <a:buChar char="o"/>
            </a:pPr>
            <a:r>
              <a:rPr lang="en-US" dirty="0">
                <a:solidFill>
                  <a:srgbClr val="000000"/>
                </a:solidFill>
              </a:rPr>
              <a:t>BLM land management plans</a:t>
            </a:r>
          </a:p>
          <a:p>
            <a:pPr marL="685800" lvl="1" indent="-285750">
              <a:buFont typeface="Courier New" panose="02070309020205020404" pitchFamily="49" charset="0"/>
              <a:buChar char="o"/>
            </a:pPr>
            <a:r>
              <a:rPr lang="en-US" dirty="0">
                <a:solidFill>
                  <a:srgbClr val="000000"/>
                </a:solidFill>
              </a:rPr>
              <a:t>1002 Area boundary &amp; legislation</a:t>
            </a:r>
          </a:p>
          <a:p>
            <a:pPr marL="685800" lvl="1" indent="-285750">
              <a:buFont typeface="Courier New" panose="02070309020205020404" pitchFamily="49" charset="0"/>
              <a:buChar char="o"/>
            </a:pPr>
            <a:r>
              <a:rPr lang="en-US" dirty="0">
                <a:solidFill>
                  <a:srgbClr val="000000"/>
                </a:solidFill>
              </a:rPr>
              <a:t>Submerged lands ownership (Knik River and other unresolved cases)</a:t>
            </a:r>
          </a:p>
          <a:p>
            <a:pPr marL="685800" lvl="1" indent="-285750">
              <a:spcAft>
                <a:spcPts val="1200"/>
              </a:spcAft>
              <a:buFont typeface="Courier New" panose="02070309020205020404" pitchFamily="49" charset="0"/>
              <a:buChar char="o"/>
            </a:pPr>
            <a:r>
              <a:rPr lang="en-US" dirty="0">
                <a:solidFill>
                  <a:srgbClr val="000000"/>
                </a:solidFill>
              </a:rPr>
              <a:t>Controversial BLM method for surveying state land conveyances</a:t>
            </a:r>
          </a:p>
          <a:p>
            <a:pPr marL="347663" lvl="1" indent="-347663">
              <a:spcAft>
                <a:spcPts val="1200"/>
              </a:spcAft>
              <a:buFont typeface="Arial" panose="020B0604020202020204" pitchFamily="34" charset="0"/>
              <a:buChar char="•"/>
            </a:pPr>
            <a:r>
              <a:rPr lang="en-US" sz="2000" dirty="0"/>
              <a:t>Obtain federal approval for a wetlands mitigation In-Lieu Fee Program that provides new alternatives for developers to meet mitigation requirements</a:t>
            </a:r>
          </a:p>
          <a:p>
            <a:pPr marL="347663" lvl="1" indent="-347663">
              <a:spcAft>
                <a:spcPts val="1200"/>
              </a:spcAft>
              <a:buFont typeface="Arial" panose="020B0604020202020204" pitchFamily="34" charset="0"/>
              <a:buChar char="•"/>
            </a:pPr>
            <a:r>
              <a:rPr lang="en-US" sz="2000" dirty="0"/>
              <a:t>Clear the way to finalizing statehood land entitlement by pressing the federal government to lift obsolete public land orders and by updating the State’s selection priorities</a:t>
            </a:r>
          </a:p>
          <a:p>
            <a:pPr marL="347663" lvl="1" indent="-347663">
              <a:spcAft>
                <a:spcPts val="1200"/>
              </a:spcAft>
              <a:buFont typeface="Arial" panose="020B0604020202020204" pitchFamily="34" charset="0"/>
              <a:buChar char="•"/>
            </a:pPr>
            <a:r>
              <a:rPr lang="en-US" sz="2000" dirty="0"/>
              <a:t>Support federal permit reform and continue automating DNR’s permitting processes</a:t>
            </a:r>
          </a:p>
          <a:p>
            <a:pPr marL="347663" lvl="1" indent="-347663">
              <a:spcAft>
                <a:spcPts val="1200"/>
              </a:spcAft>
              <a:buFont typeface="Arial" panose="020B0604020202020204" pitchFamily="34" charset="0"/>
              <a:buChar char="•"/>
            </a:pPr>
            <a:r>
              <a:rPr lang="en-US" sz="2000" dirty="0">
                <a:cs typeface="Arial" pitchFamily="34" charset="0"/>
              </a:rPr>
              <a:t>Update fee regulations for land, water and mining authorizations</a:t>
            </a:r>
          </a:p>
        </p:txBody>
      </p:sp>
    </p:spTree>
    <p:extLst>
      <p:ext uri="{BB962C8B-B14F-4D97-AF65-F5344CB8AC3E}">
        <p14:creationId xmlns:p14="http://schemas.microsoft.com/office/powerpoint/2010/main" val="7847368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6" y="133972"/>
            <a:ext cx="8822365" cy="107753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5576" y="185692"/>
            <a:ext cx="8822365" cy="993349"/>
          </a:xfrm>
          <a:prstGeom prst="rect">
            <a:avLst/>
          </a:prstGeom>
          <a:effectLst/>
        </p:spPr>
        <p:txBody>
          <a:bodyPr wrap="square">
            <a:spAutoFit/>
          </a:bodyPr>
          <a:lstStyle/>
          <a:p>
            <a:pPr algn="ctr">
              <a:lnSpc>
                <a:spcPct val="80000"/>
              </a:lnSpc>
            </a:pPr>
            <a:r>
              <a:rPr lang="en-US" sz="4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State of Alaska</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Land Base &amp; Ownership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8" descr="http://www.contractorsupplymagazine.com/wysiwyg/images/US_Alaska_Map.jpg"/>
          <p:cNvPicPr>
            <a:picLocks noChangeAspect="1" noChangeArrowheads="1"/>
          </p:cNvPicPr>
          <p:nvPr/>
        </p:nvPicPr>
        <p:blipFill>
          <a:blip r:embed="rId3" cstate="print"/>
          <a:stretch>
            <a:fillRect/>
          </a:stretch>
        </p:blipFill>
        <p:spPr bwMode="auto">
          <a:xfrm>
            <a:off x="414867" y="1490134"/>
            <a:ext cx="2547568" cy="18771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4" name="Subtitle 2"/>
          <p:cNvSpPr>
            <a:spLocks noGrp="1"/>
          </p:cNvSpPr>
          <p:nvPr>
            <p:ph idx="1"/>
          </p:nvPr>
        </p:nvSpPr>
        <p:spPr>
          <a:xfrm>
            <a:off x="3301103" y="1490134"/>
            <a:ext cx="5666839" cy="2133600"/>
          </a:xfrm>
        </p:spPr>
        <p:txBody>
          <a:bodyPr>
            <a:noAutofit/>
          </a:bodyPr>
          <a:lstStyle/>
          <a:p>
            <a:pPr marL="225425" indent="-225425">
              <a:spcBef>
                <a:spcPts val="600"/>
              </a:spcBef>
              <a:buSzPct val="100000"/>
              <a:buNone/>
            </a:pPr>
            <a:r>
              <a:rPr lang="en-US" sz="1800" b="1" dirty="0">
                <a:latin typeface="+mj-lt"/>
              </a:rPr>
              <a:t>Land Base</a:t>
            </a:r>
            <a:endParaRPr lang="en-US" sz="1800" dirty="0">
              <a:latin typeface="+mj-lt"/>
            </a:endParaRPr>
          </a:p>
          <a:p>
            <a:pPr marL="225425" indent="-225425">
              <a:spcBef>
                <a:spcPts val="600"/>
              </a:spcBef>
              <a:buSzPct val="100000"/>
              <a:buFont typeface="Arial" charset="0"/>
              <a:buChar char="•"/>
            </a:pPr>
            <a:r>
              <a:rPr lang="en-US" sz="1800" dirty="0">
                <a:latin typeface="+mj-lt"/>
              </a:rPr>
              <a:t>586,412 sq. miles―more than twice the size of Texas</a:t>
            </a:r>
          </a:p>
          <a:p>
            <a:pPr marL="225425" indent="-225425">
              <a:spcBef>
                <a:spcPts val="600"/>
              </a:spcBef>
              <a:buSzPct val="100000"/>
              <a:buFont typeface="Arial" charset="0"/>
              <a:buChar char="•"/>
            </a:pPr>
            <a:r>
              <a:rPr lang="en-US" sz="1800" dirty="0"/>
              <a:t>Larger than all but 18 sovereign nations </a:t>
            </a:r>
          </a:p>
          <a:p>
            <a:pPr marL="225425" indent="-225425">
              <a:spcBef>
                <a:spcPts val="600"/>
              </a:spcBef>
              <a:buSzPct val="100000"/>
              <a:buFont typeface="Arial" charset="0"/>
              <a:buChar char="•"/>
            </a:pPr>
            <a:r>
              <a:rPr lang="en-US" sz="1800" dirty="0"/>
              <a:t>More coastline than </a:t>
            </a:r>
            <a:r>
              <a:rPr lang="en-US" sz="1800" dirty="0">
                <a:latin typeface="+mj-lt"/>
              </a:rPr>
              <a:t>all other 49 states combined</a:t>
            </a:r>
          </a:p>
          <a:p>
            <a:pPr marL="225425" indent="-225425">
              <a:spcBef>
                <a:spcPts val="600"/>
              </a:spcBef>
              <a:buSzPct val="100000"/>
              <a:buFont typeface="Arial" charset="0"/>
              <a:buChar char="•"/>
            </a:pPr>
            <a:r>
              <a:rPr lang="en-US" sz="1800" dirty="0">
                <a:latin typeface="+mj-lt"/>
              </a:rPr>
              <a:t>More than 3 million lakes; half of world’s glaciers </a:t>
            </a:r>
          </a:p>
          <a:p>
            <a:pPr marL="225425" indent="-225425">
              <a:spcBef>
                <a:spcPts val="600"/>
              </a:spcBef>
              <a:buSzPct val="100000"/>
              <a:buFont typeface="Arial" charset="0"/>
              <a:buChar char="•"/>
            </a:pPr>
            <a:r>
              <a:rPr lang="en-US" sz="1800" dirty="0">
                <a:latin typeface="+mj-lt"/>
              </a:rPr>
              <a:t>Approximately 40% of the nation’s freshwater supply </a:t>
            </a: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3</a:t>
            </a:fld>
            <a:endParaRPr lang="en-US" b="1" dirty="0">
              <a:solidFill>
                <a:schemeClr val="tx1"/>
              </a:solidFill>
              <a:latin typeface="Garamond" pitchFamily="18" charset="0"/>
            </a:endParaRPr>
          </a:p>
        </p:txBody>
      </p:sp>
      <p:sp>
        <p:nvSpPr>
          <p:cNvPr id="18" name="Subtitle 2"/>
          <p:cNvSpPr txBox="1">
            <a:spLocks/>
          </p:cNvSpPr>
          <p:nvPr/>
        </p:nvSpPr>
        <p:spPr>
          <a:xfrm>
            <a:off x="414868" y="4068190"/>
            <a:ext cx="5010573" cy="2327487"/>
          </a:xfrm>
          <a:prstGeom prst="rect">
            <a:avLst/>
          </a:prstGeom>
        </p:spPr>
        <p:txBody>
          <a:bodyPr/>
          <a:lstStyle/>
          <a:p>
            <a:pPr marL="274320" indent="-274320">
              <a:spcBef>
                <a:spcPts val="600"/>
              </a:spcBef>
              <a:defRPr/>
            </a:pPr>
            <a:r>
              <a:rPr lang="en-US" b="1" dirty="0"/>
              <a:t>Land Ownership</a:t>
            </a:r>
          </a:p>
          <a:p>
            <a:pPr marL="225425" indent="-225425">
              <a:spcBef>
                <a:spcPts val="600"/>
              </a:spcBef>
              <a:buFont typeface="Arial" pitchFamily="34" charset="0"/>
              <a:buChar char="•"/>
              <a:defRPr/>
            </a:pPr>
            <a:r>
              <a:rPr lang="en-US" i="1" dirty="0"/>
              <a:t>Federal Land: </a:t>
            </a:r>
            <a:r>
              <a:rPr lang="en-US" dirty="0"/>
              <a:t>more than 200 million acres</a:t>
            </a:r>
          </a:p>
          <a:p>
            <a:pPr marL="225425" indent="-225425">
              <a:spcBef>
                <a:spcPts val="600"/>
              </a:spcBef>
              <a:buFont typeface="Arial" pitchFamily="34" charset="0"/>
              <a:buChar char="•"/>
              <a:defRPr/>
            </a:pPr>
            <a:r>
              <a:rPr lang="en-US" i="1" dirty="0"/>
              <a:t>State Land: </a:t>
            </a:r>
            <a:r>
              <a:rPr lang="en-US" dirty="0"/>
              <a:t>Approx. 100 million acres of uplands, 60 million acres of tidelands, shore lands, and submerged lands, and 40,000 miles of coastline</a:t>
            </a:r>
          </a:p>
          <a:p>
            <a:pPr marL="225425" indent="-225425">
              <a:spcBef>
                <a:spcPts val="600"/>
              </a:spcBef>
              <a:buFont typeface="Arial" pitchFamily="34" charset="0"/>
              <a:buChar char="•"/>
              <a:defRPr/>
            </a:pPr>
            <a:r>
              <a:rPr lang="en-US" i="1" dirty="0"/>
              <a:t>Native Corporation Land: </a:t>
            </a:r>
            <a:r>
              <a:rPr lang="en-US" dirty="0"/>
              <a:t>44 million acres</a:t>
            </a:r>
          </a:p>
          <a:p>
            <a:pPr marL="274320" indent="-274320">
              <a:spcBef>
                <a:spcPts val="600"/>
              </a:spcBef>
              <a:buFont typeface="Arial" pitchFamily="34" charset="0"/>
              <a:buChar char="•"/>
              <a:defRPr/>
            </a:pPr>
            <a:endParaRPr lang="en-US" sz="1600" dirty="0">
              <a:latin typeface="Cambria" panose="02040503050406030204" pitchFamily="18" charset="0"/>
            </a:endParaRPr>
          </a:p>
          <a:p>
            <a:pPr marL="1188720" lvl="2" indent="-274320">
              <a:spcBef>
                <a:spcPts val="600"/>
              </a:spcBef>
              <a:buFont typeface="Arial" pitchFamily="34" charset="0"/>
              <a:buChar char="•"/>
              <a:defRPr/>
            </a:pPr>
            <a:endParaRPr lang="en-US" sz="1600" dirty="0">
              <a:latin typeface="Garamond" pitchFamily="18" charset="0"/>
            </a:endParaRPr>
          </a:p>
        </p:txBody>
      </p:sp>
      <p:pic>
        <p:nvPicPr>
          <p:cNvPr id="20" name="Picture 19" descr="Landownership"/>
          <p:cNvPicPr>
            <a:picLocks noChangeAspect="1" noChangeArrowheads="1"/>
          </p:cNvPicPr>
          <p:nvPr/>
        </p:nvPicPr>
        <p:blipFill>
          <a:blip r:embed="rId4" cstate="print">
            <a:clrChange>
              <a:clrFrom>
                <a:srgbClr val="FDFDFD"/>
              </a:clrFrom>
              <a:clrTo>
                <a:srgbClr val="FDFDFD">
                  <a:alpha val="0"/>
                </a:srgbClr>
              </a:clrTo>
            </a:clrChange>
          </a:blip>
          <a:srcRect l="9970" t="5580" r="1786" b="4843"/>
          <a:stretch>
            <a:fillRect/>
          </a:stretch>
        </p:blipFill>
        <p:spPr bwMode="auto">
          <a:xfrm>
            <a:off x="5622583" y="3993136"/>
            <a:ext cx="2777067" cy="2477593"/>
          </a:xfrm>
          <a:prstGeom prst="rect">
            <a:avLst/>
          </a:prstGeom>
          <a:ln>
            <a:noFill/>
          </a:ln>
          <a:effectLst>
            <a:outerShdw blurRad="190500" algn="tl" rotWithShape="0">
              <a:srgbClr val="000000">
                <a:alpha val="70000"/>
              </a:srgbClr>
            </a:outerShdw>
          </a:effectLst>
        </p:spPr>
      </p:pic>
      <p:grpSp>
        <p:nvGrpSpPr>
          <p:cNvPr id="22" name="Group 21"/>
          <p:cNvGrpSpPr/>
          <p:nvPr/>
        </p:nvGrpSpPr>
        <p:grpSpPr>
          <a:xfrm>
            <a:off x="7448069" y="4270702"/>
            <a:ext cx="1202268" cy="1246133"/>
            <a:chOff x="7620000" y="3200400"/>
            <a:chExt cx="990600" cy="1143000"/>
          </a:xfrm>
        </p:grpSpPr>
        <p:sp>
          <p:nvSpPr>
            <p:cNvPr id="23" name="Rectangle 22"/>
            <p:cNvSpPr/>
            <p:nvPr/>
          </p:nvSpPr>
          <p:spPr>
            <a:xfrm>
              <a:off x="7620000" y="3200400"/>
              <a:ext cx="990600" cy="1143000"/>
            </a:xfrm>
            <a:prstGeom prst="rect">
              <a:avLst/>
            </a:prstGeom>
            <a:ln w="6350">
              <a:solidFill>
                <a:schemeClr val="bg1">
                  <a:lumMod val="85000"/>
                </a:schemeClr>
              </a:solidFill>
              <a:prstDash val="solid"/>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dirty="0"/>
            </a:p>
          </p:txBody>
        </p:sp>
        <p:sp>
          <p:nvSpPr>
            <p:cNvPr id="24" name="Rectangle 23"/>
            <p:cNvSpPr/>
            <p:nvPr/>
          </p:nvSpPr>
          <p:spPr>
            <a:xfrm>
              <a:off x="7696200" y="3657600"/>
              <a:ext cx="228600" cy="152400"/>
            </a:xfrm>
            <a:prstGeom prst="rect">
              <a:avLst/>
            </a:prstGeom>
            <a:solidFill>
              <a:srgbClr val="FF9966"/>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ctangle 24"/>
            <p:cNvSpPr/>
            <p:nvPr/>
          </p:nvSpPr>
          <p:spPr>
            <a:xfrm>
              <a:off x="7696200" y="3962400"/>
              <a:ext cx="228600" cy="152400"/>
            </a:xfrm>
            <a:prstGeom prst="rect">
              <a:avLst/>
            </a:prstGeom>
            <a:solidFill>
              <a:schemeClr val="accent4">
                <a:lumMod val="60000"/>
                <a:lumOff val="40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25"/>
            <p:cNvSpPr/>
            <p:nvPr/>
          </p:nvSpPr>
          <p:spPr>
            <a:xfrm>
              <a:off x="7696200" y="3352800"/>
              <a:ext cx="228600" cy="152400"/>
            </a:xfrm>
            <a:prstGeom prst="rect">
              <a:avLst/>
            </a:prstGeom>
            <a:solidFill>
              <a:srgbClr val="009900">
                <a:alpha val="44706"/>
              </a:srgb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26"/>
            <p:cNvSpPr txBox="1">
              <a:spLocks noChangeArrowheads="1"/>
            </p:cNvSpPr>
            <p:nvPr/>
          </p:nvSpPr>
          <p:spPr bwMode="auto">
            <a:xfrm>
              <a:off x="7924800" y="3944779"/>
              <a:ext cx="609600" cy="225843"/>
            </a:xfrm>
            <a:prstGeom prst="rect">
              <a:avLst/>
            </a:prstGeom>
            <a:noFill/>
            <a:ln w="9525">
              <a:noFill/>
              <a:miter lim="800000"/>
              <a:headEnd/>
              <a:tailEnd/>
            </a:ln>
          </p:spPr>
          <p:txBody>
            <a:bodyPr wrap="square">
              <a:spAutoFit/>
            </a:bodyPr>
            <a:lstStyle/>
            <a:p>
              <a:r>
                <a:rPr lang="en-US" sz="1000" dirty="0">
                  <a:latin typeface="Georgia" pitchFamily="18" charset="0"/>
                </a:rPr>
                <a:t>Native</a:t>
              </a:r>
            </a:p>
          </p:txBody>
        </p:sp>
        <p:sp>
          <p:nvSpPr>
            <p:cNvPr id="28" name="TextBox 27"/>
            <p:cNvSpPr txBox="1">
              <a:spLocks noChangeArrowheads="1"/>
            </p:cNvSpPr>
            <p:nvPr/>
          </p:nvSpPr>
          <p:spPr bwMode="auto">
            <a:xfrm>
              <a:off x="7924800" y="3657600"/>
              <a:ext cx="609600" cy="225843"/>
            </a:xfrm>
            <a:prstGeom prst="rect">
              <a:avLst/>
            </a:prstGeom>
            <a:noFill/>
            <a:ln w="9525">
              <a:noFill/>
              <a:miter lim="800000"/>
              <a:headEnd/>
              <a:tailEnd/>
            </a:ln>
          </p:spPr>
          <p:txBody>
            <a:bodyPr wrap="square">
              <a:spAutoFit/>
            </a:bodyPr>
            <a:lstStyle/>
            <a:p>
              <a:r>
                <a:rPr lang="en-US" sz="1000" dirty="0">
                  <a:latin typeface="Georgia" pitchFamily="18" charset="0"/>
                </a:rPr>
                <a:t>State</a:t>
              </a:r>
            </a:p>
          </p:txBody>
        </p:sp>
        <p:sp>
          <p:nvSpPr>
            <p:cNvPr id="29" name="TextBox 28"/>
            <p:cNvSpPr txBox="1">
              <a:spLocks noChangeArrowheads="1"/>
            </p:cNvSpPr>
            <p:nvPr/>
          </p:nvSpPr>
          <p:spPr bwMode="auto">
            <a:xfrm>
              <a:off x="7924800" y="3335179"/>
              <a:ext cx="685800" cy="225843"/>
            </a:xfrm>
            <a:prstGeom prst="rect">
              <a:avLst/>
            </a:prstGeom>
            <a:noFill/>
            <a:ln w="9525">
              <a:noFill/>
              <a:miter lim="800000"/>
              <a:headEnd/>
              <a:tailEnd/>
            </a:ln>
          </p:spPr>
          <p:txBody>
            <a:bodyPr wrap="square">
              <a:spAutoFit/>
            </a:bodyPr>
            <a:lstStyle/>
            <a:p>
              <a:r>
                <a:rPr lang="en-US" sz="1000" dirty="0">
                  <a:latin typeface="Georgia" pitchFamily="18" charset="0"/>
                </a:rPr>
                <a:t>Federal</a:t>
              </a:r>
            </a:p>
          </p:txBody>
        </p:sp>
      </p:grpSp>
    </p:spTree>
    <p:extLst>
      <p:ext uri="{BB962C8B-B14F-4D97-AF65-F5344CB8AC3E}">
        <p14:creationId xmlns:p14="http://schemas.microsoft.com/office/powerpoint/2010/main" val="36393495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80266" y="174392"/>
            <a:ext cx="8822365"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DNR Issues &amp; Activities in 2017</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Agriculture &amp; Forestry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30</a:t>
            </a:fld>
            <a:endParaRPr lang="en-US" b="1" dirty="0">
              <a:solidFill>
                <a:schemeClr val="tx1"/>
              </a:solidFill>
              <a:latin typeface="Garamond" pitchFamily="18" charset="0"/>
            </a:endParaRPr>
          </a:p>
        </p:txBody>
      </p:sp>
      <p:sp>
        <p:nvSpPr>
          <p:cNvPr id="2" name="TextBox 1"/>
          <p:cNvSpPr txBox="1"/>
          <p:nvPr/>
        </p:nvSpPr>
        <p:spPr>
          <a:xfrm>
            <a:off x="364141" y="1464813"/>
            <a:ext cx="8342889" cy="5016758"/>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2000" dirty="0"/>
              <a:t>Complete transition of Mt. McKinley meat plant to private ownership while maintaining continuity of production and processing</a:t>
            </a:r>
          </a:p>
          <a:p>
            <a:pPr marL="285750" lvl="0" indent="-285750">
              <a:spcAft>
                <a:spcPts val="1200"/>
              </a:spcAft>
              <a:buFont typeface="Arial" panose="020B0604020202020204" pitchFamily="34" charset="0"/>
              <a:buChar char="•"/>
            </a:pPr>
            <a:r>
              <a:rPr lang="en-US" sz="2000" dirty="0"/>
              <a:t>Collaborate with state partners, industry, and federal agencies to develop and implement a produce safety program for Alaska to meet the federal standards of the Food Safety Modernization Act</a:t>
            </a:r>
          </a:p>
          <a:p>
            <a:pPr marL="285750" lvl="0" indent="-285750">
              <a:spcAft>
                <a:spcPts val="1200"/>
              </a:spcAft>
              <a:buFont typeface="Arial" panose="020B0604020202020204" pitchFamily="34" charset="0"/>
              <a:buChar char="•"/>
            </a:pPr>
            <a:r>
              <a:rPr lang="en-US" sz="2000" dirty="0"/>
              <a:t>Realign primary wildland fire service areas with federal partners to increase efficiencies and adjust workloads to compensate for budget reductions   </a:t>
            </a:r>
          </a:p>
          <a:p>
            <a:pPr marL="285750" indent="-285750">
              <a:spcAft>
                <a:spcPts val="1200"/>
              </a:spcAft>
              <a:buFont typeface="Arial" panose="020B0604020202020204" pitchFamily="34" charset="0"/>
              <a:buChar char="•"/>
            </a:pPr>
            <a:r>
              <a:rPr lang="en-US" sz="2000" dirty="0"/>
              <a:t>Work with the Forest Service on Tongass forest plan implementation, working through the Good Neighbor Authority to assume responsibility for timber sale layout and administration of sales on federal lands   </a:t>
            </a:r>
          </a:p>
          <a:p>
            <a:pPr marL="285750" lvl="0" indent="-285750">
              <a:spcAft>
                <a:spcPts val="1200"/>
              </a:spcAft>
              <a:buFont typeface="Arial" panose="020B0604020202020204" pitchFamily="34" charset="0"/>
              <a:buChar char="•"/>
            </a:pPr>
            <a:r>
              <a:rPr lang="en-US" sz="2000" dirty="0"/>
              <a:t>Continue federally-funded Forest Inventory and Analysis program in Interior Alaska which will collect physical data important for sustained yield management of state forests and will be particularly useful for biomass energy projects in rural Alaska</a:t>
            </a:r>
          </a:p>
        </p:txBody>
      </p:sp>
    </p:spTree>
    <p:extLst>
      <p:ext uri="{BB962C8B-B14F-4D97-AF65-F5344CB8AC3E}">
        <p14:creationId xmlns:p14="http://schemas.microsoft.com/office/powerpoint/2010/main" val="243932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80267" y="174392"/>
            <a:ext cx="8735134"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DNR Issues &amp; Activities in 2017</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Alaska State Parks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31</a:t>
            </a:fld>
            <a:endParaRPr lang="en-US" b="1" dirty="0">
              <a:solidFill>
                <a:schemeClr val="tx1"/>
              </a:solidFill>
              <a:latin typeface="Garamond" pitchFamily="18" charset="0"/>
            </a:endParaRPr>
          </a:p>
        </p:txBody>
      </p:sp>
      <p:sp>
        <p:nvSpPr>
          <p:cNvPr id="19" name="TextBox 18"/>
          <p:cNvSpPr txBox="1"/>
          <p:nvPr/>
        </p:nvSpPr>
        <p:spPr>
          <a:xfrm>
            <a:off x="660201" y="1372480"/>
            <a:ext cx="7775266" cy="5201424"/>
          </a:xfrm>
          <a:prstGeom prst="rect">
            <a:avLst/>
          </a:prstGeom>
          <a:noFill/>
        </p:spPr>
        <p:txBody>
          <a:bodyPr wrap="square" rtlCol="0">
            <a:spAutoFit/>
          </a:bodyPr>
          <a:lstStyle/>
          <a:p>
            <a:pPr marL="342900" lvl="1" indent="-342900">
              <a:spcAft>
                <a:spcPts val="600"/>
              </a:spcAft>
              <a:buFont typeface="Arial" panose="020B0604020202020204" pitchFamily="34" charset="0"/>
              <a:buChar char="•"/>
            </a:pPr>
            <a:r>
              <a:rPr lang="en-US" sz="2000" dirty="0">
                <a:cs typeface="Arial" pitchFamily="34" charset="0"/>
              </a:rPr>
              <a:t>Open South Denali campground, cabins, trails and interpretive center </a:t>
            </a:r>
          </a:p>
          <a:p>
            <a:pPr marL="739775" lvl="1" indent="-342900">
              <a:spcAft>
                <a:spcPts val="1200"/>
              </a:spcAft>
              <a:buFont typeface="Courier New" panose="02070309020205020404" pitchFamily="49" charset="0"/>
              <a:buChar char="o"/>
            </a:pPr>
            <a:r>
              <a:rPr lang="en-US" dirty="0">
                <a:cs typeface="Arial" pitchFamily="34" charset="0"/>
              </a:rPr>
              <a:t>First new state park campground in 20 years</a:t>
            </a:r>
          </a:p>
          <a:p>
            <a:pPr marL="342900" lvl="1" indent="-342900">
              <a:spcAft>
                <a:spcPts val="600"/>
              </a:spcAft>
              <a:buFont typeface="Arial" panose="020B0604020202020204" pitchFamily="34" charset="0"/>
              <a:buChar char="•"/>
            </a:pPr>
            <a:r>
              <a:rPr lang="en-US" sz="2000" dirty="0">
                <a:cs typeface="Arial" pitchFamily="34" charset="0"/>
              </a:rPr>
              <a:t>Increase state park revenue to reduce dependence on unrestricted general funds:</a:t>
            </a:r>
          </a:p>
          <a:p>
            <a:pPr marL="739775" lvl="1" indent="-342900">
              <a:buFont typeface="Courier New" panose="02070309020205020404" pitchFamily="49" charset="0"/>
              <a:buChar char="o"/>
            </a:pPr>
            <a:r>
              <a:rPr lang="en-US" dirty="0">
                <a:cs typeface="Arial" pitchFamily="34" charset="0"/>
              </a:rPr>
              <a:t>Online reservations through ReserveAmerica.com </a:t>
            </a:r>
          </a:p>
          <a:p>
            <a:pPr marL="739775" lvl="1" indent="-342900">
              <a:buFont typeface="Courier New" panose="02070309020205020404" pitchFamily="49" charset="0"/>
              <a:buChar char="o"/>
            </a:pPr>
            <a:r>
              <a:rPr lang="en-US" dirty="0">
                <a:cs typeface="Arial" pitchFamily="34" charset="0"/>
              </a:rPr>
              <a:t>Increase park merchandise sales</a:t>
            </a:r>
          </a:p>
          <a:p>
            <a:pPr marL="739775" lvl="1" indent="-342900">
              <a:spcAft>
                <a:spcPts val="1200"/>
              </a:spcAft>
              <a:buFont typeface="Courier New" panose="02070309020205020404" pitchFamily="49" charset="0"/>
              <a:buChar char="o"/>
            </a:pPr>
            <a:r>
              <a:rPr lang="en-US" dirty="0">
                <a:cs typeface="Arial" pitchFamily="34" charset="0"/>
              </a:rPr>
              <a:t>Raise specific park user fees</a:t>
            </a:r>
          </a:p>
          <a:p>
            <a:pPr marL="347663" lvl="1" indent="-342900">
              <a:spcAft>
                <a:spcPts val="1200"/>
              </a:spcAft>
              <a:buFont typeface="Arial" panose="020B0604020202020204" pitchFamily="34" charset="0"/>
              <a:buChar char="•"/>
            </a:pPr>
            <a:r>
              <a:rPr lang="en-US" sz="2000" dirty="0">
                <a:cs typeface="Arial" pitchFamily="34" charset="0"/>
              </a:rPr>
              <a:t>Build Kenai River Special Management Area projects including Bings Landing floating dock and Eagle Rock boat launch (2-yr project) </a:t>
            </a:r>
          </a:p>
          <a:p>
            <a:pPr marL="347663" lvl="1" indent="-342900">
              <a:spcAft>
                <a:spcPts val="1200"/>
              </a:spcAft>
              <a:buFont typeface="Arial" panose="020B0604020202020204" pitchFamily="34" charset="0"/>
              <a:buChar char="•"/>
            </a:pPr>
            <a:r>
              <a:rPr lang="en-US" sz="2000" dirty="0">
                <a:cs typeface="Arial" pitchFamily="34" charset="0"/>
              </a:rPr>
              <a:t>Continue riverbank stabilization to protect historic properties at Rika’s Roadhouse (Big Delta State Historical Park)</a:t>
            </a:r>
            <a:endParaRPr lang="en-US" sz="2000" dirty="0">
              <a:solidFill>
                <a:srgbClr val="FF0000"/>
              </a:solidFill>
              <a:cs typeface="Arial" pitchFamily="34" charset="0"/>
            </a:endParaRPr>
          </a:p>
          <a:p>
            <a:pPr marL="347663" lvl="1" indent="-342900">
              <a:spcAft>
                <a:spcPts val="1200"/>
              </a:spcAft>
              <a:buFont typeface="Arial" panose="020B0604020202020204" pitchFamily="34" charset="0"/>
              <a:buChar char="•"/>
            </a:pPr>
            <a:r>
              <a:rPr lang="en-US" sz="2000" dirty="0">
                <a:cs typeface="Arial" pitchFamily="34" charset="0"/>
              </a:rPr>
              <a:t>Build two new public use cabins at Eklutna Lake </a:t>
            </a:r>
          </a:p>
          <a:p>
            <a:pPr marL="347663" lvl="1" indent="-342900">
              <a:spcAft>
                <a:spcPts val="1200"/>
              </a:spcAft>
              <a:buFont typeface="Arial" panose="020B0604020202020204" pitchFamily="34" charset="0"/>
              <a:buChar char="•"/>
            </a:pPr>
            <a:r>
              <a:rPr lang="en-US" sz="2000" dirty="0">
                <a:cs typeface="Arial" pitchFamily="34" charset="0"/>
              </a:rPr>
              <a:t>Work with Alaska Historical Commission on this year’s 150</a:t>
            </a:r>
            <a:r>
              <a:rPr lang="en-US" sz="2000" baseline="30000" dirty="0">
                <a:cs typeface="Arial" pitchFamily="34" charset="0"/>
              </a:rPr>
              <a:t>th</a:t>
            </a:r>
            <a:r>
              <a:rPr lang="en-US" sz="2000" dirty="0">
                <a:cs typeface="Arial" pitchFamily="34" charset="0"/>
              </a:rPr>
              <a:t> anniversary of the Treaty of Cession</a:t>
            </a:r>
            <a:endParaRPr lang="en-US" dirty="0">
              <a:cs typeface="Arial" pitchFamily="34" charset="0"/>
            </a:endParaRPr>
          </a:p>
        </p:txBody>
      </p:sp>
    </p:spTree>
    <p:extLst>
      <p:ext uri="{BB962C8B-B14F-4D97-AF65-F5344CB8AC3E}">
        <p14:creationId xmlns:p14="http://schemas.microsoft.com/office/powerpoint/2010/main" val="18828241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80267" y="174392"/>
            <a:ext cx="8735134" cy="954107"/>
          </a:xfrm>
          <a:prstGeom prst="rect">
            <a:avLst/>
          </a:prstGeom>
          <a:effectLst/>
        </p:spPr>
        <p:txBody>
          <a:bodyPr wrap="square">
            <a:spAutoFit/>
          </a:bodyPr>
          <a:lstStyle/>
          <a:p>
            <a:pPr algn="ctr">
              <a:lnSpc>
                <a:spcPct val="80000"/>
              </a:lnSpc>
            </a:pPr>
            <a:r>
              <a:rPr lang="en-US" sz="42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DNR Issues &amp; Activities in 2017</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Geological &amp; Geophysical Surveys -</a:t>
            </a:r>
          </a:p>
        </p:txBody>
      </p:sp>
      <p:sp>
        <p:nvSpPr>
          <p:cNvPr id="17" name="Rectangle 16"/>
          <p:cNvSpPr/>
          <p:nvPr/>
        </p:nvSpPr>
        <p:spPr>
          <a:xfrm>
            <a:off x="76200" y="59574"/>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32</a:t>
            </a:fld>
            <a:endParaRPr lang="en-US" b="1" dirty="0">
              <a:solidFill>
                <a:schemeClr val="tx1"/>
              </a:solidFill>
              <a:latin typeface="Garamond" pitchFamily="18" charset="0"/>
            </a:endParaRPr>
          </a:p>
        </p:txBody>
      </p:sp>
      <p:sp>
        <p:nvSpPr>
          <p:cNvPr id="2" name="TextBox 1"/>
          <p:cNvSpPr txBox="1"/>
          <p:nvPr/>
        </p:nvSpPr>
        <p:spPr>
          <a:xfrm>
            <a:off x="715609" y="1636547"/>
            <a:ext cx="7664450" cy="4785926"/>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sz="2000" dirty="0"/>
              <a:t>Conduct and publish results from USGS-funded airborne magnetic survey over the Porcupine River area</a:t>
            </a:r>
          </a:p>
          <a:p>
            <a:pPr marL="285750" lvl="0" indent="-285750">
              <a:spcBef>
                <a:spcPts val="600"/>
              </a:spcBef>
              <a:buFont typeface="Arial" panose="020B0604020202020204" pitchFamily="34" charset="0"/>
              <a:buChar char="•"/>
            </a:pPr>
            <a:r>
              <a:rPr lang="en-US" sz="2000" dirty="0"/>
              <a:t>Complete bedrock geology mapping in Iniskin–Tuxedni Bay area of Cook Inlet</a:t>
            </a:r>
          </a:p>
          <a:p>
            <a:pPr marL="285750" lvl="0" indent="-285750">
              <a:spcBef>
                <a:spcPts val="600"/>
              </a:spcBef>
              <a:buFont typeface="Arial" panose="020B0604020202020204" pitchFamily="34" charset="0"/>
              <a:buChar char="•"/>
            </a:pPr>
            <a:r>
              <a:rPr lang="en-US" sz="2000" dirty="0"/>
              <a:t>Train western Alaska residents to monitor coastal erosion and southcentral Alaska residents to monitor snow conditions for avalanche susceptibility</a:t>
            </a:r>
          </a:p>
          <a:p>
            <a:pPr marL="285750" lvl="0" indent="-285750">
              <a:spcBef>
                <a:spcPts val="600"/>
              </a:spcBef>
              <a:buFont typeface="Arial" panose="020B0604020202020204" pitchFamily="34" charset="0"/>
              <a:buChar char="•"/>
            </a:pPr>
            <a:r>
              <a:rPr lang="en-US" sz="2000" dirty="0"/>
              <a:t>Complete avalanche release zone maps for Alaska’s highway corridors and landslide risk maps for Sitka</a:t>
            </a:r>
          </a:p>
          <a:p>
            <a:pPr marL="285750" lvl="0" indent="-285750">
              <a:spcBef>
                <a:spcPts val="600"/>
              </a:spcBef>
              <a:buFont typeface="Arial" panose="020B0604020202020204" pitchFamily="34" charset="0"/>
              <a:buChar char="•"/>
            </a:pPr>
            <a:r>
              <a:rPr lang="en-US" sz="2000" dirty="0"/>
              <a:t>Work with USGS to publish results of recent testing that showed Alaska coal can produce oil</a:t>
            </a:r>
          </a:p>
          <a:p>
            <a:pPr marL="285750" indent="-285750">
              <a:spcBef>
                <a:spcPts val="600"/>
              </a:spcBef>
              <a:buFont typeface="Arial" panose="020B0604020202020204" pitchFamily="34" charset="0"/>
              <a:buChar char="•"/>
            </a:pPr>
            <a:r>
              <a:rPr lang="en-US" sz="2000" dirty="0"/>
              <a:t>Publish new geologic maps for Umiat, Tyonek, Tok, Styx River, Kivalina, Shaktoolik, Kasatochi, Chiginagak, and the Alaska Highway Corridor areas</a:t>
            </a:r>
          </a:p>
        </p:txBody>
      </p:sp>
    </p:spTree>
    <p:extLst>
      <p:ext uri="{BB962C8B-B14F-4D97-AF65-F5344CB8AC3E}">
        <p14:creationId xmlns:p14="http://schemas.microsoft.com/office/powerpoint/2010/main" val="22098207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80266" y="348128"/>
            <a:ext cx="8822365" cy="656975"/>
          </a:xfrm>
          <a:prstGeom prst="rect">
            <a:avLst/>
          </a:prstGeom>
          <a:effectLst/>
        </p:spPr>
        <p:txBody>
          <a:bodyPr wrap="square">
            <a:spAutoFit/>
          </a:bodyPr>
          <a:lstStyle/>
          <a:p>
            <a:pPr algn="ctr">
              <a:lnSpc>
                <a:spcPct val="80000"/>
              </a:lnSpc>
            </a:pPr>
            <a:r>
              <a:rPr lang="en-US" sz="4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Conclusion</a:t>
            </a:r>
            <a:endPar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endParaRP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33</a:t>
            </a:fld>
            <a:endParaRPr lang="en-US" b="1" dirty="0">
              <a:solidFill>
                <a:schemeClr val="tx1"/>
              </a:solidFill>
              <a:latin typeface="Garamond" pitchFamily="18" charset="0"/>
            </a:endParaRPr>
          </a:p>
        </p:txBody>
      </p:sp>
      <p:sp>
        <p:nvSpPr>
          <p:cNvPr id="2" name="TextBox 1"/>
          <p:cNvSpPr txBox="1"/>
          <p:nvPr/>
        </p:nvSpPr>
        <p:spPr>
          <a:xfrm>
            <a:off x="2304195" y="1952105"/>
            <a:ext cx="4574505" cy="584775"/>
          </a:xfrm>
          <a:prstGeom prst="rect">
            <a:avLst/>
          </a:prstGeom>
          <a:noFill/>
        </p:spPr>
        <p:txBody>
          <a:bodyPr wrap="square" rtlCol="0">
            <a:spAutoFit/>
          </a:bodyPr>
          <a:lstStyle/>
          <a:p>
            <a:pPr algn="ctr"/>
            <a:r>
              <a:rPr lang="en-US" sz="3200" dirty="0"/>
              <a:t>Thank you, any questions?</a:t>
            </a:r>
          </a:p>
        </p:txBody>
      </p:sp>
      <p:pic>
        <p:nvPicPr>
          <p:cNvPr id="3" name="Picture 2" title="Knik River Public Use Are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2933814"/>
            <a:ext cx="6858000" cy="2835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56480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35213"/>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5577" y="178057"/>
            <a:ext cx="8822365" cy="978729"/>
          </a:xfrm>
          <a:prstGeom prst="rect">
            <a:avLst/>
          </a:prstGeom>
          <a:effectLst/>
        </p:spPr>
        <p:txBody>
          <a:bodyPr wrap="square">
            <a:spAutoFit/>
          </a:bodyPr>
          <a:lstStyle/>
          <a:p>
            <a:pPr algn="ctr">
              <a:lnSpc>
                <a:spcPct val="80000"/>
              </a:lnSpc>
            </a:pPr>
            <a:r>
              <a:rPr lang="en-US" sz="4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State of Alaska</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Resource Potential: Oil &amp; Gas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4</a:t>
            </a:fld>
            <a:endParaRPr lang="en-US" b="1" dirty="0">
              <a:solidFill>
                <a:schemeClr val="tx1"/>
              </a:solidFill>
              <a:latin typeface="Garamond" pitchFamily="18" charset="0"/>
            </a:endParaRPr>
          </a:p>
        </p:txBody>
      </p:sp>
      <p:sp>
        <p:nvSpPr>
          <p:cNvPr id="19" name="TextBox 18"/>
          <p:cNvSpPr txBox="1"/>
          <p:nvPr/>
        </p:nvSpPr>
        <p:spPr>
          <a:xfrm>
            <a:off x="163830" y="1327096"/>
            <a:ext cx="4834889" cy="3600986"/>
          </a:xfrm>
          <a:prstGeom prst="rect">
            <a:avLst/>
          </a:prstGeom>
          <a:noFill/>
        </p:spPr>
        <p:txBody>
          <a:bodyPr wrap="square" rtlCol="0">
            <a:spAutoFit/>
          </a:bodyPr>
          <a:lstStyle/>
          <a:p>
            <a:pPr marL="225425" indent="-225425">
              <a:spcBef>
                <a:spcPts val="600"/>
              </a:spcBef>
              <a:buSzPct val="100000"/>
            </a:pPr>
            <a:r>
              <a:rPr lang="en-US" b="1" dirty="0">
                <a:latin typeface="+mj-lt"/>
              </a:rPr>
              <a:t>North Slope </a:t>
            </a:r>
          </a:p>
          <a:p>
            <a:pPr marL="234950" indent="-234950">
              <a:spcBef>
                <a:spcPts val="600"/>
              </a:spcBef>
              <a:buSzPct val="100000"/>
              <a:buFont typeface="Arial" pitchFamily="34" charset="0"/>
              <a:buChar char="•"/>
            </a:pPr>
            <a:r>
              <a:rPr lang="en-US" dirty="0">
                <a:latin typeface="+mj-lt"/>
              </a:rPr>
              <a:t>More undiscovered, potentially recoverable oil than any other Arctic nation</a:t>
            </a:r>
            <a:endParaRPr lang="en-US" i="1" dirty="0">
              <a:latin typeface="+mj-lt"/>
            </a:endParaRPr>
          </a:p>
          <a:p>
            <a:pPr marL="454025" indent="-225425">
              <a:spcBef>
                <a:spcPts val="600"/>
              </a:spcBef>
              <a:spcAft>
                <a:spcPts val="600"/>
              </a:spcAft>
              <a:buSzPct val="100000"/>
              <a:buFont typeface="Courier New" pitchFamily="49" charset="0"/>
              <a:buChar char="o"/>
            </a:pPr>
            <a:r>
              <a:rPr lang="en-US" b="1" dirty="0">
                <a:latin typeface="+mj-lt"/>
              </a:rPr>
              <a:t>OIL: </a:t>
            </a:r>
            <a:r>
              <a:rPr lang="en-US" dirty="0">
                <a:latin typeface="+mj-lt"/>
              </a:rPr>
              <a:t>Est. 40 billion barrels of conventional oil </a:t>
            </a:r>
          </a:p>
          <a:p>
            <a:pPr marL="454025" indent="-225425">
              <a:spcBef>
                <a:spcPts val="600"/>
              </a:spcBef>
              <a:spcAft>
                <a:spcPts val="600"/>
              </a:spcAft>
              <a:buSzPct val="100000"/>
              <a:buFont typeface="Courier New" pitchFamily="49" charset="0"/>
              <a:buChar char="o"/>
            </a:pPr>
            <a:r>
              <a:rPr lang="en-US" b="1" dirty="0">
                <a:latin typeface="+mj-lt"/>
              </a:rPr>
              <a:t>GAS: </a:t>
            </a:r>
            <a:r>
              <a:rPr lang="en-US" dirty="0">
                <a:latin typeface="+mj-lt"/>
                <a:cs typeface="Arial" pitchFamily="34" charset="0"/>
              </a:rPr>
              <a:t>Est. over 200 trillion cubic feet of conventional natural gas </a:t>
            </a:r>
            <a:endParaRPr lang="en-US" i="1" dirty="0">
              <a:latin typeface="+mj-lt"/>
              <a:cs typeface="Arial" pitchFamily="34" charset="0"/>
            </a:endParaRPr>
          </a:p>
          <a:p>
            <a:pPr marL="225425" indent="-225425">
              <a:spcBef>
                <a:spcPts val="600"/>
              </a:spcBef>
              <a:spcAft>
                <a:spcPts val="600"/>
              </a:spcAft>
              <a:buSzPct val="100000"/>
              <a:buFont typeface="Arial" pitchFamily="34" charset="0"/>
              <a:buChar char="•"/>
            </a:pPr>
            <a:r>
              <a:rPr lang="en-US" dirty="0">
                <a:latin typeface="+mj-lt"/>
                <a:cs typeface="Arial" pitchFamily="34" charset="0"/>
              </a:rPr>
              <a:t>Untapped unconventional resource potential, including tens of billions of barrels of heavy oil, shale oil, and viscous oil, and hundreds of trillions of cubic feet of shale gas, tight gas, and gas hydrates</a:t>
            </a:r>
            <a:endParaRPr lang="en-US" strike="sngStrike" dirty="0">
              <a:latin typeface="+mj-lt"/>
              <a:cs typeface="Arial" pitchFamily="34" charset="0"/>
            </a:endParaRPr>
          </a:p>
        </p:txBody>
      </p:sp>
      <p:sp>
        <p:nvSpPr>
          <p:cNvPr id="21" name="TextBox 20"/>
          <p:cNvSpPr txBox="1"/>
          <p:nvPr/>
        </p:nvSpPr>
        <p:spPr>
          <a:xfrm>
            <a:off x="4998719" y="1344185"/>
            <a:ext cx="3916681" cy="2339102"/>
          </a:xfrm>
          <a:prstGeom prst="rect">
            <a:avLst/>
          </a:prstGeom>
          <a:noFill/>
        </p:spPr>
        <p:txBody>
          <a:bodyPr wrap="square" rtlCol="0">
            <a:spAutoFit/>
          </a:bodyPr>
          <a:lstStyle/>
          <a:p>
            <a:pPr marL="1588" indent="-1588">
              <a:spcBef>
                <a:spcPts val="600"/>
              </a:spcBef>
              <a:buSzPct val="100000"/>
            </a:pPr>
            <a:r>
              <a:rPr lang="en-US" b="1" dirty="0">
                <a:cs typeface="Arial" pitchFamily="34" charset="0"/>
              </a:rPr>
              <a:t>Cook Inlet</a:t>
            </a:r>
          </a:p>
          <a:p>
            <a:pPr marL="285750" indent="-285750">
              <a:spcBef>
                <a:spcPts val="600"/>
              </a:spcBef>
              <a:buSzPct val="100000"/>
              <a:buFont typeface="Arial" panose="020B0604020202020204" pitchFamily="34" charset="0"/>
              <a:buChar char="•"/>
            </a:pPr>
            <a:r>
              <a:rPr lang="en-US" dirty="0">
                <a:cs typeface="Arial" pitchFamily="34" charset="0"/>
              </a:rPr>
              <a:t>Significant undiscovered resources remain </a:t>
            </a:r>
            <a:endParaRPr lang="en-US" i="1" dirty="0">
              <a:cs typeface="Arial" pitchFamily="34" charset="0"/>
            </a:endParaRPr>
          </a:p>
          <a:p>
            <a:pPr marL="514350" lvl="1" indent="-227013">
              <a:spcBef>
                <a:spcPts val="600"/>
              </a:spcBef>
              <a:buSzPct val="100000"/>
              <a:buFont typeface="Courier New" panose="02070309020205020404" pitchFamily="49" charset="0"/>
              <a:buChar char="o"/>
            </a:pPr>
            <a:r>
              <a:rPr lang="en-US" dirty="0">
                <a:cs typeface="Arial" pitchFamily="34" charset="0"/>
              </a:rPr>
              <a:t>19 trillion cubic feet of natural gas </a:t>
            </a:r>
          </a:p>
          <a:p>
            <a:pPr marL="514350" lvl="1" indent="-227013">
              <a:spcBef>
                <a:spcPts val="600"/>
              </a:spcBef>
              <a:buSzPct val="100000"/>
              <a:buFont typeface="Courier New" panose="02070309020205020404" pitchFamily="49" charset="0"/>
              <a:buChar char="o"/>
            </a:pPr>
            <a:r>
              <a:rPr lang="en-US" dirty="0">
                <a:cs typeface="Arial" pitchFamily="34" charset="0"/>
              </a:rPr>
              <a:t>600 million barrels of oil </a:t>
            </a:r>
          </a:p>
          <a:p>
            <a:pPr marL="514350" lvl="1" indent="-227013">
              <a:spcBef>
                <a:spcPts val="600"/>
              </a:spcBef>
              <a:buSzPct val="100000"/>
              <a:buFont typeface="Courier New" panose="02070309020205020404" pitchFamily="49" charset="0"/>
              <a:buChar char="o"/>
            </a:pPr>
            <a:r>
              <a:rPr lang="en-US" dirty="0">
                <a:cs typeface="Arial" pitchFamily="34" charset="0"/>
              </a:rPr>
              <a:t>46 million barrels of natural gas liquids</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291" y="4588230"/>
            <a:ext cx="2475989" cy="1856992"/>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31" name="Rectangle 30"/>
          <p:cNvSpPr/>
          <p:nvPr/>
        </p:nvSpPr>
        <p:spPr>
          <a:xfrm>
            <a:off x="1127670" y="5354202"/>
            <a:ext cx="4979670" cy="990600"/>
          </a:xfrm>
          <a:prstGeom prst="rect">
            <a:avLst/>
          </a:prstGeom>
          <a:solidFill>
            <a:schemeClr val="bg1"/>
          </a:solidFill>
          <a:ln w="127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1367700" y="5401986"/>
            <a:ext cx="4800600" cy="830997"/>
          </a:xfrm>
          <a:prstGeom prst="rect">
            <a:avLst/>
          </a:prstGeom>
        </p:spPr>
        <p:txBody>
          <a:bodyPr wrap="square">
            <a:spAutoFit/>
          </a:bodyPr>
          <a:lstStyle/>
          <a:p>
            <a:pPr>
              <a:defRPr/>
            </a:pPr>
            <a:r>
              <a:rPr lang="en-US" sz="1600" b="1" i="1" dirty="0">
                <a:solidFill>
                  <a:schemeClr val="accent3">
                    <a:lumMod val="50000"/>
                  </a:schemeClr>
                </a:solidFill>
                <a:cs typeface="Arial" pitchFamily="34" charset="0"/>
              </a:rPr>
              <a:t>Compared to most basins, Alaska is relatively underexplored, with 500 exploration wells on the North Slope, compared to Wyoming’s 19,000.</a:t>
            </a:r>
          </a:p>
        </p:txBody>
      </p:sp>
      <p:sp>
        <p:nvSpPr>
          <p:cNvPr id="2" name="TextBox 1"/>
          <p:cNvSpPr txBox="1"/>
          <p:nvPr/>
        </p:nvSpPr>
        <p:spPr>
          <a:xfrm>
            <a:off x="6062282" y="3943578"/>
            <a:ext cx="2624518" cy="338554"/>
          </a:xfrm>
          <a:prstGeom prst="rect">
            <a:avLst/>
          </a:prstGeom>
          <a:noFill/>
        </p:spPr>
        <p:txBody>
          <a:bodyPr wrap="square" rtlCol="0">
            <a:spAutoFit/>
          </a:bodyPr>
          <a:lstStyle/>
          <a:p>
            <a:pPr algn="r"/>
            <a:r>
              <a:rPr lang="en-US" sz="1600" i="1" dirty="0">
                <a:latin typeface="+mj-lt"/>
              </a:rPr>
              <a:t>Sources: USGS &amp; BOEM</a:t>
            </a:r>
          </a:p>
        </p:txBody>
      </p:sp>
    </p:spTree>
    <p:extLst>
      <p:ext uri="{BB962C8B-B14F-4D97-AF65-F5344CB8AC3E}">
        <p14:creationId xmlns:p14="http://schemas.microsoft.com/office/powerpoint/2010/main" val="1060478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6" y="135900"/>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45576" y="179110"/>
            <a:ext cx="8822365" cy="993349"/>
          </a:xfrm>
          <a:prstGeom prst="rect">
            <a:avLst/>
          </a:prstGeom>
          <a:effectLst/>
        </p:spPr>
        <p:txBody>
          <a:bodyPr wrap="square">
            <a:spAutoFit/>
          </a:bodyPr>
          <a:lstStyle/>
          <a:p>
            <a:pPr algn="ctr">
              <a:lnSpc>
                <a:spcPct val="80000"/>
              </a:lnSpc>
            </a:pPr>
            <a:r>
              <a:rPr lang="en-US" sz="4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State of Alaska</a:t>
            </a:r>
          </a:p>
          <a:p>
            <a:pPr algn="ctr">
              <a:lnSpc>
                <a:spcPct val="80000"/>
              </a:lnSpc>
            </a:pPr>
            <a:r>
              <a:rPr lang="en-US" sz="28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Resource Potential: Minerals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45" y="1407795"/>
            <a:ext cx="2344104" cy="3516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 Box 5"/>
          <p:cNvSpPr txBox="1">
            <a:spLocks noChangeArrowheads="1"/>
          </p:cNvSpPr>
          <p:nvPr/>
        </p:nvSpPr>
        <p:spPr bwMode="auto">
          <a:xfrm>
            <a:off x="3167743" y="1504523"/>
            <a:ext cx="5747657" cy="4988029"/>
          </a:xfrm>
          <a:prstGeom prst="rect">
            <a:avLst/>
          </a:prstGeom>
          <a:noFill/>
          <a:ln w="9525">
            <a:noFill/>
            <a:miter lim="800000"/>
            <a:headEnd/>
            <a:tailEnd/>
          </a:ln>
        </p:spPr>
        <p:txBody>
          <a:bodyPr/>
          <a:lstStyle/>
          <a:p>
            <a:pPr marL="6350" indent="-6350">
              <a:spcBef>
                <a:spcPts val="600"/>
              </a:spcBef>
              <a:spcAft>
                <a:spcPts val="600"/>
              </a:spcAft>
              <a:defRPr/>
            </a:pPr>
            <a:r>
              <a:rPr lang="en-US" dirty="0">
                <a:cs typeface="Arial" pitchFamily="34" charset="0"/>
              </a:rPr>
              <a:t>The State of Alaska ranks in the </a:t>
            </a:r>
            <a:r>
              <a:rPr lang="en-US" b="1" i="1" dirty="0">
                <a:cs typeface="Arial" pitchFamily="34" charset="0"/>
              </a:rPr>
              <a:t>Top Ten in the World</a:t>
            </a:r>
            <a:r>
              <a:rPr lang="en-US" b="1" dirty="0">
                <a:cs typeface="Arial" pitchFamily="34" charset="0"/>
              </a:rPr>
              <a:t> </a:t>
            </a:r>
            <a:r>
              <a:rPr lang="en-US" dirty="0">
                <a:cs typeface="Arial" pitchFamily="34" charset="0"/>
              </a:rPr>
              <a:t>for important minerals including: </a:t>
            </a:r>
          </a:p>
          <a:p>
            <a:pPr marL="463550" lvl="1" indent="-225425">
              <a:lnSpc>
                <a:spcPct val="115000"/>
              </a:lnSpc>
              <a:spcAft>
                <a:spcPts val="600"/>
              </a:spcAft>
              <a:buFont typeface="Times New Roman"/>
              <a:buChar char="•"/>
              <a:tabLst>
                <a:tab pos="457200" algn="l"/>
              </a:tabLst>
              <a:defRPr/>
            </a:pPr>
            <a:r>
              <a:rPr lang="en-US" b="1" dirty="0">
                <a:ea typeface="Times New Roman"/>
                <a:cs typeface="Times New Roman"/>
              </a:rPr>
              <a:t>Coal</a:t>
            </a:r>
            <a:r>
              <a:rPr lang="en-US" dirty="0">
                <a:ea typeface="Times New Roman"/>
                <a:cs typeface="Times New Roman"/>
              </a:rPr>
              <a:t>: 17% of the world’s coal; </a:t>
            </a:r>
            <a:r>
              <a:rPr lang="en-US" i="1" dirty="0">
                <a:ea typeface="Times New Roman"/>
                <a:cs typeface="Times New Roman"/>
              </a:rPr>
              <a:t>2nd most in the world</a:t>
            </a:r>
            <a:endParaRPr lang="en-US" dirty="0">
              <a:ea typeface="Times New Roman"/>
              <a:cs typeface="Times New Roman"/>
            </a:endParaRPr>
          </a:p>
          <a:p>
            <a:pPr marL="463550" lvl="1" indent="-225425">
              <a:lnSpc>
                <a:spcPct val="115000"/>
              </a:lnSpc>
              <a:spcAft>
                <a:spcPts val="600"/>
              </a:spcAft>
              <a:buFont typeface="Times New Roman"/>
              <a:buChar char="•"/>
              <a:tabLst>
                <a:tab pos="457200" algn="l"/>
              </a:tabLst>
              <a:defRPr/>
            </a:pPr>
            <a:r>
              <a:rPr lang="en-US" b="1" dirty="0">
                <a:ea typeface="Times New Roman"/>
                <a:cs typeface="Times New Roman"/>
              </a:rPr>
              <a:t>Copper</a:t>
            </a:r>
            <a:r>
              <a:rPr lang="en-US" dirty="0">
                <a:ea typeface="Times New Roman"/>
                <a:cs typeface="Times New Roman"/>
              </a:rPr>
              <a:t>: 4% of the world’s copper; </a:t>
            </a:r>
            <a:r>
              <a:rPr lang="en-US" i="1" dirty="0">
                <a:ea typeface="Times New Roman"/>
                <a:cs typeface="Times New Roman"/>
              </a:rPr>
              <a:t>8th most in the world</a:t>
            </a:r>
            <a:endParaRPr lang="en-US" dirty="0">
              <a:ea typeface="Times New Roman"/>
              <a:cs typeface="Times New Roman"/>
            </a:endParaRPr>
          </a:p>
          <a:p>
            <a:pPr marL="463550" lvl="1" indent="-225425">
              <a:lnSpc>
                <a:spcPct val="115000"/>
              </a:lnSpc>
              <a:spcAft>
                <a:spcPts val="600"/>
              </a:spcAft>
              <a:buFont typeface="Times New Roman"/>
              <a:buChar char="•"/>
              <a:tabLst>
                <a:tab pos="457200" algn="l"/>
              </a:tabLst>
              <a:defRPr/>
            </a:pPr>
            <a:r>
              <a:rPr lang="en-US" b="1" dirty="0">
                <a:ea typeface="Times New Roman"/>
                <a:cs typeface="Times New Roman"/>
              </a:rPr>
              <a:t>Lead</a:t>
            </a:r>
            <a:r>
              <a:rPr lang="en-US" dirty="0">
                <a:ea typeface="Times New Roman"/>
                <a:cs typeface="Times New Roman"/>
              </a:rPr>
              <a:t>: 4% of the world’s lead; </a:t>
            </a:r>
            <a:r>
              <a:rPr lang="en-US" i="1" dirty="0">
                <a:ea typeface="Times New Roman"/>
                <a:cs typeface="Times New Roman"/>
              </a:rPr>
              <a:t>6th most in the world</a:t>
            </a:r>
            <a:endParaRPr lang="en-US" dirty="0">
              <a:ea typeface="Times New Roman"/>
              <a:cs typeface="Times New Roman"/>
            </a:endParaRPr>
          </a:p>
          <a:p>
            <a:pPr marL="463550" lvl="1" indent="-225425">
              <a:lnSpc>
                <a:spcPct val="115000"/>
              </a:lnSpc>
              <a:spcAft>
                <a:spcPts val="600"/>
              </a:spcAft>
              <a:buFont typeface="Times New Roman"/>
              <a:buChar char="•"/>
              <a:tabLst>
                <a:tab pos="457200" algn="l"/>
              </a:tabLst>
              <a:defRPr/>
            </a:pPr>
            <a:r>
              <a:rPr lang="en-US" b="1" dirty="0">
                <a:ea typeface="Times New Roman"/>
                <a:cs typeface="Times New Roman"/>
              </a:rPr>
              <a:t>Gold: </a:t>
            </a:r>
            <a:r>
              <a:rPr lang="en-US" dirty="0">
                <a:ea typeface="Times New Roman"/>
                <a:cs typeface="Times New Roman"/>
              </a:rPr>
              <a:t>8% of the world’s gold; </a:t>
            </a:r>
            <a:r>
              <a:rPr lang="en-US" i="1" dirty="0">
                <a:ea typeface="Times New Roman"/>
                <a:cs typeface="Times New Roman"/>
              </a:rPr>
              <a:t>5th most in the world</a:t>
            </a:r>
            <a:r>
              <a:rPr lang="en-US" b="1" i="1" dirty="0">
                <a:ea typeface="Times New Roman"/>
                <a:cs typeface="Times New Roman"/>
              </a:rPr>
              <a:t> </a:t>
            </a:r>
            <a:endParaRPr lang="en-US" dirty="0">
              <a:ea typeface="Times New Roman"/>
              <a:cs typeface="Times New Roman"/>
            </a:endParaRPr>
          </a:p>
          <a:p>
            <a:pPr marL="463550" lvl="1" indent="-225425">
              <a:lnSpc>
                <a:spcPct val="115000"/>
              </a:lnSpc>
              <a:spcAft>
                <a:spcPts val="600"/>
              </a:spcAft>
              <a:buFont typeface="Times New Roman"/>
              <a:buChar char="•"/>
              <a:tabLst>
                <a:tab pos="457200" algn="l"/>
              </a:tabLst>
              <a:defRPr/>
            </a:pPr>
            <a:r>
              <a:rPr lang="en-US" b="1" dirty="0">
                <a:ea typeface="Times New Roman"/>
                <a:cs typeface="Times New Roman"/>
              </a:rPr>
              <a:t>Zinc: </a:t>
            </a:r>
            <a:r>
              <a:rPr lang="en-US" dirty="0">
                <a:ea typeface="Times New Roman"/>
                <a:cs typeface="Times New Roman"/>
              </a:rPr>
              <a:t>6% of the world’s zinc; </a:t>
            </a:r>
            <a:r>
              <a:rPr lang="en-US" i="1" dirty="0">
                <a:ea typeface="Times New Roman"/>
                <a:cs typeface="Times New Roman"/>
              </a:rPr>
              <a:t>6th most in the world </a:t>
            </a:r>
            <a:endParaRPr lang="en-US" dirty="0">
              <a:ea typeface="Times New Roman"/>
              <a:cs typeface="Times New Roman"/>
            </a:endParaRPr>
          </a:p>
          <a:p>
            <a:pPr marL="463550" lvl="1" indent="-225425">
              <a:lnSpc>
                <a:spcPct val="115000"/>
              </a:lnSpc>
              <a:spcAft>
                <a:spcPts val="600"/>
              </a:spcAft>
              <a:buFont typeface="Times New Roman"/>
              <a:buChar char="•"/>
              <a:tabLst>
                <a:tab pos="457200" algn="l"/>
              </a:tabLst>
              <a:defRPr/>
            </a:pPr>
            <a:r>
              <a:rPr lang="en-US" b="1" dirty="0">
                <a:ea typeface="Times New Roman"/>
                <a:cs typeface="Times New Roman"/>
              </a:rPr>
              <a:t>Silver: </a:t>
            </a:r>
            <a:r>
              <a:rPr lang="en-US" dirty="0">
                <a:ea typeface="Times New Roman"/>
                <a:cs typeface="Times New Roman"/>
              </a:rPr>
              <a:t>4% of the world’s silver;</a:t>
            </a:r>
            <a:r>
              <a:rPr lang="en-US" b="1" dirty="0">
                <a:ea typeface="Times New Roman"/>
                <a:cs typeface="Times New Roman"/>
              </a:rPr>
              <a:t> </a:t>
            </a:r>
            <a:r>
              <a:rPr lang="en-US" i="1" dirty="0">
                <a:ea typeface="Times New Roman"/>
                <a:cs typeface="Times New Roman"/>
              </a:rPr>
              <a:t>9th most in the world</a:t>
            </a:r>
            <a:endParaRPr lang="en-US" dirty="0">
              <a:ea typeface="Times New Roman"/>
              <a:cs typeface="Times New Roman"/>
            </a:endParaRPr>
          </a:p>
          <a:p>
            <a:pPr marL="463550" indent="-225425">
              <a:spcAft>
                <a:spcPts val="1200"/>
              </a:spcAft>
              <a:defRPr/>
            </a:pPr>
            <a:r>
              <a:rPr lang="en-US" dirty="0">
                <a:ea typeface="Times New Roman"/>
                <a:cs typeface="Times New Roman"/>
              </a:rPr>
              <a:t>	(</a:t>
            </a:r>
            <a:r>
              <a:rPr lang="en-US" i="1" dirty="0">
                <a:ea typeface="Times New Roman"/>
                <a:cs typeface="Times New Roman"/>
              </a:rPr>
              <a:t>USGS 2015 estimates)</a:t>
            </a:r>
            <a:endParaRPr lang="en-US" dirty="0">
              <a:cs typeface="Arial" pitchFamily="34" charset="0"/>
            </a:endParaRPr>
          </a:p>
          <a:p>
            <a:pPr marL="6350" indent="-6350">
              <a:spcAft>
                <a:spcPts val="1200"/>
              </a:spcAft>
              <a:defRPr/>
            </a:pPr>
            <a:r>
              <a:rPr lang="en-US" dirty="0">
                <a:cs typeface="Arial" pitchFamily="34" charset="0"/>
              </a:rPr>
              <a:t>Alaska ranked </a:t>
            </a:r>
            <a:r>
              <a:rPr lang="en-US" b="1" dirty="0">
                <a:cs typeface="Arial" pitchFamily="34" charset="0"/>
              </a:rPr>
              <a:t>2</a:t>
            </a:r>
            <a:r>
              <a:rPr lang="en-US" b="1" baseline="30000" dirty="0">
                <a:cs typeface="Arial" pitchFamily="34" charset="0"/>
              </a:rPr>
              <a:t>nd</a:t>
            </a:r>
            <a:r>
              <a:rPr lang="en-US" b="1" dirty="0">
                <a:cs typeface="Arial" pitchFamily="34" charset="0"/>
              </a:rPr>
              <a:t> for mineral potential </a:t>
            </a:r>
            <a:r>
              <a:rPr lang="en-US" dirty="0">
                <a:cs typeface="Arial" pitchFamily="34" charset="0"/>
              </a:rPr>
              <a:t>in the 2015 Fraser Institute Survey of Mining Companies. </a:t>
            </a:r>
          </a:p>
          <a:p>
            <a:pPr marL="6350" indent="-6350">
              <a:spcAft>
                <a:spcPts val="1200"/>
              </a:spcAft>
              <a:defRPr/>
            </a:pPr>
            <a:r>
              <a:rPr lang="en-US" dirty="0">
                <a:cs typeface="Arial" pitchFamily="34" charset="0"/>
              </a:rPr>
              <a:t>With more than </a:t>
            </a:r>
            <a:r>
              <a:rPr lang="en-US" b="1" dirty="0">
                <a:cs typeface="Arial" pitchFamily="34" charset="0"/>
              </a:rPr>
              <a:t>7,400 documented prospects</a:t>
            </a:r>
            <a:r>
              <a:rPr lang="en-US" dirty="0">
                <a:cs typeface="Arial" pitchFamily="34" charset="0"/>
              </a:rPr>
              <a:t>, Alaska has the potential to lead the nation in mineral production.</a:t>
            </a:r>
            <a:endParaRPr lang="en-US" sz="1600" dirty="0">
              <a:cs typeface="Arial" pitchFamily="34" charset="0"/>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5</a:t>
            </a:fld>
            <a:endParaRPr lang="en-US" b="1" dirty="0">
              <a:solidFill>
                <a:schemeClr val="tx1"/>
              </a:solidFill>
              <a:latin typeface="Garamond" pitchFamily="18" charset="0"/>
            </a:endParaRPr>
          </a:p>
        </p:txBody>
      </p:sp>
    </p:spTree>
    <p:extLst>
      <p:ext uri="{BB962C8B-B14F-4D97-AF65-F5344CB8AC3E}">
        <p14:creationId xmlns:p14="http://schemas.microsoft.com/office/powerpoint/2010/main" val="35865612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577" y="140365"/>
            <a:ext cx="8822365" cy="107753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06535" y="263631"/>
            <a:ext cx="8700448" cy="830997"/>
          </a:xfrm>
          <a:prstGeom prst="rect">
            <a:avLst/>
          </a:prstGeom>
          <a:effectLst/>
        </p:spPr>
        <p:txBody>
          <a:bodyPr wrap="square">
            <a:spAutoFit/>
          </a:bodyPr>
          <a:lstStyle/>
          <a:p>
            <a:pPr algn="ctr">
              <a:lnSpc>
                <a:spcPct val="80000"/>
              </a:lnSpc>
            </a:pPr>
            <a:r>
              <a:rPr lang="en-US" sz="36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Department of Natural Resources</a:t>
            </a:r>
          </a:p>
          <a:p>
            <a:pPr algn="ctr">
              <a:lnSpc>
                <a:spcPct val="80000"/>
              </a:lnSpc>
            </a:pPr>
            <a:r>
              <a:rPr lang="en-US" sz="2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 Organization Chart - </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6</a:t>
            </a:fld>
            <a:endParaRPr lang="en-US" b="1" dirty="0">
              <a:solidFill>
                <a:schemeClr val="tx1"/>
              </a:solidFill>
              <a:latin typeface="Garamond" pitchFamily="18" charset="0"/>
            </a:endParaRPr>
          </a:p>
        </p:txBody>
      </p:sp>
      <p:graphicFrame>
        <p:nvGraphicFramePr>
          <p:cNvPr id="19" name="Diagram 18"/>
          <p:cNvGraphicFramePr/>
          <p:nvPr>
            <p:extLst>
              <p:ext uri="{D42A27DB-BD31-4B8C-83A1-F6EECF244321}">
                <p14:modId xmlns:p14="http://schemas.microsoft.com/office/powerpoint/2010/main" val="1974883288"/>
              </p:ext>
            </p:extLst>
          </p:nvPr>
        </p:nvGraphicFramePr>
        <p:xfrm>
          <a:off x="400050" y="1328571"/>
          <a:ext cx="8324850" cy="5059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52502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375" y="152400"/>
            <a:ext cx="8822365" cy="105985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20396" y="368897"/>
            <a:ext cx="9144000" cy="634020"/>
          </a:xfrm>
          <a:prstGeom prst="rect">
            <a:avLst/>
          </a:prstGeom>
          <a:effectLst/>
        </p:spPr>
        <p:txBody>
          <a:bodyPr wrap="square">
            <a:spAutoFit/>
          </a:bodyPr>
          <a:lstStyle/>
          <a:p>
            <a:pPr algn="ctr">
              <a:lnSpc>
                <a:spcPct val="80000"/>
              </a:lnSpc>
            </a:pPr>
            <a:r>
              <a:rPr lang="en-US" sz="4400" kern="0" cap="small" spc="200" dirty="0">
                <a:ln w="12700">
                  <a:noFill/>
                  <a:prstDash val="solid"/>
                </a:ln>
                <a:solidFill>
                  <a:prstClr val="white"/>
                </a:solidFill>
                <a:effectLst>
                  <a:outerShdw blurRad="50800" dist="38100" dir="2700000" algn="tl" rotWithShape="0">
                    <a:prstClr val="black">
                      <a:alpha val="40000"/>
                    </a:prstClr>
                  </a:outerShdw>
                </a:effectLst>
                <a:latin typeface="Georgia" panose="02040502050405020303" pitchFamily="18" charset="0"/>
              </a:rPr>
              <a:t>Division of Agriculture</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7</a:t>
            </a:fld>
            <a:endParaRPr lang="en-US" b="1" dirty="0">
              <a:solidFill>
                <a:schemeClr val="tx1"/>
              </a:solidFill>
              <a:latin typeface="Garamond" pitchFamily="18" charset="0"/>
            </a:endParaRPr>
          </a:p>
        </p:txBody>
      </p:sp>
      <p:sp>
        <p:nvSpPr>
          <p:cNvPr id="16" name="TextBox 15"/>
          <p:cNvSpPr txBox="1"/>
          <p:nvPr/>
        </p:nvSpPr>
        <p:spPr>
          <a:xfrm>
            <a:off x="130375" y="1246013"/>
            <a:ext cx="8822365" cy="754053"/>
          </a:xfrm>
          <a:prstGeom prst="rect">
            <a:avLst/>
          </a:prstGeom>
          <a:solidFill>
            <a:srgbClr val="FFFFCC"/>
          </a:solidFill>
          <a:ln>
            <a:noFill/>
          </a:ln>
          <a:effectLst/>
        </p:spPr>
        <p:txBody>
          <a:bodyPr wrap="square" tIns="91440" bIns="91440" rtlCol="0">
            <a:spAutoFit/>
          </a:bodyPr>
          <a:lstStyle/>
          <a:p>
            <a:pPr algn="ctr">
              <a:spcAft>
                <a:spcPts val="600"/>
              </a:spcAft>
            </a:pPr>
            <a:r>
              <a:rPr lang="en-US" sz="1600" b="1" dirty="0"/>
              <a:t>Mission: </a:t>
            </a:r>
            <a:r>
              <a:rPr lang="en-US" sz="1600" dirty="0"/>
              <a:t>Promote and encourage development of an agriculture industry in Alaska.</a:t>
            </a:r>
          </a:p>
          <a:p>
            <a:pPr algn="ctr">
              <a:spcAft>
                <a:spcPts val="600"/>
              </a:spcAft>
            </a:pPr>
            <a:r>
              <a:rPr lang="en-US" sz="1600" b="1" dirty="0"/>
              <a:t>FY2017 Operating Budget: </a:t>
            </a:r>
            <a:r>
              <a:rPr lang="en-US" sz="1600" dirty="0"/>
              <a:t>$6.97M ($2.8M UGF) | </a:t>
            </a:r>
            <a:r>
              <a:rPr lang="en-US" sz="1600" b="1" dirty="0"/>
              <a:t>Positions: </a:t>
            </a:r>
            <a:r>
              <a:rPr lang="en-US" sz="1600" dirty="0"/>
              <a:t>38 | </a:t>
            </a:r>
            <a:r>
              <a:rPr lang="en-US" sz="1600" b="1" dirty="0"/>
              <a:t>Director: </a:t>
            </a:r>
            <a:r>
              <a:rPr lang="en-US" sz="1600" dirty="0"/>
              <a:t>Arthur Keyes</a:t>
            </a:r>
            <a:endParaRPr lang="en-US" sz="1600" b="1" dirty="0"/>
          </a:p>
        </p:txBody>
      </p:sp>
      <p:sp>
        <p:nvSpPr>
          <p:cNvPr id="10" name="TextBox 9"/>
          <p:cNvSpPr txBox="1"/>
          <p:nvPr/>
        </p:nvSpPr>
        <p:spPr>
          <a:xfrm>
            <a:off x="333322" y="2317799"/>
            <a:ext cx="4022778" cy="3327065"/>
          </a:xfrm>
          <a:prstGeom prst="rect">
            <a:avLst/>
          </a:prstGeom>
          <a:noFill/>
        </p:spPr>
        <p:txBody>
          <a:bodyPr wrap="square" rtlCol="0">
            <a:spAutoFit/>
          </a:bodyPr>
          <a:lstStyle/>
          <a:p>
            <a:pPr>
              <a:lnSpc>
                <a:spcPct val="114000"/>
              </a:lnSpc>
            </a:pPr>
            <a:r>
              <a:rPr lang="en-US" sz="2000" dirty="0"/>
              <a:t>The </a:t>
            </a:r>
            <a:r>
              <a:rPr lang="en-US" sz="2000" b="1" i="1" dirty="0"/>
              <a:t>Division of Agriculture </a:t>
            </a:r>
          </a:p>
          <a:p>
            <a:pPr>
              <a:lnSpc>
                <a:spcPct val="114000"/>
              </a:lnSpc>
            </a:pPr>
            <a:r>
              <a:rPr lang="en-US" sz="2000" b="1" i="1" dirty="0"/>
              <a:t>(DoAg) </a:t>
            </a:r>
            <a:r>
              <a:rPr lang="en-US" sz="2000" dirty="0"/>
              <a:t>provides</a:t>
            </a:r>
            <a:r>
              <a:rPr lang="en-US" sz="2000" b="1" i="1" dirty="0"/>
              <a:t> </a:t>
            </a:r>
            <a:r>
              <a:rPr lang="en-US" sz="2000" dirty="0"/>
              <a:t>land sales, loans, inspections, the Alaska Grown program and other essential programs to the agricultural industry.</a:t>
            </a:r>
          </a:p>
          <a:p>
            <a:pPr>
              <a:lnSpc>
                <a:spcPct val="114000"/>
              </a:lnSpc>
              <a:spcBef>
                <a:spcPts val="600"/>
              </a:spcBef>
            </a:pPr>
            <a:r>
              <a:rPr lang="en-US" sz="2000" dirty="0"/>
              <a:t>The division’s </a:t>
            </a:r>
            <a:r>
              <a:rPr lang="en-US" sz="2000" b="1" i="1" dirty="0"/>
              <a:t>Plant Materials Center (PMC) </a:t>
            </a:r>
            <a:r>
              <a:rPr lang="en-US" sz="2000" dirty="0"/>
              <a:t>is the sole source of seed and plant material developed for Alaska’s unique growing conditions. </a:t>
            </a:r>
          </a:p>
        </p:txBody>
      </p:sp>
      <p:sp>
        <p:nvSpPr>
          <p:cNvPr id="3" name="TextBox 2"/>
          <p:cNvSpPr txBox="1"/>
          <p:nvPr/>
        </p:nvSpPr>
        <p:spPr>
          <a:xfrm>
            <a:off x="4546730" y="5231798"/>
            <a:ext cx="4140070" cy="646331"/>
          </a:xfrm>
          <a:prstGeom prst="rect">
            <a:avLst/>
          </a:prstGeom>
          <a:no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45720" rIns="45720" rtlCol="0">
            <a:spAutoFit/>
          </a:bodyPr>
          <a:lstStyle/>
          <a:p>
            <a:pPr algn="r"/>
            <a:r>
              <a:rPr lang="en-US" sz="1200" b="1" dirty="0"/>
              <a:t>The Alaska Grown marketing program has more than 800 members and is the 2nd longest-running agricultural marketing program in the nation.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730" y="2471057"/>
            <a:ext cx="4140070" cy="2622044"/>
          </a:xfrm>
          <a:prstGeom prst="rect">
            <a:avLst/>
          </a:prstGeom>
          <a:effectLst>
            <a:outerShdw blurRad="50800" dist="50800" dir="5400000" algn="ctr" rotWithShape="0">
              <a:schemeClr val="tx1">
                <a:lumMod val="50000"/>
                <a:lumOff val="50000"/>
              </a:schemeClr>
            </a:outerShdw>
            <a:softEdge rad="12700"/>
          </a:effectLst>
        </p:spPr>
      </p:pic>
    </p:spTree>
    <p:extLst>
      <p:ext uri="{BB962C8B-B14F-4D97-AF65-F5344CB8AC3E}">
        <p14:creationId xmlns:p14="http://schemas.microsoft.com/office/powerpoint/2010/main" val="13376371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160" y="137668"/>
            <a:ext cx="8839200" cy="109647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20396" y="368897"/>
            <a:ext cx="9144000" cy="634020"/>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Agriculture</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458200" y="6324602"/>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8</a:t>
            </a:fld>
            <a:endParaRPr lang="en-US" b="1" dirty="0">
              <a:solidFill>
                <a:schemeClr val="tx1"/>
              </a:solidFill>
              <a:latin typeface="Garamond" pitchFamily="18" charset="0"/>
            </a:endParaRPr>
          </a:p>
        </p:txBody>
      </p:sp>
      <p:sp>
        <p:nvSpPr>
          <p:cNvPr id="16" name="TextBox 15"/>
          <p:cNvSpPr txBox="1"/>
          <p:nvPr/>
        </p:nvSpPr>
        <p:spPr>
          <a:xfrm>
            <a:off x="319256" y="1353350"/>
            <a:ext cx="4174367" cy="4662815"/>
          </a:xfrm>
          <a:prstGeom prst="rect">
            <a:avLst/>
          </a:prstGeom>
          <a:noFill/>
        </p:spPr>
        <p:txBody>
          <a:bodyPr wrap="square" rtlCol="0">
            <a:spAutoFit/>
          </a:bodyPr>
          <a:lstStyle/>
          <a:p>
            <a:pPr>
              <a:spcBef>
                <a:spcPts val="600"/>
              </a:spcBef>
            </a:pPr>
            <a:r>
              <a:rPr lang="en-US" sz="2000" b="1" i="1" dirty="0"/>
              <a:t>In 2016, the division ….</a:t>
            </a:r>
          </a:p>
          <a:p>
            <a:pPr marL="285750" indent="-285750">
              <a:spcBef>
                <a:spcPts val="600"/>
              </a:spcBef>
              <a:buFont typeface="Arial" panose="020B0604020202020204" pitchFamily="34" charset="0"/>
              <a:buChar char="•"/>
            </a:pPr>
            <a:r>
              <a:rPr lang="en-US" dirty="0"/>
              <a:t>Led projects to treat 657 surface acres of Elodea-infested waterways (Anchorage, Mat-Su)</a:t>
            </a:r>
          </a:p>
          <a:p>
            <a:pPr marL="285750" indent="-285750">
              <a:spcBef>
                <a:spcPts val="600"/>
              </a:spcBef>
              <a:buFont typeface="Arial" panose="020B0604020202020204" pitchFamily="34" charset="0"/>
              <a:buChar char="•"/>
            </a:pPr>
            <a:r>
              <a:rPr lang="en-US" dirty="0"/>
              <a:t>Produced a record 1,837 lbs of certified seed potatoes, sold to producers in Southcentral, Interior, Kodiak and Southeast</a:t>
            </a:r>
          </a:p>
          <a:p>
            <a:pPr marL="285750" indent="-285750">
              <a:spcBef>
                <a:spcPts val="600"/>
              </a:spcBef>
              <a:buFont typeface="Arial" panose="020B0604020202020204" pitchFamily="34" charset="0"/>
              <a:buChar char="•"/>
            </a:pPr>
            <a:r>
              <a:rPr lang="en-US" dirty="0"/>
              <a:t>Processed more than 177,000 lbs of native seed, enough to revegetate/reclaim 3,900 acres</a:t>
            </a:r>
          </a:p>
          <a:p>
            <a:pPr marL="285750" indent="-285750">
              <a:spcBef>
                <a:spcPts val="600"/>
              </a:spcBef>
              <a:buFont typeface="Arial" panose="020B0604020202020204" pitchFamily="34" charset="0"/>
              <a:buChar char="•"/>
            </a:pPr>
            <a:r>
              <a:rPr lang="en-US" dirty="0"/>
              <a:t>Educated 14 communities and 175 producers about farm food safety practices</a:t>
            </a:r>
          </a:p>
          <a:p>
            <a:pPr marL="285750" indent="-285750">
              <a:spcBef>
                <a:spcPts val="600"/>
              </a:spcBef>
              <a:buFont typeface="Arial" panose="020B0604020202020204" pitchFamily="34" charset="0"/>
              <a:buChar char="•"/>
            </a:pPr>
            <a:r>
              <a:rPr lang="en-US" dirty="0"/>
              <a:t>Conducted 350 field inspections</a:t>
            </a:r>
          </a:p>
        </p:txBody>
      </p:sp>
      <p:sp>
        <p:nvSpPr>
          <p:cNvPr id="18" name="TextBox 17"/>
          <p:cNvSpPr txBox="1"/>
          <p:nvPr/>
        </p:nvSpPr>
        <p:spPr>
          <a:xfrm>
            <a:off x="4615542" y="1665514"/>
            <a:ext cx="4147457" cy="455509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Facilitated RFP process to transition Mt. McKinley meat plant to private ownership </a:t>
            </a:r>
          </a:p>
          <a:p>
            <a:pPr marL="285750" indent="-285750">
              <a:spcBef>
                <a:spcPts val="600"/>
              </a:spcBef>
              <a:buFont typeface="Arial" panose="020B0604020202020204" pitchFamily="34" charset="0"/>
              <a:buChar char="•"/>
            </a:pPr>
            <a:r>
              <a:rPr lang="en-US" dirty="0"/>
              <a:t>Managed 66 loans for agricultural equipment, property and activities with principal loan balance of $7.69M (6 new loans in 2016) </a:t>
            </a:r>
          </a:p>
          <a:p>
            <a:pPr marL="285750" indent="-285750">
              <a:spcBef>
                <a:spcPts val="600"/>
              </a:spcBef>
              <a:buFont typeface="Arial" panose="020B0604020202020204" pitchFamily="34" charset="0"/>
              <a:buChar char="•"/>
            </a:pPr>
            <a:r>
              <a:rPr lang="en-US" dirty="0"/>
              <a:t>Leveraged more than $1.3M in grant funding for state and industry-driven projects</a:t>
            </a:r>
          </a:p>
          <a:p>
            <a:pPr marL="285750" indent="-285750">
              <a:spcBef>
                <a:spcPts val="600"/>
              </a:spcBef>
              <a:buFont typeface="Arial" panose="020B0604020202020204" pitchFamily="34" charset="0"/>
              <a:buChar char="•"/>
            </a:pPr>
            <a:r>
              <a:rPr lang="en-US" dirty="0"/>
              <a:t>Inspected more than 116 million board feet of timber to enable exports that generated ~ $93M timber industry revenue</a:t>
            </a:r>
          </a:p>
          <a:p>
            <a:pPr>
              <a:spcBef>
                <a:spcPts val="600"/>
              </a:spcBef>
            </a:pPr>
            <a:endParaRPr lang="en-US" dirty="0">
              <a:solidFill>
                <a:srgbClr val="FF0000"/>
              </a:solidFill>
              <a:latin typeface="Cambria" panose="02040503050406030204" pitchFamily="18" charset="0"/>
            </a:endParaRPr>
          </a:p>
        </p:txBody>
      </p:sp>
    </p:spTree>
    <p:extLst>
      <p:ext uri="{BB962C8B-B14F-4D97-AF65-F5344CB8AC3E}">
        <p14:creationId xmlns:p14="http://schemas.microsoft.com/office/powerpoint/2010/main" val="20090750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2312" y="132645"/>
            <a:ext cx="8868895" cy="98243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70583" y="347931"/>
            <a:ext cx="7972355" cy="656975"/>
          </a:xfrm>
          <a:prstGeom prst="rect">
            <a:avLst/>
          </a:prstGeom>
        </p:spPr>
        <p:txBody>
          <a:bodyPr wrap="square">
            <a:spAutoFit/>
          </a:bodyPr>
          <a:lstStyle/>
          <a:p>
            <a:pPr algn="ctr">
              <a:lnSpc>
                <a:spcPct val="80000"/>
              </a:lnSpc>
            </a:pPr>
            <a:r>
              <a:rPr lang="en-US" sz="4400" kern="0" cap="small" spc="200" dirty="0">
                <a:ln w="12700">
                  <a:noFill/>
                  <a:prstDash val="solid"/>
                </a:ln>
                <a:solidFill>
                  <a:prstClr val="white"/>
                </a:solidFill>
                <a:effectLst>
                  <a:outerShdw blurRad="38100" dist="38100" dir="2700000" algn="tl">
                    <a:srgbClr val="000000">
                      <a:alpha val="43137"/>
                    </a:srgbClr>
                  </a:outerShdw>
                </a:effectLst>
                <a:latin typeface="Georgia" panose="02040502050405020303" pitchFamily="18" charset="0"/>
              </a:rPr>
              <a:t>Division of Forestry</a:t>
            </a:r>
          </a:p>
        </p:txBody>
      </p:sp>
      <p:sp>
        <p:nvSpPr>
          <p:cNvPr id="17" name="Rectangle 16"/>
          <p:cNvSpPr/>
          <p:nvPr/>
        </p:nvSpPr>
        <p:spPr>
          <a:xfrm>
            <a:off x="76200" y="76200"/>
            <a:ext cx="8961120" cy="6675120"/>
          </a:xfrm>
          <a:prstGeom prst="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lide Number Placeholder 2"/>
          <p:cNvSpPr>
            <a:spLocks noGrp="1"/>
          </p:cNvSpPr>
          <p:nvPr>
            <p:ph type="sldNum" sz="quarter" idx="12"/>
          </p:nvPr>
        </p:nvSpPr>
        <p:spPr>
          <a:xfrm>
            <a:off x="8542937" y="6321889"/>
            <a:ext cx="457200" cy="441325"/>
          </a:xfrm>
        </p:spPr>
        <p:txBody>
          <a:bodyPr/>
          <a:lstStyle/>
          <a:p>
            <a:pPr lvl="0">
              <a:defRPr/>
            </a:pPr>
            <a:fld id="{A2EB52D4-89BD-447A-A9C6-CFF890A068E0}" type="slidenum">
              <a:rPr lang="en-US" b="1" smtClean="0">
                <a:solidFill>
                  <a:schemeClr val="tx1"/>
                </a:solidFill>
                <a:latin typeface="Garamond" pitchFamily="18" charset="0"/>
              </a:rPr>
              <a:pPr lvl="0">
                <a:defRPr/>
              </a:pPr>
              <a:t>9</a:t>
            </a:fld>
            <a:endParaRPr lang="en-US" b="1" dirty="0">
              <a:solidFill>
                <a:schemeClr val="tx1"/>
              </a:solidFill>
              <a:latin typeface="Garamond" pitchFamily="18" charset="0"/>
            </a:endParaRPr>
          </a:p>
        </p:txBody>
      </p:sp>
      <p:sp>
        <p:nvSpPr>
          <p:cNvPr id="10" name="TextBox 9"/>
          <p:cNvSpPr txBox="1"/>
          <p:nvPr/>
        </p:nvSpPr>
        <p:spPr>
          <a:xfrm>
            <a:off x="122312" y="1138871"/>
            <a:ext cx="8868895" cy="754053"/>
          </a:xfrm>
          <a:prstGeom prst="rect">
            <a:avLst/>
          </a:prstGeom>
          <a:solidFill>
            <a:srgbClr val="FFFFCC"/>
          </a:solidFill>
          <a:ln>
            <a:noFill/>
          </a:ln>
          <a:effectLst/>
        </p:spPr>
        <p:txBody>
          <a:bodyPr wrap="square" tIns="91440" bIns="91440" rtlCol="0">
            <a:spAutoFit/>
          </a:bodyPr>
          <a:lstStyle/>
          <a:p>
            <a:pPr algn="ctr">
              <a:spcAft>
                <a:spcPts val="600"/>
              </a:spcAft>
            </a:pPr>
            <a:r>
              <a:rPr lang="en-US" sz="1600" b="1" dirty="0"/>
              <a:t>Mission: </a:t>
            </a:r>
            <a:r>
              <a:rPr lang="en-US" sz="1600" dirty="0"/>
              <a:t>Serves Alaskans through sustainable forest management and wildland fire protection.</a:t>
            </a:r>
            <a:endParaRPr lang="en-US" sz="1600" b="1" dirty="0"/>
          </a:p>
          <a:p>
            <a:pPr algn="ctr">
              <a:spcAft>
                <a:spcPts val="600"/>
              </a:spcAft>
            </a:pPr>
            <a:r>
              <a:rPr lang="en-US" sz="1600" b="1" dirty="0"/>
              <a:t>FY2017 Operating Budget: </a:t>
            </a:r>
            <a:r>
              <a:rPr lang="en-US" sz="1600" dirty="0"/>
              <a:t>$47M ($24.2M UGF) | </a:t>
            </a:r>
            <a:r>
              <a:rPr lang="en-US" sz="1600" b="1" dirty="0"/>
              <a:t>Positions: </a:t>
            </a:r>
            <a:r>
              <a:rPr lang="en-US" sz="1600" dirty="0"/>
              <a:t>239</a:t>
            </a:r>
            <a:r>
              <a:rPr lang="en-US" sz="1600" b="1" dirty="0"/>
              <a:t> </a:t>
            </a:r>
            <a:r>
              <a:rPr lang="en-US" sz="1600" dirty="0"/>
              <a:t>| </a:t>
            </a:r>
            <a:r>
              <a:rPr lang="en-US" sz="1600" b="1" dirty="0"/>
              <a:t>Director: </a:t>
            </a:r>
            <a:r>
              <a:rPr lang="en-US" sz="1600" dirty="0"/>
              <a:t>Chris Maisch</a:t>
            </a:r>
            <a:endParaRPr lang="en-US" b="1" dirty="0"/>
          </a:p>
        </p:txBody>
      </p:sp>
      <p:sp>
        <p:nvSpPr>
          <p:cNvPr id="8" name="TextBox 7"/>
          <p:cNvSpPr txBox="1"/>
          <p:nvPr/>
        </p:nvSpPr>
        <p:spPr>
          <a:xfrm>
            <a:off x="330854" y="2137693"/>
            <a:ext cx="5400929" cy="4327338"/>
          </a:xfrm>
          <a:prstGeom prst="rect">
            <a:avLst/>
          </a:prstGeom>
          <a:noFill/>
        </p:spPr>
        <p:txBody>
          <a:bodyPr wrap="square" rtlCol="0">
            <a:spAutoFit/>
          </a:bodyPr>
          <a:lstStyle/>
          <a:p>
            <a:pPr>
              <a:lnSpc>
                <a:spcPct val="114000"/>
              </a:lnSpc>
              <a:spcAft>
                <a:spcPts val="600"/>
              </a:spcAft>
            </a:pPr>
            <a:r>
              <a:rPr lang="en-US" sz="2000" dirty="0"/>
              <a:t>The </a:t>
            </a:r>
            <a:r>
              <a:rPr lang="en-US" sz="2000" b="1" i="1" dirty="0"/>
              <a:t>Division of Forestry (DOF) </a:t>
            </a:r>
            <a:r>
              <a:rPr lang="en-US" sz="2000" dirty="0"/>
              <a:t>is the lead state agency for wildland fire management on 150 million acres with a primary goal to protect life and property.</a:t>
            </a:r>
          </a:p>
          <a:p>
            <a:pPr>
              <a:spcAft>
                <a:spcPts val="1200"/>
              </a:spcAft>
            </a:pPr>
            <a:r>
              <a:rPr lang="en-US" sz="2000" dirty="0"/>
              <a:t>DOF manages </a:t>
            </a:r>
            <a:r>
              <a:rPr lang="en-US" sz="2000" b="1" i="1" dirty="0"/>
              <a:t>47 million acres </a:t>
            </a:r>
            <a:r>
              <a:rPr lang="en-US" sz="2000" dirty="0"/>
              <a:t>of forest for commercial timber sales and public use. </a:t>
            </a:r>
          </a:p>
          <a:p>
            <a:pPr>
              <a:lnSpc>
                <a:spcPct val="114000"/>
              </a:lnSpc>
              <a:spcAft>
                <a:spcPts val="1200"/>
              </a:spcAft>
            </a:pPr>
            <a:r>
              <a:rPr lang="en-US" sz="2000" b="1" i="1" dirty="0"/>
              <a:t>In 2016, the division …</a:t>
            </a:r>
          </a:p>
          <a:p>
            <a:pPr marL="342900" indent="-342900">
              <a:lnSpc>
                <a:spcPct val="114000"/>
              </a:lnSpc>
              <a:spcAft>
                <a:spcPts val="600"/>
              </a:spcAft>
              <a:buFont typeface="Arial" panose="020B0604020202020204" pitchFamily="34" charset="0"/>
              <a:buChar char="•"/>
            </a:pPr>
            <a:r>
              <a:rPr lang="en-US" sz="2000" dirty="0"/>
              <a:t>Responded to 354 fires in state protection areas that burned 104,482 acres </a:t>
            </a:r>
          </a:p>
          <a:p>
            <a:pPr marL="342900" indent="-342900">
              <a:lnSpc>
                <a:spcPct val="114000"/>
              </a:lnSpc>
              <a:spcAft>
                <a:spcPts val="600"/>
              </a:spcAft>
              <a:buFont typeface="Arial" panose="020B0604020202020204" pitchFamily="34" charset="0"/>
              <a:buChar char="•"/>
            </a:pPr>
            <a:r>
              <a:rPr lang="en-US" sz="2000" dirty="0"/>
              <a:t>Sold 8.2 million board feet of logs in 34 timber sales to 27 Alaska-based companies</a:t>
            </a:r>
            <a:endParaRPr lang="en-US" sz="2000" b="1"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303" y="2275447"/>
            <a:ext cx="2658304" cy="1886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875"/>
                    </a14:imgEffect>
                    <a14:imgEffect>
                      <a14:brightnessContrast bright="20000" contrast="-20000"/>
                    </a14:imgEffect>
                  </a14:imgLayer>
                </a14:imgProps>
              </a:ext>
              <a:ext uri="{28A0092B-C50C-407E-A947-70E740481C1C}">
                <a14:useLocalDpi xmlns:a14="http://schemas.microsoft.com/office/drawing/2010/main" val="0"/>
              </a:ext>
            </a:extLst>
          </a:blip>
          <a:srcRect l="1135" t="1884" r="5232" b="4359"/>
          <a:stretch/>
        </p:blipFill>
        <p:spPr>
          <a:xfrm>
            <a:off x="6017260" y="4450729"/>
            <a:ext cx="2697400" cy="1920374"/>
          </a:xfrm>
          <a:prstGeom prst="round2DiagRect">
            <a:avLst>
              <a:gd name="adj1" fmla="val 0"/>
              <a:gd name="adj2" fmla="val 1864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940553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JRoIaMcFnEKrb2IrvbRf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Qni5qIyO0G10vXc6cg1.w"/>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3456</TotalTime>
  <Words>6372</Words>
  <Application>Microsoft Office PowerPoint</Application>
  <PresentationFormat>On-screen Show (4:3)</PresentationFormat>
  <Paragraphs>579</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Cambria</vt:lpstr>
      <vt:lpstr>Courier New</vt:lpstr>
      <vt:lpstr>Garamond</vt:lpstr>
      <vt:lpstr>Georgia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Bluemink, Elizabeth (DNR)</dc:creator>
  <cp:lastModifiedBy>Thomas Atkinson</cp:lastModifiedBy>
  <cp:revision>307</cp:revision>
  <cp:lastPrinted>2017-01-17T23:54:47Z</cp:lastPrinted>
  <dcterms:created xsi:type="dcterms:W3CDTF">2017-01-03T22:44:37Z</dcterms:created>
  <dcterms:modified xsi:type="dcterms:W3CDTF">2017-01-27T00:24:39Z</dcterms:modified>
</cp:coreProperties>
</file>