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87" r:id="rId2"/>
    <p:sldId id="407" r:id="rId3"/>
    <p:sldId id="408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403" r:id="rId15"/>
    <p:sldId id="404" r:id="rId16"/>
    <p:sldId id="405" r:id="rId17"/>
    <p:sldId id="406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Gruening" initials="MSG" lastIdx="2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0" autoAdjust="0"/>
    <p:restoredTop sz="57688" autoAdjust="0"/>
  </p:normalViewPr>
  <p:slideViewPr>
    <p:cSldViewPr snapToGrid="0">
      <p:cViewPr>
        <p:scale>
          <a:sx n="50" d="100"/>
          <a:sy n="50" d="100"/>
        </p:scale>
        <p:origin x="750" y="396"/>
      </p:cViewPr>
      <p:guideLst>
        <p:guide orient="horz" pos="2160"/>
        <p:guide pos="3816"/>
      </p:guideLst>
    </p:cSldViewPr>
  </p:slideViewPr>
  <p:outlineViewPr>
    <p:cViewPr>
      <p:scale>
        <a:sx n="33" d="100"/>
        <a:sy n="33" d="100"/>
      </p:scale>
      <p:origin x="0" y="-1582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7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FA84E-A7E1-4F94-AD01-AA46302AE1A1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80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80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2A87-2E5B-45DF-B7AF-C312F604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4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A4F18-C427-4364-BEA6-92D59446D3D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80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80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80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15DD-31EC-4E33-AB4C-1E7FFE426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8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791D-824A-4D11-9CE0-F51FDE938B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61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2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0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4F4-F40B-4348-8478-6FB25034D1CE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4BE3-7417-4A23-855E-272F3ECD6D32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61C7-B229-4CC5-8703-1B6AAC6CF8F2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7C2E-6087-47E9-9DA5-ED79692C09A9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13A-F490-40FC-B2F4-D22D215DD796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8A15-13D0-40D4-881E-7651C4761738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4C9D-B2CB-4454-8390-00C1F59442C8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9D46-DDF2-4057-907E-9BF3978CFDAC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9147-7AC1-463A-AEFE-3534238F1BFF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EA70-1FF0-46CF-8D97-A1362B938F3D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2D6-5279-44C1-8F06-A334EDCCD29E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520-1191-435A-872D-1FA4BA1E8980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846-CC6B-4018-9992-73C546E0CB1B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EB29-D4E4-4782-BE5D-49CCF161AAF3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3BB6-4E5C-4F63-AC9B-7C0EFBAC0C37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3DF2-6177-4F44-B18C-9283B57C357C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14F3-E75E-4D9E-BD68-0E2CA9229914}" type="datetime1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 University </a:t>
            </a:r>
            <a:r>
              <a:rPr lang="en-US" dirty="0">
                <a:latin typeface="Garamond" panose="02020404030301010803" pitchFamily="18" charset="0"/>
              </a:rPr>
              <a:t>of Alaska System</a:t>
            </a: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			 Budget Review</a:t>
            </a:r>
            <a:br>
              <a:rPr lang="en-US" dirty="0" smtClean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University of</a:t>
                      </a:r>
                      <a:r>
                        <a:rPr lang="en-US" sz="3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Alaska </a:t>
                      </a:r>
                      <a:r>
                        <a:rPr lang="en-US" sz="3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  <a:endParaRPr lang="en-US" sz="3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395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773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738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834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934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370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407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442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1,527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1,498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1,616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1,612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1,757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1,855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537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679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644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3,427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3,754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3,983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4,174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4,491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4,908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1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3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  <a:r>
                        <a:rPr lang="en-US" sz="3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of Alaska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Anchorage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1,131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2,071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2,171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2,326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2,307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2,489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2,633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0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  <a:r>
                        <a:rPr lang="en-US" sz="3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of Alaska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Fairbanks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1,047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1,206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1,188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1,324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1,377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1,558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81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  <a:r>
                        <a:rPr lang="en-US" sz="3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of Alaska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Southeast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717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56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753" y="611067"/>
            <a:ext cx="10317543" cy="71855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Cost </a:t>
            </a:r>
            <a:r>
              <a:rPr lang="en-US" dirty="0">
                <a:latin typeface="Garamond" panose="02020404030301010803" pitchFamily="18" charset="0"/>
              </a:rPr>
              <a:t>per </a:t>
            </a:r>
            <a:r>
              <a:rPr lang="en-US" dirty="0" smtClean="0">
                <a:latin typeface="Garamond" panose="02020404030301010803" pitchFamily="18" charset="0"/>
              </a:rPr>
              <a:t>Degree for each University Campus </a:t>
            </a:r>
            <a:r>
              <a:rPr lang="en-US" dirty="0">
                <a:latin typeface="Garamond" panose="02020404030301010803" pitchFamily="18" charset="0"/>
              </a:rPr>
              <a:t>(</a:t>
            </a:r>
            <a:r>
              <a:rPr lang="en-US" dirty="0" smtClean="0">
                <a:latin typeface="Garamond" panose="02020404030301010803" pitchFamily="18" charset="0"/>
              </a:rPr>
              <a:t>UGF)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21695" y="1594437"/>
          <a:ext cx="11023601" cy="38296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0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1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15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Anchorage Campus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114,920,600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2,043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56,251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Kenai Peninsula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</a:t>
                      </a: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   </a:t>
                      </a:r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7,902,500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161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49,084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Kodiak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 2,951,600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  23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128,330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Matanuska-Susitna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 5,039,900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127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39,684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Prince Wm Sound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 3,746,900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  19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197,205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Anchorage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134,561,500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2,373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56,705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7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596" y="613417"/>
            <a:ext cx="9697392" cy="713854"/>
          </a:xfrm>
        </p:spPr>
        <p:txBody>
          <a:bodyPr>
            <a:no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per Degree for each University Campus (UGF)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10809" y="1676400"/>
          <a:ext cx="10845799" cy="49422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7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0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9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14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6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Bristol Bay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1,718,700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78,123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Chukchi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1,093,300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1,093,300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124,659,800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815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152,957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Interior-Aleutians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1,977,400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29,513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Kuskokwim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3,655,600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126,055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Northwest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1,853,100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308,850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Rural College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6,467,900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258,716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UAF-CTC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6,471,400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423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15,299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</a:t>
                      </a: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147,897,200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1,388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106,554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Plan. Page 15.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6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0" y="624110"/>
            <a:ext cx="9690097" cy="1280890"/>
          </a:xfrm>
        </p:spPr>
        <p:txBody>
          <a:bodyPr>
            <a:no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per Degree for each University Campus (UGF)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21695" y="1640189"/>
          <a:ext cx="10845799" cy="30880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7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0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9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14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6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23,360,900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444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52,615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2,789,900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146,837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 Campus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3,655,600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39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93,733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</a:t>
                      </a: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29,806,400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502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59,375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Plan.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Page 15.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 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9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0" y="624110"/>
            <a:ext cx="9626599" cy="799576"/>
          </a:xfrm>
        </p:spPr>
        <p:txBody>
          <a:bodyPr>
            <a:no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per Degree for each University Campus (UGF)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14397" y="1617586"/>
          <a:ext cx="10782302" cy="38296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9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58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3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 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University of Alaska 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134,561,500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2,373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56,705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University of Alaska Fairbanks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147,897,200 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1,388 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106,554 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University of Alaska Southeast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29,806,400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502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59,375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Programs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29,426,600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Research, Development, &amp; Service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30,095,000 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</a:t>
                      </a:r>
                      <a:r>
                        <a:rPr lang="en-US" sz="2000" b="0" u="none" strike="noStrike" dirty="0" smtClean="0"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371,786,700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4,263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87,212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Plan. Page 15.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4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0"/>
            <a:ext cx="8456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9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>
            <a:off x="8280400" y="2527297"/>
            <a:ext cx="3187700" cy="90170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251116" y="5246132"/>
            <a:ext cx="2984500" cy="863600"/>
          </a:xfrm>
        </p:spPr>
        <p:txBody>
          <a:bodyPr>
            <a:normAutofit/>
          </a:bodyPr>
          <a:lstStyle/>
          <a:p>
            <a:r>
              <a:rPr lang="en-US" sz="1000" dirty="0" smtClean="0"/>
              <a:t>Data and Charts are from the </a:t>
            </a:r>
            <a:r>
              <a:rPr lang="en-US" sz="1000" i="1" dirty="0" smtClean="0"/>
              <a:t>Chronical of Higher Education College Completion, which gathers their data from the National Center for Education Statistics.</a:t>
            </a:r>
            <a:endParaRPr lang="en-US" sz="9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3748433"/>
            <a:ext cx="7622228" cy="28555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80500" y="3971085"/>
            <a:ext cx="158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/>
              <a:t>Alaska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15400" y="57404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Alaska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53" y="350216"/>
            <a:ext cx="7576650" cy="28555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87787" y="350216"/>
            <a:ext cx="7032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4-Year and 6-Completion Rate for 4-year Public Colleges: Bachelor Degree-Seeking Students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-1079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92300" y="567485"/>
            <a:ext cx="3793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State-by-State Comparison: Enter 2007-Graduation in 2013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78803" y="627215"/>
            <a:ext cx="3233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National Average: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57.6%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Graduate in six years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33.3% </a:t>
            </a:r>
            <a:r>
              <a:rPr lang="en-US" sz="1600" dirty="0" smtClean="0">
                <a:solidFill>
                  <a:schemeClr val="tx2"/>
                </a:solidFill>
              </a:rPr>
              <a:t>Graduate in four years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5900" y="6173113"/>
            <a:ext cx="3169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http://collegecompletion.chronicle.com/state/#state=ak&amp;sector=public_four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900" y="3941069"/>
            <a:ext cx="31692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51.7% of the 2007 entering class was included for the top chart’s graduation rate: Not </a:t>
            </a:r>
            <a:r>
              <a:rPr lang="en-US" sz="1000" dirty="0"/>
              <a:t>all undergraduates are included in the official graduation rate. The U.S. omits part-time freshmen and those who have attended college before, among others, from its graduation-rate survey. The outcomes for those students are not known.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23482"/>
              </p:ext>
            </p:extLst>
          </p:nvPr>
        </p:nvGraphicFramePr>
        <p:xfrm>
          <a:off x="1065353" y="1979272"/>
          <a:ext cx="10266261" cy="42429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6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7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0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61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56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0474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34,375.7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34,259.4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34,488.2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228.8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Office Info. Tech.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17,578.5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17,538.5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19,116.2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1,577.7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 Education &amp; Outreach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11,933.2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11,928.5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10,951.2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977.3)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Statewide Programs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63,887.4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63,726.4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64,555.6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829.2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4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735" y="678910"/>
            <a:ext cx="9851488" cy="132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FY16 and FY17 Budget </a:t>
            </a:r>
            <a:r>
              <a:rPr lang="en-US" b="1" dirty="0">
                <a:latin typeface="Garamond" panose="02020404030301010803" pitchFamily="18" charset="0"/>
              </a:rPr>
              <a:t>Review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sz="3200" dirty="0">
                <a:latin typeface="Garamond" panose="02020404030301010803" pitchFamily="18" charset="0"/>
              </a:rPr>
              <a:t>University Of Alaska Statewide Programs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262412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806685"/>
              </p:ext>
            </p:extLst>
          </p:nvPr>
        </p:nvGraphicFramePr>
        <p:xfrm>
          <a:off x="1122912" y="1841540"/>
          <a:ext cx="10488612" cy="48933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2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8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81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481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Anchorage Campus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267,930.5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269,310.6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273,712.8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4,402.2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Kenai Peninsula College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16,627.8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16,649.3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16,897.9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248.6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Kodiak College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5,780.5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5,795.1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6,133.7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338.6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Matanuska-Susitna College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11,209.2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11,226.4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11,525.4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Prince Wm Sound College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7,671.7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7,703.8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7,601.8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(102)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Small Business Development Ctr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3,164.9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3,181.2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3,178.1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(3.1)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Anchorage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312,384.6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313,866.4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319,049.7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5183.3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20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1930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Budget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18225" y="649510"/>
            <a:ext cx="9851488" cy="146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FY16 and FY17 Budget Review</a:t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3300" dirty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Anchorage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159389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29" y="455152"/>
            <a:ext cx="10069170" cy="12808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n-US" sz="3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University of Alaska </a:t>
            </a:r>
            <a:r>
              <a:rPr lang="en-US" sz="3300" dirty="0">
                <a:solidFill>
                  <a:schemeClr val="tx1"/>
                </a:solidFill>
                <a:latin typeface="Garamond" panose="02020404030301010803" pitchFamily="18" charset="0"/>
              </a:rPr>
              <a:t>Fairbanks (Total Funding)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605178"/>
              </p:ext>
            </p:extLst>
          </p:nvPr>
        </p:nvGraphicFramePr>
        <p:xfrm>
          <a:off x="1531499" y="1736042"/>
          <a:ext cx="9591773" cy="45453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8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1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3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95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67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519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0349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 Authorized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Bristol Bay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4,090.9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4,095.1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4,085.2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(9.9)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Chukchi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2,440.7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2,442.8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2,433.1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(9.7)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Coop. Ext. Service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10,685.8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10,675.6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0.0             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10,675.6)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263,610.9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265,362.3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282,988.3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17,626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 Org. Res.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143,001.0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145,241.4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143,451.7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(1,789.7)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Interior-Aleutians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5,703.7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5,712.5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5,689.7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(22.8)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Kuskokwim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6,752.7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6,766.9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6,566.3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(200.6)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Northwest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4,571.6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4,591.8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4,460.6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131.2)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Rural College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11,346.5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11,417.2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10,552.0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(865.2)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UAF-CTC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14,187.5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14,187.6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14,329.3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141.7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of Alaska Fairbanks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466,391.3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470,493.2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474,556.2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0967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 Funding in Thousands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4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75916"/>
              </p:ext>
            </p:extLst>
          </p:nvPr>
        </p:nvGraphicFramePr>
        <p:xfrm>
          <a:off x="1181101" y="2142490"/>
          <a:ext cx="10488612" cy="32321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2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7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62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73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14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835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43,073.0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43,342.1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43,763.5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421.4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5,464.5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5,474.0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5,531.1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 Campus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8,104.2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8,110.7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8,228.0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117.3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Southeast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56,641.7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56,926.8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57,522.6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595.8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768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1930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78329" y="649510"/>
            <a:ext cx="9991384" cy="1492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Southeast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358358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402434"/>
              </p:ext>
            </p:extLst>
          </p:nvPr>
        </p:nvGraphicFramePr>
        <p:xfrm>
          <a:off x="1404177" y="2095017"/>
          <a:ext cx="10008462" cy="47229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7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74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77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7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982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06983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Programs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63,887.4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63,726.4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64,555.6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829.2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Reduct’s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&amp;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Addt’s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144.9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10,581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(5,769.5)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(16,350.5)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of Alaska Anchorage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312,384.6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313,866.4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319,049.7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5,183.3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466,391.3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470,493.2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474,556.2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Southeast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56,641.7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56,926.8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57,522.6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595.8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System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899,449.9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915,593.8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909,914.6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(5679.2)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03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193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&amp; vetoes.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8225" y="649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System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106759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782000"/>
              </p:ext>
            </p:extLst>
          </p:nvPr>
        </p:nvGraphicFramePr>
        <p:xfrm>
          <a:off x="1282701" y="2142490"/>
          <a:ext cx="10184575" cy="42481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35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76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9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62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6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Programs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22,195.10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22,034.10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23,458.4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1,424.3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Reduct’s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&amp;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Addt’s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(10,331.2)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(15,785.4)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15,889.9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of Alaska Anchorage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126,128.40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127,485.20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127,385.1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(100.1)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169,297.80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173,399.70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172,790.9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(608.8)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Southeast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27,478.40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27,763.50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27,152.6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(610.9)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System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334,768.5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350,787.00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335,001.6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15,785.4)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320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0495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0495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8225" y="649510"/>
            <a:ext cx="9247172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System (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UGF 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Funding) 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923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8079</TotalTime>
  <Words>2082</Words>
  <Application>Microsoft Office PowerPoint</Application>
  <PresentationFormat>Widescreen</PresentationFormat>
  <Paragraphs>742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Garamond</vt:lpstr>
      <vt:lpstr>Wingdings 3</vt:lpstr>
      <vt:lpstr>Wisp</vt:lpstr>
      <vt:lpstr> University of Alaska System     Budget Review </vt:lpstr>
      <vt:lpstr>PowerPoint Presentation</vt:lpstr>
      <vt:lpstr> </vt:lpstr>
      <vt:lpstr>PowerPoint Presentation</vt:lpstr>
      <vt:lpstr>PowerPoint Presentation</vt:lpstr>
      <vt:lpstr>FY16 and FY17 Budget Review  University of Alaska Fairbanks (Total Funding) </vt:lpstr>
      <vt:lpstr>PowerPoint Presentation</vt:lpstr>
      <vt:lpstr>PowerPoint Presentation</vt:lpstr>
      <vt:lpstr>PowerPoint Presentation</vt:lpstr>
      <vt:lpstr>Degrees, Certificates, and Endorsements Awarded by Level</vt:lpstr>
      <vt:lpstr>Degrees, Certificates, and Endorsements Awarded by Level</vt:lpstr>
      <vt:lpstr>Degrees, Certificates, and Endorsements Awarded by Level</vt:lpstr>
      <vt:lpstr>Degrees, Certificates, and Endorsements Awarded by Level</vt:lpstr>
      <vt:lpstr>Cost per Degree for each University Campus (UGF)</vt:lpstr>
      <vt:lpstr>Cost per Degree for each University Campus (UGF)</vt:lpstr>
      <vt:lpstr>Cost per Degree for each University Campus (UGF)</vt:lpstr>
      <vt:lpstr>Cost per Degree for each University Campus (UGF)</vt:lpstr>
    </vt:vector>
  </TitlesOfParts>
  <Company>Legislative Affairs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Campus Consolidations</dc:title>
  <dc:creator>Rep. Tammie Wilson</dc:creator>
  <cp:lastModifiedBy>Matt Gruening</cp:lastModifiedBy>
  <cp:revision>336</cp:revision>
  <cp:lastPrinted>2016-02-04T17:05:47Z</cp:lastPrinted>
  <dcterms:created xsi:type="dcterms:W3CDTF">2015-11-17T21:49:59Z</dcterms:created>
  <dcterms:modified xsi:type="dcterms:W3CDTF">2016-02-04T19:26:13Z</dcterms:modified>
</cp:coreProperties>
</file>