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72" r:id="rId2"/>
    <p:sldId id="273" r:id="rId3"/>
    <p:sldId id="297" r:id="rId4"/>
    <p:sldId id="298" r:id="rId5"/>
    <p:sldId id="299" r:id="rId6"/>
    <p:sldId id="300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306" r:id="rId17"/>
    <p:sldId id="307" r:id="rId18"/>
    <p:sldId id="310" r:id="rId19"/>
    <p:sldId id="301" r:id="rId20"/>
    <p:sldId id="302" r:id="rId21"/>
    <p:sldId id="295" r:id="rId22"/>
    <p:sldId id="305" r:id="rId23"/>
    <p:sldId id="308" r:id="rId24"/>
    <p:sldId id="309" r:id="rId25"/>
    <p:sldId id="311" r:id="rId26"/>
    <p:sldId id="319" r:id="rId27"/>
    <p:sldId id="313" r:id="rId28"/>
    <p:sldId id="314" r:id="rId29"/>
    <p:sldId id="315" r:id="rId30"/>
    <p:sldId id="316" r:id="rId31"/>
    <p:sldId id="317" r:id="rId32"/>
    <p:sldId id="286" r:id="rId33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76"/>
    <a:srgbClr val="007C92"/>
    <a:srgbClr val="008095"/>
    <a:srgbClr val="8A7154"/>
    <a:srgbClr val="C8B18B"/>
    <a:srgbClr val="009999"/>
    <a:srgbClr val="006699"/>
    <a:srgbClr val="A08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>
        <p:scale>
          <a:sx n="75" d="100"/>
          <a:sy n="75" d="100"/>
        </p:scale>
        <p:origin x="-157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04" y="-90"/>
      </p:cViewPr>
      <p:guideLst>
        <p:guide orient="horz" pos="2892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jhorton\Local%20Settings\Temporary%20Internet%20Files\Content.Outlook\C5ECYBX2\Relative%20Proportions%20of%20G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49500554938956998"/>
          <c:y val="1.95758564437195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85918387560046"/>
          <c:y val="7.938658877317753E-2"/>
          <c:w val="0.84422572178477695"/>
          <c:h val="0.82492125984251974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AlaskaCare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90.1</c:v>
                </c:pt>
                <c:pt idx="1">
                  <c:v>41.8</c:v>
                </c:pt>
                <c:pt idx="2">
                  <c:v>46.6</c:v>
                </c:pt>
                <c:pt idx="3">
                  <c:v>52.2</c:v>
                </c:pt>
                <c:pt idx="4">
                  <c:v>50.5</c:v>
                </c:pt>
                <c:pt idx="5">
                  <c:v>58.2</c:v>
                </c:pt>
                <c:pt idx="6">
                  <c:v>61.9</c:v>
                </c:pt>
                <c:pt idx="7">
                  <c:v>66.900000000000006</c:v>
                </c:pt>
                <c:pt idx="8">
                  <c:v>80.599999999999994</c:v>
                </c:pt>
                <c:pt idx="9">
                  <c:v>91.4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PERS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103.8</c:v>
                </c:pt>
                <c:pt idx="1">
                  <c:v>124.8</c:v>
                </c:pt>
                <c:pt idx="2">
                  <c:v>143.30000000000001</c:v>
                </c:pt>
                <c:pt idx="3">
                  <c:v>153.6</c:v>
                </c:pt>
                <c:pt idx="4">
                  <c:v>192.3</c:v>
                </c:pt>
                <c:pt idx="5">
                  <c:v>210.6</c:v>
                </c:pt>
                <c:pt idx="6">
                  <c:v>224.6</c:v>
                </c:pt>
                <c:pt idx="7">
                  <c:v>240.5</c:v>
                </c:pt>
                <c:pt idx="8">
                  <c:v>256.39999999999969</c:v>
                </c:pt>
                <c:pt idx="9">
                  <c:v>312.89999999999969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TRS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48.9</c:v>
                </c:pt>
                <c:pt idx="1">
                  <c:v>56.9</c:v>
                </c:pt>
                <c:pt idx="2">
                  <c:v>65.900000000000006</c:v>
                </c:pt>
                <c:pt idx="3">
                  <c:v>69</c:v>
                </c:pt>
                <c:pt idx="4">
                  <c:v>85.7</c:v>
                </c:pt>
                <c:pt idx="5">
                  <c:v>92.4</c:v>
                </c:pt>
                <c:pt idx="6">
                  <c:v>96.5</c:v>
                </c:pt>
                <c:pt idx="7">
                  <c:v>93.1</c:v>
                </c:pt>
                <c:pt idx="8">
                  <c:v>89.6</c:v>
                </c:pt>
                <c:pt idx="9">
                  <c:v>110.3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Workers Comp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5.5</c:v>
                </c:pt>
                <c:pt idx="1">
                  <c:v>6.3</c:v>
                </c:pt>
                <c:pt idx="2">
                  <c:v>8.2000000000000011</c:v>
                </c:pt>
                <c:pt idx="3">
                  <c:v>9.4</c:v>
                </c:pt>
                <c:pt idx="4">
                  <c:v>9.1</c:v>
                </c:pt>
                <c:pt idx="5">
                  <c:v>8.8000000000000007</c:v>
                </c:pt>
                <c:pt idx="6">
                  <c:v>9.7000000000000011</c:v>
                </c:pt>
                <c:pt idx="7">
                  <c:v>10.6</c:v>
                </c:pt>
                <c:pt idx="8">
                  <c:v>12.8</c:v>
                </c:pt>
                <c:pt idx="9">
                  <c:v>14.8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Medicaid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583.9</c:v>
                </c:pt>
                <c:pt idx="1">
                  <c:v>722</c:v>
                </c:pt>
                <c:pt idx="2">
                  <c:v>828.1</c:v>
                </c:pt>
                <c:pt idx="3">
                  <c:v>971.5</c:v>
                </c:pt>
                <c:pt idx="4">
                  <c:v>1024.9000000000001</c:v>
                </c:pt>
                <c:pt idx="5">
                  <c:v>1059.9000000000001</c:v>
                </c:pt>
                <c:pt idx="6">
                  <c:v>1053.3</c:v>
                </c:pt>
                <c:pt idx="7">
                  <c:v>1023.8</c:v>
                </c:pt>
                <c:pt idx="8">
                  <c:v>1077.5999999999999</c:v>
                </c:pt>
                <c:pt idx="9">
                  <c:v>1230.3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Corrections</c:v>
                </c:pt>
              </c:strCache>
            </c:strRef>
          </c:tx>
          <c:cat>
            <c:strRef>
              <c:f>Sheet1!$B$1:$K$1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11.2</c:v>
                </c:pt>
                <c:pt idx="1">
                  <c:v>11.3</c:v>
                </c:pt>
                <c:pt idx="2">
                  <c:v>11.4</c:v>
                </c:pt>
                <c:pt idx="3">
                  <c:v>13.2</c:v>
                </c:pt>
                <c:pt idx="4">
                  <c:v>15.9</c:v>
                </c:pt>
                <c:pt idx="5">
                  <c:v>16.5</c:v>
                </c:pt>
                <c:pt idx="6">
                  <c:v>18.600000000000001</c:v>
                </c:pt>
                <c:pt idx="7">
                  <c:v>21.3</c:v>
                </c:pt>
                <c:pt idx="8">
                  <c:v>24.5</c:v>
                </c:pt>
                <c:pt idx="9">
                  <c:v>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15040"/>
        <c:axId val="78229504"/>
      </c:areaChart>
      <c:catAx>
        <c:axId val="7821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56603773584905659"/>
              <c:y val="0.88907014681892349"/>
            </c:manualLayout>
          </c:layout>
          <c:overlay val="0"/>
        </c:title>
        <c:numFmt formatCode="General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7822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2295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8.6570477247502775E-2"/>
              <c:y val="0.42414355628058725"/>
            </c:manualLayout>
          </c:layout>
          <c:overlay val="0"/>
        </c:title>
        <c:numFmt formatCode="&quot;$&quot;#,##0.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215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056296782346645"/>
          <c:y val="0"/>
          <c:w val="0.25924722951297724"/>
          <c:h val="0.4041905850478379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n-US" sz="1400">
                <a:latin typeface="Arial" pitchFamily="34" charset="0"/>
                <a:cs typeface="Arial" pitchFamily="34" charset="0"/>
              </a:rPr>
              <a:t>Relative Percentages, DHSS Formula Programs by RDU 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n-US" sz="1100">
                <a:latin typeface="Arial" pitchFamily="34" charset="0"/>
                <a:cs typeface="Arial" pitchFamily="34" charset="0"/>
              </a:rPr>
              <a:t>(All Funds)</a:t>
            </a:r>
          </a:p>
        </c:rich>
      </c:tx>
      <c:overlay val="1"/>
    </c:title>
    <c:autoTitleDeleted val="0"/>
    <c:view3D>
      <c:rotX val="30"/>
      <c:rotY val="1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09742258076471E-2"/>
          <c:y val="0.13541666666666671"/>
          <c:w val="0.79412909563045675"/>
          <c:h val="0.7638888888888898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3"/>
          <c:dLbls>
            <c:dLbl>
              <c:idx val="0"/>
              <c:layout>
                <c:manualLayout>
                  <c:x val="5.8658264670076773E-2"/>
                  <c:y val="-2.430555555555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736738020721763E-2"/>
                  <c:y val="-3.05555555555555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229939166042357E-3"/>
                  <c:y val="0.17968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[1]Sheet1!$A$2:$A$5</c:f>
              <c:strCache>
                <c:ptCount val="4"/>
                <c:pt idx="0">
                  <c:v>Children's Services</c:v>
                </c:pt>
                <c:pt idx="1">
                  <c:v>Public Assistance</c:v>
                </c:pt>
                <c:pt idx="2">
                  <c:v>Health Care Services</c:v>
                </c:pt>
                <c:pt idx="3">
                  <c:v>Medicaid Services</c:v>
                </c:pt>
              </c:strCache>
            </c:strRef>
          </c:cat>
          <c:val>
            <c:numRef>
              <c:f>[1]Sheet1!$B$2:$B$5</c:f>
              <c:numCache>
                <c:formatCode>General</c:formatCode>
                <c:ptCount val="4"/>
                <c:pt idx="0">
                  <c:v>49430.400000000001</c:v>
                </c:pt>
                <c:pt idx="1">
                  <c:v>208425.2</c:v>
                </c:pt>
                <c:pt idx="2">
                  <c:v>1471</c:v>
                </c:pt>
                <c:pt idx="3">
                  <c:v>1662639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'formula vs non-formula'!$B$5:$B$6</c:f>
              <c:strCache>
                <c:ptCount val="1"/>
                <c:pt idx="0">
                  <c:v>Formula</c:v>
                </c:pt>
              </c:strCache>
            </c:strRef>
          </c:tx>
          <c:invertIfNegative val="0"/>
          <c:cat>
            <c:strRef>
              <c:f>'formula vs non-formula'!$A$7:$A$17</c:f>
              <c:strCache>
                <c:ptCount val="11"/>
                <c:pt idx="0">
                  <c:v>FY2004</c:v>
                </c:pt>
                <c:pt idx="1">
                  <c:v>FY2005</c:v>
                </c:pt>
                <c:pt idx="2">
                  <c:v>FY2006</c:v>
                </c:pt>
                <c:pt idx="3">
                  <c:v>FY2007</c:v>
                </c:pt>
                <c:pt idx="4">
                  <c:v>FY2008</c:v>
                </c:pt>
                <c:pt idx="5">
                  <c:v>FY2009</c:v>
                </c:pt>
                <c:pt idx="6">
                  <c:v>FY2010</c:v>
                </c:pt>
                <c:pt idx="7">
                  <c:v>FY2011</c:v>
                </c:pt>
                <c:pt idx="8">
                  <c:v>FY2012</c:v>
                </c:pt>
                <c:pt idx="9">
                  <c:v>FY2013</c:v>
                </c:pt>
                <c:pt idx="10">
                  <c:v>FY2014</c:v>
                </c:pt>
              </c:strCache>
            </c:strRef>
          </c:cat>
          <c:val>
            <c:numRef>
              <c:f>'formula vs non-formula'!$B$7:$B$17</c:f>
              <c:numCache>
                <c:formatCode>_(* #,##0.0_);_(* \(#,##0.0\);_(* "-"??_);_(@_)</c:formatCode>
                <c:ptCount val="11"/>
                <c:pt idx="0">
                  <c:v>1132194.1000000001</c:v>
                </c:pt>
                <c:pt idx="1">
                  <c:v>1202496.1000000001</c:v>
                </c:pt>
                <c:pt idx="2">
                  <c:v>1287782.2</c:v>
                </c:pt>
                <c:pt idx="3">
                  <c:v>1433608.6000000003</c:v>
                </c:pt>
                <c:pt idx="4">
                  <c:v>1413517.8</c:v>
                </c:pt>
                <c:pt idx="5">
                  <c:v>1463921.6</c:v>
                </c:pt>
                <c:pt idx="6">
                  <c:v>1419751.2</c:v>
                </c:pt>
                <c:pt idx="7">
                  <c:v>1566475</c:v>
                </c:pt>
                <c:pt idx="8">
                  <c:v>1759190.7</c:v>
                </c:pt>
                <c:pt idx="9">
                  <c:v>1921965.6000000003</c:v>
                </c:pt>
                <c:pt idx="10" formatCode="#,##0.00">
                  <c:v>1921965.6</c:v>
                </c:pt>
              </c:numCache>
            </c:numRef>
          </c:val>
        </c:ser>
        <c:ser>
          <c:idx val="1"/>
          <c:order val="1"/>
          <c:tx>
            <c:strRef>
              <c:f>'formula vs non-formula'!$C$5:$C$6</c:f>
              <c:strCache>
                <c:ptCount val="1"/>
                <c:pt idx="0">
                  <c:v>NonFormula</c:v>
                </c:pt>
              </c:strCache>
            </c:strRef>
          </c:tx>
          <c:invertIfNegative val="0"/>
          <c:cat>
            <c:strRef>
              <c:f>'formula vs non-formula'!$A$7:$A$17</c:f>
              <c:strCache>
                <c:ptCount val="11"/>
                <c:pt idx="0">
                  <c:v>FY2004</c:v>
                </c:pt>
                <c:pt idx="1">
                  <c:v>FY2005</c:v>
                </c:pt>
                <c:pt idx="2">
                  <c:v>FY2006</c:v>
                </c:pt>
                <c:pt idx="3">
                  <c:v>FY2007</c:v>
                </c:pt>
                <c:pt idx="4">
                  <c:v>FY2008</c:v>
                </c:pt>
                <c:pt idx="5">
                  <c:v>FY2009</c:v>
                </c:pt>
                <c:pt idx="6">
                  <c:v>FY2010</c:v>
                </c:pt>
                <c:pt idx="7">
                  <c:v>FY2011</c:v>
                </c:pt>
                <c:pt idx="8">
                  <c:v>FY2012</c:v>
                </c:pt>
                <c:pt idx="9">
                  <c:v>FY2013</c:v>
                </c:pt>
                <c:pt idx="10">
                  <c:v>FY2014</c:v>
                </c:pt>
              </c:strCache>
            </c:strRef>
          </c:cat>
          <c:val>
            <c:numRef>
              <c:f>'formula vs non-formula'!$C$7:$C$17</c:f>
              <c:numCache>
                <c:formatCode>#,##0.0</c:formatCode>
                <c:ptCount val="11"/>
                <c:pt idx="0" formatCode="_(* #,##0.0_);_(* \(#,##0.0\);_(* &quot;-&quot;??_);_(@_)">
                  <c:v>503908.5</c:v>
                </c:pt>
                <c:pt idx="1">
                  <c:v>475766.5</c:v>
                </c:pt>
                <c:pt idx="2">
                  <c:v>516367.5</c:v>
                </c:pt>
                <c:pt idx="3">
                  <c:v>542610.4</c:v>
                </c:pt>
                <c:pt idx="4" formatCode="_(* #,##0.0_);_(* \(#,##0.0\);_(* &quot;-&quot;??_);_(@_)">
                  <c:v>561101.5</c:v>
                </c:pt>
                <c:pt idx="5" formatCode="_(* #,##0.0_);_(* \(#,##0.0\);_(* &quot;-&quot;??_);_(@_)">
                  <c:v>633344.6</c:v>
                </c:pt>
                <c:pt idx="6">
                  <c:v>655029.1</c:v>
                </c:pt>
                <c:pt idx="7">
                  <c:v>695685.5</c:v>
                </c:pt>
                <c:pt idx="8" formatCode="_(* #,##0.0_);_(* \(#,##0.0\);_(* &quot;-&quot;??_);_(@_)">
                  <c:v>710998</c:v>
                </c:pt>
                <c:pt idx="9" formatCode="_(* #,##0.00_);_(* \(#,##0.00\);_(* &quot;-&quot;??_);_(@_)">
                  <c:v>735290.2</c:v>
                </c:pt>
                <c:pt idx="10" formatCode="#,##0.00">
                  <c:v>735290.2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533568"/>
        <c:axId val="57535104"/>
        <c:axId val="0"/>
      </c:bar3DChart>
      <c:catAx>
        <c:axId val="57533568"/>
        <c:scaling>
          <c:orientation val="minMax"/>
        </c:scaling>
        <c:delete val="0"/>
        <c:axPos val="b"/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535104"/>
        <c:crosses val="autoZero"/>
        <c:auto val="1"/>
        <c:lblAlgn val="ctr"/>
        <c:lblOffset val="100"/>
        <c:noMultiLvlLbl val="0"/>
      </c:catAx>
      <c:valAx>
        <c:axId val="57535104"/>
        <c:scaling>
          <c:orientation val="minMax"/>
        </c:scaling>
        <c:delete val="0"/>
        <c:axPos val="l"/>
        <c:majorGridlines/>
        <c:numFmt formatCode="&quot;$&quot;#,##0.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533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FY2014 Governor's Budget Request </a:t>
            </a:r>
          </a:p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Total</a:t>
            </a:r>
            <a:r>
              <a:rPr lang="en-US" sz="1800" baseline="0" dirty="0">
                <a:latin typeface="Arial" pitchFamily="34" charset="0"/>
                <a:cs typeface="Arial" pitchFamily="34" charset="0"/>
              </a:rPr>
              <a:t> Funds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88888888888887E-2"/>
          <c:y val="0.26706838149204204"/>
          <c:w val="0.69311132983377077"/>
          <c:h val="0.68861011556302365"/>
        </c:manualLayout>
      </c:layout>
      <c:pie3DChart>
        <c:varyColors val="1"/>
        <c:ser>
          <c:idx val="0"/>
          <c:order val="0"/>
          <c:tx>
            <c:strRef>
              <c:f>graphs!$C$62</c:f>
              <c:strCache>
                <c:ptCount val="1"/>
                <c:pt idx="0">
                  <c:v>Total Funds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011987617642772E-2"/>
                  <c:y val="2.480099461251559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en-US" sz="1600" dirty="0"/>
                      <a:t>ormula
</a:t>
                    </a:r>
                    <a:r>
                      <a:rPr lang="en-US" sz="1600" b="1" dirty="0"/>
                      <a:t>72%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4999272848149965E-2"/>
                  <c:y val="0.2215270617488603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Arial" pitchFamily="34" charset="0"/>
                        <a:cs typeface="Arial" pitchFamily="34" charset="0"/>
                      </a:rPr>
                      <a:t>G</a:t>
                    </a:r>
                    <a:r>
                      <a:rPr lang="en-US" b="0" dirty="0"/>
                      <a:t>rants</a:t>
                    </a:r>
                    <a:r>
                      <a:rPr lang="en-US" b="1" dirty="0"/>
                      <a:t>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412772941640883E-3"/>
                  <c:y val="-2.42237878159966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P</a:t>
                    </a:r>
                    <a:r>
                      <a:rPr lang="en-US" dirty="0"/>
                      <a:t>rogram Services
</a:t>
                    </a:r>
                    <a:r>
                      <a:rPr lang="en-US" b="1" dirty="0"/>
                      <a:t>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43419275756833E-2"/>
                  <c:y val="-2.42702030667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A</a:t>
                    </a:r>
                    <a:r>
                      <a:rPr lang="en-US" dirty="0"/>
                      <a:t>dministration
</a:t>
                    </a:r>
                    <a:r>
                      <a:rPr lang="en-US" b="1" dirty="0"/>
                      <a:t>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649034965616106"/>
                  <c:y val="-1.102196435971822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F</a:t>
                    </a:r>
                    <a:r>
                      <a:rPr lang="en-US" sz="1600" dirty="0"/>
                      <a:t>acilities
</a:t>
                    </a:r>
                    <a:r>
                      <a:rPr lang="en-US" sz="1600" b="1" dirty="0"/>
                      <a:t>5%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graphs!$B$63:$B$67</c:f>
              <c:strCache>
                <c:ptCount val="5"/>
                <c:pt idx="0">
                  <c:v>Formula</c:v>
                </c:pt>
                <c:pt idx="1">
                  <c:v>Grants</c:v>
                </c:pt>
                <c:pt idx="2">
                  <c:v>Program Services</c:v>
                </c:pt>
                <c:pt idx="3">
                  <c:v>Administration</c:v>
                </c:pt>
                <c:pt idx="4">
                  <c:v>Facilities</c:v>
                </c:pt>
              </c:strCache>
            </c:strRef>
          </c:cat>
          <c:val>
            <c:numRef>
              <c:f>graphs!$C$63:$C$67</c:f>
              <c:numCache>
                <c:formatCode>_("$"* #,##0.0_);_("$"* \(#,##0.0\);_("$"* "-"??_);_(@_)</c:formatCode>
                <c:ptCount val="5"/>
                <c:pt idx="0">
                  <c:v>1921965.6000000003</c:v>
                </c:pt>
                <c:pt idx="1">
                  <c:v>185476.00000000003</c:v>
                </c:pt>
                <c:pt idx="2">
                  <c:v>370215.9</c:v>
                </c:pt>
                <c:pt idx="3">
                  <c:v>46565.200000000004</c:v>
                </c:pt>
                <c:pt idx="4">
                  <c:v>133033.1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133355205599305"/>
          <c:y val="0.21769678336178491"/>
          <c:w val="0.24199978127734095"/>
          <c:h val="0.41050881693136831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7938" cy="459342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4997" y="1"/>
            <a:ext cx="2987938" cy="459342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r">
              <a:defRPr sz="1200"/>
            </a:lvl1pPr>
          </a:lstStyle>
          <a:p>
            <a:fld id="{BB1E67C1-1144-41C8-A972-C6061FADDCE7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7388"/>
            <a:ext cx="4592637" cy="3443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8" tIns="45449" rIns="90898" bIns="454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768" y="4361375"/>
            <a:ext cx="5514979" cy="4130915"/>
          </a:xfrm>
          <a:prstGeom prst="rect">
            <a:avLst/>
          </a:prstGeom>
        </p:spPr>
        <p:txBody>
          <a:bodyPr vert="horz" lIns="90898" tIns="45449" rIns="90898" bIns="454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19594"/>
            <a:ext cx="2987938" cy="459342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4997" y="8719594"/>
            <a:ext cx="2987938" cy="459342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r">
              <a:defRPr sz="1200"/>
            </a:lvl1pPr>
          </a:lstStyle>
          <a:p>
            <a:fld id="{2C7F1E5F-6E5F-4FDF-8F81-D809E752D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1E5F-6E5F-4FDF-8F81-D809E752D1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FY2013, the department implemented a results-based management framework which led to: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a refinement of overarching priorities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the development of core service areas and agency performance measures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the alignment of division-level performance measures 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This process set in motion an agency-wide shift in how we measure our impact on the health and well-being of Alaskan individuals, families and communities and how we align our budget.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1E5F-6E5F-4FDF-8F81-D809E752D1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Improve</a:t>
            </a:r>
            <a:r>
              <a:rPr lang="en-US" baseline="0" dirty="0" smtClean="0"/>
              <a:t> immunization rates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Decrease number of placements for children requiring our services.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Promote and protect the health of Alaskans</a:t>
            </a:r>
          </a:p>
          <a:p>
            <a:pPr lvl="2"/>
            <a:r>
              <a:rPr lang="en-US" dirty="0"/>
              <a:t>Alaskans are healthy</a:t>
            </a:r>
          </a:p>
          <a:p>
            <a:pPr lvl="2"/>
            <a:r>
              <a:rPr lang="en-US" dirty="0"/>
              <a:t>Alaskans are free from unintentional injury.</a:t>
            </a:r>
          </a:p>
          <a:p>
            <a:pPr lvl="2"/>
            <a:r>
              <a:rPr lang="en-US" dirty="0"/>
              <a:t>Alaskans are free from substance abuse and dependency.</a:t>
            </a:r>
          </a:p>
          <a:p>
            <a:pPr lvl="1"/>
            <a:r>
              <a:rPr lang="en-US" dirty="0"/>
              <a:t>Provide quality of life in a safe living environment for Alaskans.</a:t>
            </a:r>
          </a:p>
          <a:p>
            <a:pPr lvl="2"/>
            <a:r>
              <a:rPr lang="en-US" dirty="0"/>
              <a:t>Alaskan children receiving department services live in a supportive environment.</a:t>
            </a:r>
          </a:p>
          <a:p>
            <a:pPr lvl="2"/>
            <a:r>
              <a:rPr lang="en-US" dirty="0"/>
              <a:t>Older Alaskans live safely in their communities.</a:t>
            </a:r>
          </a:p>
          <a:p>
            <a:pPr lvl="2"/>
            <a:r>
              <a:rPr lang="en-US" dirty="0"/>
              <a:t>Alaskans with disabilities live safely in the least restrictive environment.</a:t>
            </a:r>
          </a:p>
          <a:p>
            <a:pPr lvl="2"/>
            <a:r>
              <a:rPr lang="en-US" dirty="0"/>
              <a:t>Alaskans with behavioral issues report improvement in key life domains.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1E5F-6E5F-4FDF-8F81-D809E752D1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number of Alaskans with online</a:t>
            </a:r>
            <a:r>
              <a:rPr lang="en-US" baseline="0" dirty="0" smtClean="0"/>
              <a:t> access to health care records and health care education resources – starting campaign in Fairbanks during first quarter this year for electronic health records and health information exchange.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Manage health care coverage for Alaskans in need</a:t>
            </a:r>
          </a:p>
          <a:p>
            <a:pPr lvl="2"/>
            <a:r>
              <a:rPr lang="en-US" dirty="0"/>
              <a:t>Each Alaskan has a primary care provider.</a:t>
            </a:r>
          </a:p>
          <a:p>
            <a:pPr lvl="2"/>
            <a:r>
              <a:rPr lang="en-US" dirty="0"/>
              <a:t>Alaskans with chronic or complex medical conditions receive integrated care.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Facilitate access to affordable health care for Alaskans</a:t>
            </a:r>
          </a:p>
          <a:p>
            <a:pPr lvl="2"/>
            <a:r>
              <a:rPr lang="en-US" dirty="0"/>
              <a:t>Alaskans have access to health care</a:t>
            </a:r>
          </a:p>
          <a:p>
            <a:pPr lvl="2"/>
            <a:r>
              <a:rPr lang="en-US" dirty="0"/>
              <a:t>Alaskans in rural communities can access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1E5F-6E5F-4FDF-8F81-D809E752D1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Improving rate of recidivism for juveniles on probation</a:t>
            </a:r>
            <a:r>
              <a:rPr lang="en-US" baseline="0" dirty="0" smtClean="0"/>
              <a:t> supervision.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Improving percent of Medicaid recipients who receive subsidized health insurance.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Strengthen Alaska families  - Work skills, affordable child care, warm homes, food security</a:t>
            </a:r>
          </a:p>
          <a:p>
            <a:pPr lvl="2"/>
            <a:r>
              <a:rPr lang="en-US" dirty="0"/>
              <a:t>Alaska families develop work skills.</a:t>
            </a:r>
          </a:p>
          <a:p>
            <a:pPr lvl="2"/>
            <a:r>
              <a:rPr lang="en-US" dirty="0"/>
              <a:t>Alaska families have safe and affordable child care.</a:t>
            </a:r>
          </a:p>
          <a:p>
            <a:pPr lvl="2"/>
            <a:r>
              <a:rPr lang="en-US" dirty="0"/>
              <a:t>Alaska families have warm homes.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Protect vulnerable adults</a:t>
            </a:r>
          </a:p>
          <a:p>
            <a:pPr lvl="2"/>
            <a:r>
              <a:rPr lang="en-US" dirty="0"/>
              <a:t>Alaska children at risk of maltreatment are protected from abuse and neglect.</a:t>
            </a:r>
          </a:p>
          <a:p>
            <a:pPr lvl="2"/>
            <a:r>
              <a:rPr lang="en-US" dirty="0"/>
              <a:t>Alaska adults at risk of maltreatment are protected from abuse, neglect and exploitation.</a:t>
            </a:r>
          </a:p>
          <a:p>
            <a:pPr lvl="2"/>
            <a:r>
              <a:rPr lang="en-US" dirty="0"/>
              <a:t>Health and social services in which Alaskans are served are safe.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Promote personal responsibility and accountable decisions by Alaskans</a:t>
            </a:r>
          </a:p>
          <a:p>
            <a:pPr lvl="2"/>
            <a:r>
              <a:rPr lang="en-US" dirty="0"/>
              <a:t>Alaska communities support tobacco enforcement.</a:t>
            </a:r>
          </a:p>
          <a:p>
            <a:pPr lvl="2"/>
            <a:r>
              <a:rPr lang="en-US" dirty="0"/>
              <a:t>Juveniles develop and demonstrate skills in positive decision making.</a:t>
            </a:r>
          </a:p>
          <a:p>
            <a:pPr lvl="2"/>
            <a:r>
              <a:rPr lang="en-US" dirty="0"/>
              <a:t>Alaskans with health conditions practice self-management.</a:t>
            </a:r>
          </a:p>
          <a:p>
            <a:pPr lvl="2"/>
            <a:r>
              <a:rPr lang="en-US" dirty="0"/>
              <a:t>Alaskans choose respect.</a:t>
            </a:r>
          </a:p>
          <a:p>
            <a:pPr lvl="2"/>
            <a:r>
              <a:rPr lang="en-US" dirty="0"/>
              <a:t>Communities prepare for disaster.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1E5F-6E5F-4FDF-8F81-D809E752D1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over.png"/>
          <p:cNvPicPr>
            <a:picLocks noChangeAspect="1"/>
          </p:cNvPicPr>
          <p:nvPr userDrawn="1"/>
        </p:nvPicPr>
        <p:blipFill>
          <a:blip r:embed="rId2" cstate="print"/>
          <a:srcRect t="4255"/>
          <a:stretch>
            <a:fillRect/>
          </a:stretch>
        </p:blipFill>
        <p:spPr>
          <a:xfrm>
            <a:off x="0" y="0"/>
            <a:ext cx="918748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PH_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dbh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066800"/>
            <a:ext cx="86868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57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657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db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534150"/>
            <a:ext cx="9144000" cy="323850"/>
          </a:xfrm>
          <a:prstGeom prst="rect">
            <a:avLst/>
          </a:prstGeom>
          <a:solidFill>
            <a:srgbClr val="007C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dpa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2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hand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895600" y="1066800"/>
            <a:ext cx="6096000" cy="434340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Clr>
                <a:srgbClr val="C8B18B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Clr>
                <a:srgbClr val="8A7154"/>
              </a:buClr>
              <a:buSzPct val="50000"/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Clr>
                <a:srgbClr val="C8B18B"/>
              </a:buClr>
              <a:buSzPct val="50000"/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9144000" cy="1371600"/>
            <a:chOff x="0" y="0"/>
            <a:chExt cx="9144000" cy="9144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0" y="0"/>
              <a:ext cx="9144000" cy="914400"/>
            </a:xfrm>
            <a:prstGeom prst="rect">
              <a:avLst/>
            </a:prstGeom>
            <a:solidFill>
              <a:srgbClr val="007C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dirty="0" smtClean="0">
                <a:ln>
                  <a:noFill/>
                </a:ln>
                <a:solidFill>
                  <a:srgbClr val="006576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 bwMode="auto">
            <a:xfrm>
              <a:off x="0" y="914400"/>
              <a:ext cx="914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3048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3200" b="0" kern="1800" spc="-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Health &amp; Social Services</a:t>
            </a:r>
            <a:endParaRPr lang="en-US" sz="3200" b="0" kern="1800" spc="-5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Copy-of-DHSS-Logo-WHITE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696200" y="76200"/>
            <a:ext cx="1240172" cy="13007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2400" y="762000"/>
            <a:ext cx="6289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spc="-7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Mission: To promote and protect the health and well-being of Alaskans.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63000" y="1002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D1D6AC-8887-4D70-9CD3-34F9AADD5C31}" type="slidenum">
              <a:rPr lang="en-US" b="1" smtClean="0">
                <a:solidFill>
                  <a:schemeClr val="bg1"/>
                </a:solidFill>
              </a:r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57" r:id="rId10"/>
    <p:sldLayoutId id="2147483655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4714875"/>
            <a:ext cx="9144000" cy="533400"/>
          </a:xfrm>
          <a:prstGeom prst="rect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nnov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81475"/>
            <a:ext cx="3667125" cy="1028700"/>
          </a:xfrm>
          <a:prstGeom prst="rect">
            <a:avLst/>
          </a:prstGeom>
        </p:spPr>
      </p:pic>
      <p:pic>
        <p:nvPicPr>
          <p:cNvPr id="22" name="Picture 21" descr="word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9525" y="4543425"/>
            <a:ext cx="5553075" cy="9239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U.S. Dept of Agriculture Performance Award for #1 in Nation – State Nutrition Assistance Program (SNAP) payment accuracy rate.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State maximum allowable cost pricing type for pharmaceuticals yielded nearly $5 million in savings.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training model for Public Assistance- Equips staff in 12 weeks. Former training program took nearly 2 years.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Major Accomplishments (cont.)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Care Access, Delivery and Value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Domestic Violence and Sexual Assault Rural Pilot Project. (Dillingham, Bethel, Kodiak, Sitka)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Suicide prevention training “</a:t>
            </a:r>
            <a:r>
              <a:rPr lang="en-US" dirty="0" err="1" smtClean="0"/>
              <a:t>Kognito</a:t>
            </a:r>
            <a:r>
              <a:rPr lang="en-US" dirty="0" smtClean="0"/>
              <a:t> At-Risk” 3-Year Pilot. High school teachers, administrators and staff.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Juvenile Justice Quality Assurance Unit allows for continual assessment and timely address of service gaps.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Major Accomplishments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Safe &amp; Responsible Individuals, Families and Communities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Key Department Challenges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676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Medicaid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914400" y="2209800"/>
          <a:ext cx="7835900" cy="449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2590800"/>
            <a:ext cx="303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Chart in millions of dollars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Managing quality assisted living services for rapidly aging population.</a:t>
            </a:r>
          </a:p>
          <a:p>
            <a:r>
              <a:rPr lang="en-US" dirty="0" smtClean="0"/>
              <a:t>Chronic disease- three of every five deaths in Alaska are linked to chronic diseases. Primary risk factors are obesity, poor diet, lack of exercise and tobacco use.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Key Department Challenges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&amp; Wellness Across the Lifespan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Medicaid Management Information System (MMIS) design, development and implementation. </a:t>
            </a:r>
          </a:p>
          <a:p>
            <a:r>
              <a:rPr lang="en-US" dirty="0" smtClean="0"/>
              <a:t>Insufficient provider capacity to meet the needs of a rapidly aging population. Increase in senior population in Alaska from 26,000 in 1993 to over 90,000 by 2015. </a:t>
            </a:r>
          </a:p>
          <a:p>
            <a:r>
              <a:rPr lang="en-US" dirty="0" smtClean="0"/>
              <a:t>Affordable Care Act (ACA) opportunities and challenges to all Medicaid Service programs.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Key Department Challenges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Care Access, Delivery &amp; Value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300" dirty="0" smtClean="0"/>
              <a:t>Recruitment and retention of qualified employees in a time of workforce shortages. </a:t>
            </a:r>
          </a:p>
          <a:p>
            <a:pPr>
              <a:spcAft>
                <a:spcPts val="1200"/>
              </a:spcAft>
            </a:pPr>
            <a:r>
              <a:rPr lang="en-US" sz="2300" dirty="0" smtClean="0"/>
              <a:t>Promoting self-sufficiency, assisting families to move off public assistance &amp; leave poverty thru employment. 30% of Temporary Assistance families require intensive services. </a:t>
            </a:r>
          </a:p>
          <a:p>
            <a:pPr>
              <a:spcAft>
                <a:spcPts val="1200"/>
              </a:spcAft>
            </a:pPr>
            <a:r>
              <a:rPr lang="en-US" sz="2300" dirty="0" smtClean="0"/>
              <a:t>Keeping families intact through preventative, in-home services, avoiding entry into child protection system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Key Department Challenges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Safe and Responsible Families &amp; Communities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 indent="0">
              <a:spcAft>
                <a:spcPts val="1200"/>
              </a:spcAft>
              <a:buNone/>
            </a:pPr>
            <a:r>
              <a:rPr lang="en-US" sz="2300" dirty="0" smtClean="0"/>
              <a:t>A program with specific eligibility standards which guarantees a specific level of benefits for any qualified recipient. The eligibility standards and benefits must be based in statute.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Formula Funded Program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-50" dirty="0" smtClean="0">
                <a:solidFill>
                  <a:srgbClr val="006576"/>
                </a:solidFill>
              </a:rPr>
              <a:t>Grants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Components with major grants to other organizations or major contracts for service delivery, such as Residential Child Care, Energy Assistance Program, Community Health Grants and various treatment programs.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pc="-50" dirty="0" smtClean="0">
                <a:solidFill>
                  <a:srgbClr val="006576"/>
                </a:solidFill>
              </a:rPr>
              <a:t>Program Services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Administration and delivery of direct services, such as public health nursing and social services, and the program management of entitlements and grants.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Non-Formula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-50" dirty="0" smtClean="0">
                <a:solidFill>
                  <a:srgbClr val="006576"/>
                </a:solidFill>
              </a:rPr>
              <a:t>Administration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Departmental administrative oversight and support programs, including the Commissioner’s Office and Administrative Services.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pc="-50" dirty="0" smtClean="0">
                <a:solidFill>
                  <a:srgbClr val="006576"/>
                </a:solidFill>
              </a:rPr>
              <a:t>Facilities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The department manages and operates 24-hour facilities and institutions. These include youth correctional facilities, the Alaska Psychiatric Institute and Alaska Pioneer Homes.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Non-Formula </a:t>
            </a:r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(cont.)</a:t>
            </a:r>
            <a:endParaRPr lang="en-US" sz="28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20242"/>
            <a:ext cx="8915401" cy="62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58200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D4D7CC-023E-41B2-8FCF-60D1044AB454}" type="slidenum">
              <a:rPr lang="en-US" b="1" smtClean="0"/>
              <a:t>19</a:t>
            </a:fld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HSS-orgchart-121412_final.gif"/>
          <p:cNvPicPr>
            <a:picLocks noChangeAspect="1"/>
          </p:cNvPicPr>
          <p:nvPr/>
        </p:nvPicPr>
        <p:blipFill>
          <a:blip r:embed="rId2" cstate="print"/>
          <a:srcRect t="10159"/>
          <a:stretch>
            <a:fillRect/>
          </a:stretch>
        </p:blipFill>
        <p:spPr>
          <a:xfrm>
            <a:off x="609600" y="1466850"/>
            <a:ext cx="7978450" cy="52387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447800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1447800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77980" cy="562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58200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D4D7CC-023E-41B2-8FCF-60D1044AB454}" type="slidenum">
              <a:rPr lang="en-US" b="1" smtClean="0"/>
              <a:t>20</a:t>
            </a:fld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-609600" y="457200"/>
          <a:ext cx="7848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19800" y="2743200"/>
          <a:ext cx="2819400" cy="12192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25424"/>
                <a:gridCol w="1093976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latin typeface="Arial" pitchFamily="34" charset="0"/>
                          <a:cs typeface="Arial" pitchFamily="34" charset="0"/>
                        </a:rPr>
                        <a:t>Formula Programs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Children's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49,430.4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Public Assistance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208,425.2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Arial" pitchFamily="34" charset="0"/>
                          <a:cs typeface="Arial" pitchFamily="34" charset="0"/>
                        </a:rPr>
                        <a:t>Health Care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n-US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1,471.0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latin typeface="Arial" pitchFamily="34" charset="0"/>
                          <a:cs typeface="Arial" pitchFamily="34" charset="0"/>
                        </a:rPr>
                        <a:t>Medicaid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1,662,639.0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D4D7CC-023E-41B2-8FCF-60D1044AB454}" type="slidenum">
              <a:rPr lang="en-US" b="1" smtClean="0"/>
              <a:t>21</a:t>
            </a:fld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9906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4572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FY2004-FY2014 Comparison, </a:t>
            </a:r>
          </a:p>
          <a:p>
            <a:pPr algn="ctr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Formula and Non-Formula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D4D7CC-023E-41B2-8FCF-60D1044AB454}" type="slidenum">
              <a:rPr lang="en-US" b="1" smtClean="0"/>
              <a:t>22</a:t>
            </a:fld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38200" y="609600"/>
          <a:ext cx="7772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58200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D4D7CC-023E-41B2-8FCF-60D1044AB454}" type="slidenum">
              <a:rPr lang="en-US" b="1" smtClean="0"/>
              <a:t>23</a:t>
            </a:fld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"/>
            <a:ext cx="9037692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58200" y="30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D4D7CC-023E-41B2-8FCF-60D1044AB454}" type="slidenum">
              <a:rPr lang="en-US" b="1" smtClean="0"/>
              <a:t>24</a:t>
            </a:fld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Proposed Budget for FY2014 Compared to FY2013</a:t>
            </a:r>
            <a:endParaRPr lang="en-US" sz="28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86112"/>
              </p:ext>
            </p:extLst>
          </p:nvPr>
        </p:nvGraphicFramePr>
        <p:xfrm>
          <a:off x="762000" y="2286000"/>
          <a:ext cx="7467601" cy="3078099"/>
        </p:xfrm>
        <a:graphic>
          <a:graphicData uri="http://schemas.openxmlformats.org/drawingml/2006/table">
            <a:tbl>
              <a:tblPr/>
              <a:tblGrid>
                <a:gridCol w="2974036"/>
                <a:gridCol w="2200912"/>
                <a:gridCol w="2292653"/>
              </a:tblGrid>
              <a:tr h="616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FY2013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Plan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FY2014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Governor’s Request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Unrestricted General Funds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$1,231.2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$1,244.2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Designated General Funds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74.1   million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74.8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1,230.6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1,244.0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 Funds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101.9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94.2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$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2,637.8 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$2,657.2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Increased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Revenue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$13.4   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Increased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$13.0   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Proposed Budget for FY2014 </a:t>
            </a:r>
          </a:p>
          <a:p>
            <a:pPr algn="ctr"/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Compared to FY2014 Adjusted Base</a:t>
            </a:r>
            <a:endParaRPr lang="en-US" sz="28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24716"/>
              </p:ext>
            </p:extLst>
          </p:nvPr>
        </p:nvGraphicFramePr>
        <p:xfrm>
          <a:off x="762000" y="2286000"/>
          <a:ext cx="7467601" cy="3154680"/>
        </p:xfrm>
        <a:graphic>
          <a:graphicData uri="http://schemas.openxmlformats.org/drawingml/2006/table">
            <a:tbl>
              <a:tblPr/>
              <a:tblGrid>
                <a:gridCol w="2974036"/>
                <a:gridCol w="2200912"/>
                <a:gridCol w="2292653"/>
              </a:tblGrid>
              <a:tr h="616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FY2014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Adjusted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Base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FY2014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Governor’s Request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Unrestricted General Funds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1,221.7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$1,244.2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Designated General Funds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74.1   million 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74.8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1,228.8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1,244.0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 Funds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95.5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94.2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$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2,620.1 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$2,657.2   million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Increased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Revenue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highlight>
                            <a:srgbClr val="FF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15.2 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Increased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$23.1   </a:t>
                      </a:r>
                      <a:r>
                        <a:rPr lang="en-US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million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8849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DHSS FY2014 Governor’s Operating Request GF </a:t>
            </a:r>
          </a:p>
          <a:p>
            <a:r>
              <a:rPr lang="en-US" sz="26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Highlights</a:t>
            </a:r>
            <a:endParaRPr lang="en-US" sz="2600" spc="-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787640"/>
            <a:ext cx="6324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Formula Programs  ($15,935.4 total):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Medicaid growth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$11,001.4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Public Assistance growth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$4,034.0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Children’s Services -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$900.0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DHSS FY2014 Governor’s Operating Request GF </a:t>
            </a:r>
          </a:p>
          <a:p>
            <a:r>
              <a:rPr lang="en-US" sz="26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Highlights (cont.)</a:t>
            </a:r>
            <a:endParaRPr lang="en-US" sz="2600" spc="-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776225"/>
            <a:ext cx="8610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Governor’s Domestic Violence/Sexual Assault Initiative  ($2,250 total):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Telehealth Strategic Capacity Expansion, Phase 2 -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$100.0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 Advocacy Centers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$400.0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Strengthening Families Through Early Care and Education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$250.0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 Abuse Prevention and Treatment Act Integration (CAPTA)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$1,500.0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DHSS FY2014 Governor’s Operating Request GF </a:t>
            </a:r>
          </a:p>
          <a:p>
            <a:r>
              <a:rPr lang="en-US" sz="26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Highlights (cont.)</a:t>
            </a:r>
            <a:endParaRPr lang="en-US" sz="2600" spc="-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776225"/>
            <a:ext cx="8915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Social Worker Class Study Implementation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$1,185.0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Services for Youth in Juvenile Justice Facilities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$400.0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Energy Assistance Program (language section to numbers conversion)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$8,629.0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Information Security/Privacy Compliance and Remediation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$595.0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717" flipH="1">
            <a:off x="2409457" y="1913787"/>
            <a:ext cx="6315945" cy="27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Priorities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19726"/>
            <a:ext cx="9144000" cy="0"/>
          </a:xfrm>
          <a:prstGeom prst="line">
            <a:avLst/>
          </a:prstGeom>
          <a:ln w="57150">
            <a:solidFill>
              <a:srgbClr val="00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21336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80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&amp; Wellness across the Lifespan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Care Access, Delivery and Value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Safe and Responsible Individuals, Families &amp; Communities</a:t>
            </a:r>
            <a:endParaRPr lang="en-US" sz="2800" dirty="0">
              <a:solidFill>
                <a:srgbClr val="006576"/>
              </a:solidFill>
            </a:endParaRPr>
          </a:p>
        </p:txBody>
      </p:sp>
      <p:pic>
        <p:nvPicPr>
          <p:cNvPr id="13" name="Picture 12" descr="seni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19344"/>
            <a:ext cx="9144000" cy="1362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DHSS FY2014 Governor’s Capital Request </a:t>
            </a:r>
          </a:p>
          <a:p>
            <a:r>
              <a:rPr lang="en-US" sz="26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Highlights</a:t>
            </a:r>
            <a:endParaRPr lang="en-US" sz="2600" spc="-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787640"/>
            <a:ext cx="8763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Deferred Maintenance: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Pioneer Home DM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$3,871.2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($3,871.2 GF)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Non-Pioneer Home DM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$2,902.8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($2,902.8 GF)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MH Deferred Maintenance and Accessibility Improvements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$1,000.0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($1,000.0 GF)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DHSS FY2014 Governor’s Capital Request </a:t>
            </a:r>
          </a:p>
          <a:p>
            <a:r>
              <a:rPr lang="en-US" sz="26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Highlights (cont.)</a:t>
            </a:r>
            <a:endParaRPr lang="en-US" sz="2600" spc="-5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2649141"/>
            <a:ext cx="876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Master Client Index, State Interface Improvements to the Health Information and Direct Secure Messaging Gateway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$5,749.7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($2,411.0 GF)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Electronic Vital Record Registration System Phase 2 of 2 -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$1,785.0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($1,785.0 GF)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Bethel Youth Facility Renovation Phase 2 of 2 -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$10,000.0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($10,000.0 GF)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93520"/>
            <a:ext cx="614680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Thank you …</a:t>
            </a:r>
            <a:endParaRPr lang="en-US" sz="2800" i="1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51915"/>
            <a:ext cx="9144000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lnSpc>
                <a:spcPct val="20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19726"/>
            <a:ext cx="9144000" cy="0"/>
          </a:xfrm>
          <a:prstGeom prst="line">
            <a:avLst/>
          </a:prstGeom>
          <a:ln w="57150">
            <a:solidFill>
              <a:srgbClr val="00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eni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9344"/>
            <a:ext cx="9144000" cy="1362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4419600" cy="374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Priority I: Health &amp; Wellness Across the Lifespan</a:t>
            </a:r>
            <a:endParaRPr lang="en-US" sz="28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19726"/>
            <a:ext cx="9144000" cy="0"/>
          </a:xfrm>
          <a:prstGeom prst="line">
            <a:avLst/>
          </a:prstGeom>
          <a:ln w="57150">
            <a:solidFill>
              <a:srgbClr val="00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2651915"/>
            <a:ext cx="838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Promote and protect the health of Alaskans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Provide quality of life in a safe living environment for Alaskans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Core Services</a:t>
            </a:r>
          </a:p>
        </p:txBody>
      </p:sp>
      <p:pic>
        <p:nvPicPr>
          <p:cNvPr id="14" name="Picture 13" descr="seni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19344"/>
            <a:ext cx="9144000" cy="1362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52600"/>
            <a:ext cx="5565839" cy="332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Priority II: Health Care Access, Delivery and Value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19726"/>
            <a:ext cx="9144000" cy="0"/>
          </a:xfrm>
          <a:prstGeom prst="line">
            <a:avLst/>
          </a:prstGeom>
          <a:ln w="57150">
            <a:solidFill>
              <a:srgbClr val="00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2438400"/>
            <a:ext cx="7549054" cy="1341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Manage health care coverage for Alaskans in need  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Facilitate access to affordable health care for Alaskans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Core Services</a:t>
            </a:r>
          </a:p>
        </p:txBody>
      </p:sp>
      <p:pic>
        <p:nvPicPr>
          <p:cNvPr id="14" name="Picture 13" descr="seni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19344"/>
            <a:ext cx="9144000" cy="1362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595109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Priority III: Safe and Responsible Individuals, Families and Communities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19726"/>
            <a:ext cx="9144000" cy="0"/>
          </a:xfrm>
          <a:prstGeom prst="line">
            <a:avLst/>
          </a:prstGeom>
          <a:ln w="57150">
            <a:solidFill>
              <a:srgbClr val="00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818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29718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Strengthen Alaskan families 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Protect vulnerable Alaskans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Promote personal responsibility and accountable decisions by Alaskans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Core Services</a:t>
            </a:r>
          </a:p>
        </p:txBody>
      </p:sp>
      <p:pic>
        <p:nvPicPr>
          <p:cNvPr id="14" name="Picture 13" descr="seni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19344"/>
            <a:ext cx="9144000" cy="1362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86200"/>
            <a:ext cx="517444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600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Service Philosophy</a:t>
            </a:r>
            <a:endParaRPr lang="en-US" sz="2800" i="1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651915"/>
            <a:ext cx="44726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Integrate and coordinate services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Strategically leverage technology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Implement sound policy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Practice fiscal responsibility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Measure and improve performance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 aim to: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419600"/>
            <a:ext cx="889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order to deliver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right care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right person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right time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right price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“Play Every Day” obesity prevention campaign. 7000 students in 110 schools across Alaska.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$1 million Elder Services Case Management award  </a:t>
            </a:r>
            <a:r>
              <a:rPr lang="en-US" i="1" dirty="0" smtClean="0"/>
              <a:t>(one of only eight awards in the nation)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Comprehensive Mental Health Integrated Plan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Radiation health support during Fukushima nuclear disaster.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Major Accomplishments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&amp; Wellness Across the Lifespan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514600"/>
            <a:ext cx="81534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75,000 health care visits provided by public health nurses across Alaska in FY2012.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Aging and Disability Resource Centers expanded to four regions and served 10,367 individuals in FY2012.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30 new community-based mental health programs expanding access for </a:t>
            </a:r>
            <a:r>
              <a:rPr lang="en-US" smtClean="0"/>
              <a:t>earlier interventions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Major Accomplishments</a:t>
            </a:r>
            <a:endParaRPr lang="en-US" sz="32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758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 smtClean="0">
                <a:solidFill>
                  <a:srgbClr val="006576"/>
                </a:solidFill>
                <a:latin typeface="Arial" pitchFamily="34" charset="0"/>
                <a:cs typeface="Arial" pitchFamily="34" charset="0"/>
              </a:rPr>
              <a:t>Health Care Access, Delivery and Value</a:t>
            </a:r>
            <a:endParaRPr lang="en-US" sz="2400" spc="-50" dirty="0">
              <a:solidFill>
                <a:srgbClr val="00657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1508</Words>
  <Application>Microsoft Office PowerPoint</Application>
  <PresentationFormat>On-screen Show (4:3)</PresentationFormat>
  <Paragraphs>245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dlmcdonald1</dc:creator>
  <cp:lastModifiedBy>Administrator</cp:lastModifiedBy>
  <cp:revision>186</cp:revision>
  <cp:lastPrinted>2013-01-23T00:41:23Z</cp:lastPrinted>
  <dcterms:created xsi:type="dcterms:W3CDTF">2011-01-19T04:19:04Z</dcterms:created>
  <dcterms:modified xsi:type="dcterms:W3CDTF">2013-01-23T00:47:31Z</dcterms:modified>
</cp:coreProperties>
</file>