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58" r:id="rId2"/>
    <p:sldId id="400" r:id="rId3"/>
    <p:sldId id="418" r:id="rId4"/>
    <p:sldId id="431" r:id="rId5"/>
    <p:sldId id="432" r:id="rId6"/>
    <p:sldId id="419" r:id="rId7"/>
    <p:sldId id="420" r:id="rId8"/>
    <p:sldId id="433" r:id="rId9"/>
    <p:sldId id="436" r:id="rId10"/>
    <p:sldId id="435" r:id="rId11"/>
    <p:sldId id="437" r:id="rId12"/>
    <p:sldId id="439" r:id="rId13"/>
    <p:sldId id="446" r:id="rId14"/>
    <p:sldId id="438" r:id="rId15"/>
    <p:sldId id="422" r:id="rId16"/>
    <p:sldId id="440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26" r:id="rId25"/>
    <p:sldId id="427" r:id="rId26"/>
    <p:sldId id="454" r:id="rId27"/>
    <p:sldId id="456" r:id="rId28"/>
    <p:sldId id="428" r:id="rId29"/>
    <p:sldId id="455" r:id="rId30"/>
    <p:sldId id="429" r:id="rId31"/>
    <p:sldId id="457" r:id="rId32"/>
    <p:sldId id="430" r:id="rId33"/>
    <p:sldId id="458" r:id="rId34"/>
    <p:sldId id="459" r:id="rId35"/>
    <p:sldId id="399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101" autoAdjust="0"/>
  </p:normalViewPr>
  <p:slideViewPr>
    <p:cSldViewPr>
      <p:cViewPr varScale="1">
        <p:scale>
          <a:sx n="99" d="100"/>
          <a:sy n="9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5802CB-94A6-4F57-9DBC-E24616B27D68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2119E04-AB4D-49BF-AE8B-40E5CA46C6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B547BDA-00E0-48BD-90EE-E3F3EA4AA4DF}" type="datetimeFigureOut">
              <a:rPr lang="en-US" smtClean="0"/>
              <a:pPr/>
              <a:t>3/13/2012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8FF705-DD39-4543-870E-426D809DF7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our Fall 2011 forecast, this CS would reduce revenues by roughly $125 million in FY13, $230 million in FY14, and around $200 million per year in following years through 2021.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4A8DE-E80A-4741-9792-5DDDE2580A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00800" cy="762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FC3FD-35FD-46BE-87A3-5C624E674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409DB-9A7E-48C9-9ABD-749E176D06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77435-11A6-4509-A9F4-29CF902D8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71589663-0C01-47D5-B536-DC5D0C00D8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6BDCF35A-861C-42B7-9EA2-4AB33DCDB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B56A4EC5-2576-4E48-B129-AA6F8395C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2A372249-BF7A-4C00-8F5E-E17E26548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4291818C-023D-4C44-8066-D573B0E8F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253778CC-4DCA-4E68-A73D-A0D8E28EA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08AC60BC-C6AF-4F5E-A44B-BB7354497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4D7B9023-1EC9-4F14-9293-D98D48C22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95F7-19F6-484A-83CC-B3EBC1E87A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6B6F68A0-B321-4610-9629-223F2BE7C3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6BDCF35A-861C-42B7-9EA2-4AB33DCDB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/>
          <a:lstStyle/>
          <a:p>
            <a:pPr>
              <a:defRPr/>
            </a:pPr>
            <a:fld id="{765B15FD-35AD-407D-8D3E-A00B5A0705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7CB80-149D-4E1A-9C15-073A2F03B5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CF35A-861C-42B7-9EA2-4AB33DCDB03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</p:sldLayoutIdLst>
  <p:transition spd="med">
    <p:fad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4038600"/>
            <a:ext cx="9144000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rgbClr val="3333CC"/>
                </a:solidFill>
              </a:rPr>
              <a:t>Presentation to the </a:t>
            </a:r>
            <a:br>
              <a:rPr lang="en-US" sz="3600" i="1" dirty="0" smtClean="0">
                <a:solidFill>
                  <a:srgbClr val="3333CC"/>
                </a:solidFill>
              </a:rPr>
            </a:br>
            <a:r>
              <a:rPr lang="en-US" sz="3600" i="1" dirty="0" smtClean="0">
                <a:solidFill>
                  <a:srgbClr val="3333CC"/>
                </a:solidFill>
              </a:rPr>
              <a:t>Senate Finance Committee</a:t>
            </a:r>
            <a:br>
              <a:rPr lang="en-US" sz="3600" i="1" dirty="0" smtClean="0">
                <a:solidFill>
                  <a:srgbClr val="3333CC"/>
                </a:solidFill>
              </a:rPr>
            </a:br>
            <a:r>
              <a:rPr lang="en-US" sz="3600" i="1" dirty="0" smtClean="0">
                <a:solidFill>
                  <a:srgbClr val="3333CC"/>
                </a:solidFill>
              </a:rPr>
              <a:t>Department of Revenue 3-14-12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Comments on </a:t>
            </a:r>
            <a:b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CSSB 192</a:t>
            </a:r>
            <a:endParaRPr lang="en-US" sz="3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Allowance for production increases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>
            <a:normAutofit fontScale="55000" lnSpcReduction="20000"/>
          </a:bodyPr>
          <a:lstStyle/>
          <a:p>
            <a:pPr marL="1201738" indent="-514350"/>
            <a:r>
              <a:rPr lang="en-US" sz="4200" dirty="0" smtClean="0"/>
              <a:t>Allowance does not provide a meaningful change that would influence investment decisions.</a:t>
            </a:r>
          </a:p>
          <a:p>
            <a:pPr marL="1201738" indent="-514350"/>
            <a:r>
              <a:rPr lang="en-US" sz="4200" dirty="0" smtClean="0"/>
              <a:t>A very small benefit, for only one year, with no benefit for maintaining production.</a:t>
            </a:r>
          </a:p>
          <a:p>
            <a:pPr marL="1201738" indent="-514350"/>
            <a:r>
              <a:rPr lang="en-US" sz="4200" dirty="0" smtClean="0"/>
              <a:t>Mechanism requires DOR to track and calculate the benefit. </a:t>
            </a:r>
          </a:p>
          <a:p>
            <a:pPr marL="1201738" indent="-514350"/>
            <a:r>
              <a:rPr lang="en-US" sz="4200" dirty="0" smtClean="0"/>
              <a:t>Suggestions: </a:t>
            </a:r>
          </a:p>
          <a:p>
            <a:pPr marL="1601788" lvl="1" indent="-514350"/>
            <a:r>
              <a:rPr lang="en-US" sz="3800" dirty="0" smtClean="0"/>
              <a:t>Consider replacing this incentive with reduced tax rates for new fields or incentives for in-field development.</a:t>
            </a:r>
          </a:p>
          <a:p>
            <a:pPr marL="1601788" lvl="1" indent="-514350"/>
            <a:r>
              <a:rPr lang="en-US" sz="3800" dirty="0" smtClean="0"/>
              <a:t>If this concept is furthered, use a credit as the mechanism as it would be easier to administer.</a:t>
            </a:r>
          </a:p>
          <a:p>
            <a:pPr marL="1601788" lvl="1" indent="-514350"/>
            <a:r>
              <a:rPr lang="en-US" sz="3800" dirty="0" smtClean="0"/>
              <a:t>If this concept is furthered, acknowledge that maintaining production would be a significant accomplishment for some producers.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CS SB 192</a:t>
            </a:r>
            <a:br>
              <a:rPr lang="en-US" sz="4400" dirty="0" smtClean="0"/>
            </a:br>
            <a:r>
              <a:rPr lang="en-US" sz="3100" dirty="0" smtClean="0"/>
              <a:t>Gross Minimum Tax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 fontScale="70000" lnSpcReduction="20000"/>
          </a:bodyPr>
          <a:lstStyle/>
          <a:p>
            <a:pPr marL="1201738" indent="-514350"/>
            <a:r>
              <a:rPr lang="en-US" sz="3600" dirty="0" smtClean="0"/>
              <a:t>10% gross minimum tax for certain fields</a:t>
            </a:r>
          </a:p>
          <a:p>
            <a:pPr marL="1201738" indent="-514350"/>
            <a:r>
              <a:rPr lang="en-US" sz="3600" dirty="0" smtClean="0"/>
              <a:t>Applies only to units with over 1 billion barrels cumulative production and over 100,000 barrels per day in most recent year</a:t>
            </a:r>
          </a:p>
          <a:p>
            <a:pPr marL="1201738" indent="-514350"/>
            <a:r>
              <a:rPr lang="en-US" sz="3600" dirty="0" smtClean="0"/>
              <a:t>Effectively applies only to Prudhoe and Kuparuk</a:t>
            </a:r>
          </a:p>
          <a:p>
            <a:pPr marL="1201738" indent="-514350"/>
            <a:r>
              <a:rPr lang="en-US" sz="3600" dirty="0" smtClean="0"/>
              <a:t>“Hard floor” – credits cannot be used to reduce tax for these fields below 10% of gross value.</a:t>
            </a:r>
          </a:p>
          <a:p>
            <a:pPr marL="1201738" indent="-514350"/>
            <a:r>
              <a:rPr lang="en-US" sz="3600" dirty="0" smtClean="0"/>
              <a:t>Also changes community revenue sharing provisions</a:t>
            </a:r>
          </a:p>
          <a:p>
            <a:pPr marL="1201738" indent="-514350"/>
            <a:r>
              <a:rPr lang="en-US" sz="3600" dirty="0" smtClean="0"/>
              <a:t>Based on our Fall 2011 forecast, increases revenue by less than $25 million per year.</a:t>
            </a:r>
          </a:p>
          <a:p>
            <a:pPr marL="1201738" indent="-514350"/>
            <a:r>
              <a:rPr lang="en-US" sz="3600" dirty="0" smtClean="0"/>
              <a:t>At $40 / barrel, increases revenue by over $400 million per year.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Gross Minimum Tax vs. Status Quo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23779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00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Community Revenue Sharing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>
            <a:normAutofit fontScale="62500" lnSpcReduction="20000"/>
          </a:bodyPr>
          <a:lstStyle/>
          <a:p>
            <a:pPr marL="1201738" indent="-514350"/>
            <a:r>
              <a:rPr lang="en-US" sz="4200" dirty="0" smtClean="0"/>
              <a:t>This bill impacts appropriations to the community revenue sharing fund</a:t>
            </a:r>
          </a:p>
          <a:p>
            <a:pPr marL="1201738" indent="-514350"/>
            <a:r>
              <a:rPr lang="en-US" sz="4200" dirty="0" smtClean="0"/>
              <a:t>Currently 20% of revenue from progressivity</a:t>
            </a:r>
          </a:p>
          <a:p>
            <a:pPr marL="1201738" indent="-514350"/>
            <a:r>
              <a:rPr lang="en-US" sz="4200" dirty="0" smtClean="0"/>
              <a:t>Would change to lesser of:</a:t>
            </a:r>
          </a:p>
          <a:p>
            <a:pPr marL="1601788" lvl="1" indent="-514350"/>
            <a:r>
              <a:rPr lang="en-US" sz="3800" dirty="0" smtClean="0"/>
              <a:t>20% of progressivity revenue, or </a:t>
            </a:r>
          </a:p>
          <a:p>
            <a:pPr marL="1601788" lvl="1" indent="-514350"/>
            <a:r>
              <a:rPr lang="en-US" sz="3800" dirty="0" smtClean="0"/>
              <a:t>Difference  between 25% of PTV from fields subject to 10% minimum tax, and minimum tax for those fields.</a:t>
            </a:r>
          </a:p>
          <a:p>
            <a:pPr marL="1201738" indent="-514350"/>
            <a:r>
              <a:rPr lang="en-US" sz="4200" dirty="0" smtClean="0"/>
              <a:t>Maintains existing limit on revenue sharing: $60 million or the amount that brings fund balance to $180 million.</a:t>
            </a:r>
          </a:p>
          <a:p>
            <a:pPr marL="1201738" indent="-514350"/>
            <a:r>
              <a:rPr lang="en-US" sz="4200" dirty="0" smtClean="0"/>
              <a:t>Increases complexity of the calculation, but not likely to materially impact the amount of revenue appropriated.</a:t>
            </a:r>
          </a:p>
          <a:p>
            <a:pPr marL="1201738" indent="-514350"/>
            <a:r>
              <a:rPr lang="en-US" sz="4200" dirty="0" smtClean="0"/>
              <a:t>If this change ever would make a difference it would be to the detriment of municipalities.</a:t>
            </a:r>
            <a:endParaRPr lang="en-US" sz="3800" dirty="0" smtClean="0"/>
          </a:p>
          <a:p>
            <a:pPr marL="1201738" indent="-514350"/>
            <a:endParaRPr lang="en-US" sz="4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Gross Minimum Tax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>
            <a:normAutofit fontScale="55000" lnSpcReduction="20000"/>
          </a:bodyPr>
          <a:lstStyle/>
          <a:p>
            <a:pPr marL="1201738" indent="-514350"/>
            <a:r>
              <a:rPr lang="en-US" sz="4200" dirty="0" smtClean="0"/>
              <a:t>Provision will impact some companies at current prices.</a:t>
            </a:r>
          </a:p>
          <a:p>
            <a:pPr marL="1201738" indent="-514350"/>
            <a:r>
              <a:rPr lang="en-US" sz="4200" dirty="0" smtClean="0"/>
              <a:t>Provision creates a substantial tax increase at lower prices (&lt;$60 / barrel).</a:t>
            </a:r>
          </a:p>
          <a:p>
            <a:pPr marL="1201738" indent="-514350"/>
            <a:r>
              <a:rPr lang="en-US" sz="4200" dirty="0" smtClean="0"/>
              <a:t>Creates a disincentive to investment in Prudhoe and Kuparuk, Alaska’s most important fields.</a:t>
            </a:r>
          </a:p>
          <a:p>
            <a:pPr marL="1601788" lvl="1" indent="-514350"/>
            <a:r>
              <a:rPr lang="en-US" sz="3800" dirty="0" smtClean="0"/>
              <a:t>Including development drilling, expansions such as new pads and facilities, and heavy oil development</a:t>
            </a:r>
          </a:p>
          <a:p>
            <a:pPr marL="1201738" indent="-514350"/>
            <a:r>
              <a:rPr lang="en-US" sz="4200" dirty="0" smtClean="0"/>
              <a:t>Mechanism requires DOR to track and calculate the benefit. </a:t>
            </a:r>
          </a:p>
          <a:p>
            <a:pPr marL="1201738" indent="-514350"/>
            <a:r>
              <a:rPr lang="en-US" sz="4200" dirty="0" smtClean="0"/>
              <a:t>Suggestions: </a:t>
            </a:r>
          </a:p>
          <a:p>
            <a:pPr marL="1601788" lvl="1" indent="-514350"/>
            <a:r>
              <a:rPr lang="en-US" sz="3800" dirty="0" smtClean="0"/>
              <a:t>Remove this provision as it represents a tax increase.</a:t>
            </a:r>
          </a:p>
          <a:p>
            <a:pPr marL="1601788" lvl="1" indent="-514350"/>
            <a:r>
              <a:rPr lang="en-US" sz="3800" dirty="0" smtClean="0"/>
              <a:t>If this concept is furthered, allow credits to be applied against minimum tax so there is still some incentive to invest at lower prices.</a:t>
            </a:r>
          </a:p>
          <a:p>
            <a:pPr marL="1601788" lvl="1" indent="-514350"/>
            <a:r>
              <a:rPr lang="en-US" sz="3800" dirty="0" smtClean="0"/>
              <a:t>If this concept is furthered, consider removing the change to community revenue sharing language.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CS SB 192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000" dirty="0" smtClean="0"/>
              <a:t>Petroleum Information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>
            <a:normAutofit fontScale="85000" lnSpcReduction="10000"/>
          </a:bodyPr>
          <a:lstStyle/>
          <a:p>
            <a:pPr marL="1201738" indent="-514350"/>
            <a:r>
              <a:rPr lang="en-US" sz="4200" dirty="0" smtClean="0"/>
              <a:t>New information system to be implemented by AOGCC.</a:t>
            </a:r>
          </a:p>
          <a:p>
            <a:pPr marL="1201738" indent="-514350"/>
            <a:r>
              <a:rPr lang="en-US" sz="4200" dirty="0" smtClean="0"/>
              <a:t>Operational before January 1, 2014.</a:t>
            </a:r>
          </a:p>
          <a:p>
            <a:pPr marL="1201738" indent="-514350"/>
            <a:r>
              <a:rPr lang="en-US" sz="4200" dirty="0" smtClean="0"/>
              <a:t>Suggestions: </a:t>
            </a:r>
          </a:p>
          <a:p>
            <a:pPr marL="1601788" lvl="1" indent="-514350"/>
            <a:r>
              <a:rPr lang="en-US" sz="3800" dirty="0" smtClean="0"/>
              <a:t>Consider need in context of DOR efforts to make more information available.</a:t>
            </a:r>
          </a:p>
          <a:p>
            <a:pPr marL="1601788" lvl="1" indent="-514350"/>
            <a:r>
              <a:rPr lang="en-US" sz="3800" dirty="0" smtClean="0"/>
              <a:t>Defer to AOGCC on challenges with this provision.</a:t>
            </a:r>
          </a:p>
          <a:p>
            <a:pPr marL="1201738" indent="-514350"/>
            <a:endParaRPr lang="en-US" sz="4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CS SB 192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000" dirty="0" smtClean="0"/>
              <a:t>Decoupling Some Oil and Gas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>
            <a:normAutofit fontScale="62500" lnSpcReduction="20000"/>
          </a:bodyPr>
          <a:lstStyle/>
          <a:p>
            <a:pPr marL="1201738" indent="-514350"/>
            <a:r>
              <a:rPr lang="en-US" sz="4200" dirty="0" smtClean="0"/>
              <a:t>Identical to SB305</a:t>
            </a:r>
          </a:p>
          <a:p>
            <a:pPr marL="1201738" indent="-514350"/>
            <a:r>
              <a:rPr lang="en-US" sz="4200" dirty="0" smtClean="0"/>
              <a:t>Creates 2 separate progressivity calculations:</a:t>
            </a:r>
          </a:p>
          <a:p>
            <a:pPr marL="1830388" lvl="1" indent="-742950">
              <a:buAutoNum type="arabicPeriod"/>
            </a:pPr>
            <a:r>
              <a:rPr lang="en-US" sz="3800" dirty="0" smtClean="0"/>
              <a:t>Oil, Cook Inlet gas, and gas used in state</a:t>
            </a:r>
          </a:p>
          <a:p>
            <a:pPr marL="1830388" lvl="1" indent="-742950">
              <a:buAutoNum type="arabicPeriod"/>
            </a:pPr>
            <a:r>
              <a:rPr lang="en-US" sz="3800" dirty="0" smtClean="0"/>
              <a:t>Gas other than Cook Inlet and used in state</a:t>
            </a:r>
          </a:p>
          <a:p>
            <a:pPr marL="1830388" lvl="1" indent="-742950">
              <a:buNone/>
            </a:pPr>
            <a:endParaRPr lang="en-US" sz="3800" dirty="0" smtClean="0"/>
          </a:p>
          <a:p>
            <a:pPr marL="1201738" indent="-514350"/>
            <a:r>
              <a:rPr lang="en-US" sz="4200" dirty="0" smtClean="0"/>
              <a:t>Allocates lease expenditures based on Gross Value</a:t>
            </a:r>
          </a:p>
          <a:p>
            <a:pPr marL="1201738" indent="-514350">
              <a:buNone/>
            </a:pPr>
            <a:endParaRPr lang="en-US" sz="4200" dirty="0" smtClean="0"/>
          </a:p>
          <a:p>
            <a:pPr marL="1201738" indent="-514350"/>
            <a:r>
              <a:rPr lang="en-US" sz="4200" dirty="0" smtClean="0"/>
              <a:t>Revenue impacts:</a:t>
            </a:r>
          </a:p>
          <a:p>
            <a:pPr marL="1601788" lvl="1" indent="-514350"/>
            <a:r>
              <a:rPr lang="en-US" sz="3800" dirty="0" smtClean="0"/>
              <a:t>Less than $10 million / year prior to major gas sale</a:t>
            </a:r>
          </a:p>
          <a:p>
            <a:pPr marL="1601788" lvl="1" indent="-514350"/>
            <a:r>
              <a:rPr lang="en-US" sz="3800" dirty="0" smtClean="0"/>
              <a:t>Could increase revenue by over $1 billion / year with major gas sale</a:t>
            </a:r>
            <a:endParaRPr lang="en-US" sz="4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Comparison to ACES and</a:t>
            </a:r>
            <a:br>
              <a:rPr lang="en-US" sz="4400" dirty="0" smtClean="0"/>
            </a:br>
            <a:r>
              <a:rPr lang="en-US" sz="4400" dirty="0" smtClean="0"/>
              <a:t>CS HB 110 (FIN)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70" y="1905000"/>
            <a:ext cx="8678056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14400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Production Tax Rates: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ACES, CS SB 192, CS HB 110 (FIN)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3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8247"/>
          <a:stretch>
            <a:fillRect/>
          </a:stretch>
        </p:blipFill>
        <p:spPr bwMode="auto">
          <a:xfrm>
            <a:off x="358739" y="1600200"/>
            <a:ext cx="84042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14400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Production Tax Rates: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ACES, CS SB 192, CS HB 110 (FIN)</a:t>
            </a:r>
            <a:br>
              <a:rPr lang="en-US" dirty="0" smtClean="0"/>
            </a:br>
            <a:r>
              <a:rPr lang="en-US" dirty="0" smtClean="0"/>
              <a:t>Impact of 10% gross tax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30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Assumes FY 2012 Transport costs of $8.72/ bbl, Opex of $14.03 per taxable barrel, and Capex of $10.25 per taxable bbl.</a:t>
            </a:r>
          </a:p>
          <a:p>
            <a:r>
              <a:rPr lang="en-US" sz="1400" dirty="0" smtClean="0"/>
              <a:t>Assumes that 80% of production is impacted by 10% gross minimum tax with no credits allowed against gross tax.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7079"/>
          <a:stretch>
            <a:fillRect/>
          </a:stretch>
        </p:blipFill>
        <p:spPr bwMode="auto">
          <a:xfrm>
            <a:off x="209550" y="1447800"/>
            <a:ext cx="8477250" cy="46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Presentation Organization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72000"/>
          </a:xfrm>
        </p:spPr>
        <p:txBody>
          <a:bodyPr>
            <a:normAutofit/>
          </a:bodyPr>
          <a:lstStyle/>
          <a:p>
            <a:pPr marL="1201738" indent="-514350"/>
            <a:r>
              <a:rPr lang="en-US" sz="4200" dirty="0" smtClean="0"/>
              <a:t>DOR position on bill and individual components of bill</a:t>
            </a:r>
          </a:p>
          <a:p>
            <a:pPr marL="1201738" indent="-514350"/>
            <a:r>
              <a:rPr lang="en-US" sz="4200" dirty="0" smtClean="0"/>
              <a:t>Comparison to ACES and CS HB 110 (FIN)</a:t>
            </a:r>
          </a:p>
          <a:p>
            <a:pPr marL="1201738" indent="-514350"/>
            <a:r>
              <a:rPr lang="en-US" sz="4200" dirty="0" smtClean="0"/>
              <a:t>Suggested improvements to bill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14400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Government Take: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ACES, CS SB 192, CS HB 110 (FIN)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3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8729" b="5498"/>
          <a:stretch>
            <a:fillRect/>
          </a:stretch>
        </p:blipFill>
        <p:spPr bwMode="auto">
          <a:xfrm>
            <a:off x="228600" y="1447800"/>
            <a:ext cx="846735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14400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Share of Profit under ACES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Profit defined as total gross value of all oil produced, less transportation costs and lease expenditures.</a:t>
            </a:r>
          </a:p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7464"/>
          <a:stretch>
            <a:fillRect/>
          </a:stretch>
        </p:blipFill>
        <p:spPr bwMode="auto">
          <a:xfrm>
            <a:off x="609600" y="1295400"/>
            <a:ext cx="78009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14400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Share of Profit under CSSB 192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91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Profit defined as total gross value of all oil produced, less transportation costs and lease expenditures.</a:t>
            </a:r>
          </a:p>
          <a:p>
            <a:r>
              <a:rPr lang="en-US" sz="1400" dirty="0" smtClean="0"/>
              <a:t>Assumes FY 2012 Transport costs of $8.72/ bbl, Opex of $14.03 per taxable barrel, and Capex of $10.25 per taxable bbl.</a:t>
            </a:r>
          </a:p>
          <a:p>
            <a:r>
              <a:rPr lang="en-US" sz="1400" dirty="0" smtClean="0"/>
              <a:t>Assumes that 80% of production is impacted by 10% gross minimum tax with no credits allowed against gross tax.</a:t>
            </a:r>
          </a:p>
          <a:p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7383"/>
          <a:stretch>
            <a:fillRect/>
          </a:stretch>
        </p:blipFill>
        <p:spPr bwMode="auto">
          <a:xfrm>
            <a:off x="609600" y="1219200"/>
            <a:ext cx="7800975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14400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Share of Profit under CS HB 110 (FIN)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Profit defined as total gross value of all oil produced, less transportation costs and lease expenditures.</a:t>
            </a:r>
          </a:p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7464"/>
          <a:stretch>
            <a:fillRect/>
          </a:stretch>
        </p:blipFill>
        <p:spPr bwMode="auto">
          <a:xfrm>
            <a:off x="609600" y="1295400"/>
            <a:ext cx="78009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Suggested improvements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>
            <a:normAutofit/>
          </a:bodyPr>
          <a:lstStyle/>
          <a:p>
            <a:pPr marL="1201738" indent="-514350"/>
            <a:r>
              <a:rPr lang="en-US" sz="4200" dirty="0" smtClean="0"/>
              <a:t>Bracketed progressivity</a:t>
            </a:r>
          </a:p>
          <a:p>
            <a:pPr marL="1201738" indent="-514350"/>
            <a:r>
              <a:rPr lang="en-US" sz="4200" dirty="0" smtClean="0"/>
              <a:t>Lower cap on progressivity</a:t>
            </a:r>
          </a:p>
          <a:p>
            <a:pPr marL="1201738" indent="-514350"/>
            <a:r>
              <a:rPr lang="en-US" sz="4200" dirty="0" smtClean="0"/>
              <a:t>Reduced tax for new fields</a:t>
            </a:r>
          </a:p>
          <a:p>
            <a:pPr marL="1201738" indent="-514350"/>
            <a:r>
              <a:rPr lang="en-US" sz="4200" dirty="0" smtClean="0"/>
              <a:t>Increased credits for in-field drilling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Bracketed progressivity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>
            <a:normAutofit fontScale="70000" lnSpcReduction="20000"/>
          </a:bodyPr>
          <a:lstStyle/>
          <a:p>
            <a:pPr marL="1201738" indent="-514350"/>
            <a:r>
              <a:rPr lang="en-US" sz="4200" dirty="0" smtClean="0"/>
              <a:t>ACES and CSSB 192 apply progressive tax rate to the entire production tax value</a:t>
            </a:r>
          </a:p>
          <a:p>
            <a:pPr marL="1201738" indent="-514350"/>
            <a:r>
              <a:rPr lang="en-US" sz="4200" dirty="0" smtClean="0"/>
              <a:t>Tax on the first $1 of value can vary from 25% to 75% (ACES) or 60% (CSSB 192)</a:t>
            </a:r>
          </a:p>
          <a:p>
            <a:pPr marL="1201738" indent="-514350"/>
            <a:r>
              <a:rPr lang="en-US" sz="4200" dirty="0" smtClean="0"/>
              <a:t>Bracketed approach applies progressive tax only to the incremental value</a:t>
            </a:r>
          </a:p>
          <a:p>
            <a:pPr marL="1601788" lvl="1" indent="-514350"/>
            <a:r>
              <a:rPr lang="en-US" sz="3800" dirty="0" smtClean="0"/>
              <a:t>Similar to how income tax brackets work…</a:t>
            </a:r>
          </a:p>
          <a:p>
            <a:pPr marL="1201738" indent="-514350"/>
            <a:r>
              <a:rPr lang="en-US" sz="4200" dirty="0" smtClean="0"/>
              <a:t>Other jurisdictions with price progressive systems use a bracketed approach</a:t>
            </a:r>
          </a:p>
          <a:p>
            <a:pPr marL="1201738" indent="-514350"/>
            <a:r>
              <a:rPr lang="en-US" sz="4200" dirty="0" smtClean="0"/>
              <a:t>Companies have committed $5 billion under this tax 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Bracketed progressivity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3211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093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Bracketed progressivity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3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78" y="1371601"/>
            <a:ext cx="795842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Lower cap on progressivity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72000"/>
          </a:xfrm>
        </p:spPr>
        <p:txBody>
          <a:bodyPr>
            <a:normAutofit fontScale="85000" lnSpcReduction="20000"/>
          </a:bodyPr>
          <a:lstStyle/>
          <a:p>
            <a:pPr marL="1201738" indent="-514350"/>
            <a:r>
              <a:rPr lang="en-US" sz="4200" dirty="0" smtClean="0"/>
              <a:t>Part of a bracketed or non-bracketed approach</a:t>
            </a:r>
          </a:p>
          <a:p>
            <a:pPr marL="1201738" indent="-514350"/>
            <a:r>
              <a:rPr lang="en-US" sz="4200" dirty="0" smtClean="0"/>
              <a:t>Provides the “upside potential” companies need to make investments attractive at higher prices.</a:t>
            </a:r>
          </a:p>
          <a:p>
            <a:pPr marL="1201738" indent="-514350"/>
            <a:r>
              <a:rPr lang="en-US" sz="4200" dirty="0" smtClean="0"/>
              <a:t>60% cap in CSSB 192 would only apply at prices over ~$240 / barrel</a:t>
            </a:r>
          </a:p>
          <a:p>
            <a:pPr marL="1201738" indent="-514350"/>
            <a:r>
              <a:rPr lang="en-US" sz="4200" dirty="0" smtClean="0"/>
              <a:t>50% cap in CSSB 192 would apply at prices over ~$140 / barrel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Lower cap on progressivity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66850"/>
            <a:ext cx="81762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093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Components of CSSB 192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>
            <a:normAutofit/>
          </a:bodyPr>
          <a:lstStyle/>
          <a:p>
            <a:pPr marL="1201738" indent="-514350"/>
            <a:r>
              <a:rPr lang="en-US" sz="4200" dirty="0" smtClean="0"/>
              <a:t>Progressive surcharge</a:t>
            </a:r>
          </a:p>
          <a:p>
            <a:pPr marL="1201738" indent="-514350"/>
            <a:r>
              <a:rPr lang="en-US" sz="4200" dirty="0" smtClean="0"/>
              <a:t>Allowance for production increases</a:t>
            </a:r>
          </a:p>
          <a:p>
            <a:pPr marL="1201738" indent="-514350"/>
            <a:r>
              <a:rPr lang="en-US" sz="4200" dirty="0" smtClean="0"/>
              <a:t>Gross minimum tax</a:t>
            </a:r>
          </a:p>
          <a:p>
            <a:pPr marL="1201738" indent="-514350"/>
            <a:r>
              <a:rPr lang="en-US" sz="4200" dirty="0" smtClean="0"/>
              <a:t>Petroleum information system</a:t>
            </a:r>
          </a:p>
          <a:p>
            <a:pPr marL="1201738" indent="-514350"/>
            <a:r>
              <a:rPr lang="en-US" sz="4200" dirty="0" smtClean="0"/>
              <a:t>Decoupling some oil and gas</a:t>
            </a:r>
          </a:p>
          <a:p>
            <a:pPr marL="1201738" indent="-514350"/>
            <a:endParaRPr lang="en-US" sz="4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Reduced tax for new fields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>
            <a:normAutofit fontScale="92500" lnSpcReduction="10000"/>
          </a:bodyPr>
          <a:lstStyle/>
          <a:p>
            <a:pPr marL="1201738" indent="-514350"/>
            <a:r>
              <a:rPr lang="en-US" sz="4200" dirty="0" smtClean="0"/>
              <a:t>Provide a lower tax rate to incentivize new fields over the life of the project.</a:t>
            </a:r>
          </a:p>
          <a:p>
            <a:pPr marL="1201738" indent="-514350"/>
            <a:r>
              <a:rPr lang="en-US" sz="4200" dirty="0" smtClean="0"/>
              <a:t>No fiscal impact for many years</a:t>
            </a:r>
          </a:p>
          <a:p>
            <a:pPr marL="1201738" indent="-514350"/>
            <a:r>
              <a:rPr lang="en-US" sz="4200" dirty="0" smtClean="0"/>
              <a:t>Would apply primarily to production that is not even in our current forecast – the state has “nothing to lose”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Reduced tax for new fields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32" y="1447800"/>
            <a:ext cx="7951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 reduces all tax rates by 10% for “new fields”</a:t>
            </a:r>
          </a:p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Increased credits for in-field drilling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>
            <a:normAutofit fontScale="85000" lnSpcReduction="20000"/>
          </a:bodyPr>
          <a:lstStyle/>
          <a:p>
            <a:pPr marL="1201738" indent="-514350"/>
            <a:r>
              <a:rPr lang="en-US" sz="4200" dirty="0" smtClean="0"/>
              <a:t>Existing 40% credit for well-related lease expenditures outside North Slope.</a:t>
            </a:r>
          </a:p>
          <a:p>
            <a:pPr marL="1201738" indent="-514350"/>
            <a:r>
              <a:rPr lang="en-US" sz="4200" dirty="0" smtClean="0"/>
              <a:t>Recommend extending credit to include North Slope.</a:t>
            </a:r>
          </a:p>
          <a:p>
            <a:pPr marL="1201738" indent="-514350"/>
            <a:r>
              <a:rPr lang="en-US" sz="4200" dirty="0" smtClean="0"/>
              <a:t>Makes in-field development work more attractive to companies.</a:t>
            </a:r>
          </a:p>
          <a:p>
            <a:pPr marL="1201738" indent="-514350"/>
            <a:r>
              <a:rPr lang="en-US" sz="4200" dirty="0" smtClean="0"/>
              <a:t>Improves economics of developing new North Slope fields, and increasing production from existing fields.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Increased credits for in-field drilling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77914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 assumes that 50% of qualified capital expenditures qualify for higher 40% credit</a:t>
            </a:r>
          </a:p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Effective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Tax Rates: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/>
              <a:t>ACES, CS SB 192, CS </a:t>
            </a:r>
            <a:r>
              <a:rPr lang="en-US" sz="2800" dirty="0" smtClean="0"/>
              <a:t>SB 192 with recommended changes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3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7167" r="1100" b="7236"/>
          <a:stretch>
            <a:fillRect/>
          </a:stretch>
        </p:blipFill>
        <p:spPr bwMode="auto">
          <a:xfrm>
            <a:off x="304800" y="1524000"/>
            <a:ext cx="844666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362200"/>
            <a:ext cx="5410200" cy="3200400"/>
          </a:xfrm>
        </p:spPr>
        <p:txBody>
          <a:bodyPr>
            <a:normAutofit/>
          </a:bodyPr>
          <a:lstStyle/>
          <a:p>
            <a:pPr marL="1201738" indent="-514350">
              <a:buNone/>
            </a:pPr>
            <a:r>
              <a:rPr lang="en-US" sz="6600" dirty="0" smtClean="0"/>
              <a:t>Questions ?</a:t>
            </a:r>
          </a:p>
          <a:p>
            <a:pPr marL="1201738" indent="-514350">
              <a:buNone/>
            </a:pPr>
            <a:endParaRPr lang="en-US" sz="2000" dirty="0" smtClean="0"/>
          </a:p>
          <a:p>
            <a:pPr marL="1201738" indent="-514350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CS SB 192</a:t>
            </a:r>
            <a:br>
              <a:rPr lang="en-US" sz="4400" dirty="0" smtClean="0"/>
            </a:br>
            <a:r>
              <a:rPr lang="en-US" sz="3100" dirty="0" smtClean="0"/>
              <a:t>Changes to progressive surcharge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 fontScale="77500" lnSpcReduction="20000"/>
          </a:bodyPr>
          <a:lstStyle/>
          <a:p>
            <a:pPr marL="1201738" indent="-514350">
              <a:buFont typeface="+mj-lt"/>
              <a:buAutoNum type="arabicPeriod"/>
            </a:pPr>
            <a:r>
              <a:rPr lang="en-US" sz="3600" dirty="0" smtClean="0"/>
              <a:t>Changes the progressivity rate over $30 / barrel production tax value from 0.4% to 0.35%</a:t>
            </a:r>
          </a:p>
          <a:p>
            <a:pPr marL="1201738" indent="-514350">
              <a:buFont typeface="+mj-lt"/>
              <a:buAutoNum type="arabicPeriod"/>
            </a:pPr>
            <a:r>
              <a:rPr lang="en-US" sz="3600" dirty="0" smtClean="0"/>
              <a:t>Changes the trigger point that slows the rate of progressivity to 0.1%, from $92.50 to $101.43 / barrel production tax value </a:t>
            </a:r>
          </a:p>
          <a:p>
            <a:pPr marL="1201738" indent="-514350">
              <a:buFont typeface="+mj-lt"/>
              <a:buAutoNum type="arabicPeriod"/>
            </a:pPr>
            <a:r>
              <a:rPr lang="en-US" sz="3600" dirty="0" smtClean="0"/>
              <a:t>Changes the maximum production tax rate from 75% to 60% (would apply over $201.43 / barrel production tax value)</a:t>
            </a:r>
          </a:p>
          <a:p>
            <a:pPr marL="1201738" indent="-514350">
              <a:buFont typeface="+mj-lt"/>
              <a:buAutoNum type="arabicPeriod"/>
            </a:pPr>
            <a:r>
              <a:rPr lang="en-US" sz="3600" dirty="0" smtClean="0"/>
              <a:t>Based on our Fall 2011 forecast, reduces revenue by $125 million in FY 13, $230 million in FY 14, and $200 million / year in FY 15.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144000" cy="639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Production Tax Rates: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ACES and CSSB 192 (progressivity only)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C737-2D31-4146-A8C4-46F47338FC1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3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Assumes FY 2012 Transport costs of $8.72/ bbl, Opex of $14.03 per taxable barrel, and Capex of $10.25 per taxable bbl.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8230" b="7819"/>
          <a:stretch>
            <a:fillRect/>
          </a:stretch>
        </p:blipFill>
        <p:spPr bwMode="auto">
          <a:xfrm>
            <a:off x="75080" y="1524000"/>
            <a:ext cx="869744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Progressive Surcharge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>
            <a:normAutofit fontScale="62500" lnSpcReduction="20000"/>
          </a:bodyPr>
          <a:lstStyle/>
          <a:p>
            <a:pPr marL="1201738" indent="-514350"/>
            <a:r>
              <a:rPr lang="en-US" sz="4200" dirty="0" smtClean="0"/>
              <a:t>Changes do not do enough to provide a meaningful change that would influence investment decisions.</a:t>
            </a:r>
          </a:p>
          <a:p>
            <a:pPr marL="1201738" indent="-514350"/>
            <a:r>
              <a:rPr lang="en-US" sz="4200" dirty="0" smtClean="0"/>
              <a:t>The biggest benefit from this provision comes at very high prices, from the change in maximum tax rate.</a:t>
            </a:r>
          </a:p>
          <a:p>
            <a:pPr marL="1201738" indent="-514350"/>
            <a:r>
              <a:rPr lang="en-US" sz="4200" dirty="0" smtClean="0"/>
              <a:t>Suggestions: </a:t>
            </a:r>
          </a:p>
          <a:p>
            <a:pPr marL="1601788" lvl="1" indent="-514350"/>
            <a:r>
              <a:rPr lang="en-US" sz="3800" dirty="0" smtClean="0"/>
              <a:t>Keep the lower maximum tax rate; consider a 50% cap on maximum rate.</a:t>
            </a:r>
          </a:p>
          <a:p>
            <a:pPr marL="1601788" lvl="1" indent="-514350"/>
            <a:r>
              <a:rPr lang="en-US" sz="3800" dirty="0" smtClean="0"/>
              <a:t>Consider a bracketed approach, so that higher rates apply only to additional profit and not to the first dollar of profit.</a:t>
            </a:r>
          </a:p>
          <a:p>
            <a:pPr marL="1601788" lvl="1" indent="-514350"/>
            <a:r>
              <a:rPr lang="en-US" sz="3800" dirty="0" smtClean="0"/>
              <a:t>Or, consider further reductions in slope of progressivity to provide a meaningful change.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Allowance for production increases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>
            <a:normAutofit fontScale="77500" lnSpcReduction="20000"/>
          </a:bodyPr>
          <a:lstStyle/>
          <a:p>
            <a:pPr marL="1201738" indent="-514350"/>
            <a:r>
              <a:rPr lang="en-US" sz="4200" dirty="0" smtClean="0"/>
              <a:t>Describe allowance</a:t>
            </a:r>
          </a:p>
          <a:p>
            <a:pPr marL="1201738" indent="-514350"/>
            <a:r>
              <a:rPr lang="en-US" sz="4200" dirty="0" smtClean="0"/>
              <a:t>Revenue impact</a:t>
            </a:r>
          </a:p>
          <a:p>
            <a:pPr marL="1201738" indent="-514350"/>
            <a:r>
              <a:rPr lang="en-US" sz="4200" dirty="0" smtClean="0"/>
              <a:t>Examples</a:t>
            </a:r>
          </a:p>
          <a:p>
            <a:pPr marL="1201738" indent="-514350"/>
            <a:r>
              <a:rPr lang="en-US" sz="4200" dirty="0" smtClean="0"/>
              <a:t>Does not create an incentive that would alter an investment decision</a:t>
            </a:r>
          </a:p>
          <a:p>
            <a:pPr marL="1201738" indent="-514350"/>
            <a:r>
              <a:rPr lang="en-US" sz="4200" dirty="0" smtClean="0"/>
              <a:t>Does increase complexity for DOR and taxpayers</a:t>
            </a:r>
          </a:p>
          <a:p>
            <a:pPr marL="1201738" indent="-514350"/>
            <a:r>
              <a:rPr lang="en-US" sz="4200" dirty="0" smtClean="0"/>
              <a:t>Suggestion: New field incentives, or provide allowance by means of a credit</a:t>
            </a:r>
          </a:p>
          <a:p>
            <a:pPr marL="1201738" indent="-514350"/>
            <a:endParaRPr lang="en-US" sz="4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CS SB 192</a:t>
            </a:r>
            <a:br>
              <a:rPr lang="en-US" sz="4400" dirty="0" smtClean="0"/>
            </a:br>
            <a:r>
              <a:rPr lang="en-US" sz="3100" dirty="0" smtClean="0"/>
              <a:t>Allowance for production increases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 fontScale="92500" lnSpcReduction="20000"/>
          </a:bodyPr>
          <a:lstStyle/>
          <a:p>
            <a:pPr marL="1201738" indent="-514350"/>
            <a:r>
              <a:rPr lang="en-US" sz="3600" dirty="0" smtClean="0"/>
              <a:t>Allowance for each additional barrel sent down TAPS, over prior year’s level.</a:t>
            </a:r>
          </a:p>
          <a:p>
            <a:pPr marL="1201738" indent="-514350"/>
            <a:r>
              <a:rPr lang="en-US" sz="3600" dirty="0" smtClean="0"/>
              <a:t>Effectively reduces PTV by $10 per additional barrel, only for the base rate of 25% = $2.50 per additional barrel.</a:t>
            </a:r>
          </a:p>
          <a:p>
            <a:pPr marL="1201738" indent="-514350"/>
            <a:r>
              <a:rPr lang="en-US" sz="3600" dirty="0" smtClean="0"/>
              <a:t>Not part of production tax calculation; benefit is calculated and refunded by DOR.</a:t>
            </a:r>
          </a:p>
          <a:p>
            <a:pPr marL="1201738" indent="-514350"/>
            <a:r>
              <a:rPr lang="en-US" sz="3600" dirty="0" smtClean="0"/>
              <a:t>Based on our Fall 2011 forecast, reduces revenue by less than $25 million total for all companies, for all years.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Allowance for production increases: Example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>
            <a:normAutofit fontScale="70000" lnSpcReduction="20000"/>
          </a:bodyPr>
          <a:lstStyle/>
          <a:p>
            <a:pPr marL="1201738" indent="-514350"/>
            <a:r>
              <a:rPr lang="en-US" sz="4200" dirty="0" smtClean="0"/>
              <a:t>Major producer with 200,000 barrels per day</a:t>
            </a:r>
          </a:p>
          <a:p>
            <a:pPr marL="1201738" indent="-514350"/>
            <a:r>
              <a:rPr lang="en-US" sz="4200" dirty="0" smtClean="0"/>
              <a:t>Invests $1 billion per year to achieve modest decline rate in legacy fields</a:t>
            </a:r>
          </a:p>
          <a:p>
            <a:pPr marL="1201738" indent="-514350"/>
            <a:r>
              <a:rPr lang="en-US" sz="4200" dirty="0" smtClean="0"/>
              <a:t>Invests an additional $5 billion to develop several marginal fields and in-field projects in legacy fields</a:t>
            </a:r>
          </a:p>
          <a:p>
            <a:pPr marL="1201738" indent="-514350"/>
            <a:r>
              <a:rPr lang="en-US" sz="4200" dirty="0" smtClean="0"/>
              <a:t>Increases production 5% to 210,000 barrels per day, and maintains that level for several years.</a:t>
            </a:r>
          </a:p>
          <a:p>
            <a:pPr marL="1201738" indent="-514350"/>
            <a:r>
              <a:rPr lang="en-US" sz="4200" dirty="0" smtClean="0"/>
              <a:t>First year benefit is $9.1 million</a:t>
            </a:r>
          </a:p>
          <a:p>
            <a:pPr marL="1201738" indent="-514350"/>
            <a:r>
              <a:rPr lang="en-US" sz="4200" dirty="0" smtClean="0"/>
              <a:t>Benefit in following years is ZERO</a:t>
            </a:r>
            <a:endParaRPr lang="en-US" sz="3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10E-6CCE-471F-91DD-5EBBE8FF4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Alaska Department of Revenue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Rese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6392</TotalTime>
  <Words>2059</Words>
  <Application>Microsoft Office PowerPoint</Application>
  <PresentationFormat>On-screen Show (4:3)</PresentationFormat>
  <Paragraphs>261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EconResearch</vt:lpstr>
      <vt:lpstr>Slide 1</vt:lpstr>
      <vt:lpstr>Presentation Organization</vt:lpstr>
      <vt:lpstr>Components of CSSB 192</vt:lpstr>
      <vt:lpstr>CS SB 192 Changes to progressive surcharge</vt:lpstr>
      <vt:lpstr>Effective Production Tax Rates:  ACES and CSSB 192 (progressivity only)</vt:lpstr>
      <vt:lpstr>Progressive Surcharge</vt:lpstr>
      <vt:lpstr>Allowance for production increases</vt:lpstr>
      <vt:lpstr>CS SB 192 Allowance for production increases</vt:lpstr>
      <vt:lpstr>Allowance for production increases: Example</vt:lpstr>
      <vt:lpstr>Allowance for production increases</vt:lpstr>
      <vt:lpstr>CS SB 192 Gross Minimum Tax </vt:lpstr>
      <vt:lpstr>Gross Minimum Tax vs. Status Quo</vt:lpstr>
      <vt:lpstr>Community Revenue Sharing</vt:lpstr>
      <vt:lpstr>Gross Minimum Tax</vt:lpstr>
      <vt:lpstr>CS SB 192 Petroleum Information System</vt:lpstr>
      <vt:lpstr>CS SB 192 Decoupling Some Oil and Gas</vt:lpstr>
      <vt:lpstr>Comparison to ACES and CS HB 110 (FIN)</vt:lpstr>
      <vt:lpstr>Effective Production Tax Rates:  ACES, CS SB 192, CS HB 110 (FIN)</vt:lpstr>
      <vt:lpstr>Effective Production Tax Rates:  ACES, CS SB 192, CS HB 110 (FIN) Impact of 10% gross tax</vt:lpstr>
      <vt:lpstr>Marginal Government Take:  ACES, CS SB 192, CS HB 110 (FIN)</vt:lpstr>
      <vt:lpstr>Share of Profit under ACES</vt:lpstr>
      <vt:lpstr>Share of Profit under CSSB 192</vt:lpstr>
      <vt:lpstr>Share of Profit under CS HB 110 (FIN)</vt:lpstr>
      <vt:lpstr>Suggested improvements</vt:lpstr>
      <vt:lpstr>Bracketed progressivity</vt:lpstr>
      <vt:lpstr>Bracketed progressivity</vt:lpstr>
      <vt:lpstr>Bracketed progressivity</vt:lpstr>
      <vt:lpstr>Lower cap on progressivity</vt:lpstr>
      <vt:lpstr>Lower cap on progressivity</vt:lpstr>
      <vt:lpstr>Reduced tax for new fields</vt:lpstr>
      <vt:lpstr>Reduced tax for new fields</vt:lpstr>
      <vt:lpstr>Increased credits for in-field drilling</vt:lpstr>
      <vt:lpstr>Increased credits for in-field drilling</vt:lpstr>
      <vt:lpstr>Summary: Effective Production Tax Rates:  ACES, CS SB 192, CS SB 192 with recommended changes</vt:lpstr>
      <vt:lpstr>Slide 35</vt:lpstr>
    </vt:vector>
  </TitlesOfParts>
  <Company>Gaffney, Cline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dstickel</dc:creator>
  <cp:lastModifiedBy>drstickel</cp:lastModifiedBy>
  <cp:revision>492</cp:revision>
  <dcterms:created xsi:type="dcterms:W3CDTF">2011-03-21T21:08:34Z</dcterms:created>
  <dcterms:modified xsi:type="dcterms:W3CDTF">2012-03-14T00:45:53Z</dcterms:modified>
</cp:coreProperties>
</file>