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9" r:id="rId3"/>
    <p:sldId id="281" r:id="rId4"/>
    <p:sldId id="257" r:id="rId5"/>
    <p:sldId id="272" r:id="rId6"/>
    <p:sldId id="275" r:id="rId7"/>
    <p:sldId id="276" r:id="rId8"/>
    <p:sldId id="277" r:id="rId9"/>
    <p:sldId id="27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2" r:id="rId22"/>
    <p:sldId id="283" r:id="rId23"/>
    <p:sldId id="284" r:id="rId24"/>
    <p:sldId id="285" r:id="rId25"/>
    <p:sldId id="271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74776" autoAdjust="0"/>
  </p:normalViewPr>
  <p:slideViewPr>
    <p:cSldViewPr>
      <p:cViewPr varScale="1">
        <p:scale>
          <a:sx n="60" d="100"/>
          <a:sy n="60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879475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itchFamily="34" charset="0"/>
              </a:defRPr>
            </a:lvl1pPr>
          </a:lstStyle>
          <a:p>
            <a:fld id="{174BA3AC-8950-4F39-919A-C501F7BBB12C}" type="datetimeFigureOut">
              <a:rPr lang="en-US"/>
              <a:pPr/>
              <a:t>2/18/2009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879475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itchFamily="34" charset="0"/>
              </a:defRPr>
            </a:lvl1pPr>
          </a:lstStyle>
          <a:p>
            <a:fld id="{17875577-B3C4-4F66-9899-FFEA15C756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879475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itchFamily="34" charset="0"/>
              </a:defRPr>
            </a:lvl1pPr>
          </a:lstStyle>
          <a:p>
            <a:fld id="{12C9C691-5EC6-40F8-BCBD-9FD09B2ED8F4}" type="datetimeFigureOut">
              <a:rPr lang="en-US"/>
              <a:pPr/>
              <a:t>2/18/2009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879475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itchFamily="34" charset="0"/>
              </a:defRPr>
            </a:lvl1pPr>
          </a:lstStyle>
          <a:p>
            <a:fld id="{6EC287A0-73AE-43D6-945F-D101846157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4A334-3506-4EE8-9E6C-757F1F43A3F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7C3C-AFD6-4A86-93AA-52160483EB5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F25AB-DABD-4648-98EA-B615E0F66B9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29909-405C-47A9-90C3-3CB5420BAF8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395F1-095B-48DC-A51F-78969E11F99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CBF6F-3DFD-459C-B8D5-42933BE7A3C9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D6F41-5D70-4BC2-8F67-B3A92DA8B04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08EF6-EC27-43DB-BDA7-2022EA02AE0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CF49B-2B9F-440B-BF28-36C0D841FFE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21C1C-CDF5-497B-8786-46A5E07470E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B358C-297F-4EC3-9B09-07C39834AF2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5FB25-E8D6-48AC-8005-1FCBEEF7C39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50A23-F206-4207-A0BE-ECCA4F4BBD2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02CBB-3D14-4D31-8FAE-3763AE98F20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8723E-9B25-4344-9CE4-E6B214A2EA4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3B349-76DF-4BA4-9A7A-56A8811EAD3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2AF47-C04E-4ECE-AD04-4D91B2D100B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574F6-EE5B-4E8A-9C32-368EC13F411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9AC4A-E4F9-4CA8-B41C-7EA8FD7B3B9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smtClean="0"/>
          </a:p>
          <a:p>
            <a:endParaRPr lang="en-US" sz="800" smtClean="0"/>
          </a:p>
          <a:p>
            <a:endParaRPr lang="en-US" smtClean="0"/>
          </a:p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iomass3.gif"/>
          <p:cNvPicPr>
            <a:picLocks noChangeAspect="1"/>
          </p:cNvPicPr>
          <p:nvPr userDrawn="1"/>
        </p:nvPicPr>
        <p:blipFill>
          <a:blip r:embed="rId2"/>
          <a:srcRect l="16512" r="40306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/>
          <p:cNvSpPr txBox="1"/>
          <p:nvPr userDrawn="1"/>
        </p:nvSpPr>
        <p:spPr>
          <a:xfrm>
            <a:off x="1371600" y="6611938"/>
            <a:ext cx="7772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000" dirty="0">
              <a:latin typeface="Calibri" pitchFamily="34" charset="0"/>
            </a:endParaRPr>
          </a:p>
        </p:txBody>
      </p:sp>
      <p:cxnSp>
        <p:nvCxnSpPr>
          <p:cNvPr id="4" name="Straight Connector 9"/>
          <p:cNvCxnSpPr/>
          <p:nvPr userDrawn="1"/>
        </p:nvCxnSpPr>
        <p:spPr>
          <a:xfrm rot="5400000">
            <a:off x="-2057399" y="3429000"/>
            <a:ext cx="6858000" cy="3175"/>
          </a:xfrm>
          <a:prstGeom prst="line">
            <a:avLst/>
          </a:prstGeom>
          <a:ln w="25400">
            <a:solidFill>
              <a:srgbClr val="265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3727-D352-4385-8EA5-CFE838B9E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76DD-DAB8-4C65-9D2A-530B3AE0C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D32B-E16A-4ACB-BF91-D0F96513C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FDE6-6EA5-4E17-8508-52ED614C5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6188-6A1E-4BC3-9D33-6C1D08455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38FA-B989-405C-91FA-D39EEF9F9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7AFE-1204-4C26-81B9-4B82A1F18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530D-E878-46D9-A64F-D58B57298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BDA7-6A73-433B-AB18-8B8232063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F54F-9E70-431E-8546-E303692B4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D1A1C-83F3-4FAD-B75A-B43E6A565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hrc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dy@iialaska.com" TargetMode="External"/><Relationship Id="rId5" Type="http://schemas.openxmlformats.org/officeDocument/2006/relationships/hyperlink" Target="http://www.akenergy.org/" TargetMode="External"/><Relationship Id="rId4" Type="http://schemas.openxmlformats.org/officeDocument/2006/relationships/hyperlink" Target="http://www.ahfc.state.ak.us/home/index.cf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1447800" y="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Alaska Energy Efficiency </a:t>
            </a:r>
            <a:r>
              <a:rPr lang="en-US" sz="3500" b="1">
                <a:solidFill>
                  <a:schemeClr val="accent1"/>
                </a:solidFill>
                <a:latin typeface="Cambria" pitchFamily="18" charset="0"/>
              </a:rPr>
              <a:t>Program &amp; Policy Recommendations</a:t>
            </a:r>
          </a:p>
        </p:txBody>
      </p:sp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752600" y="1600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</a:rPr>
              <a:t>Project managed by:</a:t>
            </a:r>
          </a:p>
          <a:p>
            <a:pPr algn="ctr"/>
            <a:r>
              <a:rPr lang="en-US" sz="2400">
                <a:latin typeface="Calibri" pitchFamily="34" charset="0"/>
              </a:rPr>
              <a:t>Cold Climate Housing Research Center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Project funded by:</a:t>
            </a:r>
          </a:p>
          <a:p>
            <a:pPr algn="ctr"/>
            <a:r>
              <a:rPr lang="en-US" sz="2400">
                <a:latin typeface="Calibri" pitchFamily="34" charset="0"/>
              </a:rPr>
              <a:t>Alaska Energy Authority</a:t>
            </a:r>
          </a:p>
          <a:p>
            <a:pPr algn="ctr"/>
            <a:r>
              <a:rPr lang="en-US" sz="2400">
                <a:latin typeface="Calibri" pitchFamily="34" charset="0"/>
              </a:rPr>
              <a:t>Alaska Housing Finance Corporation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1200">
              <a:latin typeface="Calibri" pitchFamily="34" charset="0"/>
            </a:endParaRPr>
          </a:p>
          <a:p>
            <a:pPr algn="ctr"/>
            <a:r>
              <a:rPr lang="en-US" sz="3200">
                <a:solidFill>
                  <a:schemeClr val="accent1"/>
                </a:solidFill>
                <a:latin typeface="Calibri" pitchFamily="34" charset="0"/>
              </a:rPr>
              <a:t>INFORMATION INSIGHTS, INC.</a:t>
            </a:r>
          </a:p>
          <a:p>
            <a:pPr algn="ctr"/>
            <a:endParaRPr lang="en-US" sz="320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pic>
        <p:nvPicPr>
          <p:cNvPr id="15363" name="Picture 8" descr="CCHRC condens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407025"/>
            <a:ext cx="16287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ii_logo_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562600"/>
            <a:ext cx="895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ahf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5438775"/>
            <a:ext cx="1600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aea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2100" y="6029325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Recommendations Presented in Nine Categories</a:t>
            </a:r>
            <a:r>
              <a:rPr lang="en-US" sz="4000">
                <a:solidFill>
                  <a:schemeClr val="accent1"/>
                </a:solidFill>
                <a:latin typeface="Cambria" pitchFamily="18" charset="0"/>
              </a:rPr>
              <a:t>:</a:t>
            </a:r>
          </a:p>
        </p:txBody>
      </p:sp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1752600" y="18288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State Leadership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Funding Energy Efficiency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Public Education and Outreach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Baseline Data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Existing Residential Buildings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New Residential Construction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Existing Commercial Buildings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New Commercial Construction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Public Buildings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State Leadership</a:t>
            </a:r>
          </a:p>
        </p:txBody>
      </p:sp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1752600" y="18288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 Governor should articulate an energy efficiency vision for Alaska.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 Governor should designate a sub-cabinet for State end-use efficiency programs.</a:t>
            </a:r>
          </a:p>
          <a:p>
            <a:pPr marL="514350" indent="-51435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Funding Energy Efficiency</a:t>
            </a:r>
          </a:p>
        </p:txBody>
      </p:sp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1676400" y="10668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500">
                <a:latin typeface="Calibri" pitchFamily="34" charset="0"/>
              </a:rPr>
              <a:t>The state should fund energy efficiency programs through legislative appropriation.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25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500">
                <a:latin typeface="Calibri" pitchFamily="34" charset="0"/>
              </a:rPr>
              <a:t>The RCA should implement a System Benefit Charge to support end-use efficiency programs,</a:t>
            </a:r>
            <a:br>
              <a:rPr lang="en-US" sz="2500">
                <a:latin typeface="Calibri" pitchFamily="34" charset="0"/>
              </a:rPr>
            </a:br>
            <a:endParaRPr lang="en-US" sz="25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500">
                <a:latin typeface="Calibri" pitchFamily="34" charset="0"/>
              </a:rPr>
              <a:t>The state should capitalize an end-use efficiency endowment to support end-use efficiency programs.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25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500">
                <a:latin typeface="Calibri" pitchFamily="34" charset="0"/>
              </a:rPr>
              <a:t>The state should offer matching grants to local governments interested in creating a local energy plan that incorporates energy efficiency and conservation.</a:t>
            </a:r>
          </a:p>
          <a:p>
            <a:pPr marL="514350" indent="-514350">
              <a:spcBef>
                <a:spcPct val="20000"/>
              </a:spcBef>
            </a:pPr>
            <a:endParaRPr lang="en-US" sz="25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Public Education and Outreach</a:t>
            </a: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057400" y="1752600"/>
            <a:ext cx="6019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1. The Legislature should fund a comprehensive public awareness campaign with at least $1,000,000 per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Baseline Data</a:t>
            </a:r>
          </a:p>
        </p:txBody>
      </p: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95400"/>
            <a:ext cx="70104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Alaska Housing Finance Corporation and Alaska Energy Authority should conduct an end-use survey of residential and commercial energy consumers.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Alaska Energy Authority should establish and report an Energy Use Index (EUI) for all public buildings.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Existing Residential Buildings</a:t>
            </a:r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752600" y="1295400"/>
            <a:ext cx="7010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200">
                <a:latin typeface="Calibri" pitchFamily="34" charset="0"/>
              </a:rPr>
              <a:t>The Legislature should significantly increase funding for Low-Income Weatherization.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US" sz="22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200">
                <a:latin typeface="Calibri" pitchFamily="34" charset="0"/>
              </a:rPr>
              <a:t>AHFC should create a certification and training program for energy retrofit and energy efficient new construction.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US" sz="22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200">
                <a:latin typeface="Calibri" pitchFamily="34" charset="0"/>
              </a:rPr>
              <a:t>AHFC should subsidize up to 100 percent of costs for home energy audits for households not eligible for low-income weatherization, and offer low-interest loans for energy conservation improvements.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US" sz="22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200">
                <a:latin typeface="Calibri" pitchFamily="34" charset="0"/>
              </a:rPr>
              <a:t>The Legislature should fund a pilot Smart Meter program through AHFC/AEA.</a:t>
            </a:r>
          </a:p>
          <a:p>
            <a:pPr marL="457200" indent="-457200"/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New Residential Construction</a:t>
            </a:r>
          </a:p>
        </p:txBody>
      </p:sp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95400"/>
            <a:ext cx="70104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Legislature should adopt BEES as the new state residential energy efficiency building code.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8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State Division of Corporations, Businesses, and Professional Licensing should enforce regulations on building codes and contractor licensing to ensure quality and energy efficiency.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Existing Commercial Buildings</a:t>
            </a:r>
          </a:p>
        </p:txBody>
      </p:sp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95400"/>
            <a:ext cx="70104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AEA should subsidize energy audits for commercial facilities and offer loans for energy efficiency improvements.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The RCA should require utilities to implement Pay As You Save loan programs.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New Commercial Construction</a:t>
            </a:r>
          </a:p>
        </p:txBody>
      </p:sp>
      <p:sp>
        <p:nvSpPr>
          <p:cNvPr id="50178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81200"/>
            <a:ext cx="70104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AEA should contract for a stakeholder process to develop a commercial energy efficiency building code.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 txBox="1">
            <a:spLocks noChangeArrowheads="1"/>
          </p:cNvSpPr>
          <p:nvPr/>
        </p:nvSpPr>
        <p:spPr bwMode="auto">
          <a:xfrm>
            <a:off x="1600200" y="304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Public Buildings</a:t>
            </a:r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1676400" y="12954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7010400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The Governor should direct each state agency to reduce energy consumption in its facilities by 20 percent from 2000 levels by 2020.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The Board of Regents should direct the university to reduce energy consumption in its facilities by 20 percent from 2000 levels by 2020.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The Legislature should fund an energy audit for every school in the state.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The state should fund AEA to revive the Institutional Conservation Program to offer public K-12 schools energy conservation matching grants.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The Alaska Energy Authority should establish a low-interest loan program for public facilities to make energy efficiency improvements, with payments geared to projected savings.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Energy Efficiency</a:t>
            </a:r>
            <a:endParaRPr lang="en-US" sz="400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1600200" y="1219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143000"/>
            <a:ext cx="67818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We can do it now!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Efficiency relies on advanced </a:t>
            </a:r>
            <a:r>
              <a:rPr lang="en-US" sz="2800" i="1" dirty="0">
                <a:latin typeface="+mn-lt"/>
              </a:rPr>
              <a:t>technology, which is becoming more plentiful, rather than fossil fuels, which are being depleted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Saving energy usually </a:t>
            </a:r>
            <a:r>
              <a:rPr lang="en-US" sz="2800" i="1" dirty="0">
                <a:latin typeface="+mn-lt"/>
              </a:rPr>
              <a:t>costs less than buying it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Pollution and Co2 reduction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endParaRPr lang="en-US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2655A6"/>
                </a:solidFill>
                <a:latin typeface="Cambria" pitchFamily="18" charset="0"/>
              </a:rPr>
              <a:t>Where are we today?</a:t>
            </a:r>
            <a:endParaRPr lang="en-US" sz="4400" b="1">
              <a:solidFill>
                <a:srgbClr val="2655A6"/>
              </a:solidFill>
              <a:latin typeface="Cambria" pitchFamily="18" charset="0"/>
            </a:endParaRPr>
          </a:p>
        </p:txBody>
      </p:sp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1600200" y="1219200"/>
            <a:ext cx="754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Legislative funding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Weatherization - $200 million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Rebate - $160 million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RE - $100 million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Market driven conservation in rural AK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Broad awareness of energy issues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Supply side solutions dominate</a:t>
            </a:r>
          </a:p>
          <a:p>
            <a:pPr marL="342900" indent="-342900">
              <a:spcBef>
                <a:spcPct val="20000"/>
              </a:spcBef>
            </a:pPr>
            <a:endParaRPr lang="en-US" sz="1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Stimulus Bill has been signed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2655A6"/>
                </a:solidFill>
                <a:latin typeface="Cambria" pitchFamily="18" charset="0"/>
              </a:rPr>
              <a:t>Current Recommendations</a:t>
            </a:r>
            <a:endParaRPr lang="en-US" sz="4400" b="1">
              <a:solidFill>
                <a:srgbClr val="2655A6"/>
              </a:solidFill>
              <a:latin typeface="Cambria" pitchFamily="18" charset="0"/>
            </a:endParaRPr>
          </a:p>
        </p:txBody>
      </p:sp>
      <p:sp>
        <p:nvSpPr>
          <p:cNvPr id="56322" name="Rectangle 3"/>
          <p:cNvSpPr txBox="1">
            <a:spLocks noChangeArrowheads="1"/>
          </p:cNvSpPr>
          <p:nvPr/>
        </p:nvSpPr>
        <p:spPr bwMode="auto">
          <a:xfrm>
            <a:off x="1600200" y="9906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Adopt Statewide Building Code with energy conservation code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Adopt Public Buildings Energy Standard and retrofit programs, including schools and UA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Create R&amp;D fund for renewables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Sustainable Northern Communities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2655A6"/>
                </a:solidFill>
                <a:latin typeface="Cambria" pitchFamily="18" charset="0"/>
              </a:rPr>
              <a:t>Statewide Building Code</a:t>
            </a:r>
            <a:endParaRPr lang="en-US" sz="4400" b="1">
              <a:solidFill>
                <a:srgbClr val="2655A6"/>
              </a:solidFill>
              <a:latin typeface="Cambria" pitchFamily="18" charset="0"/>
            </a:endParaRPr>
          </a:p>
        </p:txBody>
      </p:sp>
      <p:sp>
        <p:nvSpPr>
          <p:cNvPr id="58370" name="Rectangle 3"/>
          <p:cNvSpPr txBox="1">
            <a:spLocks noChangeArrowheads="1"/>
          </p:cNvSpPr>
          <p:nvPr/>
        </p:nvSpPr>
        <p:spPr bwMode="auto">
          <a:xfrm>
            <a:off x="1600200" y="1219200"/>
            <a:ext cx="754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Number One Recommendation of Experts Panel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Needed by AHFC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Supported by ASHBA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Required by Stimulus bill for SEP grants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2655A6"/>
                </a:solidFill>
                <a:latin typeface="Cambria" pitchFamily="18" charset="0"/>
              </a:rPr>
              <a:t>SEP Grant Requirements </a:t>
            </a:r>
            <a:endParaRPr lang="en-US" sz="4400" b="1">
              <a:solidFill>
                <a:srgbClr val="2655A6"/>
              </a:solidFill>
              <a:latin typeface="Cambria" pitchFamily="18" charset="0"/>
            </a:endParaRPr>
          </a:p>
        </p:txBody>
      </p:sp>
      <p:sp>
        <p:nvSpPr>
          <p:cNvPr id="60418" name="Rectangle 3"/>
          <p:cNvSpPr txBox="1">
            <a:spLocks noChangeArrowheads="1"/>
          </p:cNvSpPr>
          <p:nvPr/>
        </p:nvSpPr>
        <p:spPr bwMode="auto">
          <a:xfrm>
            <a:off x="1600200" y="1524000"/>
            <a:ext cx="754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  </a:t>
            </a:r>
            <a:r>
              <a:rPr lang="en-US" sz="3200" u="sng">
                <a:latin typeface="Calibri" pitchFamily="34" charset="0"/>
              </a:rPr>
              <a:t>Governor letter to Sec. of Energy:</a:t>
            </a:r>
          </a:p>
          <a:p>
            <a:pPr marL="342900" indent="-342900">
              <a:spcBef>
                <a:spcPct val="20000"/>
              </a:spcBef>
            </a:pPr>
            <a:endParaRPr lang="en-US" sz="1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Utility Consumer Energy Efficiency Policy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Adopt Residential &amp; Commercial Energy Conservation Codes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Prioritize SEP grants to EE and RE programs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2655A6"/>
                </a:solidFill>
                <a:latin typeface="Cambria" pitchFamily="18" charset="0"/>
              </a:rPr>
              <a:t>Sustainable Northern Communities </a:t>
            </a:r>
            <a:endParaRPr lang="en-US" sz="4400" b="1">
              <a:solidFill>
                <a:srgbClr val="2655A6"/>
              </a:solidFill>
              <a:latin typeface="Cambria" pitchFamily="18" charset="0"/>
            </a:endParaRPr>
          </a:p>
        </p:txBody>
      </p:sp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1600200" y="1524000"/>
            <a:ext cx="754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  </a:t>
            </a:r>
            <a:r>
              <a:rPr lang="en-US" sz="3200" u="sng">
                <a:latin typeface="Calibri" pitchFamily="34" charset="0"/>
              </a:rPr>
              <a:t>A Program to:</a:t>
            </a:r>
          </a:p>
          <a:p>
            <a:pPr marL="342900" indent="-342900">
              <a:spcBef>
                <a:spcPct val="20000"/>
              </a:spcBef>
            </a:pPr>
            <a:endParaRPr lang="en-US" sz="1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Use current oil wealth to transition to an economy based on renewable energy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Use “Integrated Design Process” to develop plan for each community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“Whole Village Retrofit” –  plan energy efficiency and supply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Include food production as part of energy plan (green houses to use “waste heat”)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2655A6"/>
                </a:solidFill>
                <a:latin typeface="Cambria" pitchFamily="18" charset="0"/>
              </a:rPr>
              <a:t>Last slide</a:t>
            </a:r>
            <a:endParaRPr lang="en-US" sz="4400" b="1">
              <a:solidFill>
                <a:srgbClr val="2655A6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09800" y="1295400"/>
            <a:ext cx="62484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400" dirty="0">
                <a:latin typeface="Calibri" pitchFamily="34" charset="0"/>
              </a:rPr>
              <a:t>Cold Climate Housing Research Center </a:t>
            </a:r>
            <a:r>
              <a:rPr lang="en-US" dirty="0">
                <a:hlinkClick r:id="rId3"/>
              </a:rPr>
              <a:t>http://www.cchrc.org/</a:t>
            </a:r>
            <a:r>
              <a:rPr lang="en-US" dirty="0"/>
              <a:t> </a:t>
            </a:r>
            <a:endParaRPr lang="en-US" sz="24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400" dirty="0">
                <a:latin typeface="Calibri" pitchFamily="34" charset="0"/>
              </a:rPr>
              <a:t>Alaska Housing Finance Corporation </a:t>
            </a:r>
            <a:r>
              <a:rPr lang="en-US" dirty="0">
                <a:hlinkClick r:id="rId4"/>
              </a:rPr>
              <a:t>http://www.ahfc.state.ak.us/home/index.cfm</a:t>
            </a:r>
            <a:endParaRPr lang="en-US" dirty="0"/>
          </a:p>
          <a:p>
            <a:pPr marL="457200" indent="-457200">
              <a:spcBef>
                <a:spcPct val="20000"/>
              </a:spcBef>
              <a:defRPr/>
            </a:pPr>
            <a:endParaRPr lang="en-US" dirty="0"/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Alaska Energy Authority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dirty="0"/>
              <a:t>	</a:t>
            </a:r>
            <a:r>
              <a:rPr lang="en-US" dirty="0">
                <a:hlinkClick r:id="rId5"/>
              </a:rPr>
              <a:t>http://www.akenergy.org</a:t>
            </a:r>
            <a:r>
              <a:rPr lang="en-US" dirty="0"/>
              <a:t> 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dirty="0"/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400" dirty="0">
                <a:latin typeface="Calibri" pitchFamily="34" charset="0"/>
              </a:rPr>
              <a:t>Cady Lister, Information Insights Inc. 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Cady@iialaska.com</a:t>
            </a:r>
            <a:r>
              <a:rPr lang="en-US" dirty="0"/>
              <a:t> </a:t>
            </a:r>
            <a:endParaRPr lang="en-US" sz="24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The Project</a:t>
            </a:r>
            <a:endParaRPr lang="en-US" sz="400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600200" y="1219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Literature review: Alaska energy programs (current and past)</a:t>
            </a:r>
          </a:p>
          <a:p>
            <a:pPr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Key informant interviews: Alaska energy programs (expert perspectives)</a:t>
            </a:r>
          </a:p>
          <a:p>
            <a:pPr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Literature review: best practices (US, Canada, other northern counties – Rocky Mountain Institute)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Cambria" pitchFamily="18" charset="0"/>
              </a:rPr>
              <a:t>The Project</a:t>
            </a:r>
            <a:endParaRPr lang="en-US" sz="400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1600200" y="1219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Energy efficiency work session (January 16, 2008, about 30 professionals)</a:t>
            </a:r>
          </a:p>
          <a:p>
            <a:pPr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Data collection and cleaning</a:t>
            </a:r>
          </a:p>
          <a:p>
            <a:pPr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Interim recommendations for adoption 2008 legislative session</a:t>
            </a:r>
          </a:p>
          <a:p>
            <a:pPr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Extensive feedback from 20+ energy and policy professionals</a:t>
            </a:r>
          </a:p>
          <a:p>
            <a:pPr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Final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Where Alaska Ranks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ACEEE ranks Alaska 41</a:t>
            </a:r>
            <a:r>
              <a:rPr lang="en-US" baseline="30000" smtClean="0"/>
              <a:t>st</a:t>
            </a:r>
            <a:r>
              <a:rPr lang="en-US" smtClean="0"/>
              <a:t> in Energy Efficiency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Utility spending on efficiency and conservation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Efficiency standards for utilities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Combined heat and power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Building codes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Transportation policies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Appliance standards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Tax incentives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State lead by example</a:t>
            </a:r>
          </a:p>
          <a:p>
            <a:pPr lvl="2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r"/>
            <a:r>
              <a:rPr lang="en-US" sz="3200" smtClean="0"/>
              <a:t>Best practices – policy mandates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168400"/>
          <a:ext cx="71628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267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Policy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energy</a:t>
                      </a:r>
                      <a:r>
                        <a:rPr lang="en-US" baseline="0" dirty="0" smtClean="0"/>
                        <a:t> codes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 a minimum level of efficiency from new construction of residential and commercial buildings. Build a trigger into the code so that it is frequently updated.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 states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Appliance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efficiency standards for certain appliances. Federal appliance standards preempt state standard, but states may petition the feds for exemption.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states so far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a few kinds of efficiency funding including public benefits funds and mandatory utility spending on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Majority of states spend more than $0.50/person </a:t>
                      </a:r>
                      <a:endParaRPr lang="en-US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EE in State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Building, transportation or other energy standards set for public vehicles,  buildings and other purchasing habits.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states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r"/>
            <a:r>
              <a:rPr lang="en-US" sz="3200" smtClean="0"/>
              <a:t>Best practices – finance &amp; incentives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168400"/>
          <a:ext cx="7162800" cy="512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45720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Policy Description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incentives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 credits, reductions on property or sales tax for purchase of specific equipment, tax deductions, etc.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states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PAYS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third party, or utility, purchases efficient or distributed renewable energy property upfront and customers finance cost with on-bill payments using the energy savings.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 states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Revolving</a:t>
                      </a:r>
                      <a:r>
                        <a:rPr lang="en-US" baseline="0" dirty="0" smtClean="0"/>
                        <a:t> loan fund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fund that provides money for a specified purpose, here, energy efficiency. The fund is generally capitalized with dollars that do not need to be repaid. Loan repayment creates funds for additional projects.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AR, CT, ME, MD, MN, MS, OK, 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 track permitting, building envelope incentives, allowing agencies to keep money saved from reducing energy bills,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Hawaii has best program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r"/>
            <a:r>
              <a:rPr lang="en-US" sz="3200" smtClean="0"/>
              <a:t>Best practices – utility regulation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1244600"/>
          <a:ext cx="71628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4196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Policy Description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Acquisition of cost-effective EE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the total resource cost test, utilities acquire all cost-effective energy efficiency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 east 25 states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Align utility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incentives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equally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Often, utility incentive programs do not align the utility’s profits equally with supply and demand resources. Examples of this includes, decoupling, lost revenues, and performance incentives.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nine states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Align rate payers with efficiency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 rate structure that rewards efficiency, such as a tiered rate system with a lower rate for less consumption. I.e. critical peak pricing and time-of-use pricing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AZ, CA, CT, VT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benefit fund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non by-passable charge on a electric or gas utility bill that is used placed into a fund to be used for energy efficiency initiatives.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20 states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r"/>
            <a:r>
              <a:rPr lang="en-US" sz="3200" smtClean="0"/>
              <a:t>Best practices – education opportunities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52600"/>
          <a:ext cx="7162800" cy="421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505200"/>
                <a:gridCol w="2438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Policy Description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education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 consumer education about energy efficiency and/or renewable energy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 states and utilities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Contractor, architect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 for contractors, architects, and engineers to promote energy efficient building techniques.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advantage</a:t>
                      </a:r>
                      <a:r>
                        <a:rPr lang="en-US" baseline="0" dirty="0" smtClean="0"/>
                        <a:t> nationwide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curriculum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Including curriculum in schools that informs students about the value of energy efficiency.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eight schools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Utility: GRU, BPA, PGE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 has lesson plans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1239</Words>
  <Application>Microsoft Office PowerPoint</Application>
  <PresentationFormat>On-screen Show (4:3)</PresentationFormat>
  <Paragraphs>230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Office Theme</vt:lpstr>
      <vt:lpstr>Office Theme</vt:lpstr>
      <vt:lpstr>Slide 1</vt:lpstr>
      <vt:lpstr>Slide 2</vt:lpstr>
      <vt:lpstr>Slide 3</vt:lpstr>
      <vt:lpstr>Slide 4</vt:lpstr>
      <vt:lpstr>Where Alaska Ranks</vt:lpstr>
      <vt:lpstr>Best practices – policy mandates</vt:lpstr>
      <vt:lpstr>Best practices – finance &amp; incentives</vt:lpstr>
      <vt:lpstr>Best practices – utility regulation</vt:lpstr>
      <vt:lpstr>Best practices – education opportunities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 Jamieson</dc:creator>
  <cp:lastModifiedBy>LAA</cp:lastModifiedBy>
  <cp:revision>90</cp:revision>
  <dcterms:created xsi:type="dcterms:W3CDTF">2008-01-22T00:59:08Z</dcterms:created>
  <dcterms:modified xsi:type="dcterms:W3CDTF">2009-02-18T18:45:51Z</dcterms:modified>
</cp:coreProperties>
</file>