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7" r:id="rId4"/>
    <p:sldId id="282" r:id="rId5"/>
    <p:sldId id="263" r:id="rId6"/>
    <p:sldId id="288" r:id="rId7"/>
    <p:sldId id="294" r:id="rId8"/>
    <p:sldId id="295" r:id="rId9"/>
    <p:sldId id="279" r:id="rId10"/>
    <p:sldId id="29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F3EF-9741-490A-B918-A6B7C4212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D5F55A-D8C0-4E1F-A5B3-DB4876092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FC3773-223C-49F8-B897-FCC728637359}"/>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5" name="Footer Placeholder 4">
            <a:extLst>
              <a:ext uri="{FF2B5EF4-FFF2-40B4-BE49-F238E27FC236}">
                <a16:creationId xmlns:a16="http://schemas.microsoft.com/office/drawing/2014/main" id="{5E8EC01D-22FA-441C-B017-545539B53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B5EE6-FA93-4DC8-A183-13D15EB4336E}"/>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8926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7436-D322-4AB6-A015-DD260C84D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54C15-D41D-498B-9525-80FA39BEA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74FB2-B884-4F29-9D54-8D26D29AAD1D}"/>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5" name="Footer Placeholder 4">
            <a:extLst>
              <a:ext uri="{FF2B5EF4-FFF2-40B4-BE49-F238E27FC236}">
                <a16:creationId xmlns:a16="http://schemas.microsoft.com/office/drawing/2014/main" id="{210937F6-8C02-45FB-9B3A-F4F786689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41D1B-E4E1-427E-A3A0-66EA5A26830E}"/>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253318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59F74-2DF5-4732-8CCC-4905C863E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1BD39C-11C5-4482-854A-D32ED029D9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EF5E7-2C20-4849-8390-05852075744C}"/>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5" name="Footer Placeholder 4">
            <a:extLst>
              <a:ext uri="{FF2B5EF4-FFF2-40B4-BE49-F238E27FC236}">
                <a16:creationId xmlns:a16="http://schemas.microsoft.com/office/drawing/2014/main" id="{7ED4185E-0D0A-4D1C-BF3D-6502D2BA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06949-178F-42ED-935B-AC40AC5E8213}"/>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153687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24BB-FA4F-4227-9813-9E6762952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139BA-FDF7-408F-9A1E-1C13EF262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1F618-81C4-4474-A85D-E09111ED864C}"/>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5" name="Footer Placeholder 4">
            <a:extLst>
              <a:ext uri="{FF2B5EF4-FFF2-40B4-BE49-F238E27FC236}">
                <a16:creationId xmlns:a16="http://schemas.microsoft.com/office/drawing/2014/main" id="{0EB3DCEB-B94D-4EE9-B66F-71F2044BE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EEF58-D3DA-443A-86D2-8584831C15E9}"/>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05002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50BD-557A-416E-BD5C-26474F860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0E0493-5B4D-4452-993B-204D6B7C6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459279-644A-4746-9584-DCFD1041E3B4}"/>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5" name="Footer Placeholder 4">
            <a:extLst>
              <a:ext uri="{FF2B5EF4-FFF2-40B4-BE49-F238E27FC236}">
                <a16:creationId xmlns:a16="http://schemas.microsoft.com/office/drawing/2014/main" id="{0385F58F-359E-44B9-9CBC-EFB281B1D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DB8BD-EBEE-4572-9F38-4C2641E759ED}"/>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109416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BFD-C14F-45F6-B569-CCD1F3981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ABC7F-677D-4436-90A3-6011AE305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3A8CE7-C7CD-4455-AD09-D6A701986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0245F1-D6E8-4A3C-954F-7B76BA148F61}"/>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6" name="Footer Placeholder 5">
            <a:extLst>
              <a:ext uri="{FF2B5EF4-FFF2-40B4-BE49-F238E27FC236}">
                <a16:creationId xmlns:a16="http://schemas.microsoft.com/office/drawing/2014/main" id="{4040DA42-8927-4892-B076-C6403FE17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CB71F-896D-4245-B41D-A4E5A0304C95}"/>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291307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BB16-5127-452D-B39F-8539DC8B99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D31B9E-E8BD-47A4-8088-128639A53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39A3B-5386-4D46-8E85-A070AA9D6E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BAEDF4-1F63-4B01-8703-11608583F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57B90-1C7A-4062-8469-075C0D89D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9D8B2D-D1A1-4891-8C2A-8F32D4E70DC5}"/>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8" name="Footer Placeholder 7">
            <a:extLst>
              <a:ext uri="{FF2B5EF4-FFF2-40B4-BE49-F238E27FC236}">
                <a16:creationId xmlns:a16="http://schemas.microsoft.com/office/drawing/2014/main" id="{FAF711CC-5ACE-4DE7-9506-C020D30428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BDDE94-31D9-4EC0-A29C-57F41E446BC3}"/>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08957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8D25-E1FD-48CC-8A45-6181C2655A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5768CD-0100-4C94-9404-DEA82C2B5324}"/>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4" name="Footer Placeholder 3">
            <a:extLst>
              <a:ext uri="{FF2B5EF4-FFF2-40B4-BE49-F238E27FC236}">
                <a16:creationId xmlns:a16="http://schemas.microsoft.com/office/drawing/2014/main" id="{45123A7E-BA3B-475A-BBC9-3A7CD5DC6D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E4245-970F-425E-BCFB-B57E69B5B633}"/>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57861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92574-DE32-4F9A-844A-7A439B4A7E31}"/>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3" name="Footer Placeholder 2">
            <a:extLst>
              <a:ext uri="{FF2B5EF4-FFF2-40B4-BE49-F238E27FC236}">
                <a16:creationId xmlns:a16="http://schemas.microsoft.com/office/drawing/2014/main" id="{70A8C365-C1C9-4691-8D0C-31A00E8FCF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E3F53-7F5A-4C73-81F4-19EE7D431EC9}"/>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418105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90F6-8D82-4D56-8429-7A8B860E0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2A82DC-4165-4A04-A815-7C9BE212E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C7159-CB7F-4C89-B736-3DE27087B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F2238-AA65-486F-A772-302B771F68F9}"/>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6" name="Footer Placeholder 5">
            <a:extLst>
              <a:ext uri="{FF2B5EF4-FFF2-40B4-BE49-F238E27FC236}">
                <a16:creationId xmlns:a16="http://schemas.microsoft.com/office/drawing/2014/main" id="{0BFDE6D9-45F9-4B78-BBFD-6B94DF797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AA46A-EBAA-4C49-95D2-61C2DD88922F}"/>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27406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75AE-CF39-4354-B198-5515D5E5A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6A314A-7D2F-4A0E-BA3A-873DFFD1B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D59240-BBAD-423B-BDC2-F9BA5AAAC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99ABA-8024-41D3-ADA2-C62F59181F5F}"/>
              </a:ext>
            </a:extLst>
          </p:cNvPr>
          <p:cNvSpPr>
            <a:spLocks noGrp="1"/>
          </p:cNvSpPr>
          <p:nvPr>
            <p:ph type="dt" sz="half" idx="10"/>
          </p:nvPr>
        </p:nvSpPr>
        <p:spPr/>
        <p:txBody>
          <a:bodyPr/>
          <a:lstStyle/>
          <a:p>
            <a:fld id="{5CBD008F-E578-4919-A109-55C911D3ED22}" type="datetimeFigureOut">
              <a:rPr lang="en-US" smtClean="0"/>
              <a:t>2/9/2022</a:t>
            </a:fld>
            <a:endParaRPr lang="en-US"/>
          </a:p>
        </p:txBody>
      </p:sp>
      <p:sp>
        <p:nvSpPr>
          <p:cNvPr id="6" name="Footer Placeholder 5">
            <a:extLst>
              <a:ext uri="{FF2B5EF4-FFF2-40B4-BE49-F238E27FC236}">
                <a16:creationId xmlns:a16="http://schemas.microsoft.com/office/drawing/2014/main" id="{6E502077-89C4-4569-B0CC-0D88E3125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C3D4-D58A-421B-A7D1-3390B97E42F1}"/>
              </a:ext>
            </a:extLst>
          </p:cNvPr>
          <p:cNvSpPr>
            <a:spLocks noGrp="1"/>
          </p:cNvSpPr>
          <p:nvPr>
            <p:ph type="sldNum" sz="quarter" idx="12"/>
          </p:nvPr>
        </p:nvSpPr>
        <p:spPr/>
        <p:txBody>
          <a:bodyPr/>
          <a:lstStyle/>
          <a:p>
            <a:fld id="{9350D625-CD7D-4475-9018-537133FAA72E}" type="slidenum">
              <a:rPr lang="en-US" smtClean="0"/>
              <a:t>‹#›</a:t>
            </a:fld>
            <a:endParaRPr lang="en-US"/>
          </a:p>
        </p:txBody>
      </p:sp>
    </p:spTree>
    <p:extLst>
      <p:ext uri="{BB962C8B-B14F-4D97-AF65-F5344CB8AC3E}">
        <p14:creationId xmlns:p14="http://schemas.microsoft.com/office/powerpoint/2010/main" val="348135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8DC02-ABA4-4ADC-A2F1-D061EBFB3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79B14-02CF-425E-BD72-5F70559F6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F0DA0-9FE2-4343-8879-56BFBE1F9C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D008F-E578-4919-A109-55C911D3ED22}" type="datetimeFigureOut">
              <a:rPr lang="en-US" smtClean="0"/>
              <a:t>2/9/2022</a:t>
            </a:fld>
            <a:endParaRPr lang="en-US"/>
          </a:p>
        </p:txBody>
      </p:sp>
      <p:sp>
        <p:nvSpPr>
          <p:cNvPr id="5" name="Footer Placeholder 4">
            <a:extLst>
              <a:ext uri="{FF2B5EF4-FFF2-40B4-BE49-F238E27FC236}">
                <a16:creationId xmlns:a16="http://schemas.microsoft.com/office/drawing/2014/main" id="{63B5C2CF-9149-49B9-9654-301155AEA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0069F7-63A3-42C9-9489-1837F9D88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0D625-CD7D-4475-9018-537133FAA72E}" type="slidenum">
              <a:rPr lang="en-US" smtClean="0"/>
              <a:t>‹#›</a:t>
            </a:fld>
            <a:endParaRPr lang="en-US"/>
          </a:p>
        </p:txBody>
      </p:sp>
    </p:spTree>
    <p:extLst>
      <p:ext uri="{BB962C8B-B14F-4D97-AF65-F5344CB8AC3E}">
        <p14:creationId xmlns:p14="http://schemas.microsoft.com/office/powerpoint/2010/main" val="199345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ep.geran.tarr@akleg.gov"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docs.google.com/forms/d/e/1FAIpQLSf1MZRJFzzljgcCFP7NB4xbBeXbB4GMpz-IjEuJj-J5kRAlnw/viewform?usp=sf_link" TargetMode="External"/><Relationship Id="rId4" Type="http://schemas.openxmlformats.org/officeDocument/2006/relationships/hyperlink" Target="mailto:david.song@akleg.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5503-9601-4125-ACCD-FCC41B99D385}"/>
              </a:ext>
            </a:extLst>
          </p:cNvPr>
          <p:cNvSpPr>
            <a:spLocks noGrp="1"/>
          </p:cNvSpPr>
          <p:nvPr>
            <p:ph type="ctrTitle"/>
          </p:nvPr>
        </p:nvSpPr>
        <p:spPr>
          <a:xfrm>
            <a:off x="1524000" y="2133599"/>
            <a:ext cx="9144000" cy="1647826"/>
          </a:xfrm>
        </p:spPr>
        <p:txBody>
          <a:bodyPr>
            <a:normAutofit fontScale="90000"/>
          </a:bodyPr>
          <a:lstStyle/>
          <a:p>
            <a:r>
              <a:rPr lang="en-US" dirty="0">
                <a:solidFill>
                  <a:schemeClr val="bg1"/>
                </a:solidFill>
                <a:latin typeface="Baskerville Old Face" panose="02020602080505020303" pitchFamily="18" charset="0"/>
              </a:rPr>
              <a:t>House Poverty and Opportunity Task Force Meeting</a:t>
            </a:r>
          </a:p>
        </p:txBody>
      </p:sp>
      <p:sp>
        <p:nvSpPr>
          <p:cNvPr id="3" name="Subtitle 2">
            <a:extLst>
              <a:ext uri="{FF2B5EF4-FFF2-40B4-BE49-F238E27FC236}">
                <a16:creationId xmlns:a16="http://schemas.microsoft.com/office/drawing/2014/main" id="{BDE26960-E66C-4350-A8F3-72E51F612FEE}"/>
              </a:ext>
            </a:extLst>
          </p:cNvPr>
          <p:cNvSpPr>
            <a:spLocks noGrp="1"/>
          </p:cNvSpPr>
          <p:nvPr>
            <p:ph type="subTitle" idx="1"/>
          </p:nvPr>
        </p:nvSpPr>
        <p:spPr/>
        <p:txBody>
          <a:bodyPr/>
          <a:lstStyle/>
          <a:p>
            <a:endParaRPr lang="en-US" dirty="0">
              <a:solidFill>
                <a:schemeClr val="bg1"/>
              </a:solidFill>
              <a:latin typeface="Baskerville Old Face" panose="02020602080505020303" pitchFamily="18" charset="0"/>
            </a:endParaRPr>
          </a:p>
          <a:p>
            <a:r>
              <a:rPr lang="en-US" dirty="0">
                <a:solidFill>
                  <a:schemeClr val="bg1"/>
                </a:solidFill>
                <a:latin typeface="Baskerville Old Face" panose="02020602080505020303" pitchFamily="18" charset="0"/>
              </a:rPr>
              <a:t>February 9, 2022</a:t>
            </a:r>
          </a:p>
          <a:p>
            <a:endParaRPr lang="en-US" dirty="0">
              <a:solidFill>
                <a:schemeClr val="bg1"/>
              </a:solidFill>
              <a:latin typeface="Baskerville Old Face" panose="02020602080505020303" pitchFamily="18" charset="0"/>
            </a:endParaRPr>
          </a:p>
        </p:txBody>
      </p:sp>
      <p:pic>
        <p:nvPicPr>
          <p:cNvPr id="5" name="Picture 4">
            <a:extLst>
              <a:ext uri="{FF2B5EF4-FFF2-40B4-BE49-F238E27FC236}">
                <a16:creationId xmlns:a16="http://schemas.microsoft.com/office/drawing/2014/main" id="{2A495A44-4BBC-4066-AD97-B0B76BE59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087" y="396081"/>
            <a:ext cx="1647825" cy="1647825"/>
          </a:xfrm>
          <a:prstGeom prst="rect">
            <a:avLst/>
          </a:prstGeom>
        </p:spPr>
      </p:pic>
    </p:spTree>
    <p:extLst>
      <p:ext uri="{BB962C8B-B14F-4D97-AF65-F5344CB8AC3E}">
        <p14:creationId xmlns:p14="http://schemas.microsoft.com/office/powerpoint/2010/main" val="35425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9E2BA43-0329-4EE7-AFBC-C2CA952926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84743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Thank you for attending!</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p:txBody>
          <a:bodyPr/>
          <a:lstStyle/>
          <a:p>
            <a:r>
              <a:rPr lang="en-US" dirty="0">
                <a:solidFill>
                  <a:schemeClr val="bg1"/>
                </a:solidFill>
                <a:latin typeface="Baskerville Old Face" panose="02020602080505020303" pitchFamily="18" charset="0"/>
              </a:rPr>
              <a:t>Please contact me at : </a:t>
            </a:r>
            <a:r>
              <a:rPr lang="en-US" dirty="0">
                <a:solidFill>
                  <a:schemeClr val="bg1"/>
                </a:solidFill>
                <a:latin typeface="Baskerville Old Face" panose="02020602080505020303" pitchFamily="18" charset="0"/>
                <a:hlinkClick r:id="rId3"/>
              </a:rPr>
              <a:t>rep.geran.tarr@akleg.gov</a:t>
            </a:r>
            <a:r>
              <a:rPr lang="en-US" dirty="0">
                <a:solidFill>
                  <a:schemeClr val="bg1"/>
                </a:solidFill>
                <a:latin typeface="Baskerville Old Face" panose="02020602080505020303" pitchFamily="18" charset="0"/>
              </a:rPr>
              <a:t> or my staffer at: </a:t>
            </a:r>
            <a:r>
              <a:rPr lang="en-US" dirty="0">
                <a:solidFill>
                  <a:schemeClr val="bg1"/>
                </a:solidFill>
                <a:latin typeface="Baskerville Old Face" panose="02020602080505020303" pitchFamily="18" charset="0"/>
                <a:hlinkClick r:id="rId4"/>
              </a:rPr>
              <a:t>david.song@akleg.gov</a:t>
            </a:r>
            <a:r>
              <a:rPr lang="en-US" dirty="0">
                <a:solidFill>
                  <a:schemeClr val="bg1"/>
                </a:solidFill>
                <a:latin typeface="Baskerville Old Face" panose="02020602080505020303" pitchFamily="18" charset="0"/>
              </a:rPr>
              <a:t>. </a:t>
            </a:r>
          </a:p>
          <a:p>
            <a:pPr marL="0" indent="0">
              <a:buNone/>
            </a:pPr>
            <a:endParaRPr lang="en-US" dirty="0">
              <a:solidFill>
                <a:schemeClr val="bg1"/>
              </a:solidFill>
              <a:latin typeface="Baskerville Old Face" panose="02020602080505020303" pitchFamily="18" charset="0"/>
            </a:endParaRPr>
          </a:p>
          <a:p>
            <a:r>
              <a:rPr lang="en-US" dirty="0">
                <a:solidFill>
                  <a:schemeClr val="bg1"/>
                </a:solidFill>
                <a:latin typeface="Baskerville Old Face" panose="02020602080505020303" pitchFamily="18" charset="0"/>
              </a:rPr>
              <a:t>REMINDER: If you haven’t already – please fill out our POTF member survey:</a:t>
            </a:r>
            <a:br>
              <a:rPr lang="en-US" dirty="0">
                <a:solidFill>
                  <a:schemeClr val="bg1"/>
                </a:solidFill>
                <a:latin typeface="Baskerville Old Face" panose="02020602080505020303" pitchFamily="18" charset="0"/>
              </a:rPr>
            </a:br>
            <a:r>
              <a:rPr lang="en-US" dirty="0">
                <a:solidFill>
                  <a:schemeClr val="bg1"/>
                </a:solidFill>
                <a:latin typeface="Baskerville Old Face" panose="02020602080505020303" pitchFamily="18" charset="0"/>
                <a:hlinkClick r:id="rId5"/>
              </a:rPr>
              <a:t>https://docs.google.com/forms/d/e/1FAIpQLSf1MZRJFzzljgcCFP7NB4xbBeXbB4GMpz-IjEuJj-J5kRAlnw/viewform?usp=sf_link</a:t>
            </a:r>
            <a:r>
              <a:rPr lang="en-US" dirty="0">
                <a:solidFill>
                  <a:schemeClr val="bg1"/>
                </a:solidFill>
                <a:latin typeface="Baskerville Old Face" panose="02020602080505020303" pitchFamily="18" charset="0"/>
              </a:rPr>
              <a:t> </a:t>
            </a:r>
          </a:p>
          <a:p>
            <a:pPr marL="0" indent="0">
              <a:buNone/>
            </a:pPr>
            <a:endParaRPr lang="en-US" dirty="0">
              <a:solidFill>
                <a:schemeClr val="bg1"/>
              </a:solidFill>
              <a:latin typeface="Baskerville Old Face" panose="02020602080505020303" pitchFamily="18" charset="0"/>
            </a:endParaRPr>
          </a:p>
          <a:p>
            <a:pPr marL="0" indent="0">
              <a:buNone/>
            </a:pPr>
            <a:endParaRPr lang="en-US"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22143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Land Acknowledgment </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515600" cy="4417131"/>
          </a:xfrm>
        </p:spPr>
        <p:txBody>
          <a:bodyPr>
            <a:normAutofit/>
          </a:bodyPr>
          <a:lstStyle/>
          <a:p>
            <a:pPr marL="0" indent="0">
              <a:buNone/>
            </a:pPr>
            <a:r>
              <a:rPr lang="en-US" sz="3200" dirty="0">
                <a:solidFill>
                  <a:schemeClr val="bg1"/>
                </a:solidFill>
                <a:latin typeface="Baskerville Old Face" panose="02020602080505020303" pitchFamily="18" charset="0"/>
              </a:rPr>
              <a:t>We recognize and honor the fact that we are conducting this task force work on the unceded lands of the Indigenous peoples of what we now call Alaska. We honor their continued stewardship of the land since time immemorial, and seek to work collaboratively with Native leaders, tribes, and organizations to ensure our work is done in an equitable, restorative, and culturally-responsive manner. </a:t>
            </a:r>
            <a:endParaRPr lang="en-US" sz="24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05981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Opening Check-In</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a:xfrm>
            <a:off x="838200" y="1825625"/>
            <a:ext cx="10515600" cy="4417131"/>
          </a:xfrm>
        </p:spPr>
        <p:txBody>
          <a:bodyPr>
            <a:normAutofit/>
          </a:bodyPr>
          <a:lstStyle/>
          <a:p>
            <a:endParaRPr lang="en-US" dirty="0">
              <a:solidFill>
                <a:schemeClr val="bg1"/>
              </a:solidFill>
              <a:latin typeface="Baskerville Old Face" panose="02020602080505020303" pitchFamily="18" charset="0"/>
            </a:endParaRPr>
          </a:p>
          <a:p>
            <a:endParaRPr lang="en-US" dirty="0">
              <a:solidFill>
                <a:schemeClr val="bg1"/>
              </a:solidFill>
              <a:latin typeface="Baskerville Old Face" panose="02020602080505020303" pitchFamily="18" charset="0"/>
            </a:endParaRPr>
          </a:p>
          <a:p>
            <a:endParaRPr lang="en-US" dirty="0">
              <a:solidFill>
                <a:schemeClr val="bg1"/>
              </a:solidFill>
              <a:latin typeface="Baskerville Old Face" panose="02020602080505020303" pitchFamily="18" charset="0"/>
            </a:endParaRPr>
          </a:p>
        </p:txBody>
      </p:sp>
      <p:sp>
        <p:nvSpPr>
          <p:cNvPr id="4" name="TextBox 3">
            <a:extLst>
              <a:ext uri="{FF2B5EF4-FFF2-40B4-BE49-F238E27FC236}">
                <a16:creationId xmlns:a16="http://schemas.microsoft.com/office/drawing/2014/main" id="{AE47ABA1-536A-4D3D-B7D8-C63F52581C8D}"/>
              </a:ext>
            </a:extLst>
          </p:cNvPr>
          <p:cNvSpPr txBox="1"/>
          <p:nvPr/>
        </p:nvSpPr>
        <p:spPr>
          <a:xfrm>
            <a:off x="1071418" y="1690688"/>
            <a:ext cx="9799782"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What is your favorite Alaskan food?</a:t>
            </a:r>
          </a:p>
        </p:txBody>
      </p:sp>
    </p:spTree>
    <p:extLst>
      <p:ext uri="{BB962C8B-B14F-4D97-AF65-F5344CB8AC3E}">
        <p14:creationId xmlns:p14="http://schemas.microsoft.com/office/powerpoint/2010/main" val="38022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9E2BA43-0329-4EE7-AFBC-C2CA952926E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65260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Agenda</a:t>
            </a:r>
          </a:p>
        </p:txBody>
      </p:sp>
      <p:sp>
        <p:nvSpPr>
          <p:cNvPr id="4" name="TextBox 3">
            <a:extLst>
              <a:ext uri="{FF2B5EF4-FFF2-40B4-BE49-F238E27FC236}">
                <a16:creationId xmlns:a16="http://schemas.microsoft.com/office/drawing/2014/main" id="{96CD42A0-AC0E-4125-820E-8CFD4D4AC9B5}"/>
              </a:ext>
            </a:extLst>
          </p:cNvPr>
          <p:cNvSpPr txBox="1"/>
          <p:nvPr/>
        </p:nvSpPr>
        <p:spPr>
          <a:xfrm>
            <a:off x="922168" y="1690688"/>
            <a:ext cx="10347664" cy="1938992"/>
          </a:xfrm>
          <a:prstGeom prst="rect">
            <a:avLst/>
          </a:prstGeom>
          <a:noFill/>
        </p:spPr>
        <p:txBody>
          <a:bodyPr wrap="square">
            <a:spAutoFit/>
          </a:bodyPr>
          <a:lstStyle/>
          <a:p>
            <a:pPr marL="285750" indent="-285750">
              <a:buFont typeface="Arial" panose="020B0604020202020204" pitchFamily="34" charset="0"/>
              <a:buChar char="•"/>
            </a:pPr>
            <a:r>
              <a:rPr lang="en-US" sz="2400" dirty="0">
                <a:solidFill>
                  <a:schemeClr val="bg1"/>
                </a:solidFill>
                <a:latin typeface="Baskerville Old Face" panose="02020602080505020303" pitchFamily="18" charset="0"/>
              </a:rPr>
              <a:t>Food Security Week Presentations:</a:t>
            </a:r>
          </a:p>
          <a:p>
            <a:pPr marL="742950" lvl="1" indent="-285750">
              <a:buFont typeface="Arial" panose="020B0604020202020204" pitchFamily="34" charset="0"/>
              <a:buChar char="•"/>
            </a:pPr>
            <a:r>
              <a:rPr lang="en-US" sz="2400" dirty="0">
                <a:solidFill>
                  <a:schemeClr val="bg1"/>
                </a:solidFill>
                <a:latin typeface="Baskerville Old Face" panose="02020602080505020303" pitchFamily="18" charset="0"/>
              </a:rPr>
              <a:t>Ron Meehan, Food Bank of Alaska</a:t>
            </a:r>
          </a:p>
          <a:p>
            <a:pPr marL="742950" lvl="1" indent="-285750">
              <a:buFont typeface="Arial" panose="020B0604020202020204" pitchFamily="34" charset="0"/>
              <a:buChar char="•"/>
            </a:pPr>
            <a:r>
              <a:rPr lang="en-US" sz="2400" dirty="0">
                <a:solidFill>
                  <a:schemeClr val="bg1"/>
                </a:solidFill>
                <a:latin typeface="Baskerville Old Face" panose="02020602080505020303" pitchFamily="18" charset="0"/>
              </a:rPr>
              <a:t>Hannah Hill, Bread Line, Inc.</a:t>
            </a:r>
          </a:p>
          <a:p>
            <a:pPr marL="285750" indent="-285750">
              <a:buFont typeface="Arial" panose="020B0604020202020204" pitchFamily="34" charset="0"/>
              <a:buChar char="•"/>
            </a:pPr>
            <a:r>
              <a:rPr lang="en-US" sz="2400" dirty="0">
                <a:solidFill>
                  <a:schemeClr val="bg1"/>
                </a:solidFill>
                <a:latin typeface="Baskerville Old Face" panose="02020602080505020303" pitchFamily="18" charset="0"/>
              </a:rPr>
              <a:t>Next Meeting Planning/Closing</a:t>
            </a:r>
          </a:p>
          <a:p>
            <a:pPr marL="285750" indent="-28575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41660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Ron Meehan, Food Bank of Alaska</a:t>
            </a:r>
          </a:p>
        </p:txBody>
      </p:sp>
    </p:spTree>
    <p:extLst>
      <p:ext uri="{BB962C8B-B14F-4D97-AF65-F5344CB8AC3E}">
        <p14:creationId xmlns:p14="http://schemas.microsoft.com/office/powerpoint/2010/main" val="69928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Hannah Hill, Bread Line Inc.</a:t>
            </a:r>
          </a:p>
        </p:txBody>
      </p:sp>
    </p:spTree>
    <p:extLst>
      <p:ext uri="{BB962C8B-B14F-4D97-AF65-F5344CB8AC3E}">
        <p14:creationId xmlns:p14="http://schemas.microsoft.com/office/powerpoint/2010/main" val="68932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Bread Line Inc.</a:t>
            </a:r>
          </a:p>
        </p:txBody>
      </p:sp>
      <p:pic>
        <p:nvPicPr>
          <p:cNvPr id="4" name="Picture 3" descr="Text&#10;&#10;Description automatically generated">
            <a:extLst>
              <a:ext uri="{FF2B5EF4-FFF2-40B4-BE49-F238E27FC236}">
                <a16:creationId xmlns:a16="http://schemas.microsoft.com/office/drawing/2014/main" id="{618DB375-699E-4309-84CB-B5F2CCD1E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741" y="451698"/>
            <a:ext cx="2658118" cy="6041177"/>
          </a:xfrm>
          <a:prstGeom prst="rect">
            <a:avLst/>
          </a:prstGeom>
        </p:spPr>
      </p:pic>
    </p:spTree>
    <p:extLst>
      <p:ext uri="{BB962C8B-B14F-4D97-AF65-F5344CB8AC3E}">
        <p14:creationId xmlns:p14="http://schemas.microsoft.com/office/powerpoint/2010/main" val="394186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073C-6AD6-4485-B6D3-4C3029AB3EC9}"/>
              </a:ext>
            </a:extLst>
          </p:cNvPr>
          <p:cNvSpPr>
            <a:spLocks noGrp="1"/>
          </p:cNvSpPr>
          <p:nvPr>
            <p:ph type="title"/>
          </p:nvPr>
        </p:nvSpPr>
        <p:spPr/>
        <p:txBody>
          <a:bodyPr/>
          <a:lstStyle/>
          <a:p>
            <a:r>
              <a:rPr lang="en-US" dirty="0">
                <a:solidFill>
                  <a:schemeClr val="bg1"/>
                </a:solidFill>
                <a:latin typeface="Baskerville Old Face" panose="02020602080505020303" pitchFamily="18" charset="0"/>
              </a:rPr>
              <a:t>Closing Activity</a:t>
            </a:r>
          </a:p>
        </p:txBody>
      </p:sp>
      <p:sp>
        <p:nvSpPr>
          <p:cNvPr id="3" name="Content Placeholder 2">
            <a:extLst>
              <a:ext uri="{FF2B5EF4-FFF2-40B4-BE49-F238E27FC236}">
                <a16:creationId xmlns:a16="http://schemas.microsoft.com/office/drawing/2014/main" id="{1C16A036-2257-427C-965C-1E4A3874AC0E}"/>
              </a:ext>
            </a:extLst>
          </p:cNvPr>
          <p:cNvSpPr>
            <a:spLocks noGrp="1"/>
          </p:cNvSpPr>
          <p:nvPr>
            <p:ph idx="1"/>
          </p:nvPr>
        </p:nvSpPr>
        <p:spPr/>
        <p:txBody>
          <a:bodyPr/>
          <a:lstStyle/>
          <a:p>
            <a:pPr marL="0" indent="0">
              <a:buNone/>
            </a:pPr>
            <a:r>
              <a:rPr lang="en-US" dirty="0">
                <a:solidFill>
                  <a:schemeClr val="bg1"/>
                </a:solidFill>
                <a:latin typeface="Baskerville Old Face" panose="02020602080505020303" pitchFamily="18" charset="0"/>
              </a:rPr>
              <a:t>Please tune into the Lunch and Learn tomorrow re: Food Production in Alaska!</a:t>
            </a:r>
          </a:p>
        </p:txBody>
      </p:sp>
    </p:spTree>
    <p:extLst>
      <p:ext uri="{BB962C8B-B14F-4D97-AF65-F5344CB8AC3E}">
        <p14:creationId xmlns:p14="http://schemas.microsoft.com/office/powerpoint/2010/main" val="236304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224</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Baskerville Old Face</vt:lpstr>
      <vt:lpstr>Calibri</vt:lpstr>
      <vt:lpstr>Calibri Light</vt:lpstr>
      <vt:lpstr>Office Theme</vt:lpstr>
      <vt:lpstr>House Poverty and Opportunity Task Force Meeting</vt:lpstr>
      <vt:lpstr>Land Acknowledgment </vt:lpstr>
      <vt:lpstr>Opening Check-In</vt:lpstr>
      <vt:lpstr>PowerPoint Presentation</vt:lpstr>
      <vt:lpstr>Agenda</vt:lpstr>
      <vt:lpstr>Ron Meehan, Food Bank of Alaska</vt:lpstr>
      <vt:lpstr>Hannah Hill, Bread Line Inc.</vt:lpstr>
      <vt:lpstr>Bread Line Inc.</vt:lpstr>
      <vt:lpstr>Closing Activity</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Song</dc:creator>
  <cp:lastModifiedBy>David Song</cp:lastModifiedBy>
  <cp:revision>39</cp:revision>
  <dcterms:created xsi:type="dcterms:W3CDTF">2021-08-04T20:13:28Z</dcterms:created>
  <dcterms:modified xsi:type="dcterms:W3CDTF">2022-02-10T00:45:25Z</dcterms:modified>
</cp:coreProperties>
</file>