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257" r:id="rId5"/>
    <p:sldId id="895" r:id="rId6"/>
    <p:sldId id="1183" r:id="rId7"/>
    <p:sldId id="879" r:id="rId8"/>
    <p:sldId id="1174" r:id="rId9"/>
    <p:sldId id="279" r:id="rId10"/>
    <p:sldId id="1161" r:id="rId11"/>
    <p:sldId id="1186" r:id="rId12"/>
    <p:sldId id="1163" r:id="rId13"/>
    <p:sldId id="274" r:id="rId14"/>
    <p:sldId id="892" r:id="rId15"/>
    <p:sldId id="269" r:id="rId16"/>
    <p:sldId id="270" r:id="rId17"/>
    <p:sldId id="272" r:id="rId18"/>
    <p:sldId id="1177" r:id="rId19"/>
    <p:sldId id="1182" r:id="rId20"/>
    <p:sldId id="1166" r:id="rId21"/>
    <p:sldId id="1184" r:id="rId22"/>
    <p:sldId id="1185" r:id="rId23"/>
    <p:sldId id="117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49D559-87AC-417B-9F74-D66089C21D9B}" v="3" dt="2024-02-13T23:46:02.9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8"/>
    <p:restoredTop sz="94679"/>
  </p:normalViewPr>
  <p:slideViewPr>
    <p:cSldViewPr snapToGrid="0">
      <p:cViewPr varScale="1">
        <p:scale>
          <a:sx n="92" d="100"/>
          <a:sy n="92" d="100"/>
        </p:scale>
        <p:origin x="114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ric Carrillo" userId="990c92a7-912f-4f94-95e9-4165dceca32a" providerId="ADAL" clId="{8849D559-87AC-417B-9F74-D66089C21D9B}"/>
    <pc:docChg chg="custSel delSld modSld">
      <pc:chgData name="Edric Carrillo" userId="990c92a7-912f-4f94-95e9-4165dceca32a" providerId="ADAL" clId="{8849D559-87AC-417B-9F74-D66089C21D9B}" dt="2024-02-13T23:47:37.767" v="63" actId="113"/>
      <pc:docMkLst>
        <pc:docMk/>
      </pc:docMkLst>
      <pc:sldChg chg="del">
        <pc:chgData name="Edric Carrillo" userId="990c92a7-912f-4f94-95e9-4165dceca32a" providerId="ADAL" clId="{8849D559-87AC-417B-9F74-D66089C21D9B}" dt="2024-02-13T23:34:36.862" v="0" actId="47"/>
        <pc:sldMkLst>
          <pc:docMk/>
          <pc:sldMk cId="640250418" sldId="872"/>
        </pc:sldMkLst>
      </pc:sldChg>
      <pc:sldChg chg="modSp mod">
        <pc:chgData name="Edric Carrillo" userId="990c92a7-912f-4f94-95e9-4165dceca32a" providerId="ADAL" clId="{8849D559-87AC-417B-9F74-D66089C21D9B}" dt="2024-02-13T23:47:37.767" v="63" actId="113"/>
        <pc:sldMkLst>
          <pc:docMk/>
          <pc:sldMk cId="1518732949" sldId="879"/>
        </pc:sldMkLst>
        <pc:spChg chg="mod">
          <ac:chgData name="Edric Carrillo" userId="990c92a7-912f-4f94-95e9-4165dceca32a" providerId="ADAL" clId="{8849D559-87AC-417B-9F74-D66089C21D9B}" dt="2024-02-13T23:47:29.862" v="60" actId="113"/>
          <ac:spMkLst>
            <pc:docMk/>
            <pc:sldMk cId="1518732949" sldId="879"/>
            <ac:spMk id="3" creationId="{F8BA6E18-846C-294C-D597-8FB2E24F09AB}"/>
          </ac:spMkLst>
        </pc:spChg>
        <pc:spChg chg="mod">
          <ac:chgData name="Edric Carrillo" userId="990c92a7-912f-4f94-95e9-4165dceca32a" providerId="ADAL" clId="{8849D559-87AC-417B-9F74-D66089C21D9B}" dt="2024-02-13T23:47:37.767" v="63" actId="113"/>
          <ac:spMkLst>
            <pc:docMk/>
            <pc:sldMk cId="1518732949" sldId="879"/>
            <ac:spMk id="4" creationId="{BCB9A67B-85FE-3562-B852-3DBBFED4CF1A}"/>
          </ac:spMkLst>
        </pc:spChg>
        <pc:spChg chg="mod">
          <ac:chgData name="Edric Carrillo" userId="990c92a7-912f-4f94-95e9-4165dceca32a" providerId="ADAL" clId="{8849D559-87AC-417B-9F74-D66089C21D9B}" dt="2024-02-13T23:47:34.832" v="62" actId="113"/>
          <ac:spMkLst>
            <pc:docMk/>
            <pc:sldMk cId="1518732949" sldId="879"/>
            <ac:spMk id="7" creationId="{FE10E710-2724-62B2-0467-CD8A457A7B70}"/>
          </ac:spMkLst>
        </pc:spChg>
        <pc:spChg chg="mod">
          <ac:chgData name="Edric Carrillo" userId="990c92a7-912f-4f94-95e9-4165dceca32a" providerId="ADAL" clId="{8849D559-87AC-417B-9F74-D66089C21D9B}" dt="2024-02-13T23:47:32.456" v="61" actId="113"/>
          <ac:spMkLst>
            <pc:docMk/>
            <pc:sldMk cId="1518732949" sldId="879"/>
            <ac:spMk id="8" creationId="{C86457A1-0BE0-A2B0-64A6-483316F954D5}"/>
          </ac:spMkLst>
        </pc:spChg>
      </pc:sldChg>
      <pc:sldChg chg="modSp mod">
        <pc:chgData name="Edric Carrillo" userId="990c92a7-912f-4f94-95e9-4165dceca32a" providerId="ADAL" clId="{8849D559-87AC-417B-9F74-D66089C21D9B}" dt="2024-02-13T23:41:05.263" v="29" actId="1076"/>
        <pc:sldMkLst>
          <pc:docMk/>
          <pc:sldMk cId="0" sldId="895"/>
        </pc:sldMkLst>
        <pc:spChg chg="mod">
          <ac:chgData name="Edric Carrillo" userId="990c92a7-912f-4f94-95e9-4165dceca32a" providerId="ADAL" clId="{8849D559-87AC-417B-9F74-D66089C21D9B}" dt="2024-02-13T23:41:05.263" v="29" actId="1076"/>
          <ac:spMkLst>
            <pc:docMk/>
            <pc:sldMk cId="0" sldId="895"/>
            <ac:spMk id="2" creationId="{00000000-0000-0000-0000-000000000000}"/>
          </ac:spMkLst>
        </pc:spChg>
      </pc:sldChg>
      <pc:sldChg chg="addSp delSp modSp mod">
        <pc:chgData name="Edric Carrillo" userId="990c92a7-912f-4f94-95e9-4165dceca32a" providerId="ADAL" clId="{8849D559-87AC-417B-9F74-D66089C21D9B}" dt="2024-02-13T23:40:08.631" v="24" actId="1076"/>
        <pc:sldMkLst>
          <pc:docMk/>
          <pc:sldMk cId="2707132877" sldId="1161"/>
        </pc:sldMkLst>
        <pc:spChg chg="del mod">
          <ac:chgData name="Edric Carrillo" userId="990c92a7-912f-4f94-95e9-4165dceca32a" providerId="ADAL" clId="{8849D559-87AC-417B-9F74-D66089C21D9B}" dt="2024-02-13T23:34:59.094" v="3"/>
          <ac:spMkLst>
            <pc:docMk/>
            <pc:sldMk cId="2707132877" sldId="1161"/>
            <ac:spMk id="2" creationId="{00000000-0000-0000-0000-000000000000}"/>
          </ac:spMkLst>
        </pc:spChg>
        <pc:spChg chg="add mod">
          <ac:chgData name="Edric Carrillo" userId="990c92a7-912f-4f94-95e9-4165dceca32a" providerId="ADAL" clId="{8849D559-87AC-417B-9F74-D66089C21D9B}" dt="2024-02-13T23:40:08.631" v="24" actId="1076"/>
          <ac:spMkLst>
            <pc:docMk/>
            <pc:sldMk cId="2707132877" sldId="1161"/>
            <ac:spMk id="10" creationId="{25F3F750-9C4F-AD4C-AAC9-6F7D76EBEBE1}"/>
          </ac:spMkLst>
        </pc:spChg>
        <pc:picChg chg="del">
          <ac:chgData name="Edric Carrillo" userId="990c92a7-912f-4f94-95e9-4165dceca32a" providerId="ADAL" clId="{8849D559-87AC-417B-9F74-D66089C21D9B}" dt="2024-02-13T23:35:11.057" v="4" actId="478"/>
          <ac:picMkLst>
            <pc:docMk/>
            <pc:sldMk cId="2707132877" sldId="1161"/>
            <ac:picMk id="7" creationId="{5359D1E9-0D22-E79E-6742-94D15386A3DE}"/>
          </ac:picMkLst>
        </pc:picChg>
        <pc:picChg chg="add mod">
          <ac:chgData name="Edric Carrillo" userId="990c92a7-912f-4f94-95e9-4165dceca32a" providerId="ADAL" clId="{8849D559-87AC-417B-9F74-D66089C21D9B}" dt="2024-02-13T23:38:27.524" v="14" actId="1076"/>
          <ac:picMkLst>
            <pc:docMk/>
            <pc:sldMk cId="2707132877" sldId="1161"/>
            <ac:picMk id="9" creationId="{BF11A6EF-3433-7C84-6F7A-549AD8B5261E}"/>
          </ac:picMkLst>
        </pc:picChg>
      </pc:sldChg>
      <pc:sldChg chg="modSp mod">
        <pc:chgData name="Edric Carrillo" userId="990c92a7-912f-4f94-95e9-4165dceca32a" providerId="ADAL" clId="{8849D559-87AC-417B-9F74-D66089C21D9B}" dt="2024-02-13T23:44:43.455" v="44" actId="14100"/>
        <pc:sldMkLst>
          <pc:docMk/>
          <pc:sldMk cId="1578114905" sldId="1174"/>
        </pc:sldMkLst>
        <pc:spChg chg="mod">
          <ac:chgData name="Edric Carrillo" userId="990c92a7-912f-4f94-95e9-4165dceca32a" providerId="ADAL" clId="{8849D559-87AC-417B-9F74-D66089C21D9B}" dt="2024-02-13T23:44:43.455" v="44" actId="14100"/>
          <ac:spMkLst>
            <pc:docMk/>
            <pc:sldMk cId="1578114905" sldId="1174"/>
            <ac:spMk id="2" creationId="{0354C8FD-0585-E35F-9AAA-05C63D3AE501}"/>
          </ac:spMkLst>
        </pc:spChg>
        <pc:spChg chg="mod">
          <ac:chgData name="Edric Carrillo" userId="990c92a7-912f-4f94-95e9-4165dceca32a" providerId="ADAL" clId="{8849D559-87AC-417B-9F74-D66089C21D9B}" dt="2024-02-13T23:44:40.236" v="43" actId="14100"/>
          <ac:spMkLst>
            <pc:docMk/>
            <pc:sldMk cId="1578114905" sldId="1174"/>
            <ac:spMk id="8" creationId="{1F009C47-4B12-FFEF-D466-9ACF7A0F86F4}"/>
          </ac:spMkLst>
        </pc:spChg>
      </pc:sldChg>
      <pc:sldChg chg="addSp delSp modSp mod">
        <pc:chgData name="Edric Carrillo" userId="990c92a7-912f-4f94-95e9-4165dceca32a" providerId="ADAL" clId="{8849D559-87AC-417B-9F74-D66089C21D9B}" dt="2024-02-13T23:46:45.099" v="59" actId="1076"/>
        <pc:sldMkLst>
          <pc:docMk/>
          <pc:sldMk cId="4190213438" sldId="1182"/>
        </pc:sldMkLst>
        <pc:spChg chg="mod">
          <ac:chgData name="Edric Carrillo" userId="990c92a7-912f-4f94-95e9-4165dceca32a" providerId="ADAL" clId="{8849D559-87AC-417B-9F74-D66089C21D9B}" dt="2024-02-13T23:46:45.099" v="59" actId="1076"/>
          <ac:spMkLst>
            <pc:docMk/>
            <pc:sldMk cId="4190213438" sldId="1182"/>
            <ac:spMk id="21" creationId="{FBBA5123-3E07-327B-A4A7-629E196114BA}"/>
          </ac:spMkLst>
        </pc:spChg>
        <pc:picChg chg="add mod">
          <ac:chgData name="Edric Carrillo" userId="990c92a7-912f-4f94-95e9-4165dceca32a" providerId="ADAL" clId="{8849D559-87AC-417B-9F74-D66089C21D9B}" dt="2024-02-13T23:46:42.352" v="58" actId="1076"/>
          <ac:picMkLst>
            <pc:docMk/>
            <pc:sldMk cId="4190213438" sldId="1182"/>
            <ac:picMk id="3" creationId="{6C950382-5634-BD78-6153-82A298948769}"/>
          </ac:picMkLst>
        </pc:picChg>
        <pc:picChg chg="del">
          <ac:chgData name="Edric Carrillo" userId="990c92a7-912f-4f94-95e9-4165dceca32a" providerId="ADAL" clId="{8849D559-87AC-417B-9F74-D66089C21D9B}" dt="2024-02-13T23:46:06.660" v="49" actId="478"/>
          <ac:picMkLst>
            <pc:docMk/>
            <pc:sldMk cId="4190213438" sldId="1182"/>
            <ac:picMk id="20" creationId="{0C3F32EC-2446-984F-D207-A7C9D59FB3F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5095E8-E8B3-4BA4-B3AC-2DEF8116DEB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01CD44-8CC0-4C6E-AB1D-4739CC506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90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BE536-5226-52FC-7580-9A99BCA6BE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AA6076-0BC8-5978-8F30-EBB0C961F1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19163-0E9D-BD3B-6FD2-8ECB8E22C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E528C-A1D0-46F2-B12A-64B7CEFD461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0A3FB-05F9-5AFD-0488-9E97BD94D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5E155-DBDC-09C4-EFF2-147D9B668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147C-1A8A-4E69-BA4D-8E9113F7F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483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28675-AE2E-36C7-EFF3-E63A6554B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107565-F454-D5FA-3C80-C30A20CC28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96C64-9736-734A-B120-43622E74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E528C-A1D0-46F2-B12A-64B7CEFD461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79517-FD56-D60A-93A9-C44D3BC61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59451-39AC-AA5D-5513-4735613F3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147C-1A8A-4E69-BA4D-8E9113F7F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88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402264-DA03-5002-3651-538120F8D8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CAB0BF-3088-A4A1-DE7E-D7287D4F31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D7AA3-D962-6497-E162-CA93B5C32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E528C-A1D0-46F2-B12A-64B7CEFD461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1124B-1137-5277-B7DC-A707938DA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1438F-569E-5612-74E2-AD936C5FA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147C-1A8A-4E69-BA4D-8E9113F7F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03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AB20F-2D91-2AB3-705C-B74D1879B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F001B-1586-9A73-4524-C00AD792C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1AD38-A55E-379E-37DF-5AE1C7B73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E528C-A1D0-46F2-B12A-64B7CEFD461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CBB17-BB06-3BCB-A2F5-CCEC99E66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4BB02-83AB-8BD7-02A4-185DDB109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147C-1A8A-4E69-BA4D-8E9113F7F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229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2A0B9-F753-9CC8-480C-062BAC61E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00AEA-7EAF-4F41-4C68-B5E8631F1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628F6-5B6F-2BED-3BA8-43E83039B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E528C-A1D0-46F2-B12A-64B7CEFD461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00CCA-A68B-E429-3A73-9AF20A9FA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2D911-46A2-ABF2-0BBA-9A7E2ABB9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147C-1A8A-4E69-BA4D-8E9113F7F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51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E0D68-9005-A438-B8A4-1D89E8394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C4FB5-4AA6-312A-52FE-B61EF4DF4E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4AEDDB-48C4-EBA6-B6E6-EC7B19FA6A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F2C6F-0114-93F0-B2A2-E0DD5BB7F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E528C-A1D0-46F2-B12A-64B7CEFD461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3D43C6-030A-5C35-66C6-7727B5734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1CD2BD-572D-1693-896B-0662AA382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147C-1A8A-4E69-BA4D-8E9113F7F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55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E23C5-1B87-FCBF-4BAB-77B3FAFA9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D4BCA-5200-97E8-8AA0-47D35FF6E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FF3CBC-1C2A-9DA2-9170-3BCB0CC57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3CC55F-4CF2-C170-346D-081BAF2B96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EC0FEE-A074-EAC9-8F93-7F5B26BA13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27DFA2-D185-80A5-5EBB-A009DC701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E528C-A1D0-46F2-B12A-64B7CEFD461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578703-F8E3-DA67-BF7C-09424F962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2D7E30-678C-BD45-558D-4B2C11D97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147C-1A8A-4E69-BA4D-8E9113F7F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6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825E8-EE5F-9607-51A5-4D486A2FA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A23F57-6FB6-63B7-9BD7-BCC4DD933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E528C-A1D0-46F2-B12A-64B7CEFD461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BAD464-1AA0-E73B-381A-D7242B43F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558119-3EA6-6618-F06C-C4C108F59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147C-1A8A-4E69-BA4D-8E9113F7F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87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4176FB-5212-1F82-987C-F0313D25F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E528C-A1D0-46F2-B12A-64B7CEFD461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8D3033-1BCF-B8A6-55FF-D0FB919F5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2CDB3-13F7-3B06-5CCF-9DCD4AA52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147C-1A8A-4E69-BA4D-8E9113F7F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63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B730C-37B5-8D66-A80A-6AE2C5437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5E6F6-176B-5130-45F7-C44927C3E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F9BAFB-B6DF-165C-D3C9-1D8609EEF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A26D84-B028-F458-2ED7-9A81BA039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E528C-A1D0-46F2-B12A-64B7CEFD461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037CBE-ABDF-1C3C-7F8E-6C543D951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D6AE9E-8352-77BF-B5B1-801B1FB2A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147C-1A8A-4E69-BA4D-8E9113F7F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30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BF6B1-4389-860A-298D-5F3069E5B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70866B-D95F-D881-C0A3-6A2D435B6B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492B7-7510-058A-CC70-975D916FAF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75A900-8720-B47C-60F1-0E625157D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E528C-A1D0-46F2-B12A-64B7CEFD461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7A47AA-0B64-4F26-7E96-53FD522AD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CD554E-147D-5DBC-5D83-87158BDA1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147C-1A8A-4E69-BA4D-8E9113F7F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30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27F321-B5CD-1910-72AF-98FC770B5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E3264-EAFF-2547-5318-DD671073D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0C28C-6A17-10C8-22B6-293DF2FEA9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E528C-A1D0-46F2-B12A-64B7CEFD461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8124D-901F-13CA-22BB-710A66A60B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F263F-E5EE-079F-F996-1C8147FDC2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4147C-1A8A-4E69-BA4D-8E9113F7F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171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89222" y="3247833"/>
            <a:ext cx="4813556" cy="3610167"/>
          </a:xfrm>
          <a:custGeom>
            <a:avLst/>
            <a:gdLst/>
            <a:ahLst/>
            <a:cxnLst/>
            <a:rect l="l" t="t" r="r" b="b"/>
            <a:pathLst>
              <a:path w="7220334" h="5415251">
                <a:moveTo>
                  <a:pt x="0" y="0"/>
                </a:moveTo>
                <a:lnTo>
                  <a:pt x="7220334" y="0"/>
                </a:lnTo>
                <a:lnTo>
                  <a:pt x="7220334" y="5415251"/>
                </a:lnTo>
                <a:lnTo>
                  <a:pt x="0" y="541525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6015463" y="1"/>
            <a:ext cx="6176537" cy="4117691"/>
          </a:xfrm>
          <a:custGeom>
            <a:avLst/>
            <a:gdLst/>
            <a:ahLst/>
            <a:cxnLst/>
            <a:rect l="l" t="t" r="r" b="b"/>
            <a:pathLst>
              <a:path w="9264806" h="6176537">
                <a:moveTo>
                  <a:pt x="0" y="0"/>
                </a:moveTo>
                <a:lnTo>
                  <a:pt x="9264806" y="0"/>
                </a:lnTo>
                <a:lnTo>
                  <a:pt x="9264806" y="6176537"/>
                </a:lnTo>
                <a:lnTo>
                  <a:pt x="0" y="617653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2878791" y="1"/>
            <a:ext cx="4801195" cy="4117691"/>
          </a:xfrm>
          <a:custGeom>
            <a:avLst/>
            <a:gdLst/>
            <a:ahLst/>
            <a:cxnLst/>
            <a:rect l="l" t="t" r="r" b="b"/>
            <a:pathLst>
              <a:path w="7201792" h="6176537">
                <a:moveTo>
                  <a:pt x="0" y="0"/>
                </a:moveTo>
                <a:lnTo>
                  <a:pt x="7201792" y="0"/>
                </a:lnTo>
                <a:lnTo>
                  <a:pt x="7201792" y="6176537"/>
                </a:lnTo>
                <a:lnTo>
                  <a:pt x="0" y="617653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AutoShape 5"/>
          <p:cNvSpPr/>
          <p:nvPr/>
        </p:nvSpPr>
        <p:spPr>
          <a:xfrm rot="-7020778">
            <a:off x="-4268477" y="547670"/>
            <a:ext cx="10820400" cy="6960771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/>
          <p:nvPr/>
        </p:nvSpPr>
        <p:spPr>
          <a:xfrm rot="-7020778">
            <a:off x="-5241117" y="547670"/>
            <a:ext cx="10820400" cy="6960771"/>
          </a:xfrm>
          <a:prstGeom prst="rect">
            <a:avLst/>
          </a:prstGeom>
          <a:solidFill>
            <a:srgbClr val="263F6B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10317495" y="5971202"/>
            <a:ext cx="1188705" cy="196677"/>
          </a:xfrm>
          <a:custGeom>
            <a:avLst/>
            <a:gdLst/>
            <a:ahLst/>
            <a:cxnLst/>
            <a:rect l="l" t="t" r="r" b="b"/>
            <a:pathLst>
              <a:path w="1783058" h="295015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AutoShape 8"/>
          <p:cNvSpPr/>
          <p:nvPr/>
        </p:nvSpPr>
        <p:spPr>
          <a:xfrm>
            <a:off x="-1024182" y="3053799"/>
            <a:ext cx="3496155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9" name="AutoShape 9"/>
          <p:cNvSpPr/>
          <p:nvPr/>
        </p:nvSpPr>
        <p:spPr>
          <a:xfrm>
            <a:off x="-1532663" y="6388561"/>
            <a:ext cx="6003849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0" y="311098"/>
            <a:ext cx="2742701" cy="2742701"/>
          </a:xfrm>
          <a:custGeom>
            <a:avLst/>
            <a:gdLst/>
            <a:ahLst/>
            <a:cxnLst/>
            <a:rect l="l" t="t" r="r" b="b"/>
            <a:pathLst>
              <a:path w="4114052" h="4114052">
                <a:moveTo>
                  <a:pt x="0" y="0"/>
                </a:moveTo>
                <a:lnTo>
                  <a:pt x="4114052" y="0"/>
                </a:lnTo>
                <a:lnTo>
                  <a:pt x="4114052" y="4114052"/>
                </a:lnTo>
                <a:lnTo>
                  <a:pt x="0" y="411405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7679986" y="4117691"/>
            <a:ext cx="4512014" cy="2774428"/>
          </a:xfrm>
          <a:custGeom>
            <a:avLst/>
            <a:gdLst/>
            <a:ahLst/>
            <a:cxnLst/>
            <a:rect l="l" t="t" r="r" b="b"/>
            <a:pathLst>
              <a:path w="6768021" h="4161642">
                <a:moveTo>
                  <a:pt x="0" y="0"/>
                </a:moveTo>
                <a:lnTo>
                  <a:pt x="6768021" y="0"/>
                </a:lnTo>
                <a:lnTo>
                  <a:pt x="6768021" y="4161642"/>
                </a:lnTo>
                <a:lnTo>
                  <a:pt x="0" y="416164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TextBox 12"/>
          <p:cNvSpPr txBox="1"/>
          <p:nvPr/>
        </p:nvSpPr>
        <p:spPr>
          <a:xfrm>
            <a:off x="579281" y="3486311"/>
            <a:ext cx="2991195" cy="605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75"/>
              </a:lnSpc>
            </a:pPr>
            <a:r>
              <a:rPr lang="en-US" sz="5253" spc="-309">
                <a:solidFill>
                  <a:srgbClr val="FFFFFF"/>
                </a:solidFill>
                <a:latin typeface="Montserrat Ultra-Bold Italics"/>
              </a:rPr>
              <a:t>AHOY!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9281" y="4853455"/>
            <a:ext cx="4043544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6"/>
              </a:lnSpc>
            </a:pPr>
            <a:r>
              <a:rPr lang="en-US" sz="1866" spc="93">
                <a:solidFill>
                  <a:srgbClr val="FFFFFF"/>
                </a:solidFill>
                <a:latin typeface="Montserrat Ultra-Bold Italics"/>
              </a:rPr>
              <a:t>CAPTAIN STEVE WHITE</a:t>
            </a:r>
            <a:endParaRPr lang="en-US" sz="1866" spc="93">
              <a:solidFill>
                <a:srgbClr val="FFFFFF"/>
              </a:solidFill>
              <a:latin typeface="Montserrat Bold Italics"/>
            </a:endParaRPr>
          </a:p>
          <a:p>
            <a:pPr>
              <a:lnSpc>
                <a:spcPts val="1866"/>
              </a:lnSpc>
            </a:pPr>
            <a:r>
              <a:rPr lang="en-US" sz="1866" spc="93">
                <a:solidFill>
                  <a:srgbClr val="FFFFFF"/>
                </a:solidFill>
                <a:latin typeface="Montserrat Bold Italics"/>
              </a:rPr>
              <a:t>EXECUTIVE DIRECTOR </a:t>
            </a:r>
          </a:p>
          <a:p>
            <a:pPr>
              <a:lnSpc>
                <a:spcPts val="1866"/>
              </a:lnSpc>
            </a:pPr>
            <a:r>
              <a:rPr lang="en-US" sz="1866" spc="93">
                <a:solidFill>
                  <a:srgbClr val="FFFFFF"/>
                </a:solidFill>
                <a:latin typeface="Montserrat Bold Italics"/>
              </a:rPr>
              <a:t>U.S. COAST GUARD (RETIRED)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53719" y="1112790"/>
            <a:ext cx="10820400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4"/>
              </a:lnSpc>
            </a:pPr>
            <a:r>
              <a:rPr lang="en-US" sz="2800">
                <a:solidFill>
                  <a:srgbClr val="263F6B"/>
                </a:solidFill>
                <a:latin typeface="Montserrat Bold Italics"/>
              </a:rPr>
              <a:t>MINIMIZE IMPACTS TO WILDLIFE</a:t>
            </a:r>
          </a:p>
        </p:txBody>
      </p:sp>
      <p:sp>
        <p:nvSpPr>
          <p:cNvPr id="3" name="AutoShape 3"/>
          <p:cNvSpPr/>
          <p:nvPr/>
        </p:nvSpPr>
        <p:spPr>
          <a:xfrm rot="-1753206">
            <a:off x="-742203" y="2902905"/>
            <a:ext cx="17188995" cy="6390775"/>
          </a:xfrm>
          <a:prstGeom prst="rect">
            <a:avLst/>
          </a:prstGeom>
          <a:solidFill>
            <a:srgbClr val="545454">
              <a:alpha val="4706"/>
            </a:srgbClr>
          </a:solidFill>
          <a:ln w="38100" cap="sq">
            <a:solidFill>
              <a:srgbClr val="000000">
                <a:alpha val="4706"/>
              </a:srgbClr>
            </a:solidFill>
            <a:prstDash val="solid"/>
            <a:miter/>
          </a:ln>
        </p:spPr>
        <p:txBody>
          <a:bodyPr/>
          <a:lstStyle/>
          <a:p>
            <a:endParaRPr lang="en-US" sz="1200"/>
          </a:p>
        </p:txBody>
      </p:sp>
      <p:sp>
        <p:nvSpPr>
          <p:cNvPr id="4" name="AutoShape 4"/>
          <p:cNvSpPr/>
          <p:nvPr/>
        </p:nvSpPr>
        <p:spPr>
          <a:xfrm>
            <a:off x="685800" y="6394044"/>
            <a:ext cx="10820400" cy="901102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AutoShape 5"/>
          <p:cNvSpPr/>
          <p:nvPr/>
        </p:nvSpPr>
        <p:spPr>
          <a:xfrm>
            <a:off x="685800" y="-450551"/>
            <a:ext cx="10820400" cy="901102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545974" y="2179160"/>
            <a:ext cx="3942757" cy="2522477"/>
          </a:xfrm>
          <a:custGeom>
            <a:avLst/>
            <a:gdLst/>
            <a:ahLst/>
            <a:cxnLst/>
            <a:rect l="l" t="t" r="r" b="b"/>
            <a:pathLst>
              <a:path w="5914135" h="3783716">
                <a:moveTo>
                  <a:pt x="0" y="0"/>
                </a:moveTo>
                <a:lnTo>
                  <a:pt x="5914135" y="0"/>
                </a:lnTo>
                <a:lnTo>
                  <a:pt x="5914135" y="3783716"/>
                </a:lnTo>
                <a:lnTo>
                  <a:pt x="0" y="378371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8353845" y="2179159"/>
            <a:ext cx="3152355" cy="3405163"/>
          </a:xfrm>
          <a:custGeom>
            <a:avLst/>
            <a:gdLst/>
            <a:ahLst/>
            <a:cxnLst/>
            <a:rect l="l" t="t" r="r" b="b"/>
            <a:pathLst>
              <a:path w="4728533" h="5107745">
                <a:moveTo>
                  <a:pt x="0" y="0"/>
                </a:moveTo>
                <a:lnTo>
                  <a:pt x="4728534" y="0"/>
                </a:lnTo>
                <a:lnTo>
                  <a:pt x="4728534" y="5107744"/>
                </a:lnTo>
                <a:lnTo>
                  <a:pt x="0" y="510774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3985209" y="4069785"/>
            <a:ext cx="4221582" cy="2260039"/>
          </a:xfrm>
          <a:custGeom>
            <a:avLst/>
            <a:gdLst/>
            <a:ahLst/>
            <a:cxnLst/>
            <a:rect l="l" t="t" r="r" b="b"/>
            <a:pathLst>
              <a:path w="6332373" h="3390058">
                <a:moveTo>
                  <a:pt x="0" y="0"/>
                </a:moveTo>
                <a:lnTo>
                  <a:pt x="6332373" y="0"/>
                </a:lnTo>
                <a:lnTo>
                  <a:pt x="6332373" y="3390058"/>
                </a:lnTo>
                <a:lnTo>
                  <a:pt x="0" y="339005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 rot="19641444" flipV="1">
            <a:off x="3426408" y="2543456"/>
            <a:ext cx="1503249" cy="520771"/>
          </a:xfrm>
          <a:custGeom>
            <a:avLst/>
            <a:gdLst/>
            <a:ahLst/>
            <a:cxnLst/>
            <a:rect l="l" t="t" r="r" b="b"/>
            <a:pathLst>
              <a:path w="3321823" h="938415">
                <a:moveTo>
                  <a:pt x="0" y="938415"/>
                </a:moveTo>
                <a:lnTo>
                  <a:pt x="3321822" y="938415"/>
                </a:lnTo>
                <a:lnTo>
                  <a:pt x="3321822" y="0"/>
                </a:lnTo>
                <a:lnTo>
                  <a:pt x="0" y="0"/>
                </a:lnTo>
                <a:lnTo>
                  <a:pt x="0" y="938415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TextBox 11"/>
          <p:cNvSpPr txBox="1"/>
          <p:nvPr/>
        </p:nvSpPr>
        <p:spPr>
          <a:xfrm>
            <a:off x="4785765" y="2401360"/>
            <a:ext cx="2956310" cy="1598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73"/>
              </a:lnSpc>
            </a:pPr>
            <a:r>
              <a:rPr lang="en-US" sz="1267" spc="25">
                <a:solidFill>
                  <a:srgbClr val="213559"/>
                </a:solidFill>
                <a:latin typeface="Montserrat Bold"/>
              </a:rPr>
              <a:t>USCG Issued AIS Broadcast</a:t>
            </a:r>
          </a:p>
          <a:p>
            <a:pPr>
              <a:lnSpc>
                <a:spcPts val="1773"/>
              </a:lnSpc>
              <a:spcBef>
                <a:spcPct val="0"/>
              </a:spcBef>
            </a:pPr>
            <a:r>
              <a:rPr lang="en-US" sz="1267" spc="25">
                <a:solidFill>
                  <a:srgbClr val="213559"/>
                </a:solidFill>
                <a:latin typeface="Montserrat"/>
              </a:rPr>
              <a:t>Two endangered North Pacific right whales were documented within a pod of 20 whales including humpback and fin whales near Unimak Pass. Advisory was issued via AIS.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1753206">
            <a:off x="-742203" y="2902905"/>
            <a:ext cx="17188995" cy="6390775"/>
          </a:xfrm>
          <a:prstGeom prst="rect">
            <a:avLst/>
          </a:prstGeom>
          <a:solidFill>
            <a:srgbClr val="545454">
              <a:alpha val="4706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AutoShape 5"/>
          <p:cNvSpPr/>
          <p:nvPr/>
        </p:nvSpPr>
        <p:spPr>
          <a:xfrm>
            <a:off x="685800" y="6394044"/>
            <a:ext cx="10820400" cy="901102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/>
          <p:nvPr/>
        </p:nvSpPr>
        <p:spPr>
          <a:xfrm>
            <a:off x="685800" y="-450551"/>
            <a:ext cx="10820400" cy="901102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707D72-BDE2-4B91-2C43-7DF18456DF9D}"/>
              </a:ext>
            </a:extLst>
          </p:cNvPr>
          <p:cNvSpPr txBox="1"/>
          <p:nvPr/>
        </p:nvSpPr>
        <p:spPr>
          <a:xfrm>
            <a:off x="1624642" y="1053697"/>
            <a:ext cx="9063789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ts val="2744"/>
              </a:lnSpc>
              <a:defRPr/>
            </a:pPr>
            <a:r>
              <a:rPr lang="en-US" sz="2800" spc="-100">
                <a:solidFill>
                  <a:srgbClr val="263F6B"/>
                </a:solidFill>
                <a:latin typeface="Montserrat Bold Italics"/>
              </a:rPr>
              <a:t>ASSIST VESSELS IN DISTRESS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954C2610-87D7-7632-256E-4E0F6E611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1677" y="1940218"/>
            <a:ext cx="4474323" cy="292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05E0B9-66E4-83FD-4EFE-9F580DC4C138}"/>
              </a:ext>
            </a:extLst>
          </p:cNvPr>
          <p:cNvSpPr txBox="1"/>
          <p:nvPr/>
        </p:nvSpPr>
        <p:spPr>
          <a:xfrm>
            <a:off x="2820112" y="5013144"/>
            <a:ext cx="20774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263F6B"/>
                </a:solidFill>
                <a:latin typeface="Calibri Bold" panose="020F0702030404030204" pitchFamily="34" charset="0"/>
              </a:rPr>
              <a:t>Laura Maersk​</a:t>
            </a:r>
            <a:br>
              <a:rPr lang="en-US" sz="1600" b="1">
                <a:solidFill>
                  <a:srgbClr val="263F6B"/>
                </a:solidFill>
                <a:latin typeface="Calibri Bold" panose="020F0702030404030204" pitchFamily="34" charset="0"/>
              </a:rPr>
            </a:br>
            <a:r>
              <a:rPr lang="en-US" sz="1600" b="1">
                <a:solidFill>
                  <a:srgbClr val="263F6B"/>
                </a:solidFill>
                <a:latin typeface="Calibri Bold" panose="020F0702030404030204" pitchFamily="34" charset="0"/>
              </a:rPr>
              <a:t>Not Under Command​</a:t>
            </a:r>
            <a:endParaRPr lang="en-US" sz="1600" b="1">
              <a:solidFill>
                <a:srgbClr val="263F6B"/>
              </a:solidFill>
            </a:endParaRPr>
          </a:p>
        </p:txBody>
      </p:sp>
      <p:pic>
        <p:nvPicPr>
          <p:cNvPr id="7176" name="Picture 8">
            <a:extLst>
              <a:ext uri="{FF2B5EF4-FFF2-40B4-BE49-F238E27FC236}">
                <a16:creationId xmlns:a16="http://schemas.microsoft.com/office/drawing/2014/main" id="{DAEE550E-9B70-1C3D-564A-14005D56B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4323" y="1940218"/>
            <a:ext cx="3613150" cy="291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ABF99149-EFDE-D5F0-86D0-4B2E9B46A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4323" y="3627312"/>
            <a:ext cx="1301750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F5AEED5-50A0-2011-B43D-711DA40F43C7}"/>
              </a:ext>
            </a:extLst>
          </p:cNvPr>
          <p:cNvSpPr txBox="1"/>
          <p:nvPr/>
        </p:nvSpPr>
        <p:spPr>
          <a:xfrm>
            <a:off x="6974437" y="5136253"/>
            <a:ext cx="33729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1600" b="1">
                <a:solidFill>
                  <a:srgbClr val="263F6B"/>
                </a:solidFill>
                <a:latin typeface="Calibri Bold" panose="020F0702030404030204" pitchFamily="34" charset="0"/>
              </a:rPr>
              <a:t>F/V Masonic wreck</a:t>
            </a:r>
            <a:endParaRPr lang="en-US" sz="1600" b="1">
              <a:solidFill>
                <a:srgbClr val="263F6B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1116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742950"/>
            <a:ext cx="10820400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4"/>
              </a:lnSpc>
            </a:pPr>
            <a:r>
              <a:rPr lang="en-US" sz="2800" spc="-100">
                <a:solidFill>
                  <a:srgbClr val="263F6B"/>
                </a:solidFill>
                <a:latin typeface="Montserrat Bold Italics"/>
              </a:rPr>
              <a:t>No Sea Traffic Management = High Risk Transits</a:t>
            </a:r>
          </a:p>
          <a:p>
            <a:pPr algn="ctr">
              <a:lnSpc>
                <a:spcPts val="2744"/>
              </a:lnSpc>
            </a:pPr>
            <a:endParaRPr lang="en-US" sz="2800" spc="-165">
              <a:solidFill>
                <a:srgbClr val="263F6B"/>
              </a:solidFill>
              <a:latin typeface="Montserrat Bold Italics"/>
            </a:endParaRPr>
          </a:p>
        </p:txBody>
      </p:sp>
      <p:sp>
        <p:nvSpPr>
          <p:cNvPr id="3" name="AutoShape 3"/>
          <p:cNvSpPr/>
          <p:nvPr/>
        </p:nvSpPr>
        <p:spPr>
          <a:xfrm rot="-1753206">
            <a:off x="-716803" y="2902905"/>
            <a:ext cx="17188995" cy="6390775"/>
          </a:xfrm>
          <a:prstGeom prst="rect">
            <a:avLst/>
          </a:prstGeom>
          <a:solidFill>
            <a:srgbClr val="545454">
              <a:alpha val="4706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4" name="AutoShape 4"/>
          <p:cNvSpPr/>
          <p:nvPr/>
        </p:nvSpPr>
        <p:spPr>
          <a:xfrm>
            <a:off x="685800" y="6394044"/>
            <a:ext cx="10820400" cy="901102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AutoShape 5"/>
          <p:cNvSpPr/>
          <p:nvPr/>
        </p:nvSpPr>
        <p:spPr>
          <a:xfrm>
            <a:off x="685800" y="-450551"/>
            <a:ext cx="10820400" cy="901102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1874505" y="1343706"/>
            <a:ext cx="8445491" cy="4654403"/>
          </a:xfrm>
          <a:custGeom>
            <a:avLst/>
            <a:gdLst/>
            <a:ahLst/>
            <a:cxnLst/>
            <a:rect l="l" t="t" r="r" b="b"/>
            <a:pathLst>
              <a:path w="12668236" h="6981605">
                <a:moveTo>
                  <a:pt x="0" y="0"/>
                </a:moveTo>
                <a:lnTo>
                  <a:pt x="12668236" y="0"/>
                </a:lnTo>
                <a:lnTo>
                  <a:pt x="12668236" y="6981605"/>
                </a:lnTo>
                <a:lnTo>
                  <a:pt x="0" y="698160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1874505" y="1343706"/>
            <a:ext cx="2570828" cy="1374981"/>
          </a:xfrm>
          <a:custGeom>
            <a:avLst/>
            <a:gdLst/>
            <a:ahLst/>
            <a:cxnLst/>
            <a:rect l="l" t="t" r="r" b="b"/>
            <a:pathLst>
              <a:path w="3856242" h="2062472">
                <a:moveTo>
                  <a:pt x="0" y="0"/>
                </a:moveTo>
                <a:lnTo>
                  <a:pt x="3856242" y="0"/>
                </a:lnTo>
                <a:lnTo>
                  <a:pt x="3856242" y="2062472"/>
                </a:lnTo>
                <a:lnTo>
                  <a:pt x="0" y="206247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871697"/>
            <a:ext cx="10820400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4"/>
              </a:lnSpc>
            </a:pPr>
            <a:r>
              <a:rPr lang="en-US" sz="3200" spc="-100">
                <a:solidFill>
                  <a:srgbClr val="263F6B"/>
                </a:solidFill>
                <a:latin typeface="Montserrat Bold Italics"/>
              </a:rPr>
              <a:t>Post Sea Traffic Implementation</a:t>
            </a:r>
          </a:p>
          <a:p>
            <a:pPr algn="ctr">
              <a:lnSpc>
                <a:spcPts val="2744"/>
              </a:lnSpc>
            </a:pPr>
            <a:endParaRPr lang="en-US" sz="2800" spc="-165">
              <a:solidFill>
                <a:srgbClr val="263F6B"/>
              </a:solidFill>
              <a:latin typeface="Montserrat Bold Italics"/>
            </a:endParaRPr>
          </a:p>
        </p:txBody>
      </p:sp>
      <p:sp>
        <p:nvSpPr>
          <p:cNvPr id="3" name="AutoShape 3"/>
          <p:cNvSpPr/>
          <p:nvPr/>
        </p:nvSpPr>
        <p:spPr>
          <a:xfrm rot="-1753206">
            <a:off x="-742203" y="2902905"/>
            <a:ext cx="17188995" cy="6390775"/>
          </a:xfrm>
          <a:prstGeom prst="rect">
            <a:avLst/>
          </a:prstGeom>
          <a:solidFill>
            <a:srgbClr val="545454">
              <a:alpha val="4706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4" name="AutoShape 4"/>
          <p:cNvSpPr/>
          <p:nvPr/>
        </p:nvSpPr>
        <p:spPr>
          <a:xfrm>
            <a:off x="685800" y="6394044"/>
            <a:ext cx="10820400" cy="901102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AutoShape 5"/>
          <p:cNvSpPr/>
          <p:nvPr/>
        </p:nvSpPr>
        <p:spPr>
          <a:xfrm>
            <a:off x="685800" y="-450551"/>
            <a:ext cx="10820400" cy="901102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3092044" y="1578579"/>
            <a:ext cx="5805877" cy="4214184"/>
          </a:xfrm>
          <a:custGeom>
            <a:avLst/>
            <a:gdLst/>
            <a:ahLst/>
            <a:cxnLst/>
            <a:rect l="l" t="t" r="r" b="b"/>
            <a:pathLst>
              <a:path w="8708815" h="6321276">
                <a:moveTo>
                  <a:pt x="0" y="0"/>
                </a:moveTo>
                <a:lnTo>
                  <a:pt x="8708815" y="0"/>
                </a:lnTo>
                <a:lnTo>
                  <a:pt x="8708815" y="6321276"/>
                </a:lnTo>
                <a:lnTo>
                  <a:pt x="0" y="632127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3092043" y="1578579"/>
            <a:ext cx="2570828" cy="1374981"/>
          </a:xfrm>
          <a:custGeom>
            <a:avLst/>
            <a:gdLst/>
            <a:ahLst/>
            <a:cxnLst/>
            <a:rect l="l" t="t" r="r" b="b"/>
            <a:pathLst>
              <a:path w="3856242" h="2062472">
                <a:moveTo>
                  <a:pt x="0" y="0"/>
                </a:moveTo>
                <a:lnTo>
                  <a:pt x="3856242" y="0"/>
                </a:lnTo>
                <a:lnTo>
                  <a:pt x="3856242" y="2062472"/>
                </a:lnTo>
                <a:lnTo>
                  <a:pt x="0" y="206247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1055952"/>
            <a:ext cx="10820400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4"/>
              </a:lnSpc>
            </a:pPr>
            <a:r>
              <a:rPr lang="en-US" sz="2800" spc="-100">
                <a:solidFill>
                  <a:srgbClr val="263F6B"/>
                </a:solidFill>
                <a:latin typeface="Montserrat Bold Italics"/>
              </a:rPr>
              <a:t>PREVENTING DISASTERS</a:t>
            </a:r>
          </a:p>
        </p:txBody>
      </p:sp>
      <p:sp>
        <p:nvSpPr>
          <p:cNvPr id="3" name="AutoShape 3"/>
          <p:cNvSpPr/>
          <p:nvPr/>
        </p:nvSpPr>
        <p:spPr>
          <a:xfrm rot="-1753206">
            <a:off x="-742203" y="2902905"/>
            <a:ext cx="17188995" cy="6390775"/>
          </a:xfrm>
          <a:prstGeom prst="rect">
            <a:avLst/>
          </a:prstGeom>
          <a:solidFill>
            <a:srgbClr val="545454">
              <a:alpha val="4706"/>
            </a:srgbClr>
          </a:solidFill>
          <a:ln w="38100" cap="sq">
            <a:solidFill>
              <a:srgbClr val="000000">
                <a:alpha val="4706"/>
              </a:srgbClr>
            </a:solidFill>
            <a:prstDash val="solid"/>
            <a:miter/>
          </a:ln>
        </p:spPr>
        <p:txBody>
          <a:bodyPr/>
          <a:lstStyle/>
          <a:p>
            <a:endParaRPr lang="en-US" sz="1200"/>
          </a:p>
        </p:txBody>
      </p:sp>
      <p:sp>
        <p:nvSpPr>
          <p:cNvPr id="4" name="AutoShape 4"/>
          <p:cNvSpPr/>
          <p:nvPr/>
        </p:nvSpPr>
        <p:spPr>
          <a:xfrm>
            <a:off x="685800" y="6394044"/>
            <a:ext cx="10820400" cy="901102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AutoShape 5"/>
          <p:cNvSpPr/>
          <p:nvPr/>
        </p:nvSpPr>
        <p:spPr>
          <a:xfrm>
            <a:off x="685800" y="-450551"/>
            <a:ext cx="10820400" cy="901102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743093" y="1853793"/>
            <a:ext cx="4227261" cy="3764905"/>
          </a:xfrm>
          <a:custGeom>
            <a:avLst/>
            <a:gdLst/>
            <a:ahLst/>
            <a:cxnLst/>
            <a:rect l="l" t="t" r="r" b="b"/>
            <a:pathLst>
              <a:path w="6340892" h="5647357">
                <a:moveTo>
                  <a:pt x="0" y="0"/>
                </a:moveTo>
                <a:lnTo>
                  <a:pt x="6340892" y="0"/>
                </a:lnTo>
                <a:lnTo>
                  <a:pt x="6340892" y="5647357"/>
                </a:lnTo>
                <a:lnTo>
                  <a:pt x="0" y="564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4981027" y="2333387"/>
            <a:ext cx="4518867" cy="3815237"/>
          </a:xfrm>
          <a:custGeom>
            <a:avLst/>
            <a:gdLst/>
            <a:ahLst/>
            <a:cxnLst/>
            <a:rect l="l" t="t" r="r" b="b"/>
            <a:pathLst>
              <a:path w="6778300" h="5722855">
                <a:moveTo>
                  <a:pt x="0" y="0"/>
                </a:moveTo>
                <a:lnTo>
                  <a:pt x="6778300" y="0"/>
                </a:lnTo>
                <a:lnTo>
                  <a:pt x="6778300" y="5722855"/>
                </a:lnTo>
                <a:lnTo>
                  <a:pt x="0" y="572285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9" name="Group 9"/>
          <p:cNvGrpSpPr/>
          <p:nvPr/>
        </p:nvGrpSpPr>
        <p:grpSpPr>
          <a:xfrm>
            <a:off x="5067300" y="2478870"/>
            <a:ext cx="4364628" cy="171725"/>
            <a:chOff x="0" y="0"/>
            <a:chExt cx="1724297" cy="6784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24297" cy="67842"/>
            </a:xfrm>
            <a:custGeom>
              <a:avLst/>
              <a:gdLst/>
              <a:ahLst/>
              <a:cxnLst/>
              <a:rect l="l" t="t" r="r" b="b"/>
              <a:pathLst>
                <a:path w="1724297" h="67842">
                  <a:moveTo>
                    <a:pt x="0" y="0"/>
                  </a:moveTo>
                  <a:lnTo>
                    <a:pt x="1724297" y="0"/>
                  </a:lnTo>
                  <a:lnTo>
                    <a:pt x="1724297" y="67842"/>
                  </a:lnTo>
                  <a:lnTo>
                    <a:pt x="0" y="678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333"/>
                </a:lnSpc>
              </a:pPr>
              <a:endParaRPr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063593" y="3396916"/>
            <a:ext cx="4279803" cy="171725"/>
            <a:chOff x="0" y="0"/>
            <a:chExt cx="1690786" cy="6784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90787" cy="67842"/>
            </a:xfrm>
            <a:custGeom>
              <a:avLst/>
              <a:gdLst/>
              <a:ahLst/>
              <a:cxnLst/>
              <a:rect l="l" t="t" r="r" b="b"/>
              <a:pathLst>
                <a:path w="1690787" h="67842">
                  <a:moveTo>
                    <a:pt x="0" y="0"/>
                  </a:moveTo>
                  <a:lnTo>
                    <a:pt x="1690787" y="0"/>
                  </a:lnTo>
                  <a:lnTo>
                    <a:pt x="1690787" y="67842"/>
                  </a:lnTo>
                  <a:lnTo>
                    <a:pt x="0" y="678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3131"/>
              </a:solidFill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333"/>
                </a:lnSpc>
              </a:pPr>
              <a:endParaRPr sz="1200"/>
            </a:p>
          </p:txBody>
        </p:sp>
      </p:grpSp>
      <p:sp>
        <p:nvSpPr>
          <p:cNvPr id="15" name="Freeform 15"/>
          <p:cNvSpPr/>
          <p:nvPr/>
        </p:nvSpPr>
        <p:spPr>
          <a:xfrm rot="17141763" flipH="1">
            <a:off x="7980453" y="2606000"/>
            <a:ext cx="951876" cy="583996"/>
          </a:xfrm>
          <a:custGeom>
            <a:avLst/>
            <a:gdLst/>
            <a:ahLst/>
            <a:cxnLst/>
            <a:rect l="l" t="t" r="r" b="b"/>
            <a:pathLst>
              <a:path w="1325116" h="980586">
                <a:moveTo>
                  <a:pt x="1325116" y="0"/>
                </a:moveTo>
                <a:lnTo>
                  <a:pt x="0" y="0"/>
                </a:lnTo>
                <a:lnTo>
                  <a:pt x="0" y="980586"/>
                </a:lnTo>
                <a:lnTo>
                  <a:pt x="1325116" y="980586"/>
                </a:lnTo>
                <a:lnTo>
                  <a:pt x="1325116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6" name="Group 16"/>
          <p:cNvGrpSpPr/>
          <p:nvPr/>
        </p:nvGrpSpPr>
        <p:grpSpPr>
          <a:xfrm>
            <a:off x="8866258" y="1582307"/>
            <a:ext cx="3079430" cy="1756437"/>
            <a:chOff x="0" y="-38100"/>
            <a:chExt cx="1411427" cy="8509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11427" cy="812800"/>
            </a:xfrm>
            <a:custGeom>
              <a:avLst/>
              <a:gdLst/>
              <a:ahLst/>
              <a:cxnLst/>
              <a:rect l="l" t="t" r="r" b="b"/>
              <a:pathLst>
                <a:path w="1411427" h="812800">
                  <a:moveTo>
                    <a:pt x="0" y="0"/>
                  </a:moveTo>
                  <a:lnTo>
                    <a:pt x="1411427" y="0"/>
                  </a:lnTo>
                  <a:lnTo>
                    <a:pt x="141142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63F6B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333"/>
                </a:lnSpc>
              </a:pPr>
              <a:endParaRPr sz="1200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8967995" y="1738219"/>
            <a:ext cx="2805356" cy="1144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  <a:spcBef>
                <a:spcPct val="0"/>
              </a:spcBef>
            </a:pPr>
            <a:r>
              <a:rPr lang="en-US" sz="1333" spc="33">
                <a:solidFill>
                  <a:srgbClr val="FFFFFF"/>
                </a:solidFill>
                <a:latin typeface="Courier PS Bold"/>
              </a:rPr>
              <a:t>“Message well received and noted. Presently we have deviated our course to comply with 50nm from nearest land.”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2"/>
          <p:cNvSpPr/>
          <p:nvPr/>
        </p:nvSpPr>
        <p:spPr>
          <a:xfrm>
            <a:off x="7227488" y="1465239"/>
            <a:ext cx="777414" cy="5154427"/>
          </a:xfrm>
          <a:custGeom>
            <a:avLst/>
            <a:gdLst/>
            <a:ahLst/>
            <a:cxnLst/>
            <a:rect l="l" t="t" r="r" b="b"/>
            <a:pathLst>
              <a:path w="1166121" h="7887388">
                <a:moveTo>
                  <a:pt x="0" y="0"/>
                </a:moveTo>
                <a:lnTo>
                  <a:pt x="1166122" y="0"/>
                </a:lnTo>
                <a:lnTo>
                  <a:pt x="1166122" y="7887388"/>
                </a:lnTo>
                <a:lnTo>
                  <a:pt x="0" y="788738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3" name="Freeform 43"/>
          <p:cNvSpPr/>
          <p:nvPr/>
        </p:nvSpPr>
        <p:spPr>
          <a:xfrm>
            <a:off x="4238338" y="1465239"/>
            <a:ext cx="661038" cy="5154427"/>
          </a:xfrm>
          <a:custGeom>
            <a:avLst/>
            <a:gdLst/>
            <a:ahLst/>
            <a:cxnLst/>
            <a:rect l="l" t="t" r="r" b="b"/>
            <a:pathLst>
              <a:path w="991557" h="7887388">
                <a:moveTo>
                  <a:pt x="0" y="0"/>
                </a:moveTo>
                <a:lnTo>
                  <a:pt x="991558" y="0"/>
                </a:lnTo>
                <a:lnTo>
                  <a:pt x="991558" y="7887388"/>
                </a:lnTo>
                <a:lnTo>
                  <a:pt x="0" y="788738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5" name="TextBox 45"/>
          <p:cNvSpPr txBox="1"/>
          <p:nvPr/>
        </p:nvSpPr>
        <p:spPr>
          <a:xfrm>
            <a:off x="734302" y="1042445"/>
            <a:ext cx="3452681" cy="340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3"/>
              </a:lnSpc>
            </a:pPr>
            <a:r>
              <a:rPr lang="en-US" sz="2666">
                <a:solidFill>
                  <a:srgbClr val="263F6B"/>
                </a:solidFill>
                <a:latin typeface="Montserrat Ultra-Bold Italics"/>
              </a:rPr>
              <a:t>INFORMATION HOLDERS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8053519" y="1042445"/>
            <a:ext cx="3452681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3"/>
              </a:lnSpc>
            </a:pPr>
            <a:r>
              <a:rPr lang="en-US" sz="2666">
                <a:solidFill>
                  <a:srgbClr val="263F6B"/>
                </a:solidFill>
                <a:latin typeface="Montserrat Ultra-Bold Italics"/>
              </a:rPr>
              <a:t>INFORMATION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4379012" y="4956636"/>
            <a:ext cx="3452681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3"/>
              </a:lnSpc>
            </a:pPr>
            <a:r>
              <a:rPr lang="en-US" sz="2666">
                <a:solidFill>
                  <a:srgbClr val="263F6B"/>
                </a:solidFill>
                <a:latin typeface="Montserrat Ultra-Bold Italics"/>
              </a:rPr>
              <a:t>CAPABILITIES</a:t>
            </a:r>
          </a:p>
        </p:txBody>
      </p:sp>
      <p:sp>
        <p:nvSpPr>
          <p:cNvPr id="53" name="Freeform 28">
            <a:extLst>
              <a:ext uri="{FF2B5EF4-FFF2-40B4-BE49-F238E27FC236}">
                <a16:creationId xmlns:a16="http://schemas.microsoft.com/office/drawing/2014/main" id="{2D38EC7D-0B12-41C5-9DFC-BB6AC0E9887A}"/>
              </a:ext>
            </a:extLst>
          </p:cNvPr>
          <p:cNvSpPr/>
          <p:nvPr/>
        </p:nvSpPr>
        <p:spPr>
          <a:xfrm>
            <a:off x="734302" y="1465239"/>
            <a:ext cx="3393087" cy="732937"/>
          </a:xfrm>
          <a:custGeom>
            <a:avLst/>
            <a:gdLst/>
            <a:ahLst/>
            <a:cxnLst/>
            <a:rect l="l" t="t" r="r" b="b"/>
            <a:pathLst>
              <a:path w="1340479" h="289556">
                <a:moveTo>
                  <a:pt x="0" y="0"/>
                </a:moveTo>
                <a:lnTo>
                  <a:pt x="1340479" y="0"/>
                </a:lnTo>
                <a:lnTo>
                  <a:pt x="1340479" y="289556"/>
                </a:lnTo>
                <a:lnTo>
                  <a:pt x="0" y="289556"/>
                </a:lnTo>
                <a:close/>
              </a:path>
            </a:pathLst>
          </a:custGeom>
          <a:solidFill>
            <a:srgbClr val="242B69"/>
          </a:solidFill>
        </p:spPr>
        <p:txBody>
          <a:bodyPr anchor="ctr"/>
          <a:lstStyle/>
          <a:p>
            <a:pPr algn="ctr"/>
            <a:r>
              <a:rPr lang="en-US" sz="1667">
                <a:solidFill>
                  <a:srgbClr val="FFFFFF"/>
                </a:solidFill>
                <a:latin typeface="Montserrat" panose="00000500000000000000" pitchFamily="2" charset="0"/>
              </a:rPr>
              <a:t>State Agencies</a:t>
            </a:r>
          </a:p>
          <a:p>
            <a:pPr algn="ctr"/>
            <a:r>
              <a:rPr lang="en-US" sz="1667">
                <a:solidFill>
                  <a:srgbClr val="FFFFFF"/>
                </a:solidFill>
                <a:latin typeface="Montserrat" panose="00000500000000000000" pitchFamily="2" charset="0"/>
              </a:rPr>
              <a:t>(ADFG, DEC)</a:t>
            </a:r>
          </a:p>
        </p:txBody>
      </p:sp>
      <p:sp>
        <p:nvSpPr>
          <p:cNvPr id="54" name="Freeform 28">
            <a:extLst>
              <a:ext uri="{FF2B5EF4-FFF2-40B4-BE49-F238E27FC236}">
                <a16:creationId xmlns:a16="http://schemas.microsoft.com/office/drawing/2014/main" id="{400CF6E6-872C-8A0E-9576-364FB7CE7A81}"/>
              </a:ext>
            </a:extLst>
          </p:cNvPr>
          <p:cNvSpPr/>
          <p:nvPr/>
        </p:nvSpPr>
        <p:spPr>
          <a:xfrm>
            <a:off x="729684" y="2361471"/>
            <a:ext cx="3393087" cy="732937"/>
          </a:xfrm>
          <a:custGeom>
            <a:avLst/>
            <a:gdLst/>
            <a:ahLst/>
            <a:cxnLst/>
            <a:rect l="l" t="t" r="r" b="b"/>
            <a:pathLst>
              <a:path w="1340479" h="289556">
                <a:moveTo>
                  <a:pt x="0" y="0"/>
                </a:moveTo>
                <a:lnTo>
                  <a:pt x="1340479" y="0"/>
                </a:lnTo>
                <a:lnTo>
                  <a:pt x="1340479" y="289556"/>
                </a:lnTo>
                <a:lnTo>
                  <a:pt x="0" y="289556"/>
                </a:lnTo>
                <a:close/>
              </a:path>
            </a:pathLst>
          </a:custGeom>
          <a:solidFill>
            <a:srgbClr val="242B69"/>
          </a:solidFill>
        </p:spPr>
        <p:txBody>
          <a:bodyPr anchor="ctr"/>
          <a:lstStyle/>
          <a:p>
            <a:pPr algn="ctr"/>
            <a:r>
              <a:rPr lang="en-US" sz="1667">
                <a:solidFill>
                  <a:srgbClr val="FFFFFF"/>
                </a:solidFill>
                <a:latin typeface="Montserrat" panose="00000500000000000000" pitchFamily="2" charset="0"/>
              </a:rPr>
              <a:t>Federal Agencies</a:t>
            </a:r>
          </a:p>
          <a:p>
            <a:pPr algn="ctr"/>
            <a:r>
              <a:rPr lang="en-US" sz="1667">
                <a:solidFill>
                  <a:srgbClr val="FFFFFF"/>
                </a:solidFill>
                <a:latin typeface="Montserrat" panose="00000500000000000000" pitchFamily="2" charset="0"/>
              </a:rPr>
              <a:t>(NOAA, NMFS, NWS, USFWS)</a:t>
            </a:r>
          </a:p>
        </p:txBody>
      </p:sp>
      <p:sp>
        <p:nvSpPr>
          <p:cNvPr id="55" name="Freeform 28">
            <a:extLst>
              <a:ext uri="{FF2B5EF4-FFF2-40B4-BE49-F238E27FC236}">
                <a16:creationId xmlns:a16="http://schemas.microsoft.com/office/drawing/2014/main" id="{D98EEEFD-E520-4D5A-5270-4E87ED26BC0B}"/>
              </a:ext>
            </a:extLst>
          </p:cNvPr>
          <p:cNvSpPr/>
          <p:nvPr/>
        </p:nvSpPr>
        <p:spPr>
          <a:xfrm>
            <a:off x="729684" y="3236958"/>
            <a:ext cx="3393087" cy="732937"/>
          </a:xfrm>
          <a:custGeom>
            <a:avLst/>
            <a:gdLst/>
            <a:ahLst/>
            <a:cxnLst/>
            <a:rect l="l" t="t" r="r" b="b"/>
            <a:pathLst>
              <a:path w="1340479" h="289556">
                <a:moveTo>
                  <a:pt x="0" y="0"/>
                </a:moveTo>
                <a:lnTo>
                  <a:pt x="1340479" y="0"/>
                </a:lnTo>
                <a:lnTo>
                  <a:pt x="1340479" y="289556"/>
                </a:lnTo>
                <a:lnTo>
                  <a:pt x="0" y="289556"/>
                </a:lnTo>
                <a:close/>
              </a:path>
            </a:pathLst>
          </a:custGeom>
          <a:solidFill>
            <a:srgbClr val="242B69"/>
          </a:solidFill>
        </p:spPr>
        <p:txBody>
          <a:bodyPr anchor="ctr"/>
          <a:lstStyle/>
          <a:p>
            <a:pPr algn="ctr"/>
            <a:r>
              <a:rPr lang="en-US" sz="1667">
                <a:solidFill>
                  <a:srgbClr val="FFFFFF"/>
                </a:solidFill>
                <a:latin typeface="Montserrat" panose="00000500000000000000" pitchFamily="2" charset="0"/>
              </a:rPr>
              <a:t>U.S. Coast Guard</a:t>
            </a:r>
          </a:p>
          <a:p>
            <a:pPr algn="ctr"/>
            <a:r>
              <a:rPr lang="en-US" sz="1667">
                <a:solidFill>
                  <a:srgbClr val="FFFFFF"/>
                </a:solidFill>
                <a:latin typeface="Montserrat" panose="00000500000000000000" pitchFamily="2" charset="0"/>
              </a:rPr>
              <a:t>Emergency First Responders</a:t>
            </a:r>
          </a:p>
        </p:txBody>
      </p:sp>
      <p:sp>
        <p:nvSpPr>
          <p:cNvPr id="56" name="Freeform 28">
            <a:extLst>
              <a:ext uri="{FF2B5EF4-FFF2-40B4-BE49-F238E27FC236}">
                <a16:creationId xmlns:a16="http://schemas.microsoft.com/office/drawing/2014/main" id="{E716DA76-D323-A3FA-0B33-A93A1A45954A}"/>
              </a:ext>
            </a:extLst>
          </p:cNvPr>
          <p:cNvSpPr/>
          <p:nvPr/>
        </p:nvSpPr>
        <p:spPr>
          <a:xfrm>
            <a:off x="734302" y="5502489"/>
            <a:ext cx="3393087" cy="422795"/>
          </a:xfrm>
          <a:custGeom>
            <a:avLst/>
            <a:gdLst/>
            <a:ahLst/>
            <a:cxnLst/>
            <a:rect l="l" t="t" r="r" b="b"/>
            <a:pathLst>
              <a:path w="1340479" h="289556">
                <a:moveTo>
                  <a:pt x="0" y="0"/>
                </a:moveTo>
                <a:lnTo>
                  <a:pt x="1340479" y="0"/>
                </a:lnTo>
                <a:lnTo>
                  <a:pt x="1340479" y="289556"/>
                </a:lnTo>
                <a:lnTo>
                  <a:pt x="0" y="289556"/>
                </a:lnTo>
                <a:close/>
              </a:path>
            </a:pathLst>
          </a:custGeom>
          <a:solidFill>
            <a:srgbClr val="242B69"/>
          </a:solidFill>
        </p:spPr>
        <p:txBody>
          <a:bodyPr anchor="ctr"/>
          <a:lstStyle/>
          <a:p>
            <a:pPr algn="ctr"/>
            <a:r>
              <a:rPr lang="en-US" sz="1667">
                <a:solidFill>
                  <a:srgbClr val="FFFFFF"/>
                </a:solidFill>
                <a:latin typeface="Montserrat" panose="00000500000000000000" pitchFamily="2" charset="0"/>
              </a:rPr>
              <a:t>Vessels Operating in the Area </a:t>
            </a:r>
          </a:p>
        </p:txBody>
      </p:sp>
      <p:sp>
        <p:nvSpPr>
          <p:cNvPr id="57" name="Freeform 28">
            <a:extLst>
              <a:ext uri="{FF2B5EF4-FFF2-40B4-BE49-F238E27FC236}">
                <a16:creationId xmlns:a16="http://schemas.microsoft.com/office/drawing/2014/main" id="{05A07F0F-B56D-D967-2B05-082283B8FF8B}"/>
              </a:ext>
            </a:extLst>
          </p:cNvPr>
          <p:cNvSpPr/>
          <p:nvPr/>
        </p:nvSpPr>
        <p:spPr>
          <a:xfrm>
            <a:off x="727523" y="4078560"/>
            <a:ext cx="3393087" cy="732937"/>
          </a:xfrm>
          <a:custGeom>
            <a:avLst/>
            <a:gdLst/>
            <a:ahLst/>
            <a:cxnLst/>
            <a:rect l="l" t="t" r="r" b="b"/>
            <a:pathLst>
              <a:path w="1340479" h="289556">
                <a:moveTo>
                  <a:pt x="0" y="0"/>
                </a:moveTo>
                <a:lnTo>
                  <a:pt x="1340479" y="0"/>
                </a:lnTo>
                <a:lnTo>
                  <a:pt x="1340479" y="289556"/>
                </a:lnTo>
                <a:lnTo>
                  <a:pt x="0" y="289556"/>
                </a:lnTo>
                <a:close/>
              </a:path>
            </a:pathLst>
          </a:custGeom>
          <a:solidFill>
            <a:srgbClr val="242B69"/>
          </a:solidFill>
        </p:spPr>
        <p:txBody>
          <a:bodyPr anchor="ctr"/>
          <a:lstStyle/>
          <a:p>
            <a:pPr algn="ctr"/>
            <a:r>
              <a:rPr lang="en-US" sz="1667">
                <a:solidFill>
                  <a:srgbClr val="FFFFFF"/>
                </a:solidFill>
                <a:latin typeface="Montserrat" panose="00000500000000000000" pitchFamily="2" charset="0"/>
              </a:rPr>
              <a:t>Alaska Natives</a:t>
            </a:r>
          </a:p>
          <a:p>
            <a:pPr algn="ctr"/>
            <a:r>
              <a:rPr lang="en-US" sz="1667">
                <a:solidFill>
                  <a:srgbClr val="FFFFFF"/>
                </a:solidFill>
                <a:latin typeface="Montserrat" panose="00000500000000000000" pitchFamily="2" charset="0"/>
              </a:rPr>
              <a:t>Arctic Communities</a:t>
            </a:r>
          </a:p>
        </p:txBody>
      </p:sp>
      <p:sp>
        <p:nvSpPr>
          <p:cNvPr id="58" name="Freeform 28">
            <a:extLst>
              <a:ext uri="{FF2B5EF4-FFF2-40B4-BE49-F238E27FC236}">
                <a16:creationId xmlns:a16="http://schemas.microsoft.com/office/drawing/2014/main" id="{3322F716-8D9D-3D03-4C5F-17F3D740C39A}"/>
              </a:ext>
            </a:extLst>
          </p:cNvPr>
          <p:cNvSpPr/>
          <p:nvPr/>
        </p:nvSpPr>
        <p:spPr>
          <a:xfrm>
            <a:off x="734302" y="6050567"/>
            <a:ext cx="3422884" cy="422795"/>
          </a:xfrm>
          <a:custGeom>
            <a:avLst/>
            <a:gdLst/>
            <a:ahLst/>
            <a:cxnLst/>
            <a:rect l="l" t="t" r="r" b="b"/>
            <a:pathLst>
              <a:path w="1340479" h="289556">
                <a:moveTo>
                  <a:pt x="0" y="0"/>
                </a:moveTo>
                <a:lnTo>
                  <a:pt x="1340479" y="0"/>
                </a:lnTo>
                <a:lnTo>
                  <a:pt x="1340479" y="289556"/>
                </a:lnTo>
                <a:lnTo>
                  <a:pt x="0" y="289556"/>
                </a:lnTo>
                <a:close/>
              </a:path>
            </a:pathLst>
          </a:custGeom>
          <a:solidFill>
            <a:srgbClr val="242B69"/>
          </a:solidFill>
        </p:spPr>
        <p:txBody>
          <a:bodyPr anchor="ctr"/>
          <a:lstStyle/>
          <a:p>
            <a:pPr algn="ctr"/>
            <a:r>
              <a:rPr lang="en-US" sz="1667">
                <a:solidFill>
                  <a:srgbClr val="FFFFFF"/>
                </a:solidFill>
                <a:latin typeface="Montserrat" panose="00000500000000000000" pitchFamily="2" charset="0"/>
              </a:rPr>
              <a:t>Subsistence Harvesters</a:t>
            </a:r>
          </a:p>
        </p:txBody>
      </p:sp>
      <p:sp>
        <p:nvSpPr>
          <p:cNvPr id="59" name="Freeform 28">
            <a:extLst>
              <a:ext uri="{FF2B5EF4-FFF2-40B4-BE49-F238E27FC236}">
                <a16:creationId xmlns:a16="http://schemas.microsoft.com/office/drawing/2014/main" id="{6625DE23-92EA-CC2F-9AF4-CADF38ADF67C}"/>
              </a:ext>
            </a:extLst>
          </p:cNvPr>
          <p:cNvSpPr/>
          <p:nvPr/>
        </p:nvSpPr>
        <p:spPr>
          <a:xfrm>
            <a:off x="8113113" y="1465239"/>
            <a:ext cx="3393087" cy="732937"/>
          </a:xfrm>
          <a:custGeom>
            <a:avLst/>
            <a:gdLst/>
            <a:ahLst/>
            <a:cxnLst/>
            <a:rect l="l" t="t" r="r" b="b"/>
            <a:pathLst>
              <a:path w="1340479" h="289556">
                <a:moveTo>
                  <a:pt x="0" y="0"/>
                </a:moveTo>
                <a:lnTo>
                  <a:pt x="1340479" y="0"/>
                </a:lnTo>
                <a:lnTo>
                  <a:pt x="1340479" y="289556"/>
                </a:lnTo>
                <a:lnTo>
                  <a:pt x="0" y="289556"/>
                </a:lnTo>
                <a:close/>
              </a:path>
            </a:pathLst>
          </a:custGeom>
          <a:solidFill>
            <a:srgbClr val="242B69"/>
          </a:solidFill>
        </p:spPr>
        <p:txBody>
          <a:bodyPr anchor="ctr"/>
          <a:lstStyle/>
          <a:p>
            <a:pPr algn="ctr"/>
            <a:r>
              <a:rPr lang="en-US" sz="1667">
                <a:solidFill>
                  <a:srgbClr val="FFFFFF"/>
                </a:solidFill>
                <a:latin typeface="Montserrat" panose="00000500000000000000" pitchFamily="2" charset="0"/>
              </a:rPr>
              <a:t>Marine Protected Areas</a:t>
            </a:r>
          </a:p>
          <a:p>
            <a:pPr algn="ctr"/>
            <a:r>
              <a:rPr lang="en-US" sz="1667">
                <a:solidFill>
                  <a:srgbClr val="FFFFFF"/>
                </a:solidFill>
                <a:latin typeface="Montserrat" panose="00000500000000000000" pitchFamily="2" charset="0"/>
              </a:rPr>
              <a:t>(Walrus haul-outs)</a:t>
            </a:r>
          </a:p>
        </p:txBody>
      </p:sp>
      <p:sp>
        <p:nvSpPr>
          <p:cNvPr id="60" name="Freeform 28">
            <a:extLst>
              <a:ext uri="{FF2B5EF4-FFF2-40B4-BE49-F238E27FC236}">
                <a16:creationId xmlns:a16="http://schemas.microsoft.com/office/drawing/2014/main" id="{E833DED3-5E5F-5B43-6202-6D2BDD7EA618}"/>
              </a:ext>
            </a:extLst>
          </p:cNvPr>
          <p:cNvSpPr/>
          <p:nvPr/>
        </p:nvSpPr>
        <p:spPr>
          <a:xfrm>
            <a:off x="8122793" y="2361471"/>
            <a:ext cx="3393087" cy="732937"/>
          </a:xfrm>
          <a:custGeom>
            <a:avLst/>
            <a:gdLst/>
            <a:ahLst/>
            <a:cxnLst/>
            <a:rect l="l" t="t" r="r" b="b"/>
            <a:pathLst>
              <a:path w="1340479" h="289556">
                <a:moveTo>
                  <a:pt x="0" y="0"/>
                </a:moveTo>
                <a:lnTo>
                  <a:pt x="1340479" y="0"/>
                </a:lnTo>
                <a:lnTo>
                  <a:pt x="1340479" y="289556"/>
                </a:lnTo>
                <a:lnTo>
                  <a:pt x="0" y="289556"/>
                </a:lnTo>
                <a:close/>
              </a:path>
            </a:pathLst>
          </a:custGeom>
          <a:solidFill>
            <a:srgbClr val="242B69"/>
          </a:solidFill>
        </p:spPr>
        <p:txBody>
          <a:bodyPr anchor="ctr"/>
          <a:lstStyle/>
          <a:p>
            <a:pPr algn="ctr"/>
            <a:r>
              <a:rPr lang="en-US" sz="1667">
                <a:solidFill>
                  <a:srgbClr val="FFFFFF"/>
                </a:solidFill>
                <a:latin typeface="Montserrat" panose="00000500000000000000" pitchFamily="2" charset="0"/>
              </a:rPr>
              <a:t>Ice &amp; Weather Conditions</a:t>
            </a:r>
          </a:p>
          <a:p>
            <a:pPr algn="ctr"/>
            <a:r>
              <a:rPr lang="en-US" sz="1667">
                <a:solidFill>
                  <a:srgbClr val="FFFFFF"/>
                </a:solidFill>
                <a:latin typeface="Montserrat" panose="00000500000000000000" pitchFamily="2" charset="0"/>
              </a:rPr>
              <a:t>(Web &amp; AIS Broadcast)</a:t>
            </a:r>
          </a:p>
        </p:txBody>
      </p:sp>
      <p:sp>
        <p:nvSpPr>
          <p:cNvPr id="61" name="Freeform 28">
            <a:extLst>
              <a:ext uri="{FF2B5EF4-FFF2-40B4-BE49-F238E27FC236}">
                <a16:creationId xmlns:a16="http://schemas.microsoft.com/office/drawing/2014/main" id="{3F4CA166-EF23-E241-6F8E-1005DBB9B475}"/>
              </a:ext>
            </a:extLst>
          </p:cNvPr>
          <p:cNvSpPr/>
          <p:nvPr/>
        </p:nvSpPr>
        <p:spPr>
          <a:xfrm>
            <a:off x="8122793" y="3236958"/>
            <a:ext cx="3393087" cy="732937"/>
          </a:xfrm>
          <a:custGeom>
            <a:avLst/>
            <a:gdLst/>
            <a:ahLst/>
            <a:cxnLst/>
            <a:rect l="l" t="t" r="r" b="b"/>
            <a:pathLst>
              <a:path w="1340479" h="289556">
                <a:moveTo>
                  <a:pt x="0" y="0"/>
                </a:moveTo>
                <a:lnTo>
                  <a:pt x="1340479" y="0"/>
                </a:lnTo>
                <a:lnTo>
                  <a:pt x="1340479" y="289556"/>
                </a:lnTo>
                <a:lnTo>
                  <a:pt x="0" y="289556"/>
                </a:lnTo>
                <a:close/>
              </a:path>
            </a:pathLst>
          </a:custGeom>
          <a:solidFill>
            <a:srgbClr val="242B69"/>
          </a:solidFill>
        </p:spPr>
        <p:txBody>
          <a:bodyPr anchor="ctr"/>
          <a:lstStyle/>
          <a:p>
            <a:pPr algn="ctr"/>
            <a:r>
              <a:rPr lang="en-US" sz="1667">
                <a:solidFill>
                  <a:srgbClr val="FFFFFF"/>
                </a:solidFill>
                <a:latin typeface="Montserrat" panose="00000500000000000000" pitchFamily="2" charset="0"/>
              </a:rPr>
              <a:t>Vessels in Distress</a:t>
            </a:r>
          </a:p>
          <a:p>
            <a:pPr algn="ctr"/>
            <a:r>
              <a:rPr lang="en-US" sz="1667">
                <a:solidFill>
                  <a:srgbClr val="FFFFFF"/>
                </a:solidFill>
                <a:latin typeface="Montserrat" panose="00000500000000000000" pitchFamily="2" charset="0"/>
              </a:rPr>
              <a:t>(Active monitoring, coordination &amp; response)</a:t>
            </a:r>
          </a:p>
        </p:txBody>
      </p:sp>
      <p:sp>
        <p:nvSpPr>
          <p:cNvPr id="63" name="Freeform 28">
            <a:extLst>
              <a:ext uri="{FF2B5EF4-FFF2-40B4-BE49-F238E27FC236}">
                <a16:creationId xmlns:a16="http://schemas.microsoft.com/office/drawing/2014/main" id="{28496C90-0197-0D93-64CE-A502F6539934}"/>
              </a:ext>
            </a:extLst>
          </p:cNvPr>
          <p:cNvSpPr/>
          <p:nvPr/>
        </p:nvSpPr>
        <p:spPr>
          <a:xfrm>
            <a:off x="8132030" y="4112035"/>
            <a:ext cx="3393087" cy="732937"/>
          </a:xfrm>
          <a:custGeom>
            <a:avLst/>
            <a:gdLst/>
            <a:ahLst/>
            <a:cxnLst/>
            <a:rect l="l" t="t" r="r" b="b"/>
            <a:pathLst>
              <a:path w="1340479" h="289556">
                <a:moveTo>
                  <a:pt x="0" y="0"/>
                </a:moveTo>
                <a:lnTo>
                  <a:pt x="1340479" y="0"/>
                </a:lnTo>
                <a:lnTo>
                  <a:pt x="1340479" y="289556"/>
                </a:lnTo>
                <a:lnTo>
                  <a:pt x="0" y="289556"/>
                </a:lnTo>
                <a:close/>
              </a:path>
            </a:pathLst>
          </a:custGeom>
          <a:solidFill>
            <a:srgbClr val="242B69"/>
          </a:solidFill>
        </p:spPr>
        <p:txBody>
          <a:bodyPr anchor="ctr"/>
          <a:lstStyle/>
          <a:p>
            <a:pPr algn="ctr"/>
            <a:r>
              <a:rPr lang="en-US" sz="1667">
                <a:solidFill>
                  <a:srgbClr val="FFFFFF"/>
                </a:solidFill>
                <a:latin typeface="Montserrat" panose="00000500000000000000" pitchFamily="2" charset="0"/>
              </a:rPr>
              <a:t>Virtual Aids to Navigation</a:t>
            </a:r>
          </a:p>
          <a:p>
            <a:pPr algn="ctr"/>
            <a:r>
              <a:rPr lang="en-US" sz="1667">
                <a:solidFill>
                  <a:srgbClr val="FFFFFF"/>
                </a:solidFill>
                <a:latin typeface="Montserrat" panose="00000500000000000000" pitchFamily="2" charset="0"/>
              </a:rPr>
              <a:t>(Traffic Lanes, ATBA)</a:t>
            </a:r>
          </a:p>
        </p:txBody>
      </p:sp>
      <p:sp>
        <p:nvSpPr>
          <p:cNvPr id="64" name="Freeform 28">
            <a:extLst>
              <a:ext uri="{FF2B5EF4-FFF2-40B4-BE49-F238E27FC236}">
                <a16:creationId xmlns:a16="http://schemas.microsoft.com/office/drawing/2014/main" id="{7B046A36-C9F7-2938-51CB-9B244A40B546}"/>
              </a:ext>
            </a:extLst>
          </p:cNvPr>
          <p:cNvSpPr/>
          <p:nvPr/>
        </p:nvSpPr>
        <p:spPr>
          <a:xfrm>
            <a:off x="8132030" y="4985590"/>
            <a:ext cx="3393087" cy="732937"/>
          </a:xfrm>
          <a:custGeom>
            <a:avLst/>
            <a:gdLst/>
            <a:ahLst/>
            <a:cxnLst/>
            <a:rect l="l" t="t" r="r" b="b"/>
            <a:pathLst>
              <a:path w="1340479" h="289556">
                <a:moveTo>
                  <a:pt x="0" y="0"/>
                </a:moveTo>
                <a:lnTo>
                  <a:pt x="1340479" y="0"/>
                </a:lnTo>
                <a:lnTo>
                  <a:pt x="1340479" y="289556"/>
                </a:lnTo>
                <a:lnTo>
                  <a:pt x="0" y="289556"/>
                </a:lnTo>
                <a:close/>
              </a:path>
            </a:pathLst>
          </a:custGeom>
          <a:solidFill>
            <a:srgbClr val="242B69"/>
          </a:solidFill>
        </p:spPr>
        <p:txBody>
          <a:bodyPr anchor="ctr"/>
          <a:lstStyle/>
          <a:p>
            <a:pPr algn="ctr"/>
            <a:r>
              <a:rPr lang="en-US" sz="1667">
                <a:solidFill>
                  <a:srgbClr val="FFFFFF"/>
                </a:solidFill>
                <a:latin typeface="Montserrat" panose="00000500000000000000" pitchFamily="2" charset="0"/>
              </a:rPr>
              <a:t>Endangered Species</a:t>
            </a:r>
          </a:p>
          <a:p>
            <a:pPr algn="ctr"/>
            <a:r>
              <a:rPr lang="en-US" sz="1667">
                <a:solidFill>
                  <a:srgbClr val="FFFFFF"/>
                </a:solidFill>
                <a:latin typeface="Montserrat" panose="00000500000000000000" pitchFamily="2" charset="0"/>
              </a:rPr>
              <a:t>(Reduced Speeds)</a:t>
            </a:r>
          </a:p>
        </p:txBody>
      </p:sp>
      <p:sp>
        <p:nvSpPr>
          <p:cNvPr id="65" name="Freeform 28">
            <a:extLst>
              <a:ext uri="{FF2B5EF4-FFF2-40B4-BE49-F238E27FC236}">
                <a16:creationId xmlns:a16="http://schemas.microsoft.com/office/drawing/2014/main" id="{1C7BF0A7-9E35-4DCD-FA03-89FC5A1DCFE4}"/>
              </a:ext>
            </a:extLst>
          </p:cNvPr>
          <p:cNvSpPr/>
          <p:nvPr/>
        </p:nvSpPr>
        <p:spPr>
          <a:xfrm>
            <a:off x="8132030" y="5886729"/>
            <a:ext cx="3393087" cy="732937"/>
          </a:xfrm>
          <a:custGeom>
            <a:avLst/>
            <a:gdLst/>
            <a:ahLst/>
            <a:cxnLst/>
            <a:rect l="l" t="t" r="r" b="b"/>
            <a:pathLst>
              <a:path w="1340479" h="289556">
                <a:moveTo>
                  <a:pt x="0" y="0"/>
                </a:moveTo>
                <a:lnTo>
                  <a:pt x="1340479" y="0"/>
                </a:lnTo>
                <a:lnTo>
                  <a:pt x="1340479" y="289556"/>
                </a:lnTo>
                <a:lnTo>
                  <a:pt x="0" y="289556"/>
                </a:lnTo>
                <a:close/>
              </a:path>
            </a:pathLst>
          </a:custGeom>
          <a:solidFill>
            <a:srgbClr val="242B69"/>
          </a:solidFill>
        </p:spPr>
        <p:txBody>
          <a:bodyPr anchor="ctr"/>
          <a:lstStyle/>
          <a:p>
            <a:pPr algn="ctr"/>
            <a:r>
              <a:rPr lang="en-US" sz="1667">
                <a:solidFill>
                  <a:srgbClr val="FFFFFF"/>
                </a:solidFill>
                <a:latin typeface="Montserrat" panose="00000500000000000000" pitchFamily="2" charset="0"/>
              </a:rPr>
              <a:t>Active Harvesting Activities</a:t>
            </a:r>
          </a:p>
          <a:p>
            <a:pPr algn="ctr"/>
            <a:r>
              <a:rPr lang="en-US" sz="1667">
                <a:solidFill>
                  <a:srgbClr val="FFFFFF"/>
                </a:solidFill>
                <a:latin typeface="Montserrat" panose="00000500000000000000" pitchFamily="2" charset="0"/>
              </a:rPr>
              <a:t>(VHF/AIS/Community link)</a:t>
            </a:r>
          </a:p>
        </p:txBody>
      </p:sp>
      <p:pic>
        <p:nvPicPr>
          <p:cNvPr id="3" name="Picture 2" descr="A group of people sitting at desks with computers&#10;&#10;Description automatically generated">
            <a:extLst>
              <a:ext uri="{FF2B5EF4-FFF2-40B4-BE49-F238E27FC236}">
                <a16:creationId xmlns:a16="http://schemas.microsoft.com/office/drawing/2014/main" id="{0B3F6D2C-491D-9021-86A7-9C29855E75E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4514" y="2774123"/>
            <a:ext cx="2243711" cy="2005495"/>
          </a:xfrm>
          <a:prstGeom prst="rect">
            <a:avLst/>
          </a:prstGeom>
        </p:spPr>
      </p:pic>
      <p:sp>
        <p:nvSpPr>
          <p:cNvPr id="4" name="Freeform 28">
            <a:extLst>
              <a:ext uri="{FF2B5EF4-FFF2-40B4-BE49-F238E27FC236}">
                <a16:creationId xmlns:a16="http://schemas.microsoft.com/office/drawing/2014/main" id="{8298AC17-08AA-06E9-C601-BE0BD6D084DD}"/>
              </a:ext>
            </a:extLst>
          </p:cNvPr>
          <p:cNvSpPr/>
          <p:nvPr/>
        </p:nvSpPr>
        <p:spPr>
          <a:xfrm>
            <a:off x="738366" y="4982297"/>
            <a:ext cx="3393087" cy="422795"/>
          </a:xfrm>
          <a:custGeom>
            <a:avLst/>
            <a:gdLst/>
            <a:ahLst/>
            <a:cxnLst/>
            <a:rect l="l" t="t" r="r" b="b"/>
            <a:pathLst>
              <a:path w="1340479" h="289556">
                <a:moveTo>
                  <a:pt x="0" y="0"/>
                </a:moveTo>
                <a:lnTo>
                  <a:pt x="1340479" y="0"/>
                </a:lnTo>
                <a:lnTo>
                  <a:pt x="1340479" y="289556"/>
                </a:lnTo>
                <a:lnTo>
                  <a:pt x="0" y="289556"/>
                </a:lnTo>
                <a:close/>
              </a:path>
            </a:pathLst>
          </a:custGeom>
          <a:solidFill>
            <a:srgbClr val="242B69"/>
          </a:solidFill>
        </p:spPr>
        <p:txBody>
          <a:bodyPr anchor="ctr"/>
          <a:lstStyle/>
          <a:p>
            <a:pPr algn="ctr"/>
            <a:r>
              <a:rPr lang="en-US" sz="1667">
                <a:solidFill>
                  <a:srgbClr val="FFFFFF"/>
                </a:solidFill>
                <a:latin typeface="Montserrat" panose="00000500000000000000" pitchFamily="2" charset="0"/>
              </a:rPr>
              <a:t>Academia/Researchers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D7EA17-C0A4-1908-10C7-E2491FDFBFE3}"/>
              </a:ext>
            </a:extLst>
          </p:cNvPr>
          <p:cNvSpPr txBox="1"/>
          <p:nvPr/>
        </p:nvSpPr>
        <p:spPr>
          <a:xfrm>
            <a:off x="535119" y="332462"/>
            <a:ext cx="10820400" cy="354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4"/>
              </a:lnSpc>
            </a:pPr>
            <a:r>
              <a:rPr lang="en-US" sz="2800" spc="-100" dirty="0">
                <a:solidFill>
                  <a:srgbClr val="263F6B"/>
                </a:solidFill>
                <a:latin typeface="Montserrat Bold Italics"/>
              </a:rPr>
              <a:t>COMMUNICATIONS HUB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DAF46C53-5D05-DBB8-0F2B-93246EB1CA70}"/>
              </a:ext>
            </a:extLst>
          </p:cNvPr>
          <p:cNvSpPr>
            <a:spLocks noChangeAspect="1"/>
          </p:cNvSpPr>
          <p:nvPr/>
        </p:nvSpPr>
        <p:spPr>
          <a:xfrm>
            <a:off x="5034118" y="686918"/>
            <a:ext cx="2104501" cy="1993738"/>
          </a:xfrm>
          <a:custGeom>
            <a:avLst/>
            <a:gdLst/>
            <a:ahLst/>
            <a:cxnLst/>
            <a:rect l="l" t="t" r="r" b="b"/>
            <a:pathLst>
              <a:path w="3760882" h="3562941">
                <a:moveTo>
                  <a:pt x="0" y="0"/>
                </a:moveTo>
                <a:lnTo>
                  <a:pt x="3760883" y="0"/>
                </a:lnTo>
                <a:lnTo>
                  <a:pt x="3760883" y="3562941"/>
                </a:lnTo>
                <a:lnTo>
                  <a:pt x="0" y="356294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5D3B3-F7E8-3FBC-AC02-6A1DF0CF8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>
            <a:extLst>
              <a:ext uri="{FF2B5EF4-FFF2-40B4-BE49-F238E27FC236}">
                <a16:creationId xmlns:a16="http://schemas.microsoft.com/office/drawing/2014/main" id="{FD0DFDFF-3D03-0A50-5356-B8916A90BB06}"/>
              </a:ext>
            </a:extLst>
          </p:cNvPr>
          <p:cNvSpPr/>
          <p:nvPr/>
        </p:nvSpPr>
        <p:spPr>
          <a:xfrm>
            <a:off x="685800" y="6394044"/>
            <a:ext cx="10820400" cy="901102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2DF35079-159B-80D6-FAAA-421B8D366AAB}"/>
              </a:ext>
            </a:extLst>
          </p:cNvPr>
          <p:cNvSpPr/>
          <p:nvPr/>
        </p:nvSpPr>
        <p:spPr>
          <a:xfrm>
            <a:off x="685800" y="-450551"/>
            <a:ext cx="10820400" cy="901102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1FCB6B6F-823C-AD44-9EFD-5DBBD41A0051}"/>
              </a:ext>
            </a:extLst>
          </p:cNvPr>
          <p:cNvGrpSpPr/>
          <p:nvPr/>
        </p:nvGrpSpPr>
        <p:grpSpPr>
          <a:xfrm>
            <a:off x="5067300" y="2478870"/>
            <a:ext cx="4364628" cy="171725"/>
            <a:chOff x="0" y="0"/>
            <a:chExt cx="1724297" cy="67842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D32579E5-D8B8-93CF-5C83-D7DE417686DB}"/>
                </a:ext>
              </a:extLst>
            </p:cNvPr>
            <p:cNvSpPr/>
            <p:nvPr/>
          </p:nvSpPr>
          <p:spPr>
            <a:xfrm>
              <a:off x="0" y="0"/>
              <a:ext cx="1724297" cy="67842"/>
            </a:xfrm>
            <a:custGeom>
              <a:avLst/>
              <a:gdLst/>
              <a:ahLst/>
              <a:cxnLst/>
              <a:rect l="l" t="t" r="r" b="b"/>
              <a:pathLst>
                <a:path w="1724297" h="67842">
                  <a:moveTo>
                    <a:pt x="0" y="0"/>
                  </a:moveTo>
                  <a:lnTo>
                    <a:pt x="1724297" y="0"/>
                  </a:lnTo>
                  <a:lnTo>
                    <a:pt x="1724297" y="67842"/>
                  </a:lnTo>
                  <a:lnTo>
                    <a:pt x="0" y="678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83066D85-3DB7-639B-AF93-943FAD570BAD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333"/>
                </a:lnSpc>
              </a:pPr>
              <a:endParaRPr sz="1200"/>
            </a:p>
          </p:txBody>
        </p:sp>
      </p:grpSp>
      <p:sp>
        <p:nvSpPr>
          <p:cNvPr id="21" name="Freeform 8">
            <a:extLst>
              <a:ext uri="{FF2B5EF4-FFF2-40B4-BE49-F238E27FC236}">
                <a16:creationId xmlns:a16="http://schemas.microsoft.com/office/drawing/2014/main" id="{FBBA5123-3E07-327B-A4A7-629E196114BA}"/>
              </a:ext>
            </a:extLst>
          </p:cNvPr>
          <p:cNvSpPr>
            <a:spLocks noChangeAspect="1"/>
          </p:cNvSpPr>
          <p:nvPr/>
        </p:nvSpPr>
        <p:spPr>
          <a:xfrm>
            <a:off x="201303" y="2425428"/>
            <a:ext cx="2104501" cy="1993738"/>
          </a:xfrm>
          <a:custGeom>
            <a:avLst/>
            <a:gdLst/>
            <a:ahLst/>
            <a:cxnLst/>
            <a:rect l="l" t="t" r="r" b="b"/>
            <a:pathLst>
              <a:path w="3760882" h="3562941">
                <a:moveTo>
                  <a:pt x="0" y="0"/>
                </a:moveTo>
                <a:lnTo>
                  <a:pt x="3760883" y="0"/>
                </a:lnTo>
                <a:lnTo>
                  <a:pt x="3760883" y="3562941"/>
                </a:lnTo>
                <a:lnTo>
                  <a:pt x="0" y="356294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3" name="Picture 2" descr="A group of people standing in front of a wall&#10;&#10;Description automatically generated">
            <a:extLst>
              <a:ext uri="{FF2B5EF4-FFF2-40B4-BE49-F238E27FC236}">
                <a16:creationId xmlns:a16="http://schemas.microsoft.com/office/drawing/2014/main" id="{6C950382-5634-BD78-6153-82A298948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804" y="586353"/>
            <a:ext cx="7580392" cy="568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13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742203" y="2902905"/>
            <a:ext cx="17188995" cy="6390775"/>
          </a:xfrm>
          <a:prstGeom prst="rect">
            <a:avLst/>
          </a:prstGeom>
          <a:solidFill>
            <a:srgbClr val="545454">
              <a:alpha val="4706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AutoShape 5"/>
          <p:cNvSpPr/>
          <p:nvPr/>
        </p:nvSpPr>
        <p:spPr>
          <a:xfrm>
            <a:off x="685800" y="6394044"/>
            <a:ext cx="10820400" cy="901102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/>
          <p:nvPr/>
        </p:nvSpPr>
        <p:spPr>
          <a:xfrm>
            <a:off x="685800" y="-450551"/>
            <a:ext cx="10820400" cy="901102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2279753" y="572894"/>
            <a:ext cx="7700385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6"/>
              </a:lnSpc>
            </a:pPr>
            <a:r>
              <a:rPr lang="en-US" sz="3600" spc="53">
                <a:solidFill>
                  <a:srgbClr val="213559"/>
                </a:solidFill>
                <a:latin typeface="Montserrat Bold Italics" panose="020B0604020202020204" charset="0"/>
                <a:cs typeface="Montserrat Bold Italics" panose="020B0604020202020204" charset="0"/>
              </a:rPr>
              <a:t>ARCTIC CONCERNS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ED937B-6BAD-8750-20F6-579A13DC0A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574" y="1010184"/>
            <a:ext cx="3064467" cy="30006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867141-BBDC-C111-7EED-5AA754AA8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819" y="4856258"/>
            <a:ext cx="3685559" cy="1573450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48172C-ACB9-9B29-0D4B-433AFB66731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6119" y="3045825"/>
            <a:ext cx="2889215" cy="3157073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2A8B85-317F-2916-A359-46A636427F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845" y="1000999"/>
            <a:ext cx="3105807" cy="1970815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47AD5E-21D9-347D-68F4-9CFA40D7E36D}"/>
              </a:ext>
            </a:extLst>
          </p:cNvPr>
          <p:cNvSpPr txBox="1"/>
          <p:nvPr/>
        </p:nvSpPr>
        <p:spPr>
          <a:xfrm>
            <a:off x="3877407" y="1095909"/>
            <a:ext cx="478353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                 National Strategies</a:t>
            </a:r>
            <a:br>
              <a:rPr lang="en-US" sz="2000"/>
            </a:br>
            <a:r>
              <a:rPr lang="en-US" sz="2000"/>
              <a:t>  </a:t>
            </a:r>
          </a:p>
          <a:p>
            <a:r>
              <a:rPr lang="en-US" sz="2000"/>
              <a:t>         NGOs                 </a:t>
            </a:r>
            <a:br>
              <a:rPr lang="en-US" sz="2000"/>
            </a:br>
            <a:r>
              <a:rPr lang="en-US" sz="2000"/>
              <a:t>                                         Local Communities</a:t>
            </a:r>
          </a:p>
          <a:p>
            <a:r>
              <a:rPr lang="en-US" sz="2000"/>
              <a:t> </a:t>
            </a:r>
          </a:p>
          <a:p>
            <a:r>
              <a:rPr lang="en-US" sz="2000"/>
              <a:t>                 International Organizations</a:t>
            </a:r>
            <a:br>
              <a:rPr lang="en-US" sz="2000"/>
            </a:br>
            <a:endParaRPr lang="en-US" sz="2000"/>
          </a:p>
          <a:p>
            <a:r>
              <a:rPr lang="en-US" sz="2000"/>
              <a:t>        US Agencies</a:t>
            </a:r>
            <a:br>
              <a:rPr lang="en-US" sz="2000"/>
            </a:br>
            <a:br>
              <a:rPr lang="en-US" sz="2000"/>
            </a:br>
            <a:r>
              <a:rPr lang="en-US" sz="2000"/>
              <a:t>                         Alaska Native Representation</a:t>
            </a:r>
            <a:br>
              <a:rPr lang="en-US" sz="2000"/>
            </a:br>
            <a:endParaRPr lang="en-US" sz="2000"/>
          </a:p>
          <a:p>
            <a:r>
              <a:rPr lang="en-US" sz="2000"/>
              <a:t>                            </a:t>
            </a:r>
            <a:r>
              <a:rPr lang="en-US" sz="2000" err="1"/>
              <a:t>Etc</a:t>
            </a:r>
            <a:r>
              <a:rPr lang="en-US" sz="2000"/>
              <a:t>….</a:t>
            </a:r>
          </a:p>
          <a:p>
            <a:r>
              <a:rPr lang="en-US"/>
              <a:t> 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EA3E64-FD54-74E8-7795-94232024CF35}"/>
              </a:ext>
            </a:extLst>
          </p:cNvPr>
          <p:cNvGrpSpPr/>
          <p:nvPr/>
        </p:nvGrpSpPr>
        <p:grpSpPr>
          <a:xfrm>
            <a:off x="619939" y="4154947"/>
            <a:ext cx="1925997" cy="2323942"/>
            <a:chOff x="4151893" y="496394"/>
            <a:chExt cx="3547999" cy="220453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C3840E6-87DD-FA69-F072-E1BB9A6A28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31785" y="496394"/>
              <a:ext cx="3468107" cy="2204535"/>
            </a:xfrm>
            <a:prstGeom prst="rect">
              <a:avLst/>
            </a:prstGeom>
            <a:ln w="1270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2AEE364-CEEE-4729-80DD-149EFD4136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51893" y="2359861"/>
              <a:ext cx="3468107" cy="2960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58E7149-2BAD-5693-D4FA-CF2B8DA244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255" y="3559089"/>
            <a:ext cx="2481192" cy="26438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D2408C-C1EC-875C-C86A-76D3C60089E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19" y="2528526"/>
            <a:ext cx="2444048" cy="16734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9604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742203" y="2902905"/>
            <a:ext cx="17188995" cy="6390775"/>
          </a:xfrm>
          <a:prstGeom prst="rect">
            <a:avLst/>
          </a:prstGeom>
          <a:solidFill>
            <a:srgbClr val="545454">
              <a:alpha val="4706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AutoShape 5"/>
          <p:cNvSpPr/>
          <p:nvPr/>
        </p:nvSpPr>
        <p:spPr>
          <a:xfrm>
            <a:off x="685800" y="6394044"/>
            <a:ext cx="10820400" cy="901102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/>
          <p:nvPr/>
        </p:nvSpPr>
        <p:spPr>
          <a:xfrm>
            <a:off x="685800" y="-450551"/>
            <a:ext cx="10820400" cy="901102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2689897" y="1035973"/>
            <a:ext cx="7700385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6"/>
              </a:lnSpc>
            </a:pPr>
            <a:r>
              <a:rPr lang="en-US" sz="3600" spc="53">
                <a:solidFill>
                  <a:srgbClr val="213559"/>
                </a:solidFill>
                <a:latin typeface="Montserrat Bold Italics" panose="020B0604020202020204" charset="0"/>
                <a:cs typeface="Montserrat Bold Italics" panose="020B0604020202020204" charset="0"/>
              </a:rPr>
              <a:t>Respond to Local Concerns </a:t>
            </a:r>
          </a:p>
        </p:txBody>
      </p:sp>
      <p:pic>
        <p:nvPicPr>
          <p:cNvPr id="3" name="Picture 2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08CA67BC-E55A-5D5A-730E-CFD47A263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635" y="2310635"/>
            <a:ext cx="4036142" cy="26214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653F93-EC2F-F85E-AE63-F3E9730FEE0A}"/>
              </a:ext>
            </a:extLst>
          </p:cNvPr>
          <p:cNvSpPr txBox="1"/>
          <p:nvPr/>
        </p:nvSpPr>
        <p:spPr>
          <a:xfrm>
            <a:off x="939800" y="2413882"/>
            <a:ext cx="5600289" cy="2893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lnSpc>
                <a:spcPts val="2239"/>
              </a:lnSpc>
              <a:defRPr/>
            </a:pPr>
            <a:r>
              <a:rPr lang="en-US" sz="1600" b="1" spc="32">
                <a:solidFill>
                  <a:srgbClr val="263F6B"/>
                </a:solidFill>
                <a:latin typeface="Montserrat"/>
              </a:rPr>
              <a:t>Bering Strait Voices workshops in 2014 and 2016</a:t>
            </a:r>
          </a:p>
          <a:p>
            <a:pPr marL="533427" lvl="1" indent="-228611">
              <a:lnSpc>
                <a:spcPts val="2239"/>
              </a:lnSpc>
              <a:buFont typeface="Arial" panose="020B0604020202020204" pitchFamily="34" charset="0"/>
              <a:buChar char="•"/>
              <a:defRPr/>
            </a:pPr>
            <a:r>
              <a:rPr lang="en-US" sz="1600" b="1" spc="32">
                <a:solidFill>
                  <a:srgbClr val="263F6B"/>
                </a:solidFill>
                <a:latin typeface="Montserrat"/>
              </a:rPr>
              <a:t>Want to know what’s happening</a:t>
            </a:r>
          </a:p>
          <a:p>
            <a:pPr marL="533427" lvl="1" indent="-228611">
              <a:lnSpc>
                <a:spcPts val="2239"/>
              </a:lnSpc>
              <a:buFont typeface="Arial" panose="020B0604020202020204" pitchFamily="34" charset="0"/>
              <a:buChar char="•"/>
              <a:defRPr/>
            </a:pPr>
            <a:r>
              <a:rPr lang="en-US" sz="1600" b="1" spc="32">
                <a:solidFill>
                  <a:srgbClr val="263F6B"/>
                </a:solidFill>
                <a:latin typeface="Montserrat"/>
              </a:rPr>
              <a:t>Want to shape shipping policies</a:t>
            </a:r>
          </a:p>
          <a:p>
            <a:pPr marL="533427" lvl="1" indent="-228611">
              <a:lnSpc>
                <a:spcPts val="2239"/>
              </a:lnSpc>
              <a:buFont typeface="Arial" panose="020B0604020202020204" pitchFamily="34" charset="0"/>
              <a:buChar char="•"/>
              <a:defRPr/>
            </a:pPr>
            <a:endParaRPr lang="en-US" sz="1600" b="1" spc="32">
              <a:solidFill>
                <a:srgbClr val="263F6B"/>
              </a:solidFill>
              <a:latin typeface="Montserrat"/>
            </a:endParaRPr>
          </a:p>
          <a:p>
            <a:pPr>
              <a:lnSpc>
                <a:spcPts val="2239"/>
              </a:lnSpc>
              <a:defRPr/>
            </a:pPr>
            <a:r>
              <a:rPr lang="en-US" sz="1600" b="1" spc="32">
                <a:solidFill>
                  <a:srgbClr val="263F6B"/>
                </a:solidFill>
                <a:latin typeface="Montserrat"/>
              </a:rPr>
              <a:t>In 2023, Tribal Advisory Council of Northern Bering Sea Climate Resilience Area issued a letter to U.S. Coast Guard asking for a greater understanding of Bering Sea vessel traffic and influence over it.</a:t>
            </a:r>
          </a:p>
          <a:p>
            <a:pPr marL="228611" indent="-228611" defTabSz="609630">
              <a:lnSpc>
                <a:spcPts val="2239"/>
              </a:lnSpc>
              <a:buFont typeface="Arial" panose="020B0604020202020204" pitchFamily="34" charset="0"/>
              <a:buChar char="•"/>
              <a:defRPr/>
            </a:pPr>
            <a:endParaRPr lang="en-US" sz="1600" b="1" spc="32">
              <a:solidFill>
                <a:srgbClr val="263F6B"/>
              </a:solidFill>
              <a:latin typeface="Montserrat Bold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E00A8C50-E0C0-025C-6FE7-A271CFB4F392}"/>
              </a:ext>
            </a:extLst>
          </p:cNvPr>
          <p:cNvSpPr>
            <a:spLocks noChangeAspect="1"/>
          </p:cNvSpPr>
          <p:nvPr/>
        </p:nvSpPr>
        <p:spPr>
          <a:xfrm>
            <a:off x="685800" y="450551"/>
            <a:ext cx="1398060" cy="1324478"/>
          </a:xfrm>
          <a:custGeom>
            <a:avLst/>
            <a:gdLst/>
            <a:ahLst/>
            <a:cxnLst/>
            <a:rect l="l" t="t" r="r" b="b"/>
            <a:pathLst>
              <a:path w="3760882" h="3562941">
                <a:moveTo>
                  <a:pt x="0" y="0"/>
                </a:moveTo>
                <a:lnTo>
                  <a:pt x="3760883" y="0"/>
                </a:lnTo>
                <a:lnTo>
                  <a:pt x="3760883" y="3562941"/>
                </a:lnTo>
                <a:lnTo>
                  <a:pt x="0" y="35629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342604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E6B67-B544-80A7-ABE6-A5A49C3D2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ECB0837A-CE09-68D7-E650-9794400122E1}"/>
              </a:ext>
            </a:extLst>
          </p:cNvPr>
          <p:cNvSpPr/>
          <p:nvPr/>
        </p:nvSpPr>
        <p:spPr>
          <a:xfrm rot="-1753206">
            <a:off x="-742203" y="2902905"/>
            <a:ext cx="17188995" cy="6390775"/>
          </a:xfrm>
          <a:prstGeom prst="rect">
            <a:avLst/>
          </a:prstGeom>
          <a:solidFill>
            <a:srgbClr val="545454">
              <a:alpha val="4706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BAD6C138-F68B-532D-515C-3A3C43BB22AE}"/>
              </a:ext>
            </a:extLst>
          </p:cNvPr>
          <p:cNvSpPr/>
          <p:nvPr/>
        </p:nvSpPr>
        <p:spPr>
          <a:xfrm>
            <a:off x="685800" y="6394044"/>
            <a:ext cx="10820400" cy="901102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EDD388DD-55A9-0D0A-B431-67B18DF03493}"/>
              </a:ext>
            </a:extLst>
          </p:cNvPr>
          <p:cNvSpPr/>
          <p:nvPr/>
        </p:nvSpPr>
        <p:spPr>
          <a:xfrm>
            <a:off x="685800" y="-450551"/>
            <a:ext cx="10820400" cy="901102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7710F63C-461A-7054-2C36-AF6CE139C66F}"/>
              </a:ext>
            </a:extLst>
          </p:cNvPr>
          <p:cNvSpPr txBox="1"/>
          <p:nvPr/>
        </p:nvSpPr>
        <p:spPr>
          <a:xfrm>
            <a:off x="2083860" y="729253"/>
            <a:ext cx="9715901" cy="1316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66"/>
              </a:lnSpc>
            </a:pPr>
            <a:r>
              <a:rPr lang="en-US" sz="2800" b="1" spc="53" dirty="0">
                <a:solidFill>
                  <a:srgbClr val="213559"/>
                </a:solidFill>
                <a:latin typeface="Montserrat Bold Italics" panose="020B0604020202020204" charset="0"/>
                <a:cs typeface="Montserrat Bold Italics" panose="020B0604020202020204" charset="0"/>
              </a:rPr>
              <a:t>IMO Concerns… </a:t>
            </a:r>
            <a:r>
              <a:rPr lang="en-US" sz="2800" i="1" spc="53" dirty="0">
                <a:solidFill>
                  <a:srgbClr val="213559"/>
                </a:solidFill>
                <a:latin typeface="Montserrat Bold Italics" panose="020B0604020202020204" charset="0"/>
                <a:cs typeface="Montserrat Bold Italics" panose="020B0604020202020204" charset="0"/>
              </a:rPr>
              <a:t>“the future protection of Arctic people, especially those in especially those in Arctic Coastal communities and their traditional lifestyles.”</a:t>
            </a: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71901918-EDF3-528F-E1D7-A1DBBF49A5B6}"/>
              </a:ext>
            </a:extLst>
          </p:cNvPr>
          <p:cNvSpPr>
            <a:spLocks noChangeAspect="1"/>
          </p:cNvSpPr>
          <p:nvPr/>
        </p:nvSpPr>
        <p:spPr>
          <a:xfrm>
            <a:off x="685800" y="450551"/>
            <a:ext cx="1398060" cy="1324478"/>
          </a:xfrm>
          <a:custGeom>
            <a:avLst/>
            <a:gdLst/>
            <a:ahLst/>
            <a:cxnLst/>
            <a:rect l="l" t="t" r="r" b="b"/>
            <a:pathLst>
              <a:path w="3760882" h="3562941">
                <a:moveTo>
                  <a:pt x="0" y="0"/>
                </a:moveTo>
                <a:lnTo>
                  <a:pt x="3760883" y="0"/>
                </a:lnTo>
                <a:lnTo>
                  <a:pt x="3760883" y="3562941"/>
                </a:lnTo>
                <a:lnTo>
                  <a:pt x="0" y="35629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3EF0A6-E41D-03D3-F50C-ADC3BF20AE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3861" y="2454856"/>
            <a:ext cx="4184607" cy="350284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CF1CB2-BBFB-BE73-01D0-17CB08D74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860" y="2378656"/>
            <a:ext cx="3497834" cy="35814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849489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930321" y="3831386"/>
            <a:ext cx="4734707" cy="2261611"/>
          </a:xfrm>
          <a:custGeom>
            <a:avLst/>
            <a:gdLst/>
            <a:ahLst/>
            <a:cxnLst/>
            <a:rect l="l" t="t" r="r" b="b"/>
            <a:pathLst>
              <a:path w="7102061" h="5019975">
                <a:moveTo>
                  <a:pt x="0" y="0"/>
                </a:moveTo>
                <a:lnTo>
                  <a:pt x="7102061" y="0"/>
                </a:lnTo>
                <a:lnTo>
                  <a:pt x="7102061" y="5019976"/>
                </a:lnTo>
                <a:lnTo>
                  <a:pt x="0" y="501997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" name="TextBox 2"/>
          <p:cNvSpPr txBox="1"/>
          <p:nvPr/>
        </p:nvSpPr>
        <p:spPr>
          <a:xfrm>
            <a:off x="1468146" y="668621"/>
            <a:ext cx="9255708" cy="1166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34"/>
              </a:lnSpc>
            </a:pPr>
            <a:r>
              <a:rPr lang="en-US" sz="4627" spc="-100" dirty="0">
                <a:solidFill>
                  <a:srgbClr val="263F6B"/>
                </a:solidFill>
                <a:latin typeface="Montserrat Ultra-Bold Italics"/>
              </a:rPr>
              <a:t>MARINE EXCHANGES </a:t>
            </a:r>
          </a:p>
          <a:p>
            <a:pPr algn="ctr">
              <a:lnSpc>
                <a:spcPts val="4534"/>
              </a:lnSpc>
            </a:pPr>
            <a:r>
              <a:rPr lang="en-US" sz="4627" spc="-100" dirty="0">
                <a:solidFill>
                  <a:srgbClr val="263F6B"/>
                </a:solidFill>
                <a:latin typeface="Montserrat Ultra-Bold Italics"/>
              </a:rPr>
              <a:t>History</a:t>
            </a:r>
            <a:endParaRPr lang="en-US" sz="4627" spc="-273" dirty="0">
              <a:solidFill>
                <a:srgbClr val="263F6B"/>
              </a:solidFill>
              <a:latin typeface="Montserrat Ultra-Bold Italics"/>
            </a:endParaRPr>
          </a:p>
        </p:txBody>
      </p:sp>
      <p:sp>
        <p:nvSpPr>
          <p:cNvPr id="3" name="AutoShape 3"/>
          <p:cNvSpPr/>
          <p:nvPr/>
        </p:nvSpPr>
        <p:spPr>
          <a:xfrm rot="-1753206">
            <a:off x="-703440" y="2952059"/>
            <a:ext cx="17188995" cy="6390775"/>
          </a:xfrm>
          <a:prstGeom prst="rect">
            <a:avLst/>
          </a:prstGeom>
          <a:solidFill>
            <a:srgbClr val="545454">
              <a:alpha val="4706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AutoShape 5"/>
          <p:cNvSpPr/>
          <p:nvPr/>
        </p:nvSpPr>
        <p:spPr>
          <a:xfrm>
            <a:off x="685800" y="6394044"/>
            <a:ext cx="10820400" cy="901102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/>
          <p:nvPr/>
        </p:nvSpPr>
        <p:spPr>
          <a:xfrm>
            <a:off x="685800" y="-450551"/>
            <a:ext cx="10820400" cy="901102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>
            <a:spLocks noChangeAspect="1"/>
          </p:cNvSpPr>
          <p:nvPr/>
        </p:nvSpPr>
        <p:spPr>
          <a:xfrm>
            <a:off x="935806" y="3831387"/>
            <a:ext cx="1697182" cy="2147249"/>
          </a:xfrm>
          <a:custGeom>
            <a:avLst/>
            <a:gdLst/>
            <a:ahLst/>
            <a:cxnLst/>
            <a:rect l="l" t="t" r="r" b="b"/>
            <a:pathLst>
              <a:path w="3946305" h="4992807">
                <a:moveTo>
                  <a:pt x="0" y="0"/>
                </a:moveTo>
                <a:lnTo>
                  <a:pt x="3946305" y="0"/>
                </a:lnTo>
                <a:lnTo>
                  <a:pt x="3946305" y="4992807"/>
                </a:lnTo>
                <a:lnTo>
                  <a:pt x="0" y="499280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>
            <a:spLocks noChangeAspect="1"/>
          </p:cNvSpPr>
          <p:nvPr/>
        </p:nvSpPr>
        <p:spPr>
          <a:xfrm>
            <a:off x="935806" y="1838796"/>
            <a:ext cx="1697182" cy="1997924"/>
          </a:xfrm>
          <a:custGeom>
            <a:avLst/>
            <a:gdLst/>
            <a:ahLst/>
            <a:cxnLst/>
            <a:rect l="l" t="t" r="r" b="b"/>
            <a:pathLst>
              <a:path w="3926039" h="5019975">
                <a:moveTo>
                  <a:pt x="0" y="0"/>
                </a:moveTo>
                <a:lnTo>
                  <a:pt x="3926039" y="0"/>
                </a:lnTo>
                <a:lnTo>
                  <a:pt x="3926039" y="5019976"/>
                </a:lnTo>
                <a:lnTo>
                  <a:pt x="0" y="501997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2" name="Picture 11" descr="A map of the world with colorful lines&#10;&#10;Description automatically generated">
            <a:extLst>
              <a:ext uri="{FF2B5EF4-FFF2-40B4-BE49-F238E27FC236}">
                <a16:creationId xmlns:a16="http://schemas.microsoft.com/office/drawing/2014/main" id="{EF4A4E71-3394-EA6D-C496-7382300959A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6807" y="1661309"/>
            <a:ext cx="3325041" cy="24316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805129-83B6-5DCF-7866-5F1A549C4C1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1571" y="3566379"/>
            <a:ext cx="2302083" cy="23168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A0A5D81-8FCF-A60F-4F93-7AE1F6E38274}"/>
              </a:ext>
            </a:extLst>
          </p:cNvPr>
          <p:cNvSpPr txBox="1"/>
          <p:nvPr/>
        </p:nvSpPr>
        <p:spPr>
          <a:xfrm>
            <a:off x="8322249" y="4100188"/>
            <a:ext cx="2302083" cy="351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1200" b="1" spc="33">
                <a:solidFill>
                  <a:srgbClr val="263F6B"/>
                </a:solidFill>
                <a:latin typeface="Montserrat"/>
              </a:rPr>
              <a:t>AIS Coverage Area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B06D81-3596-DBC8-68C2-419999917C19}"/>
              </a:ext>
            </a:extLst>
          </p:cNvPr>
          <p:cNvSpPr txBox="1"/>
          <p:nvPr/>
        </p:nvSpPr>
        <p:spPr>
          <a:xfrm>
            <a:off x="6261570" y="5911561"/>
            <a:ext cx="2302083" cy="351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1200" b="1" spc="33">
                <a:solidFill>
                  <a:srgbClr val="263F6B"/>
                </a:solidFill>
                <a:latin typeface="Montserrat"/>
              </a:rPr>
              <a:t>Vessel Traffic 9.19.23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5805AB-545D-2A7E-F0A1-0707EA7AD1E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4886" y="1864716"/>
            <a:ext cx="2940142" cy="199792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742203" y="2902905"/>
            <a:ext cx="17188995" cy="6390775"/>
          </a:xfrm>
          <a:prstGeom prst="rect">
            <a:avLst/>
          </a:prstGeom>
          <a:solidFill>
            <a:srgbClr val="545454">
              <a:alpha val="4706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AutoShape 5"/>
          <p:cNvSpPr/>
          <p:nvPr/>
        </p:nvSpPr>
        <p:spPr>
          <a:xfrm>
            <a:off x="685800" y="6394044"/>
            <a:ext cx="10820400" cy="901102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/>
          <p:nvPr/>
        </p:nvSpPr>
        <p:spPr>
          <a:xfrm>
            <a:off x="685800" y="-450551"/>
            <a:ext cx="10820400" cy="901102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2245808" y="863427"/>
            <a:ext cx="7700385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6"/>
              </a:lnSpc>
            </a:pPr>
            <a:r>
              <a:rPr lang="en-US" sz="3600" spc="53">
                <a:solidFill>
                  <a:srgbClr val="213559"/>
                </a:solidFill>
                <a:latin typeface="Montserrat Bold Italics" panose="020B0604020202020204" charset="0"/>
                <a:cs typeface="Montserrat Bold Italics" panose="020B0604020202020204" charset="0"/>
              </a:rPr>
              <a:t>Conduit Between Vessels &amp; Coastal Communities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C4DCEC-D861-576A-4E42-84CDD1C2B9A2}"/>
              </a:ext>
            </a:extLst>
          </p:cNvPr>
          <p:cNvSpPr txBox="1"/>
          <p:nvPr/>
        </p:nvSpPr>
        <p:spPr>
          <a:xfrm>
            <a:off x="812801" y="2568905"/>
            <a:ext cx="10375900" cy="3292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11" indent="-228611" defTabSz="609630">
              <a:buFont typeface="Arial" panose="020B0604020202020204" pitchFamily="34" charset="0"/>
              <a:buChar char="•"/>
              <a:defRPr/>
            </a:pPr>
            <a:r>
              <a:rPr lang="en-US" sz="2133" b="1" spc="32" dirty="0">
                <a:solidFill>
                  <a:srgbClr val="263F6B"/>
                </a:solidFill>
                <a:latin typeface="Montserrat"/>
              </a:rPr>
              <a:t>The Right Information</a:t>
            </a:r>
          </a:p>
          <a:p>
            <a:pPr marL="228611" indent="-228611" defTabSz="609630">
              <a:buFont typeface="Arial" panose="020B0604020202020204" pitchFamily="34" charset="0"/>
              <a:buChar char="•"/>
              <a:defRPr/>
            </a:pPr>
            <a:endParaRPr lang="en-US" sz="2133" b="1" spc="32" dirty="0">
              <a:solidFill>
                <a:srgbClr val="263F6B"/>
              </a:solidFill>
              <a:latin typeface="Montserrat"/>
            </a:endParaRPr>
          </a:p>
          <a:p>
            <a:pPr marL="228611" indent="-228611" defTabSz="609630">
              <a:buFont typeface="Arial" panose="020B0604020202020204" pitchFamily="34" charset="0"/>
              <a:buChar char="•"/>
              <a:defRPr/>
            </a:pPr>
            <a:r>
              <a:rPr lang="en-US" sz="2133" b="1" spc="32" dirty="0">
                <a:solidFill>
                  <a:srgbClr val="263F6B"/>
                </a:solidFill>
                <a:latin typeface="Montserrat"/>
              </a:rPr>
              <a:t>Shared by the Right Organization</a:t>
            </a:r>
          </a:p>
          <a:p>
            <a:pPr marL="228611" indent="-228611" defTabSz="609630">
              <a:buFont typeface="Arial" panose="020B0604020202020204" pitchFamily="34" charset="0"/>
              <a:buChar char="•"/>
              <a:defRPr/>
            </a:pPr>
            <a:endParaRPr lang="en-US" sz="2133" b="1" spc="32" dirty="0">
              <a:solidFill>
                <a:srgbClr val="263F6B"/>
              </a:solidFill>
              <a:latin typeface="Montserrat"/>
            </a:endParaRPr>
          </a:p>
          <a:p>
            <a:pPr marL="228611" indent="-228611" defTabSz="609630">
              <a:buFont typeface="Arial" panose="020B0604020202020204" pitchFamily="34" charset="0"/>
              <a:buChar char="•"/>
              <a:defRPr/>
            </a:pPr>
            <a:r>
              <a:rPr lang="en-US" sz="2133" b="1" spc="32" dirty="0">
                <a:solidFill>
                  <a:srgbClr val="263F6B"/>
                </a:solidFill>
                <a:latin typeface="Montserrat"/>
              </a:rPr>
              <a:t>With the Right Equipment</a:t>
            </a:r>
          </a:p>
          <a:p>
            <a:pPr marL="228611" indent="-228611" defTabSz="609630">
              <a:buFont typeface="Arial" panose="020B0604020202020204" pitchFamily="34" charset="0"/>
              <a:buChar char="•"/>
              <a:defRPr/>
            </a:pPr>
            <a:endParaRPr lang="en-US" sz="2133" b="1" spc="32" dirty="0">
              <a:solidFill>
                <a:srgbClr val="263F6B"/>
              </a:solidFill>
              <a:latin typeface="Montserrat"/>
            </a:endParaRPr>
          </a:p>
          <a:p>
            <a:pPr marL="228611" indent="-228611" defTabSz="609630">
              <a:buFont typeface="Arial" panose="020B0604020202020204" pitchFamily="34" charset="0"/>
              <a:buChar char="•"/>
              <a:defRPr/>
            </a:pPr>
            <a:r>
              <a:rPr lang="en-US" sz="2133" b="1" spc="32" dirty="0">
                <a:solidFill>
                  <a:srgbClr val="263F6B"/>
                </a:solidFill>
                <a:latin typeface="Montserrat"/>
              </a:rPr>
              <a:t>Collaborating with the Right Parties (vessels, NGOs, communities, </a:t>
            </a:r>
            <a:br>
              <a:rPr lang="en-US" sz="2133" b="1" spc="32" dirty="0">
                <a:solidFill>
                  <a:srgbClr val="263F6B"/>
                </a:solidFill>
                <a:latin typeface="Montserrat"/>
              </a:rPr>
            </a:br>
            <a:r>
              <a:rPr lang="en-US" sz="2133" b="1" spc="32" dirty="0">
                <a:solidFill>
                  <a:srgbClr val="263F6B"/>
                </a:solidFill>
                <a:latin typeface="Montserrat"/>
              </a:rPr>
              <a:t>industry, Govt-fed/state/tribal)</a:t>
            </a:r>
          </a:p>
          <a:p>
            <a:pPr defTabSz="609630">
              <a:defRPr/>
            </a:pPr>
            <a:endParaRPr lang="en-US" sz="1600" b="1" spc="32" dirty="0">
              <a:solidFill>
                <a:srgbClr val="263F6B"/>
              </a:solidFill>
              <a:latin typeface="Montserrat"/>
            </a:endParaRPr>
          </a:p>
          <a:p>
            <a:pPr marL="228611" indent="-228611" defTabSz="609630">
              <a:buFont typeface="Arial" panose="020B0604020202020204" pitchFamily="34" charset="0"/>
              <a:buChar char="•"/>
              <a:defRPr/>
            </a:pPr>
            <a:endParaRPr lang="en-US" sz="2133" b="1" spc="32" dirty="0">
              <a:solidFill>
                <a:srgbClr val="263F6B"/>
              </a:solidFill>
              <a:latin typeface="Montserrat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2987F6C6-79F8-2875-73E7-729FC8E5E266}"/>
              </a:ext>
            </a:extLst>
          </p:cNvPr>
          <p:cNvSpPr>
            <a:spLocks noChangeAspect="1"/>
          </p:cNvSpPr>
          <p:nvPr/>
        </p:nvSpPr>
        <p:spPr>
          <a:xfrm>
            <a:off x="685800" y="450551"/>
            <a:ext cx="1398060" cy="1324478"/>
          </a:xfrm>
          <a:custGeom>
            <a:avLst/>
            <a:gdLst/>
            <a:ahLst/>
            <a:cxnLst/>
            <a:rect l="l" t="t" r="r" b="b"/>
            <a:pathLst>
              <a:path w="3760882" h="3562941">
                <a:moveTo>
                  <a:pt x="0" y="0"/>
                </a:moveTo>
                <a:lnTo>
                  <a:pt x="3760883" y="0"/>
                </a:lnTo>
                <a:lnTo>
                  <a:pt x="3760883" y="3562941"/>
                </a:lnTo>
                <a:lnTo>
                  <a:pt x="0" y="356294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740579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1753206">
            <a:off x="-742203" y="2902905"/>
            <a:ext cx="17188995" cy="6390775"/>
          </a:xfrm>
          <a:prstGeom prst="rect">
            <a:avLst/>
          </a:prstGeom>
          <a:solidFill>
            <a:srgbClr val="545454">
              <a:alpha val="4706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3" name="AutoShape 3"/>
          <p:cNvSpPr/>
          <p:nvPr/>
        </p:nvSpPr>
        <p:spPr>
          <a:xfrm rot="2700000">
            <a:off x="-1764335" y="6028867"/>
            <a:ext cx="3528671" cy="1658267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4" name="AutoShape 4"/>
          <p:cNvSpPr/>
          <p:nvPr/>
        </p:nvSpPr>
        <p:spPr>
          <a:xfrm rot="2700000">
            <a:off x="10427665" y="-829134"/>
            <a:ext cx="3528671" cy="1658267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5" name="Group 5"/>
          <p:cNvGrpSpPr/>
          <p:nvPr/>
        </p:nvGrpSpPr>
        <p:grpSpPr>
          <a:xfrm>
            <a:off x="1443916" y="4406310"/>
            <a:ext cx="3084481" cy="1710267"/>
            <a:chOff x="0" y="0"/>
            <a:chExt cx="1687841" cy="9358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87841" cy="935865"/>
            </a:xfrm>
            <a:custGeom>
              <a:avLst/>
              <a:gdLst/>
              <a:ahLst/>
              <a:cxnLst/>
              <a:rect l="l" t="t" r="r" b="b"/>
              <a:pathLst>
                <a:path w="1687841" h="935865">
                  <a:moveTo>
                    <a:pt x="1563381" y="935865"/>
                  </a:moveTo>
                  <a:lnTo>
                    <a:pt x="124460" y="935865"/>
                  </a:lnTo>
                  <a:cubicBezTo>
                    <a:pt x="55880" y="935865"/>
                    <a:pt x="0" y="879985"/>
                    <a:pt x="0" y="81140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811405"/>
                  </a:lnTo>
                  <a:cubicBezTo>
                    <a:pt x="1687841" y="879985"/>
                    <a:pt x="1631961" y="935865"/>
                    <a:pt x="1563381" y="935865"/>
                  </a:cubicBezTo>
                  <a:close/>
                </a:path>
              </a:pathLst>
            </a:custGeom>
            <a:solidFill>
              <a:srgbClr val="263F6B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675077" y="1121118"/>
            <a:ext cx="5502309" cy="873260"/>
            <a:chOff x="0" y="0"/>
            <a:chExt cx="4161103" cy="660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61103" cy="660400"/>
            </a:xfrm>
            <a:custGeom>
              <a:avLst/>
              <a:gdLst/>
              <a:ahLst/>
              <a:cxnLst/>
              <a:rect l="l" t="t" r="r" b="b"/>
              <a:pathLst>
                <a:path w="4161103" h="660400">
                  <a:moveTo>
                    <a:pt x="4036643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36643" y="0"/>
                  </a:lnTo>
                  <a:cubicBezTo>
                    <a:pt x="4105223" y="0"/>
                    <a:pt x="4161103" y="55880"/>
                    <a:pt x="4161103" y="124460"/>
                  </a:cubicBezTo>
                  <a:lnTo>
                    <a:pt x="4161103" y="535940"/>
                  </a:lnTo>
                  <a:cubicBezTo>
                    <a:pt x="4161103" y="604520"/>
                    <a:pt x="4105223" y="660400"/>
                    <a:pt x="4036643" y="660400"/>
                  </a:cubicBezTo>
                  <a:close/>
                </a:path>
              </a:pathLst>
            </a:custGeom>
            <a:solidFill>
              <a:srgbClr val="263F6B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364768" y="1121118"/>
            <a:ext cx="5502309" cy="873260"/>
            <a:chOff x="0" y="0"/>
            <a:chExt cx="4161103" cy="660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61103" cy="660400"/>
            </a:xfrm>
            <a:custGeom>
              <a:avLst/>
              <a:gdLst/>
              <a:ahLst/>
              <a:cxnLst/>
              <a:rect l="l" t="t" r="r" b="b"/>
              <a:pathLst>
                <a:path w="4161103" h="660400">
                  <a:moveTo>
                    <a:pt x="4036643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36643" y="0"/>
                  </a:lnTo>
                  <a:cubicBezTo>
                    <a:pt x="4105223" y="0"/>
                    <a:pt x="4161103" y="55880"/>
                    <a:pt x="4161103" y="124460"/>
                  </a:cubicBezTo>
                  <a:lnTo>
                    <a:pt x="4161103" y="535940"/>
                  </a:lnTo>
                  <a:cubicBezTo>
                    <a:pt x="4161103" y="604520"/>
                    <a:pt x="4105223" y="660400"/>
                    <a:pt x="4036643" y="660400"/>
                  </a:cubicBezTo>
                  <a:close/>
                </a:path>
              </a:pathLst>
            </a:custGeom>
            <a:solidFill>
              <a:srgbClr val="263F6B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054001" y="4406310"/>
            <a:ext cx="3084481" cy="1710267"/>
            <a:chOff x="0" y="0"/>
            <a:chExt cx="1687841" cy="93586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87841" cy="935865"/>
            </a:xfrm>
            <a:custGeom>
              <a:avLst/>
              <a:gdLst/>
              <a:ahLst/>
              <a:cxnLst/>
              <a:rect l="l" t="t" r="r" b="b"/>
              <a:pathLst>
                <a:path w="1687841" h="935865">
                  <a:moveTo>
                    <a:pt x="1563381" y="935865"/>
                  </a:moveTo>
                  <a:lnTo>
                    <a:pt x="124460" y="935865"/>
                  </a:lnTo>
                  <a:cubicBezTo>
                    <a:pt x="55880" y="935865"/>
                    <a:pt x="0" y="879985"/>
                    <a:pt x="0" y="81140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811405"/>
                  </a:lnTo>
                  <a:cubicBezTo>
                    <a:pt x="1687841" y="879985"/>
                    <a:pt x="1631961" y="935865"/>
                    <a:pt x="1563381" y="935865"/>
                  </a:cubicBezTo>
                  <a:close/>
                </a:path>
              </a:pathLst>
            </a:custGeom>
            <a:solidFill>
              <a:srgbClr val="263F6B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117545" y="1367726"/>
            <a:ext cx="3956911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1"/>
              </a:lnSpc>
            </a:pPr>
            <a:r>
              <a:rPr lang="en-US" sz="5491" spc="-100">
                <a:solidFill>
                  <a:srgbClr val="263F6B"/>
                </a:solidFill>
                <a:latin typeface="Montserrat Ultra-Bold Italics"/>
              </a:rPr>
              <a:t>MISSION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89268" y="2572881"/>
            <a:ext cx="9213464" cy="1013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6"/>
              </a:lnSpc>
            </a:pPr>
            <a:r>
              <a:rPr lang="en-US" sz="1933" spc="38">
                <a:solidFill>
                  <a:srgbClr val="213559"/>
                </a:solidFill>
                <a:latin typeface="Montserrat Bold"/>
              </a:rPr>
              <a:t>PROVIDE INFORMATION, COMMUNICATIONS AND SERVICES TO AID SAFE, SECURE AND ENVIRONMENTALLY RESPONSIBLE MARITIME OPERATIONS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11161" y="4667425"/>
            <a:ext cx="2549991" cy="863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1666" spc="33">
                <a:solidFill>
                  <a:srgbClr val="FFFFFF"/>
                </a:solidFill>
                <a:latin typeface="Montserrat"/>
              </a:rPr>
              <a:t>32</a:t>
            </a:r>
          </a:p>
          <a:p>
            <a:pPr algn="ctr">
              <a:lnSpc>
                <a:spcPts val="2333"/>
              </a:lnSpc>
            </a:pPr>
            <a:r>
              <a:rPr lang="en-US" sz="1666" spc="33">
                <a:solidFill>
                  <a:srgbClr val="FFFFFF"/>
                </a:solidFill>
                <a:latin typeface="Montserrat"/>
              </a:rPr>
              <a:t>Maritime Experts</a:t>
            </a:r>
          </a:p>
          <a:p>
            <a:pPr algn="ctr">
              <a:lnSpc>
                <a:spcPts val="2333"/>
              </a:lnSpc>
            </a:pPr>
            <a:r>
              <a:rPr lang="en-US" sz="1666" spc="33">
                <a:solidFill>
                  <a:srgbClr val="FFFFFF"/>
                </a:solidFill>
                <a:latin typeface="Montserrat"/>
              </a:rPr>
              <a:t>Technical Experts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054001" y="4667425"/>
            <a:ext cx="3082966" cy="1158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1666" spc="33">
                <a:solidFill>
                  <a:srgbClr val="FFFFFF"/>
                </a:solidFill>
                <a:latin typeface="Montserrat"/>
              </a:rPr>
              <a:t>State/Federal Government</a:t>
            </a:r>
          </a:p>
          <a:p>
            <a:pPr algn="ctr">
              <a:lnSpc>
                <a:spcPts val="2333"/>
              </a:lnSpc>
            </a:pPr>
            <a:r>
              <a:rPr lang="en-US" sz="1666" spc="33">
                <a:solidFill>
                  <a:srgbClr val="FFFFFF"/>
                </a:solidFill>
                <a:latin typeface="Montserrat"/>
              </a:rPr>
              <a:t>Industry</a:t>
            </a:r>
          </a:p>
          <a:p>
            <a:pPr algn="ctr">
              <a:lnSpc>
                <a:spcPts val="2333"/>
              </a:lnSpc>
            </a:pPr>
            <a:r>
              <a:rPr lang="en-US" sz="1666" spc="33">
                <a:solidFill>
                  <a:srgbClr val="FFFFFF"/>
                </a:solidFill>
                <a:latin typeface="Montserrat"/>
              </a:rPr>
              <a:t>Academia</a:t>
            </a:r>
          </a:p>
          <a:p>
            <a:pPr algn="ctr">
              <a:lnSpc>
                <a:spcPts val="2333"/>
              </a:lnSpc>
            </a:pPr>
            <a:r>
              <a:rPr lang="en-US" sz="1666" spc="33">
                <a:solidFill>
                  <a:srgbClr val="FFFFFF"/>
                </a:solidFill>
                <a:latin typeface="Montserrat"/>
              </a:rPr>
              <a:t>NGOs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84747" y="3883572"/>
            <a:ext cx="2332798" cy="413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6"/>
              </a:lnSpc>
            </a:pPr>
            <a:r>
              <a:rPr lang="en-US" sz="1961" spc="39">
                <a:solidFill>
                  <a:srgbClr val="263F6B"/>
                </a:solidFill>
                <a:latin typeface="Montserrat Ultra-Bold"/>
              </a:rPr>
              <a:t>Staff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504894" y="3883572"/>
            <a:ext cx="2332798" cy="413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6"/>
              </a:lnSpc>
            </a:pPr>
            <a:r>
              <a:rPr lang="en-US" sz="1961" spc="39">
                <a:solidFill>
                  <a:srgbClr val="263F6B"/>
                </a:solidFill>
                <a:latin typeface="Montserrat Ultra-Bold"/>
              </a:rPr>
              <a:t>Partnerships</a:t>
            </a:r>
          </a:p>
        </p:txBody>
      </p:sp>
      <p:pic>
        <p:nvPicPr>
          <p:cNvPr id="24" name="Picture 23" descr="A logo with yellow rope and black text&#10;&#10;Description automatically generated">
            <a:extLst>
              <a:ext uri="{FF2B5EF4-FFF2-40B4-BE49-F238E27FC236}">
                <a16:creationId xmlns:a16="http://schemas.microsoft.com/office/drawing/2014/main" id="{69045EA0-2CDE-234C-27EC-51D3EEDC7E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9" y="0"/>
            <a:ext cx="1219203" cy="1219203"/>
          </a:xfrm>
          <a:prstGeom prst="rect">
            <a:avLst/>
          </a:prstGeom>
        </p:spPr>
      </p:pic>
      <p:pic>
        <p:nvPicPr>
          <p:cNvPr id="25" name="Graphic 24" descr="Add with solid fill">
            <a:extLst>
              <a:ext uri="{FF2B5EF4-FFF2-40B4-BE49-F238E27FC236}">
                <a16:creationId xmlns:a16="http://schemas.microsoft.com/office/drawing/2014/main" id="{61629B26-A761-C2E3-8C7A-4095C6B48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86399" y="4718615"/>
            <a:ext cx="609600" cy="609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7">
            <a:extLst>
              <a:ext uri="{FF2B5EF4-FFF2-40B4-BE49-F238E27FC236}">
                <a16:creationId xmlns:a16="http://schemas.microsoft.com/office/drawing/2014/main" id="{ED27B170-A2F9-EBDA-57D9-84A5592E66A4}"/>
              </a:ext>
            </a:extLst>
          </p:cNvPr>
          <p:cNvSpPr/>
          <p:nvPr/>
        </p:nvSpPr>
        <p:spPr>
          <a:xfrm>
            <a:off x="3768956" y="1409920"/>
            <a:ext cx="4304174" cy="4304174"/>
          </a:xfrm>
          <a:custGeom>
            <a:avLst/>
            <a:gdLst/>
            <a:ahLst/>
            <a:cxnLst/>
            <a:rect l="l" t="t" r="r" b="b"/>
            <a:pathLst>
              <a:path w="6456261" h="6456261">
                <a:moveTo>
                  <a:pt x="0" y="0"/>
                </a:moveTo>
                <a:lnTo>
                  <a:pt x="6456261" y="0"/>
                </a:lnTo>
                <a:lnTo>
                  <a:pt x="6456261" y="6456261"/>
                </a:lnTo>
                <a:lnTo>
                  <a:pt x="0" y="645626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200">
              <a:solidFill>
                <a:srgbClr val="263F6B"/>
              </a:solidFill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685800" y="6394044"/>
            <a:ext cx="10820400" cy="901102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/>
          <p:nvPr/>
        </p:nvSpPr>
        <p:spPr>
          <a:xfrm>
            <a:off x="685800" y="-450551"/>
            <a:ext cx="10820400" cy="901102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0974F5E0-18D0-3F63-8384-4A6FFA114D3B}"/>
              </a:ext>
            </a:extLst>
          </p:cNvPr>
          <p:cNvSpPr txBox="1"/>
          <p:nvPr/>
        </p:nvSpPr>
        <p:spPr>
          <a:xfrm>
            <a:off x="3942587" y="2465924"/>
            <a:ext cx="3956911" cy="1977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91" spc="-323" dirty="0">
                <a:solidFill>
                  <a:srgbClr val="263F6B"/>
                </a:solidFill>
                <a:latin typeface="Montserrat Ultra-Bold Italics"/>
              </a:rPr>
              <a:t>MXAK</a:t>
            </a:r>
          </a:p>
          <a:p>
            <a:pPr algn="ctr"/>
            <a:r>
              <a:rPr lang="en-US" sz="5491" spc="-323" dirty="0">
                <a:solidFill>
                  <a:srgbClr val="263F6B"/>
                </a:solidFill>
                <a:latin typeface="Montserrat Ultra-Bold Italics"/>
              </a:rPr>
              <a:t>SERVICES</a:t>
            </a:r>
          </a:p>
          <a:p>
            <a:pPr algn="ctr"/>
            <a:r>
              <a:rPr lang="en-US" sz="1867" spc="-100" dirty="0">
                <a:solidFill>
                  <a:srgbClr val="263F6B"/>
                </a:solidFill>
                <a:latin typeface="Montserrat Ultra-Bold Italics"/>
              </a:rPr>
              <a:t>(Lines of Effort)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F8BA6E18-846C-294C-D597-8FB2E24F09AB}"/>
              </a:ext>
            </a:extLst>
          </p:cNvPr>
          <p:cNvSpPr txBox="1"/>
          <p:nvPr/>
        </p:nvSpPr>
        <p:spPr>
          <a:xfrm>
            <a:off x="738727" y="706621"/>
            <a:ext cx="2708640" cy="306815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9"/>
              </a:lnSpc>
            </a:pPr>
            <a:r>
              <a:rPr lang="en-US" sz="1961" b="1" spc="39" dirty="0">
                <a:solidFill>
                  <a:srgbClr val="263F6B"/>
                </a:solidFill>
                <a:latin typeface="Montserrat Ultra-Bold"/>
              </a:rPr>
              <a:t>Marine Safety Sites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BCB9A67B-85FE-3562-B852-3DBBFED4CF1A}"/>
              </a:ext>
            </a:extLst>
          </p:cNvPr>
          <p:cNvSpPr txBox="1"/>
          <p:nvPr/>
        </p:nvSpPr>
        <p:spPr>
          <a:xfrm>
            <a:off x="8716283" y="3804794"/>
            <a:ext cx="2549991" cy="306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9"/>
              </a:lnSpc>
            </a:pPr>
            <a:r>
              <a:rPr lang="en-US" sz="1961" b="1" spc="39" dirty="0">
                <a:solidFill>
                  <a:srgbClr val="263F6B"/>
                </a:solidFill>
                <a:latin typeface="Montserrat Ultra-Bold"/>
              </a:rPr>
              <a:t>Regulatory Compliance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FE10E710-2724-62B2-0467-CD8A457A7B70}"/>
              </a:ext>
            </a:extLst>
          </p:cNvPr>
          <p:cNvSpPr txBox="1"/>
          <p:nvPr/>
        </p:nvSpPr>
        <p:spPr>
          <a:xfrm>
            <a:off x="8716284" y="697450"/>
            <a:ext cx="2549991" cy="306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9"/>
              </a:lnSpc>
            </a:pPr>
            <a:r>
              <a:rPr lang="en-US" sz="1961" b="1" spc="39" dirty="0">
                <a:solidFill>
                  <a:srgbClr val="263F6B"/>
                </a:solidFill>
                <a:latin typeface="Montserrat Ultra-Bold"/>
              </a:rPr>
              <a:t>Data Analysis</a:t>
            </a: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id="{C86457A1-0BE0-A2B0-64A6-483316F954D5}"/>
              </a:ext>
            </a:extLst>
          </p:cNvPr>
          <p:cNvSpPr txBox="1"/>
          <p:nvPr/>
        </p:nvSpPr>
        <p:spPr>
          <a:xfrm>
            <a:off x="738727" y="3655939"/>
            <a:ext cx="2708640" cy="306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9"/>
              </a:lnSpc>
            </a:pPr>
            <a:r>
              <a:rPr lang="en-US" sz="1961" b="1" spc="39" dirty="0">
                <a:solidFill>
                  <a:srgbClr val="263F6B"/>
                </a:solidFill>
                <a:latin typeface="Montserrat Ultra-Bold"/>
              </a:rPr>
              <a:t>24/7 Monitoring Center </a:t>
            </a:r>
          </a:p>
        </p:txBody>
      </p:sp>
      <p:sp>
        <p:nvSpPr>
          <p:cNvPr id="28" name="Freeform 8">
            <a:extLst>
              <a:ext uri="{FF2B5EF4-FFF2-40B4-BE49-F238E27FC236}">
                <a16:creationId xmlns:a16="http://schemas.microsoft.com/office/drawing/2014/main" id="{ABE4244A-AFDB-0691-7170-E8E3EFC77F40}"/>
              </a:ext>
            </a:extLst>
          </p:cNvPr>
          <p:cNvSpPr/>
          <p:nvPr/>
        </p:nvSpPr>
        <p:spPr>
          <a:xfrm rot="642659" flipV="1">
            <a:off x="7420388" y="4455180"/>
            <a:ext cx="1116789" cy="554207"/>
          </a:xfrm>
          <a:custGeom>
            <a:avLst/>
            <a:gdLst/>
            <a:ahLst/>
            <a:cxnLst/>
            <a:rect l="l" t="t" r="r" b="b"/>
            <a:pathLst>
              <a:path w="1675183" h="831310">
                <a:moveTo>
                  <a:pt x="0" y="831309"/>
                </a:moveTo>
                <a:lnTo>
                  <a:pt x="1675184" y="831309"/>
                </a:lnTo>
                <a:lnTo>
                  <a:pt x="1675184" y="0"/>
                </a:lnTo>
                <a:lnTo>
                  <a:pt x="0" y="0"/>
                </a:lnTo>
                <a:lnTo>
                  <a:pt x="0" y="831309"/>
                </a:lnTo>
                <a:close/>
              </a:path>
            </a:pathLst>
          </a:custGeom>
          <a:blipFill>
            <a:blip r:embed="rId4" cstate="email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200">
              <a:solidFill>
                <a:srgbClr val="263F6B"/>
              </a:solidFill>
            </a:endParaRPr>
          </a:p>
        </p:txBody>
      </p:sp>
      <p:sp>
        <p:nvSpPr>
          <p:cNvPr id="30" name="Freeform 22">
            <a:extLst>
              <a:ext uri="{FF2B5EF4-FFF2-40B4-BE49-F238E27FC236}">
                <a16:creationId xmlns:a16="http://schemas.microsoft.com/office/drawing/2014/main" id="{AEC3E146-7F9B-BBAC-77CE-4E00701973D0}"/>
              </a:ext>
            </a:extLst>
          </p:cNvPr>
          <p:cNvSpPr/>
          <p:nvPr/>
        </p:nvSpPr>
        <p:spPr>
          <a:xfrm rot="9338188" flipH="1">
            <a:off x="7279436" y="1731057"/>
            <a:ext cx="1169317" cy="554207"/>
          </a:xfrm>
          <a:custGeom>
            <a:avLst/>
            <a:gdLst/>
            <a:ahLst/>
            <a:cxnLst/>
            <a:rect l="l" t="t" r="r" b="b"/>
            <a:pathLst>
              <a:path w="1675183" h="831310">
                <a:moveTo>
                  <a:pt x="1675183" y="0"/>
                </a:moveTo>
                <a:lnTo>
                  <a:pt x="0" y="0"/>
                </a:lnTo>
                <a:lnTo>
                  <a:pt x="0" y="831310"/>
                </a:lnTo>
                <a:lnTo>
                  <a:pt x="1675183" y="831310"/>
                </a:lnTo>
                <a:lnTo>
                  <a:pt x="1675183" y="0"/>
                </a:lnTo>
                <a:close/>
              </a:path>
            </a:pathLst>
          </a:custGeom>
          <a:blipFill>
            <a:blip r:embed="rId4" cstate="email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200">
              <a:solidFill>
                <a:srgbClr val="263F6B"/>
              </a:solidFill>
            </a:endParaRPr>
          </a:p>
        </p:txBody>
      </p:sp>
      <p:sp>
        <p:nvSpPr>
          <p:cNvPr id="31" name="Freeform 23">
            <a:extLst>
              <a:ext uri="{FF2B5EF4-FFF2-40B4-BE49-F238E27FC236}">
                <a16:creationId xmlns:a16="http://schemas.microsoft.com/office/drawing/2014/main" id="{11A9254B-54C1-07AA-CAB2-640344112A2B}"/>
              </a:ext>
            </a:extLst>
          </p:cNvPr>
          <p:cNvSpPr/>
          <p:nvPr/>
        </p:nvSpPr>
        <p:spPr>
          <a:xfrm rot="21215241" flipH="1" flipV="1">
            <a:off x="3608750" y="4210719"/>
            <a:ext cx="1031365" cy="511815"/>
          </a:xfrm>
          <a:custGeom>
            <a:avLst/>
            <a:gdLst/>
            <a:ahLst/>
            <a:cxnLst/>
            <a:rect l="l" t="t" r="r" b="b"/>
            <a:pathLst>
              <a:path w="1547048" h="767723">
                <a:moveTo>
                  <a:pt x="1547048" y="767722"/>
                </a:moveTo>
                <a:lnTo>
                  <a:pt x="0" y="767722"/>
                </a:lnTo>
                <a:lnTo>
                  <a:pt x="0" y="0"/>
                </a:lnTo>
                <a:lnTo>
                  <a:pt x="1547048" y="0"/>
                </a:lnTo>
                <a:lnTo>
                  <a:pt x="1547048" y="767722"/>
                </a:lnTo>
                <a:close/>
              </a:path>
            </a:pathLst>
          </a:custGeom>
          <a:blipFill>
            <a:blip r:embed="rId4" cstate="email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200">
              <a:solidFill>
                <a:srgbClr val="263F6B"/>
              </a:solidFill>
            </a:endParaRPr>
          </a:p>
        </p:txBody>
      </p:sp>
      <p:pic>
        <p:nvPicPr>
          <p:cNvPr id="32" name="Picture 31" descr="A solar panel on a rock&#10;&#10;Description automatically generated">
            <a:extLst>
              <a:ext uri="{FF2B5EF4-FFF2-40B4-BE49-F238E27FC236}">
                <a16:creationId xmlns:a16="http://schemas.microsoft.com/office/drawing/2014/main" id="{7A54488E-92EE-ADAE-6F96-03F742A29E4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056914"/>
            <a:ext cx="2870770" cy="21530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3" name="Picture 32" descr="A group of people sitting at desks with computers&#10;&#10;Description automatically generated">
            <a:extLst>
              <a:ext uri="{FF2B5EF4-FFF2-40B4-BE49-F238E27FC236}">
                <a16:creationId xmlns:a16="http://schemas.microsoft.com/office/drawing/2014/main" id="{264F27F1-A0F9-6D2B-DCAD-C93C1AA72CA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944" y="4017749"/>
            <a:ext cx="2846207" cy="2130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3BF94023-C25C-0308-90A9-AD2B0E932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8950" y="1044359"/>
            <a:ext cx="2920334" cy="2130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Picture 34" descr="A person in a hat looking at a machine&#10;&#10;Description automatically generated">
            <a:extLst>
              <a:ext uri="{FF2B5EF4-FFF2-40B4-BE49-F238E27FC236}">
                <a16:creationId xmlns:a16="http://schemas.microsoft.com/office/drawing/2014/main" id="{BD541459-BB6F-918E-94D2-F0805F960E2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1988" y="4188148"/>
            <a:ext cx="2858585" cy="20574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Freeform 9">
            <a:extLst>
              <a:ext uri="{FF2B5EF4-FFF2-40B4-BE49-F238E27FC236}">
                <a16:creationId xmlns:a16="http://schemas.microsoft.com/office/drawing/2014/main" id="{95C25542-BDEA-2C6C-937B-E29508394B7E}"/>
              </a:ext>
            </a:extLst>
          </p:cNvPr>
          <p:cNvSpPr/>
          <p:nvPr/>
        </p:nvSpPr>
        <p:spPr>
          <a:xfrm rot="1707239" flipH="1" flipV="1">
            <a:off x="3621143" y="1391429"/>
            <a:ext cx="1116789" cy="554207"/>
          </a:xfrm>
          <a:custGeom>
            <a:avLst/>
            <a:gdLst/>
            <a:ahLst/>
            <a:cxnLst/>
            <a:rect l="l" t="t" r="r" b="b"/>
            <a:pathLst>
              <a:path w="1675183" h="831310">
                <a:moveTo>
                  <a:pt x="1675183" y="831310"/>
                </a:moveTo>
                <a:lnTo>
                  <a:pt x="0" y="831310"/>
                </a:lnTo>
                <a:lnTo>
                  <a:pt x="0" y="0"/>
                </a:lnTo>
                <a:lnTo>
                  <a:pt x="1675183" y="0"/>
                </a:lnTo>
                <a:lnTo>
                  <a:pt x="1675183" y="831310"/>
                </a:lnTo>
                <a:close/>
              </a:path>
            </a:pathLst>
          </a:custGeom>
          <a:blipFill>
            <a:blip r:embed="rId4" cstate="email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200">
              <a:solidFill>
                <a:srgbClr val="263F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732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1753206">
            <a:off x="-742202" y="2878474"/>
            <a:ext cx="17188995" cy="6390775"/>
          </a:xfrm>
          <a:prstGeom prst="rect">
            <a:avLst/>
          </a:prstGeom>
          <a:solidFill>
            <a:srgbClr val="545454">
              <a:alpha val="4706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AutoShape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394044"/>
            <a:ext cx="10482071" cy="901102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-450551"/>
            <a:ext cx="10820400" cy="901102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US" sz="1200"/>
          </a:p>
        </p:txBody>
      </p:sp>
      <p:pic>
        <p:nvPicPr>
          <p:cNvPr id="4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F4DE76A7-3C61-8FBA-68BD-EB6E543430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9029" y="1357014"/>
            <a:ext cx="6987183" cy="48058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54C8FD-0585-E35F-9AAA-05C63D3AE501}"/>
              </a:ext>
            </a:extLst>
          </p:cNvPr>
          <p:cNvSpPr txBox="1"/>
          <p:nvPr/>
        </p:nvSpPr>
        <p:spPr>
          <a:xfrm>
            <a:off x="255343" y="1220108"/>
            <a:ext cx="3111312" cy="2389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263F6B"/>
            </a:solidFill>
          </a:ln>
        </p:spPr>
        <p:txBody>
          <a:bodyPr wrap="square">
            <a:spAutoFit/>
          </a:bodyPr>
          <a:lstStyle/>
          <a:p>
            <a:pPr marL="190510" indent="-190510">
              <a:buFont typeface="Arial" panose="020B0604020202020204" pitchFamily="34" charset="0"/>
              <a:buChar char="•"/>
            </a:pPr>
            <a:r>
              <a:rPr lang="en-US" sz="2133" dirty="0"/>
              <a:t>Weather Sensors</a:t>
            </a:r>
          </a:p>
          <a:p>
            <a:pPr marL="190510" indent="-190510">
              <a:buFont typeface="Arial" panose="020B0604020202020204" pitchFamily="34" charset="0"/>
              <a:buChar char="•"/>
            </a:pPr>
            <a:r>
              <a:rPr lang="en-US" sz="2133" dirty="0"/>
              <a:t>AIS Receivers</a:t>
            </a:r>
          </a:p>
          <a:p>
            <a:pPr marL="190510" indent="-190510">
              <a:buFont typeface="Arial" panose="020B0604020202020204" pitchFamily="34" charset="0"/>
              <a:buChar char="•"/>
            </a:pPr>
            <a:r>
              <a:rPr lang="en-US" sz="2133" dirty="0"/>
              <a:t>AIS Transceivers (</a:t>
            </a:r>
            <a:r>
              <a:rPr lang="en-US" sz="2133" dirty="0" err="1"/>
              <a:t>AtoN</a:t>
            </a:r>
            <a:r>
              <a:rPr lang="en-US" sz="2133" dirty="0"/>
              <a:t>)</a:t>
            </a:r>
          </a:p>
          <a:p>
            <a:pPr marL="190510" indent="-190510">
              <a:buFont typeface="Arial" panose="020B0604020202020204" pitchFamily="34" charset="0"/>
              <a:buChar char="•"/>
            </a:pPr>
            <a:r>
              <a:rPr lang="en-US" sz="2133" dirty="0"/>
              <a:t>DSC Receivers</a:t>
            </a:r>
          </a:p>
          <a:p>
            <a:pPr marL="190510" indent="-190510">
              <a:buFont typeface="Arial" panose="020B0604020202020204" pitchFamily="34" charset="0"/>
              <a:buChar char="•"/>
            </a:pPr>
            <a:r>
              <a:rPr lang="en-US" sz="2133" dirty="0"/>
              <a:t>VHF-FM Transceivers</a:t>
            </a:r>
          </a:p>
          <a:p>
            <a:pPr marL="190510" indent="-190510">
              <a:buFont typeface="Arial" panose="020B0604020202020204" pitchFamily="34" charset="0"/>
              <a:buChar char="•"/>
            </a:pPr>
            <a:r>
              <a:rPr lang="en-US" sz="2133" dirty="0"/>
              <a:t>Tidal Current Sensors</a:t>
            </a:r>
          </a:p>
          <a:p>
            <a:pPr marL="190510" indent="-190510">
              <a:buFont typeface="Arial" panose="020B0604020202020204" pitchFamily="34" charset="0"/>
              <a:buChar char="•"/>
            </a:pPr>
            <a:r>
              <a:rPr lang="en-US" sz="2133" dirty="0"/>
              <a:t>Sea Surface Cameras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5138FC04-EACE-67FE-C2B3-AAACA13E6AAB}"/>
              </a:ext>
            </a:extLst>
          </p:cNvPr>
          <p:cNvSpPr txBox="1"/>
          <p:nvPr/>
        </p:nvSpPr>
        <p:spPr>
          <a:xfrm>
            <a:off x="1566493" y="591731"/>
            <a:ext cx="8879719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6"/>
              </a:lnSpc>
            </a:pPr>
            <a:r>
              <a:rPr lang="en-US" sz="4800" spc="-100">
                <a:solidFill>
                  <a:srgbClr val="263F6B"/>
                </a:solidFill>
                <a:latin typeface="Montserrat Ultra-Bold Italics"/>
              </a:rPr>
              <a:t>MARINE SAFETY SITES</a:t>
            </a: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1F009C47-4B12-FFEF-D466-9ACF7A0F86F4}"/>
              </a:ext>
            </a:extLst>
          </p:cNvPr>
          <p:cNvSpPr/>
          <p:nvPr/>
        </p:nvSpPr>
        <p:spPr>
          <a:xfrm>
            <a:off x="255343" y="3715633"/>
            <a:ext cx="3111312" cy="2447248"/>
          </a:xfrm>
          <a:custGeom>
            <a:avLst/>
            <a:gdLst/>
            <a:ahLst/>
            <a:cxnLst/>
            <a:rect l="l" t="t" r="r" b="b"/>
            <a:pathLst>
              <a:path w="9264806" h="6176537">
                <a:moveTo>
                  <a:pt x="0" y="0"/>
                </a:moveTo>
                <a:lnTo>
                  <a:pt x="9264806" y="0"/>
                </a:lnTo>
                <a:lnTo>
                  <a:pt x="9264806" y="6176537"/>
                </a:lnTo>
                <a:lnTo>
                  <a:pt x="0" y="617653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14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742203" y="2902905"/>
            <a:ext cx="17188995" cy="6390775"/>
          </a:xfrm>
          <a:prstGeom prst="rect">
            <a:avLst/>
          </a:prstGeom>
          <a:solidFill>
            <a:srgbClr val="545454">
              <a:alpha val="4706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AutoShape 5"/>
          <p:cNvSpPr/>
          <p:nvPr/>
        </p:nvSpPr>
        <p:spPr>
          <a:xfrm>
            <a:off x="685800" y="6394044"/>
            <a:ext cx="10820400" cy="901102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/>
          <p:nvPr/>
        </p:nvSpPr>
        <p:spPr>
          <a:xfrm>
            <a:off x="685800" y="-450551"/>
            <a:ext cx="10820400" cy="901102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2245808" y="863427"/>
            <a:ext cx="7700385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6"/>
              </a:lnSpc>
            </a:pPr>
            <a:r>
              <a:rPr lang="en-US" sz="3600" spc="53">
                <a:solidFill>
                  <a:srgbClr val="213559"/>
                </a:solidFill>
                <a:latin typeface="Montserrat Bold Italics" panose="020B0604020202020204" charset="0"/>
                <a:cs typeface="Montserrat Bold Italics" panose="020B0604020202020204" charset="0"/>
              </a:rPr>
              <a:t>Why is Arctic Watch Needed?</a:t>
            </a: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2987F6C6-79F8-2875-73E7-729FC8E5E266}"/>
              </a:ext>
            </a:extLst>
          </p:cNvPr>
          <p:cNvSpPr>
            <a:spLocks noChangeAspect="1"/>
          </p:cNvSpPr>
          <p:nvPr/>
        </p:nvSpPr>
        <p:spPr>
          <a:xfrm>
            <a:off x="685800" y="450551"/>
            <a:ext cx="1398060" cy="1324478"/>
          </a:xfrm>
          <a:custGeom>
            <a:avLst/>
            <a:gdLst/>
            <a:ahLst/>
            <a:cxnLst/>
            <a:rect l="l" t="t" r="r" b="b"/>
            <a:pathLst>
              <a:path w="3760882" h="3562941">
                <a:moveTo>
                  <a:pt x="0" y="0"/>
                </a:moveTo>
                <a:lnTo>
                  <a:pt x="3760883" y="0"/>
                </a:lnTo>
                <a:lnTo>
                  <a:pt x="3760883" y="3562941"/>
                </a:lnTo>
                <a:lnTo>
                  <a:pt x="0" y="35629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B4177D-2B0E-058C-0FF2-F8558E58B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385" y="1694708"/>
            <a:ext cx="4124739" cy="39212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9B8B6-919E-0D8A-39A7-03E65413C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763" y="1694707"/>
            <a:ext cx="5575623" cy="39212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9DD518-6188-07DD-5A28-0CF722A5DB45}"/>
              </a:ext>
            </a:extLst>
          </p:cNvPr>
          <p:cNvSpPr txBox="1"/>
          <p:nvPr/>
        </p:nvSpPr>
        <p:spPr>
          <a:xfrm>
            <a:off x="2397224" y="1746697"/>
            <a:ext cx="308356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Arctic &amp; Bering Strait Transits 2023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6A6B5B-52AE-3D79-56B4-2F5DE3AD2511}"/>
              </a:ext>
            </a:extLst>
          </p:cNvPr>
          <p:cNvSpPr txBox="1"/>
          <p:nvPr/>
        </p:nvSpPr>
        <p:spPr>
          <a:xfrm>
            <a:off x="4488275" y="3701544"/>
            <a:ext cx="992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Tug/Towing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E795F8-0A46-5B00-CFCD-E73FBE2088E2}"/>
              </a:ext>
            </a:extLst>
          </p:cNvPr>
          <p:cNvSpPr/>
          <p:nvPr/>
        </p:nvSpPr>
        <p:spPr>
          <a:xfrm>
            <a:off x="4106025" y="4187236"/>
            <a:ext cx="359404" cy="106523"/>
          </a:xfrm>
          <a:prstGeom prst="rect">
            <a:avLst/>
          </a:prstGeom>
          <a:solidFill>
            <a:srgbClr val="FF3399"/>
          </a:solidFill>
          <a:ln w="63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800">
              <a:solidFill>
                <a:srgbClr val="FFC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45AB546-EA30-68B3-4459-A1B8C723C03B}"/>
              </a:ext>
            </a:extLst>
          </p:cNvPr>
          <p:cNvSpPr/>
          <p:nvPr/>
        </p:nvSpPr>
        <p:spPr>
          <a:xfrm>
            <a:off x="4106021" y="4386169"/>
            <a:ext cx="361785" cy="109311"/>
          </a:xfrm>
          <a:prstGeom prst="rect">
            <a:avLst/>
          </a:prstGeom>
          <a:solidFill>
            <a:srgbClr val="00B050"/>
          </a:solidFill>
          <a:ln w="63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8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26A218-8A9D-3309-DAC9-2AFBE199CEC0}"/>
              </a:ext>
            </a:extLst>
          </p:cNvPr>
          <p:cNvSpPr txBox="1"/>
          <p:nvPr/>
        </p:nvSpPr>
        <p:spPr>
          <a:xfrm>
            <a:off x="4526155" y="3915387"/>
            <a:ext cx="6644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Tanker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E67549-98EF-FB92-EA00-57C7B9763526}"/>
              </a:ext>
            </a:extLst>
          </p:cNvPr>
          <p:cNvSpPr txBox="1"/>
          <p:nvPr/>
        </p:nvSpPr>
        <p:spPr>
          <a:xfrm>
            <a:off x="4488168" y="4121726"/>
            <a:ext cx="1404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Passenger/Pleasure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BA55A6F-C829-4F0C-97F3-30F05ABE3C4C}"/>
              </a:ext>
            </a:extLst>
          </p:cNvPr>
          <p:cNvSpPr/>
          <p:nvPr/>
        </p:nvSpPr>
        <p:spPr>
          <a:xfrm>
            <a:off x="4110569" y="4590404"/>
            <a:ext cx="366573" cy="109311"/>
          </a:xfrm>
          <a:prstGeom prst="rect">
            <a:avLst/>
          </a:prstGeom>
          <a:solidFill>
            <a:srgbClr val="0070C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8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1CE777-3570-A64A-997F-A80DFD985A06}"/>
              </a:ext>
            </a:extLst>
          </p:cNvPr>
          <p:cNvSpPr txBox="1"/>
          <p:nvPr/>
        </p:nvSpPr>
        <p:spPr>
          <a:xfrm>
            <a:off x="4498491" y="4519845"/>
            <a:ext cx="652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/>
              <a:t>Fishing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2416C3D-98E6-A505-E95E-588CACF6D5AB}"/>
              </a:ext>
            </a:extLst>
          </p:cNvPr>
          <p:cNvSpPr/>
          <p:nvPr/>
        </p:nvSpPr>
        <p:spPr>
          <a:xfrm>
            <a:off x="4112088" y="4797147"/>
            <a:ext cx="366573" cy="109311"/>
          </a:xfrm>
          <a:prstGeom prst="rect">
            <a:avLst/>
          </a:prstGeom>
          <a:solidFill>
            <a:srgbClr val="A5002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8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FF6315-9512-E1C4-5A2B-DACAD94E7627}"/>
              </a:ext>
            </a:extLst>
          </p:cNvPr>
          <p:cNvSpPr txBox="1"/>
          <p:nvPr/>
        </p:nvSpPr>
        <p:spPr>
          <a:xfrm>
            <a:off x="4488171" y="4726690"/>
            <a:ext cx="1404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Military/Law </a:t>
            </a:r>
            <a:r>
              <a:rPr lang="en-US" sz="1200" b="1" dirty="0" err="1"/>
              <a:t>Enf</a:t>
            </a:r>
            <a:endParaRPr lang="en-US" sz="1200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B068A4-EB38-B6E6-A9A6-397291B29C88}"/>
              </a:ext>
            </a:extLst>
          </p:cNvPr>
          <p:cNvSpPr/>
          <p:nvPr/>
        </p:nvSpPr>
        <p:spPr>
          <a:xfrm>
            <a:off x="4109961" y="4998871"/>
            <a:ext cx="361785" cy="109311"/>
          </a:xfrm>
          <a:prstGeom prst="rect">
            <a:avLst/>
          </a:prstGeom>
          <a:solidFill>
            <a:srgbClr val="9900CC"/>
          </a:solidFill>
          <a:ln w="6350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8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E442D06-E8FF-9F12-5A80-42E3A1E46C27}"/>
              </a:ext>
            </a:extLst>
          </p:cNvPr>
          <p:cNvSpPr txBox="1"/>
          <p:nvPr/>
        </p:nvSpPr>
        <p:spPr>
          <a:xfrm>
            <a:off x="4499481" y="4926232"/>
            <a:ext cx="7707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Research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4412EB-3B0C-A0F5-1F23-91AC2E0641FA}"/>
              </a:ext>
            </a:extLst>
          </p:cNvPr>
          <p:cNvSpPr/>
          <p:nvPr/>
        </p:nvSpPr>
        <p:spPr>
          <a:xfrm>
            <a:off x="4110114" y="5195305"/>
            <a:ext cx="366573" cy="11302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8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AE174F9-7A9E-1428-9644-66989F3B053C}"/>
              </a:ext>
            </a:extLst>
          </p:cNvPr>
          <p:cNvSpPr txBox="1"/>
          <p:nvPr/>
        </p:nvSpPr>
        <p:spPr>
          <a:xfrm>
            <a:off x="4504422" y="5125722"/>
            <a:ext cx="891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/>
              <a:t>Icebreaker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473128-7C8A-E3FD-E333-C60A0F2C3D68}"/>
              </a:ext>
            </a:extLst>
          </p:cNvPr>
          <p:cNvSpPr txBox="1"/>
          <p:nvPr/>
        </p:nvSpPr>
        <p:spPr>
          <a:xfrm>
            <a:off x="4479203" y="4321996"/>
            <a:ext cx="554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/>
              <a:t>Cargo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9B7B1EC-0327-2D73-ECD1-0B009FD0DFF4}"/>
              </a:ext>
            </a:extLst>
          </p:cNvPr>
          <p:cNvSpPr/>
          <p:nvPr/>
        </p:nvSpPr>
        <p:spPr>
          <a:xfrm>
            <a:off x="4098589" y="3764347"/>
            <a:ext cx="359404" cy="106523"/>
          </a:xfrm>
          <a:prstGeom prst="rect">
            <a:avLst/>
          </a:prstGeom>
          <a:solidFill>
            <a:srgbClr val="FFC000"/>
          </a:solidFill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800">
              <a:solidFill>
                <a:srgbClr val="FFC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1423B9A-68BD-08A6-1D06-8C3562247EB5}"/>
              </a:ext>
            </a:extLst>
          </p:cNvPr>
          <p:cNvSpPr/>
          <p:nvPr/>
        </p:nvSpPr>
        <p:spPr>
          <a:xfrm>
            <a:off x="4103565" y="3969590"/>
            <a:ext cx="361785" cy="112621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800">
              <a:solidFill>
                <a:srgbClr val="FFC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98EF092-589F-6C2D-2BD4-0B56D04223BC}"/>
              </a:ext>
            </a:extLst>
          </p:cNvPr>
          <p:cNvSpPr/>
          <p:nvPr/>
        </p:nvSpPr>
        <p:spPr>
          <a:xfrm>
            <a:off x="4108354" y="5407339"/>
            <a:ext cx="366573" cy="113027"/>
          </a:xfrm>
          <a:prstGeom prst="rect">
            <a:avLst/>
          </a:prstGeom>
          <a:solidFill>
            <a:srgbClr val="FFFF00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8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E7FA61B-EE9E-F8B4-2630-3BF6C7FAA642}"/>
              </a:ext>
            </a:extLst>
          </p:cNvPr>
          <p:cNvSpPr txBox="1"/>
          <p:nvPr/>
        </p:nvSpPr>
        <p:spPr>
          <a:xfrm>
            <a:off x="4504422" y="5338910"/>
            <a:ext cx="1093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Drill Rig/Ship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-1753206">
            <a:off x="-742203" y="2902905"/>
            <a:ext cx="17188995" cy="6390775"/>
          </a:xfrm>
          <a:prstGeom prst="rect">
            <a:avLst/>
          </a:prstGeom>
          <a:solidFill>
            <a:srgbClr val="545454">
              <a:alpha val="4706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AutoShape 5"/>
          <p:cNvSpPr/>
          <p:nvPr/>
        </p:nvSpPr>
        <p:spPr>
          <a:xfrm>
            <a:off x="685800" y="6394044"/>
            <a:ext cx="10820400" cy="901102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/>
          <p:nvPr/>
        </p:nvSpPr>
        <p:spPr>
          <a:xfrm>
            <a:off x="685800" y="-450551"/>
            <a:ext cx="10820400" cy="901102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US" sz="1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AD2A79-389B-9B81-52EA-25DBF5287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6" t="2665" r="1860" b="11399"/>
          <a:stretch/>
        </p:blipFill>
        <p:spPr>
          <a:xfrm>
            <a:off x="1963553" y="1070656"/>
            <a:ext cx="8056346" cy="5128013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F11A6EF-3433-7C84-6F7A-549AD8B52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102" y="-246345"/>
            <a:ext cx="4077248" cy="20138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F3F750-9C4F-AD4C-AAC9-6F7D76EBEBE1}"/>
              </a:ext>
            </a:extLst>
          </p:cNvPr>
          <p:cNvSpPr txBox="1"/>
          <p:nvPr/>
        </p:nvSpPr>
        <p:spPr>
          <a:xfrm>
            <a:off x="9209408" y="109183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2707132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4BC71-BA94-24AE-33F1-504157FF6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2BB1381E-5C88-F83A-CCBD-6A4D0C9B36BD}"/>
              </a:ext>
            </a:extLst>
          </p:cNvPr>
          <p:cNvSpPr txBox="1"/>
          <p:nvPr/>
        </p:nvSpPr>
        <p:spPr>
          <a:xfrm>
            <a:off x="1656141" y="1016751"/>
            <a:ext cx="8879719" cy="3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4"/>
              </a:lnSpc>
            </a:pPr>
            <a:r>
              <a:rPr lang="en-US" sz="4000" spc="-100">
                <a:solidFill>
                  <a:srgbClr val="263F6B"/>
                </a:solidFill>
                <a:latin typeface="Montserrat Bold Italics"/>
              </a:rPr>
              <a:t>REGULATIONS ARE NOT ENOUGH</a:t>
            </a: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7D641FEF-C235-18DC-A6EC-4A6DF9D4DCC0}"/>
              </a:ext>
            </a:extLst>
          </p:cNvPr>
          <p:cNvSpPr/>
          <p:nvPr/>
        </p:nvSpPr>
        <p:spPr>
          <a:xfrm rot="-1753206">
            <a:off x="-742203" y="2902905"/>
            <a:ext cx="17188995" cy="6390775"/>
          </a:xfrm>
          <a:prstGeom prst="rect">
            <a:avLst/>
          </a:prstGeom>
          <a:solidFill>
            <a:srgbClr val="545454">
              <a:alpha val="4706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57C57521-90C8-16ED-80C8-3055F14A0264}"/>
              </a:ext>
            </a:extLst>
          </p:cNvPr>
          <p:cNvSpPr/>
          <p:nvPr/>
        </p:nvSpPr>
        <p:spPr>
          <a:xfrm>
            <a:off x="685800" y="6394044"/>
            <a:ext cx="10820400" cy="901102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3F9C873D-6897-48B0-491B-B8C0C80FD443}"/>
              </a:ext>
            </a:extLst>
          </p:cNvPr>
          <p:cNvSpPr/>
          <p:nvPr/>
        </p:nvSpPr>
        <p:spPr>
          <a:xfrm>
            <a:off x="685800" y="-450551"/>
            <a:ext cx="10820400" cy="901102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250D4DC-0CC3-BC13-4413-38E11D50E51F}"/>
              </a:ext>
            </a:extLst>
          </p:cNvPr>
          <p:cNvSpPr/>
          <p:nvPr/>
        </p:nvSpPr>
        <p:spPr>
          <a:xfrm>
            <a:off x="2467708" y="1543753"/>
            <a:ext cx="6602502" cy="4304671"/>
          </a:xfrm>
          <a:custGeom>
            <a:avLst/>
            <a:gdLst/>
            <a:ahLst/>
            <a:cxnLst/>
            <a:rect l="l" t="t" r="r" b="b"/>
            <a:pathLst>
              <a:path w="9903753" h="6457006">
                <a:moveTo>
                  <a:pt x="0" y="0"/>
                </a:moveTo>
                <a:lnTo>
                  <a:pt x="9903753" y="0"/>
                </a:lnTo>
                <a:lnTo>
                  <a:pt x="9903753" y="6457006"/>
                </a:lnTo>
                <a:lnTo>
                  <a:pt x="0" y="645700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48557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742203" y="2902905"/>
            <a:ext cx="17188995" cy="6390775"/>
          </a:xfrm>
          <a:prstGeom prst="rect">
            <a:avLst/>
          </a:prstGeom>
          <a:solidFill>
            <a:srgbClr val="545454">
              <a:alpha val="4706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AutoShape 5"/>
          <p:cNvSpPr/>
          <p:nvPr/>
        </p:nvSpPr>
        <p:spPr>
          <a:xfrm>
            <a:off x="685800" y="6394044"/>
            <a:ext cx="10820400" cy="901102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/>
          <p:nvPr/>
        </p:nvSpPr>
        <p:spPr>
          <a:xfrm>
            <a:off x="685800" y="-450551"/>
            <a:ext cx="10820400" cy="901102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US" sz="120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4B09C1A-1973-9409-08B8-C5FCE4D01C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0040" y="1675757"/>
            <a:ext cx="9397950" cy="431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CCBE76-13F0-2040-E9F3-DCA703475073}"/>
              </a:ext>
            </a:extLst>
          </p:cNvPr>
          <p:cNvSpPr txBox="1"/>
          <p:nvPr/>
        </p:nvSpPr>
        <p:spPr>
          <a:xfrm>
            <a:off x="388815" y="968875"/>
            <a:ext cx="10820400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4"/>
              </a:lnSpc>
            </a:pPr>
            <a:r>
              <a:rPr lang="en-US" sz="2800" spc="-100">
                <a:solidFill>
                  <a:srgbClr val="263F6B"/>
                </a:solidFill>
                <a:latin typeface="Montserrat Bold Italics"/>
              </a:rPr>
              <a:t>SEA TRAFFIC MANAGEMENT</a:t>
            </a:r>
          </a:p>
          <a:p>
            <a:pPr algn="ctr">
              <a:lnSpc>
                <a:spcPts val="2744"/>
              </a:lnSpc>
            </a:pPr>
            <a:endParaRPr lang="en-US" sz="2800" spc="-165">
              <a:solidFill>
                <a:srgbClr val="263F6B"/>
              </a:solidFill>
              <a:latin typeface="Montserrat Bold Italics"/>
            </a:endParaRPr>
          </a:p>
        </p:txBody>
      </p:sp>
    </p:spTree>
    <p:extLst>
      <p:ext uri="{BB962C8B-B14F-4D97-AF65-F5344CB8AC3E}">
        <p14:creationId xmlns:p14="http://schemas.microsoft.com/office/powerpoint/2010/main" val="8170879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7e98c0d-3ea0-49b6-93a6-6a32eb91a206" xsi:nil="true"/>
    <lcf76f155ced4ddcb4097134ff3c332f xmlns="9d980db0-f35f-429c-aeb0-4d107dcdf397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6D86BDEEE94143BF7EFA0172224DA9" ma:contentTypeVersion="18" ma:contentTypeDescription="Create a new document." ma:contentTypeScope="" ma:versionID="8e5e789095c0fefe3dda9bab4e360192">
  <xsd:schema xmlns:xsd="http://www.w3.org/2001/XMLSchema" xmlns:xs="http://www.w3.org/2001/XMLSchema" xmlns:p="http://schemas.microsoft.com/office/2006/metadata/properties" xmlns:ns2="9d980db0-f35f-429c-aeb0-4d107dcdf397" xmlns:ns3="97e98c0d-3ea0-49b6-93a6-6a32eb91a206" targetNamespace="http://schemas.microsoft.com/office/2006/metadata/properties" ma:root="true" ma:fieldsID="56cb4e5fb11129360a87eae8c9ef5cab" ns2:_="" ns3:_="">
    <xsd:import namespace="9d980db0-f35f-429c-aeb0-4d107dcdf397"/>
    <xsd:import namespace="97e98c0d-3ea0-49b6-93a6-6a32eb91a2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980db0-f35f-429c-aeb0-4d107dcdf3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5fb0de3-2b4e-4ce6-a75d-b7579b17d8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e98c0d-3ea0-49b6-93a6-6a32eb91a20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49d4314-0570-4b99-8b87-6cf4a0d5bd8a}" ma:internalName="TaxCatchAll" ma:showField="CatchAllData" ma:web="97e98c0d-3ea0-49b6-93a6-6a32eb91a2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2A64465-89FA-415E-B9FE-93F7E0C7171A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97e98c0d-3ea0-49b6-93a6-6a32eb91a206"/>
    <ds:schemaRef ds:uri="http://schemas.microsoft.com/office/2006/documentManagement/types"/>
    <ds:schemaRef ds:uri="9d980db0-f35f-429c-aeb0-4d107dcdf397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92EE252-14C0-4B8E-B7B1-ACDE4BD5CA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1614BA1-5791-434D-AB97-E1989D9E690B}">
  <ds:schemaRefs>
    <ds:schemaRef ds:uri="97e98c0d-3ea0-49b6-93a6-6a32eb91a206"/>
    <ds:schemaRef ds:uri="9d980db0-f35f-429c-aeb0-4d107dcdf39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481</Words>
  <Application>Microsoft Office PowerPoint</Application>
  <PresentationFormat>Widescreen</PresentationFormat>
  <Paragraphs>108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Calibri Bold</vt:lpstr>
      <vt:lpstr>Calibri Light</vt:lpstr>
      <vt:lpstr>Courier PS Bold</vt:lpstr>
      <vt:lpstr>Montserrat</vt:lpstr>
      <vt:lpstr>Montserrat Bold</vt:lpstr>
      <vt:lpstr>Montserrat Bold Italics</vt:lpstr>
      <vt:lpstr>Montserrat Ultra-Bold</vt:lpstr>
      <vt:lpstr>Montserrat Ultra-Bold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Steve White</dc:creator>
  <cp:keywords/>
  <dc:description/>
  <cp:lastModifiedBy>mxakoffice@mxak.org</cp:lastModifiedBy>
  <cp:revision>9</cp:revision>
  <dcterms:created xsi:type="dcterms:W3CDTF">2024-01-13T00:26:08Z</dcterms:created>
  <dcterms:modified xsi:type="dcterms:W3CDTF">2024-02-14T16:38:33Z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0x010100306D86BDEEE94143BF7EFA0172224DA9</vt:lpwstr>
  </property>
  <property fmtid="{D5CDD505-2E9C-101B-9397-08002B2CF9AE}" pid="3" name="MediaServiceImageTags">
    <vt:lpwstr/>
  </property>
</Properties>
</file>