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9" r:id="rId4"/>
    <p:sldId id="295" r:id="rId5"/>
    <p:sldId id="290" r:id="rId6"/>
    <p:sldId id="291" r:id="rId7"/>
    <p:sldId id="292" r:id="rId8"/>
    <p:sldId id="296" r:id="rId9"/>
    <p:sldId id="293" r:id="rId10"/>
    <p:sldId id="297" r:id="rId11"/>
    <p:sldId id="294" r:id="rId12"/>
    <p:sldId id="276" r:id="rId13"/>
    <p:sldId id="298" r:id="rId14"/>
    <p:sldId id="299" r:id="rId15"/>
    <p:sldId id="300" r:id="rId16"/>
    <p:sldId id="301" r:id="rId17"/>
    <p:sldId id="306" r:id="rId18"/>
    <p:sldId id="302" r:id="rId19"/>
    <p:sldId id="308" r:id="rId20"/>
    <p:sldId id="307" r:id="rId21"/>
    <p:sldId id="309" r:id="rId22"/>
    <p:sldId id="303" r:id="rId23"/>
    <p:sldId id="310" r:id="rId24"/>
    <p:sldId id="304" r:id="rId25"/>
    <p:sldId id="305" r:id="rId2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EB7"/>
    <a:srgbClr val="FECD08"/>
    <a:srgbClr val="BECCDA"/>
    <a:srgbClr val="162F50"/>
    <a:srgbClr val="1B3664"/>
    <a:srgbClr val="002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76" autoAdjust="0"/>
    <p:restoredTop sz="94673" autoAdjust="0"/>
  </p:normalViewPr>
  <p:slideViewPr>
    <p:cSldViewPr snapToGrid="0">
      <p:cViewPr>
        <p:scale>
          <a:sx n="77" d="100"/>
          <a:sy n="77" d="100"/>
        </p:scale>
        <p:origin x="-2592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EE9247-A029-41E7-927D-AD6E3C262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755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2/8/2011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4" tIns="46472" rIns="92944" bIns="4647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44" tIns="46472" rIns="92944" bIns="4647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2944" tIns="46472" rIns="92944" bIns="464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152CEE-7476-442B-99B7-5D45CD857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21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67" indent="-285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57" indent="-228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0" indent="-228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62" indent="-228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65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68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70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73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2D6128-DF64-411C-A713-FF9AE23DF0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1167" indent="-285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0257" indent="-22805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6360" indent="-22805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2462" indent="-22805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8565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4668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0770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6873" indent="-22805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2/8/2011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19475"/>
            <a:ext cx="9144000" cy="3438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2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Picture 6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15" descr="dotseal-x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847975"/>
            <a:ext cx="1114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0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 descr="pp-airport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p-facil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p-ferry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p-planes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p-raod2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ruck2.gif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A38A94-79F7-4668-B273-CF9A581C2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 bwMode="auto">
          <a:xfrm>
            <a:off x="0" y="2444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800" dirty="0">
                <a:latin typeface="Arial Black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BFFC-339E-48BD-80A2-BDC13971E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2E51-9294-4260-AD6A-5DD51018BF79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6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1416C8-C1FF-47BC-8FE8-8E0DAC968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727-37E0-41BB-8A69-52AF7D53478C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0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8" descr="pp-airport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p-facil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p-ferry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p-planes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p-raod2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truck2.gif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5DFC-EABA-4579-8977-39D4CDDFE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6900-32C5-4358-A682-9AB95D659A76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pp-airport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p-facil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p-ferry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p-planes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pp-raod2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truck2.gif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14288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3828F-D122-4EE6-938D-954F9E560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6CEF-8235-4515-B201-24C127EB96E5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8" descr="pp-airport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p-facil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p-ferry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p-planes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pp-raod2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truck2.gif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FF28-D2C7-4249-8229-80BD70C45F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8F5F-8D22-430C-8266-C3BFDA5DAA27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A73C-1D3E-46CD-8E44-85C01F9F5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AA29-146F-48AD-9F11-1DD891C0939E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8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116013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 descr="pp-airport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p-facil.jp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pp-ferry.jp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6350"/>
            <a:ext cx="1517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pp-planes.jp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6350"/>
            <a:ext cx="15176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p-raod2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6350"/>
            <a:ext cx="15271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ruck2.gif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25"/>
            <a:ext cx="15271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4E69-A45C-44A5-AF23-28AB48A92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 userDrawn="1"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49A7-A4DA-4205-BEDC-F02C39B3AFF3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9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78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DA6188-3666-489A-A41A-1534D87652B7}" type="datetime1">
              <a:rPr lang="en-US"/>
              <a:pPr>
                <a:defRPr/>
              </a:pPr>
              <a:t>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7B2740-D656-4A6C-88EB-FF44C2519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10000"/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0C0"/>
        </a:buClr>
        <a:buSzPct val="8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" pitchFamily="2" charset="2"/>
        <a:buChar char="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F7F7F"/>
        </a:buClr>
        <a:buSzPct val="95000"/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15.xml"/><Relationship Id="rId7" Type="http://schemas.openxmlformats.org/officeDocument/2006/relationships/slide" Target="slide2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dot.state.ak.us/amhs/map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114800"/>
            <a:ext cx="9144000" cy="9906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dirty="0"/>
              <a:t>Alaska Department of </a:t>
            </a:r>
            <a:br>
              <a:rPr lang="en-US" dirty="0"/>
            </a:br>
            <a:r>
              <a:rPr lang="en-US" dirty="0"/>
              <a:t>Transportation &amp; Public Facilities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  <a:noFill/>
        </p:spPr>
        <p:txBody>
          <a:bodyPr/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Senate and House Transportation Committees</a:t>
            </a:r>
            <a:endParaRPr lang="en-US" sz="24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Captain Michael Neussl, DOT&amp;PF Deputy Commissioner for Marine Operations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60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February 7, 2012</a:t>
            </a:r>
            <a:endParaRPr lang="en-US" sz="1600" dirty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622"/>
            <a:ext cx="9143999" cy="45750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Old Harbor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New Municipal Dock Tustumena and Kennicott Compatible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Still Exploring Possible Service Options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Difficult Due to Location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Cost Implications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New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“Ships Alone Does Not a Ferry System Make”</a:t>
            </a:r>
          </a:p>
          <a:p>
            <a:r>
              <a:rPr lang="en-US" dirty="0" smtClean="0"/>
              <a:t>Successes: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Angoon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Hoonah</a:t>
            </a:r>
            <a:endParaRPr lang="en-US" dirty="0" smtClean="0"/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Chignik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Cordova</a:t>
            </a:r>
            <a:endParaRPr lang="en-US" dirty="0" smtClean="0"/>
          </a:p>
          <a:p>
            <a:pPr lvl="1"/>
            <a:r>
              <a:rPr lang="en-US" dirty="0" smtClean="0">
                <a:hlinkClick r:id="rId6" action="ppaction://hlinksldjump"/>
              </a:rPr>
              <a:t>Gustavus</a:t>
            </a:r>
            <a:endParaRPr lang="en-US" dirty="0" smtClean="0"/>
          </a:p>
          <a:p>
            <a:pPr lvl="1"/>
            <a:r>
              <a:rPr lang="en-US" dirty="0" smtClean="0">
                <a:hlinkClick r:id="rId7" action="ppaction://hlinksldjump"/>
              </a:rPr>
              <a:t>Pelican</a:t>
            </a:r>
            <a:endParaRPr lang="en-US" dirty="0" smtClean="0"/>
          </a:p>
          <a:p>
            <a:pPr lvl="1"/>
            <a:r>
              <a:rPr lang="en-US" dirty="0" smtClean="0">
                <a:hlinkClick r:id="rId8" action="ppaction://hlinksldjump"/>
              </a:rPr>
              <a:t>Tenakee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297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09/08/2011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Alaska Marine Highway System  </a:t>
            </a:r>
            <a:r>
              <a:rPr lang="en-US" dirty="0">
                <a:solidFill>
                  <a:srgbClr val="FFC000"/>
                </a:solidFill>
                <a:latin typeface="Arial" charset="0"/>
                <a:cs typeface="Arial" charset="0"/>
              </a:rPr>
              <a:t>|  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Alaska DOT&amp;PF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547E29-C5C6-4D0F-8141-30532C7FE754}" type="slidenum"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"/>
            <a:ext cx="9144000" cy="6858000"/>
          </a:xfrm>
          <a:prstGeom prst="rect">
            <a:avLst/>
          </a:prstGeom>
        </p:spPr>
      </p:pic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0" y="658348"/>
            <a:ext cx="9144000" cy="82232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Thank You For Your Attention and for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 Allowing Me to Speak About AMHS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3" y="5153156"/>
            <a:ext cx="4424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Captain Michael A. Neussl</a:t>
            </a:r>
          </a:p>
          <a:p>
            <a:r>
              <a:rPr lang="en-US" dirty="0">
                <a:solidFill>
                  <a:schemeClr val="bg1"/>
                </a:solidFill>
              </a:rPr>
              <a:t>Deputy Commissioner for Marine Operations</a:t>
            </a:r>
          </a:p>
          <a:p>
            <a:r>
              <a:rPr lang="en-US" dirty="0">
                <a:solidFill>
                  <a:schemeClr val="bg1"/>
                </a:solidFill>
              </a:rPr>
              <a:t>Alaska DOT&amp;PF, AMHS</a:t>
            </a:r>
          </a:p>
          <a:p>
            <a:r>
              <a:rPr lang="en-US" dirty="0">
                <a:solidFill>
                  <a:schemeClr val="bg1"/>
                </a:solidFill>
              </a:rPr>
              <a:t>(907) </a:t>
            </a:r>
            <a:r>
              <a:rPr lang="en-US" dirty="0" smtClean="0">
                <a:solidFill>
                  <a:schemeClr val="bg1"/>
                </a:solidFill>
              </a:rPr>
              <a:t>465-6977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michael.neussl@alaska.gov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85241" y="0"/>
            <a:ext cx="922924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Successes: Angoon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782"/>
            <a:ext cx="9144000" cy="228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Successes: Hoonah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291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8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Chignik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" y="2955357"/>
            <a:ext cx="3657600" cy="245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02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8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Chignik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9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Cordova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9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Cordova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Alaska Class Ferry Procurement Status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Website Vessel Tracking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511 Traveler Information and GovDelivery</a:t>
            </a:r>
          </a:p>
          <a:p>
            <a:r>
              <a:rPr lang="en-US" dirty="0" smtClean="0"/>
              <a:t>Requests for New Service</a:t>
            </a:r>
          </a:p>
          <a:p>
            <a:pPr lvl="1"/>
            <a:r>
              <a:rPr lang="en-US" dirty="0" smtClean="0"/>
              <a:t>Ouzinkie</a:t>
            </a:r>
          </a:p>
          <a:p>
            <a:pPr lvl="1"/>
            <a:r>
              <a:rPr lang="en-US" dirty="0" smtClean="0"/>
              <a:t>Old Harbor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Dock Issues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Questions (Please ask at any time)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0" y="1158875"/>
            <a:ext cx="9144000" cy="822325"/>
          </a:xfrm>
        </p:spPr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09/18/2011</a:t>
            </a: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E6C807-9A35-4985-B2A6-73838A36E674}" type="slidenum"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9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Cordova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9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Cordova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Gustavus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Gustavus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Pelican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9"/>
            <a:ext cx="9144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Tenakee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7181"/>
            <a:ext cx="8991600" cy="27574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Class Ferry </a:t>
            </a:r>
            <a:r>
              <a:rPr lang="en-US" dirty="0" smtClean="0"/>
              <a:t>(ACF) Procurement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301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517181"/>
            <a:ext cx="8991600" cy="27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$60,000.0 GF additions to the Vessel Replacement Fund</a:t>
            </a:r>
          </a:p>
          <a:p>
            <a:r>
              <a:rPr lang="en-US" dirty="0" smtClean="0"/>
              <a:t>Legislative </a:t>
            </a:r>
            <a:r>
              <a:rPr lang="en-US" dirty="0"/>
              <a:t>Intent </a:t>
            </a:r>
          </a:p>
          <a:p>
            <a:r>
              <a:rPr lang="en-US" dirty="0" smtClean="0"/>
              <a:t>DOT&amp;PF </a:t>
            </a:r>
            <a:r>
              <a:rPr lang="en-US" dirty="0"/>
              <a:t>Commissioner Best Interest Finding</a:t>
            </a:r>
          </a:p>
          <a:p>
            <a:r>
              <a:rPr lang="en-US" dirty="0" smtClean="0"/>
              <a:t>Construction </a:t>
            </a:r>
            <a:r>
              <a:rPr lang="en-US" dirty="0"/>
              <a:t>Manager/General Contractor Overview</a:t>
            </a:r>
          </a:p>
          <a:p>
            <a:r>
              <a:rPr lang="en-US" dirty="0" smtClean="0"/>
              <a:t>Phase </a:t>
            </a:r>
            <a:r>
              <a:rPr lang="en-US" dirty="0"/>
              <a:t>1 </a:t>
            </a:r>
            <a:r>
              <a:rPr lang="en-US" dirty="0" smtClean="0"/>
              <a:t>Professional </a:t>
            </a:r>
            <a:r>
              <a:rPr lang="en-US" dirty="0"/>
              <a:t>Services Agreement Contract</a:t>
            </a:r>
          </a:p>
          <a:p>
            <a:r>
              <a:rPr lang="en-US" dirty="0" smtClean="0"/>
              <a:t>Partnership </a:t>
            </a:r>
            <a:r>
              <a:rPr lang="en-US" dirty="0"/>
              <a:t>between DOT&amp;PF, EBDG, ASD</a:t>
            </a:r>
          </a:p>
          <a:p>
            <a:r>
              <a:rPr lang="en-US" dirty="0" smtClean="0"/>
              <a:t>Guaranteed Maximum Price Proposal</a:t>
            </a:r>
          </a:p>
          <a:p>
            <a:r>
              <a:rPr lang="en-US" dirty="0" smtClean="0"/>
              <a:t>Phase 2 Construction Contract</a:t>
            </a:r>
            <a:endParaRPr lang="en-US" dirty="0"/>
          </a:p>
          <a:p>
            <a:r>
              <a:rPr lang="en-US" dirty="0" smtClean="0"/>
              <a:t>Timeline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 Class Ferry </a:t>
            </a:r>
            <a:r>
              <a:rPr lang="en-US" dirty="0" smtClean="0"/>
              <a:t>(ACF) Procurement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498"/>
            <a:ext cx="9144000" cy="393192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24x7 Public Access to AMHS Information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Vessel Tracking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261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511 Now Includes AMHS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Additional 24x7 Public Access to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GovDelivery “Pushes” Selected Information </a:t>
            </a:r>
            <a:br>
              <a:rPr lang="en-US" dirty="0" smtClean="0"/>
            </a:br>
            <a:r>
              <a:rPr lang="en-US" dirty="0" smtClean="0"/>
              <a:t>to Subscribers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511 Traveler Information and GovDelivery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40" y="3363131"/>
            <a:ext cx="2261060" cy="2926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0" y="2235371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31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9144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New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809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417"/>
            <a:ext cx="9144000" cy="4572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Ouzinkie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New Municipal Dock Tustumena Compatible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Planned to Start in Spring 2012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Relatively Easy, Inexpensive, Highly Desired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New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622"/>
            <a:ext cx="9144000" cy="457508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New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09/08/2011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38A94-79F7-4668-B273-CF9A581C2C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Integrity </a:t>
            </a:r>
            <a:r>
              <a:rPr lang="en-US" b="1" dirty="0" smtClean="0"/>
              <a:t>∙ </a:t>
            </a:r>
            <a:r>
              <a:rPr lang="en-US" dirty="0" smtClean="0"/>
              <a:t>Excellence </a:t>
            </a:r>
            <a:r>
              <a:rPr lang="en-US" b="1" dirty="0" smtClean="0"/>
              <a:t>∙ </a:t>
            </a:r>
            <a:r>
              <a:rPr lang="en-US" dirty="0" smtClean="0"/>
              <a:t>Respect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HS-DOTPF-Pres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AMHS-DOTPF-Preso</Template>
  <TotalTime>11105</TotalTime>
  <Words>454</Words>
  <Application>Microsoft Office PowerPoint</Application>
  <PresentationFormat>On-screen Show (4:3)</PresentationFormat>
  <Paragraphs>147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AMHS-DOTPF-Preso</vt:lpstr>
      <vt:lpstr>PowerPoint Presentation</vt:lpstr>
      <vt:lpstr>Agenda</vt:lpstr>
      <vt:lpstr>Alaska Class Ferry (ACF) Procurement</vt:lpstr>
      <vt:lpstr>Alaska Class Ferry (ACF) Procurement</vt:lpstr>
      <vt:lpstr>Website Vessel Tracking</vt:lpstr>
      <vt:lpstr>511 Traveler Information and GovDelivery</vt:lpstr>
      <vt:lpstr>Request for New Service</vt:lpstr>
      <vt:lpstr>Request for New Service</vt:lpstr>
      <vt:lpstr>Request for New Service</vt:lpstr>
      <vt:lpstr>Request for New Service</vt:lpstr>
      <vt:lpstr>Dock Issues</vt:lpstr>
      <vt:lpstr>Thank You For Your Attention and for  Allowing Me to Speak About AMHS  Questions?</vt:lpstr>
      <vt:lpstr>PowerPoint Presentation</vt:lpstr>
      <vt:lpstr>Successes: Angoon</vt:lpstr>
      <vt:lpstr>Successes: Hoonah</vt:lpstr>
      <vt:lpstr>Challenges: Chignik</vt:lpstr>
      <vt:lpstr>Challenges: Chignik</vt:lpstr>
      <vt:lpstr>Challenges: Cordova</vt:lpstr>
      <vt:lpstr>Challenges: Cordova</vt:lpstr>
      <vt:lpstr>Challenges: Cordova</vt:lpstr>
      <vt:lpstr>Challenges: Cordova</vt:lpstr>
      <vt:lpstr>Challenges: Gustavus</vt:lpstr>
      <vt:lpstr>Challenges: Gustavus</vt:lpstr>
      <vt:lpstr>Challenges: Pelican</vt:lpstr>
      <vt:lpstr>Challenges: Tenakee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McCarron, Jessie J (DOT)</dc:creator>
  <cp:lastModifiedBy>Administrator</cp:lastModifiedBy>
  <cp:revision>373</cp:revision>
  <cp:lastPrinted>2012-02-04T20:57:21Z</cp:lastPrinted>
  <dcterms:created xsi:type="dcterms:W3CDTF">2011-02-02T19:46:06Z</dcterms:created>
  <dcterms:modified xsi:type="dcterms:W3CDTF">2012-02-06T18:48:09Z</dcterms:modified>
</cp:coreProperties>
</file>