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77" r:id="rId4"/>
    <p:sldId id="316" r:id="rId5"/>
    <p:sldId id="285" r:id="rId6"/>
    <p:sldId id="312" r:id="rId7"/>
    <p:sldId id="278" r:id="rId8"/>
    <p:sldId id="298" r:id="rId9"/>
    <p:sldId id="280" r:id="rId10"/>
    <p:sldId id="317" r:id="rId11"/>
    <p:sldId id="291" r:id="rId12"/>
    <p:sldId id="281" r:id="rId13"/>
    <p:sldId id="304" r:id="rId14"/>
    <p:sldId id="283" r:id="rId15"/>
    <p:sldId id="284" r:id="rId16"/>
    <p:sldId id="307" r:id="rId17"/>
    <p:sldId id="309" r:id="rId18"/>
    <p:sldId id="26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1098" autoAdjust="0"/>
  </p:normalViewPr>
  <p:slideViewPr>
    <p:cSldViewPr>
      <p:cViewPr>
        <p:scale>
          <a:sx n="100" d="100"/>
          <a:sy n="100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SANCBUSFP1\HCS\Restricted\Senior_Managers\HCS%20PERFORMANCE%20MEASURES\Submitted%20Performance%20Measure%20Finals%20-%20October%202013\HCS%20Performance%20Measure%201.2.1.4b%20-%20Pharmacy%20Program,%20Systems%20CWH%20version%201%20(Review%20Complete)_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SANCBUSFP1\HCS\Restricted\Senior_Managers\HCS%20PERFORMANCE%20MEASURES\Submitted%20Performance%20Measure%20Finals%20-%20October%202013\HCS%20Performance%20Measure%202.1.1.1b%20-%20Operations,%20Systems%20KD,%20JP,%20SD%20(Review%20Complete)_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SANCBUSFP1\HCS\Restricted\Senior_Managers\HCS%20PERFORMANCE%20MEASURES\Submitted%20Performance%20Measure%20Finals%20-%20October%202013\HCS%20Performance%20Measure%202.2.1.2a%20-%20HCS%20(Review%20Complete)_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SANCBUSFP1\HCS\Restricted\Senior_Managers\HCS%20PERFORMANCE%20MEASURES\Submitted%20Performance%20Measure%20Finals%20-%20October%202013\HCS%20Performance%20Measure%203.2.3.2c%20-%20Background%20Check%20Program%20-%20Avg%20time%20to%20complete%20final%20(Review%20Complete)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/>
                </a:solidFill>
              </a:defRPr>
            </a:pPr>
            <a:r>
              <a:rPr lang="en-US" dirty="0" smtClean="0">
                <a:solidFill>
                  <a:schemeClr val="bg2"/>
                </a:solidFill>
              </a:rPr>
              <a:t>Statistics</a:t>
            </a:r>
            <a:endParaRPr lang="en-US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40388579824261112"/>
          <c:y val="3.63636363636363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939760926623305"/>
          <c:y val="0.13602266762109283"/>
          <c:w val="0.51033521625014278"/>
          <c:h val="0.853651634454784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9437079196622165"/>
                  <c:y val="-0.1216957766642806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56541709460233"/>
                  <c:y val="-7.4858744929611087E-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Children</c:v>
                </c:pt>
                <c:pt idx="1">
                  <c:v>Adults</c:v>
                </c:pt>
                <c:pt idx="2">
                  <c:v>Disabled Adults</c:v>
                </c:pt>
                <c:pt idx="3">
                  <c:v>Elderly</c:v>
                </c:pt>
                <c:pt idx="4">
                  <c:v>Disabled Children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59.6</c:v>
                </c:pt>
                <c:pt idx="1">
                  <c:v>20.8</c:v>
                </c:pt>
                <c:pt idx="2">
                  <c:v>12.1</c:v>
                </c:pt>
                <c:pt idx="3">
                  <c:v>5.6</c:v>
                </c:pt>
                <c:pt idx="4">
                  <c:v>1.9000000000000001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49905854159513"/>
          <c:y val="0.16434029079698378"/>
          <c:w val="0.51758159306173657"/>
          <c:h val="0.755833437486981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9431280668720766"/>
                  <c:y val="7.4500835122882372E-2"/>
                </c:manualLayout>
              </c:layout>
              <c:spPr/>
              <c:txPr>
                <a:bodyPr/>
                <a:lstStyle/>
                <a:p>
                  <a:pPr>
                    <a:defRPr sz="15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8950059910989384E-2"/>
                  <c:y val="-0.16396969696969696"/>
                </c:manualLayout>
              </c:layout>
              <c:spPr/>
              <c:txPr>
                <a:bodyPr/>
                <a:lstStyle/>
                <a:p>
                  <a:pPr>
                    <a:defRPr sz="15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705894100194004E-2"/>
                  <c:y val="4.24180386542591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4130434782608697E-2"/>
                  <c:y val="3.87134335480792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849808855414837E-2"/>
                  <c:y val="6.52230971128609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836465822207008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Hospital</c:v>
                </c:pt>
                <c:pt idx="1">
                  <c:v>Physician</c:v>
                </c:pt>
                <c:pt idx="2">
                  <c:v>Transportation</c:v>
                </c:pt>
                <c:pt idx="3">
                  <c:v>Prescription Drugs</c:v>
                </c:pt>
                <c:pt idx="4">
                  <c:v>Dental</c:v>
                </c:pt>
                <c:pt idx="5">
                  <c:v>Other Medicaid Services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41.3</c:v>
                </c:pt>
                <c:pt idx="1">
                  <c:v>24.8</c:v>
                </c:pt>
                <c:pt idx="2">
                  <c:v>9.3000000000000007</c:v>
                </c:pt>
                <c:pt idx="3">
                  <c:v>8.9</c:v>
                </c:pt>
                <c:pt idx="4">
                  <c:v>7.8</c:v>
                </c:pt>
                <c:pt idx="5">
                  <c:v>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Cost per Medicaid Recipient &lt;17 Utilizing</a:t>
            </a:r>
            <a:r>
              <a:rPr lang="en-US" baseline="0"/>
              <a:t> Psychotropic Medications FY 2010-2013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Cost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'HCS 1.2.1.4b'!$A$17:$A$20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'HCS 1.2.1.4b'!$B$17:$B$20</c:f>
              <c:numCache>
                <c:formatCode>"$"#,##0.00</c:formatCode>
                <c:ptCount val="4"/>
                <c:pt idx="0">
                  <c:v>1560.8329048843189</c:v>
                </c:pt>
                <c:pt idx="1">
                  <c:v>1589.964641715253</c:v>
                </c:pt>
                <c:pt idx="2">
                  <c:v>1452.9179845531446</c:v>
                </c:pt>
                <c:pt idx="3">
                  <c:v>1275.9705882352941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03584"/>
        <c:axId val="90805376"/>
      </c:barChart>
      <c:catAx>
        <c:axId val="90803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0805376"/>
        <c:crosses val="autoZero"/>
        <c:auto val="1"/>
        <c:lblAlgn val="ctr"/>
        <c:lblOffset val="100"/>
        <c:noMultiLvlLbl val="0"/>
      </c:catAx>
      <c:valAx>
        <c:axId val="90805376"/>
        <c:scaling>
          <c:orientation val="minMax"/>
        </c:scaling>
        <c:delete val="0"/>
        <c:axPos val="l"/>
        <c:majorGridlines/>
        <c:numFmt formatCode="&quot;$&quot;#,##0.00" sourceLinked="1"/>
        <c:majorTickMark val="none"/>
        <c:minorTickMark val="none"/>
        <c:tickLblPos val="nextTo"/>
        <c:crossAx val="90803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Cost per Medicaid Recipient Accessing  Primary</a:t>
            </a:r>
            <a:r>
              <a:rPr lang="en-US" baseline="0"/>
              <a:t> Care FY 2010-2013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Cost</c:v>
          </c:tx>
          <c:invertIfNegative val="0"/>
          <c:cat>
            <c:strRef>
              <c:f>'HCS 2.1.1.1b'!$A$17:$A$20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'HCS 2.1.1.1b'!$B$17:$B$20</c:f>
              <c:numCache>
                <c:formatCode>"$"#,##0.00</c:formatCode>
                <c:ptCount val="4"/>
                <c:pt idx="0">
                  <c:v>988.2</c:v>
                </c:pt>
                <c:pt idx="1">
                  <c:v>1014.14</c:v>
                </c:pt>
                <c:pt idx="2">
                  <c:v>994.71</c:v>
                </c:pt>
                <c:pt idx="3">
                  <c:v>994.02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37760"/>
        <c:axId val="90839296"/>
      </c:barChart>
      <c:catAx>
        <c:axId val="90837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0839296"/>
        <c:crosses val="autoZero"/>
        <c:auto val="1"/>
        <c:lblAlgn val="ctr"/>
        <c:lblOffset val="100"/>
        <c:noMultiLvlLbl val="0"/>
      </c:catAx>
      <c:valAx>
        <c:axId val="90839296"/>
        <c:scaling>
          <c:orientation val="minMax"/>
        </c:scaling>
        <c:delete val="0"/>
        <c:axPos val="l"/>
        <c:majorGridlines/>
        <c:numFmt formatCode="&quot;$&quot;#,##0.00" sourceLinked="1"/>
        <c:majorTickMark val="none"/>
        <c:minorTickMark val="none"/>
        <c:tickLblPos val="nextTo"/>
        <c:crossAx val="90837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Average</a:t>
            </a:r>
            <a:r>
              <a:rPr lang="en-US" sz="1200" b="1" baseline="0" dirty="0" smtClean="0">
                <a:solidFill>
                  <a:schemeClr val="tx1">
                    <a:lumMod val="50000"/>
                  </a:schemeClr>
                </a:solidFill>
              </a:rPr>
              <a:t> Cost per Medicaid Recipient Utilizing Services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1840352118906486"/>
          <c:y val="4.9645332794939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884871048727607"/>
          <c:y val="0.24375104026630823"/>
          <c:w val="0.66004550382289184"/>
          <c:h val="0.51096984828115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5364</c:v>
                </c:pt>
                <c:pt idx="1">
                  <c:v>5428</c:v>
                </c:pt>
                <c:pt idx="2">
                  <c:v>5315</c:v>
                </c:pt>
                <c:pt idx="3">
                  <c:v>5091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78720"/>
        <c:axId val="90880256"/>
      </c:barChart>
      <c:catAx>
        <c:axId val="9087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90880256"/>
        <c:crosses val="autoZero"/>
        <c:auto val="1"/>
        <c:lblAlgn val="ctr"/>
        <c:lblOffset val="100"/>
        <c:noMultiLvlLbl val="0"/>
      </c:catAx>
      <c:valAx>
        <c:axId val="90880256"/>
        <c:scaling>
          <c:orientation val="minMax"/>
        </c:scaling>
        <c:delete val="0"/>
        <c:axPos val="l"/>
        <c:majorGridlines/>
        <c:numFmt formatCode="&quot;$&quot;#,##0.00" sourceLinked="0"/>
        <c:majorTickMark val="out"/>
        <c:minorTickMark val="none"/>
        <c:tickLblPos val="nextTo"/>
        <c:crossAx val="90878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Providers Participating in Medicaid Program FY 2010-2013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 of Providers</c:v>
          </c:tx>
          <c:invertIfNegative val="0"/>
          <c:cat>
            <c:strRef>
              <c:f>'HCS 2.2.1.2a'!$A$17:$A$20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'HCS 2.2.1.2a'!$B$17:$B$20</c:f>
              <c:numCache>
                <c:formatCode>#,##0</c:formatCode>
                <c:ptCount val="4"/>
                <c:pt idx="0">
                  <c:v>12251</c:v>
                </c:pt>
                <c:pt idx="1">
                  <c:v>18444</c:v>
                </c:pt>
                <c:pt idx="2">
                  <c:v>20829</c:v>
                </c:pt>
                <c:pt idx="3">
                  <c:v>22921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29728"/>
        <c:axId val="89131264"/>
      </c:barChart>
      <c:catAx>
        <c:axId val="89129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89131264"/>
        <c:crosses val="autoZero"/>
        <c:auto val="1"/>
        <c:lblAlgn val="ctr"/>
        <c:lblOffset val="100"/>
        <c:noMultiLvlLbl val="0"/>
      </c:catAx>
      <c:valAx>
        <c:axId val="891312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891297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Time to Complete</a:t>
            </a:r>
            <a:r>
              <a:rPr lang="en-US" baseline="0"/>
              <a:t> Final Determination Background Check Unit FY 2012-2013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Days</c:v>
          </c:tx>
          <c:invertIfNegative val="0"/>
          <c:cat>
            <c:strRef>
              <c:f>'3.2.3.2a'!$A$17:$A$18</c:f>
              <c:strCache>
                <c:ptCount val="2"/>
                <c:pt idx="0">
                  <c:v>FY 2012</c:v>
                </c:pt>
                <c:pt idx="1">
                  <c:v>FY 2013</c:v>
                </c:pt>
              </c:strCache>
            </c:strRef>
          </c:cat>
          <c:val>
            <c:numRef>
              <c:f>'3.2.3.2a'!$B$17:$B$18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77088"/>
        <c:axId val="89191168"/>
      </c:barChart>
      <c:catAx>
        <c:axId val="8917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9191168"/>
        <c:crosses val="autoZero"/>
        <c:auto val="1"/>
        <c:lblAlgn val="ctr"/>
        <c:lblOffset val="100"/>
        <c:noMultiLvlLbl val="0"/>
      </c:catAx>
      <c:valAx>
        <c:axId val="89191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177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676B98-263D-43EF-950F-D26049D1F192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2303B6-4644-403A-81F2-2992F3AF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09DA38-148C-4616-A504-B7EC4282A8B8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B1DBF0-4F67-4B4F-A543-0C21DB0E0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DBF0-4F67-4B4F-A543-0C21DB0E03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Services</a:t>
            </a:r>
          </a:p>
          <a:p>
            <a:endParaRPr lang="en-US" dirty="0" smtClean="0"/>
          </a:p>
          <a:p>
            <a:r>
              <a:rPr lang="en-US" dirty="0" smtClean="0"/>
              <a:t>Protect and promote the health of Alaskans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improve the health status of Alaskans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decrease unintentional</a:t>
            </a:r>
            <a:r>
              <a:rPr lang="en-US" baseline="0" dirty="0" smtClean="0"/>
              <a:t> injury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decrease substance abuse and dependency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Provide quality of life in a safe living environment</a:t>
            </a:r>
            <a:r>
              <a:rPr lang="en-US" baseline="0" dirty="0" smtClean="0"/>
              <a:t> for Alaskans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Improve the safety of</a:t>
            </a:r>
            <a:r>
              <a:rPr lang="en-US" baseline="0" dirty="0" smtClean="0"/>
              <a:t> children receiving department services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increase the number of older Alaskans who live safely in their community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Increase the number of Alaskans with disabilities who are living safely in the least restrictive environments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Increase the number of Alaskans with behavioral health issues who report improvement in key life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DBF0-4F67-4B4F-A543-0C21DB0E03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1"/>
            <a:ext cx="8229600" cy="8382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229600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fld id="{BBEC5528-9B97-4993-B567-1CD81CDC10B2}" type="datetime1">
              <a:rPr lang="en-US" smtClean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7ED-FE70-47FD-833E-28F5C5F421F7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DEE-91B5-4867-A5A6-00DE90113B7B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6C9-092C-4161-9923-B035E4B0FAB8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81FC-6351-4EFD-909A-D07E2B99CFEB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»"/>
              <a:defRPr sz="3800" spc="-100" baseline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buFont typeface="Minion Pro" pitchFamily="18" charset="0"/>
              <a:buChar char="◆"/>
              <a:defRPr sz="3500" spc="-100" baseline="0">
                <a:solidFill>
                  <a:schemeClr val="accent5"/>
                </a:solidFill>
              </a:defRPr>
            </a:lvl2pPr>
            <a:lvl3pPr>
              <a:buSzPct val="70000"/>
              <a:buFont typeface="Wingdings" pitchFamily="2" charset="2"/>
              <a:buChar char="§"/>
              <a:defRPr sz="3000" spc="-100" baseline="0">
                <a:solidFill>
                  <a:schemeClr val="accent2"/>
                </a:solidFill>
              </a:defRPr>
            </a:lvl3pPr>
            <a:lvl4pPr>
              <a:defRPr sz="2700" spc="-100" baseline="0">
                <a:solidFill>
                  <a:schemeClr val="accent6"/>
                </a:solidFill>
              </a:defRPr>
            </a:lvl4pPr>
            <a:lvl5pPr>
              <a:buFont typeface="Arial" pitchFamily="34" charset="0"/>
              <a:buChar char="•"/>
              <a:defRPr sz="2200"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6545-4153-42E4-A5DB-E931F111A476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7DB2CD4-B18F-4B46-9F9E-574EB6875B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spa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105400"/>
            <a:ext cx="9144000" cy="1535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»"/>
              <a:defRPr sz="3800" spc="-100" baseline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buFont typeface="Minion Pro" pitchFamily="18" charset="0"/>
              <a:buChar char="◆"/>
              <a:defRPr sz="3500" spc="-100" baseline="0">
                <a:solidFill>
                  <a:schemeClr val="accent5"/>
                </a:solidFill>
              </a:defRPr>
            </a:lvl2pPr>
            <a:lvl3pPr>
              <a:buSzPct val="70000"/>
              <a:buFont typeface="Wingdings" pitchFamily="2" charset="2"/>
              <a:buChar char="§"/>
              <a:defRPr sz="3000" spc="-100" baseline="0">
                <a:solidFill>
                  <a:schemeClr val="accent2"/>
                </a:solidFill>
              </a:defRPr>
            </a:lvl3pPr>
            <a:lvl4pPr>
              <a:defRPr sz="2700" spc="-100" baseline="0">
                <a:solidFill>
                  <a:schemeClr val="accent6"/>
                </a:solidFill>
              </a:defRPr>
            </a:lvl4pPr>
            <a:lvl5pPr>
              <a:buFont typeface="Arial" pitchFamily="34" charset="0"/>
              <a:buChar char="•"/>
              <a:defRPr sz="2200"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6545-4153-42E4-A5DB-E931F111A476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7DB2CD4-B18F-4B46-9F9E-574EB6875B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»"/>
              <a:defRPr sz="3800" spc="-100" baseline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buFont typeface="Minion Pro" pitchFamily="18" charset="0"/>
              <a:buChar char="◆"/>
              <a:defRPr sz="3500" spc="-100" baseline="0">
                <a:solidFill>
                  <a:schemeClr val="accent5"/>
                </a:solidFill>
              </a:defRPr>
            </a:lvl2pPr>
            <a:lvl3pPr>
              <a:buSzPct val="70000"/>
              <a:buFont typeface="Wingdings" pitchFamily="2" charset="2"/>
              <a:buChar char="§"/>
              <a:defRPr sz="3000" spc="-100" baseline="0">
                <a:solidFill>
                  <a:schemeClr val="accent2"/>
                </a:solidFill>
              </a:defRPr>
            </a:lvl3pPr>
            <a:lvl4pPr>
              <a:defRPr sz="2700" spc="-100" baseline="0">
                <a:solidFill>
                  <a:schemeClr val="accent6"/>
                </a:solidFill>
              </a:defRPr>
            </a:lvl4pPr>
            <a:lvl5pPr>
              <a:buFont typeface="Arial" pitchFamily="34" charset="0"/>
              <a:buChar char="•"/>
              <a:defRPr sz="2200"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0CC-B17F-4945-A451-3B9EFA133F9E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7DB2CD4-B18F-4B46-9F9E-574EB6875B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arachart_lifespa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181600"/>
            <a:ext cx="9144000" cy="1544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8B0C-3093-4F8D-A60E-B2B754E6DB86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1DFA-DBAC-4045-9E76-EF30106DED9C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4C95-FEDD-4484-B869-7A6600CC367E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fld id="{0CF49F2F-7241-419C-92BD-82A8A8CFF011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523-4E82-458E-9936-2DD727A1EED5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E8F4-B151-4EC3-9D32-52496A73161B}" type="datetime1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F7DB2CD4-B18F-4B46-9F9E-574EB6875B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3800" kern="1200" spc="-5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Minion Pro" pitchFamily="18" charset="0"/>
        <a:buChar char="◆"/>
        <a:defRPr sz="3500" kern="1200" spc="-50" baseline="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Wingdings" pitchFamily="2" charset="2"/>
        <a:buChar char="§"/>
        <a:defRPr sz="3000" kern="1200" spc="-5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700" kern="1200" spc="-50" baseline="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671522"/>
            <a:ext cx="8229600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January 27, 2014</a:t>
            </a:r>
            <a:endParaRPr lang="en-US" sz="3000" dirty="0">
              <a:solidFill>
                <a:schemeClr val="accent6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905000" y="4800600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 of Health &amp; Social Services</a:t>
            </a:r>
            <a:endParaRPr kumimoji="0" lang="en-US" sz="3000" b="0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HSS Logo White_Gle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782" y="4038600"/>
            <a:ext cx="1829818" cy="1825752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457200" y="45720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Margaret Brodie,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Director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Care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343181"/>
              </p:ext>
            </p:extLst>
          </p:nvPr>
        </p:nvGraphicFramePr>
        <p:xfrm>
          <a:off x="838200" y="1066800"/>
          <a:ext cx="7086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13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HCS-P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98" y="1688111"/>
            <a:ext cx="8675204" cy="332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HCS-P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016542" cy="446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HCS-P3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229599" cy="402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590800" y="2286000"/>
            <a:ext cx="36576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Questions?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Total Budget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rimarytar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797" y="1752600"/>
            <a:ext cx="8118805" cy="305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Primary Service Population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primarytarget.png"/>
          <p:cNvPicPr>
            <a:picLocks noChangeAspect="1"/>
          </p:cNvPicPr>
          <p:nvPr/>
        </p:nvPicPr>
        <p:blipFill>
          <a:blip r:embed="rId2" cstate="print"/>
          <a:srcRect t="13013"/>
          <a:stretch>
            <a:fillRect/>
          </a:stretch>
        </p:blipFill>
        <p:spPr>
          <a:xfrm>
            <a:off x="381000" y="1752600"/>
            <a:ext cx="8534400" cy="305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FY2015 Governor’s Operating Request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59022"/>
              </p:ext>
            </p:extLst>
          </p:nvPr>
        </p:nvGraphicFramePr>
        <p:xfrm>
          <a:off x="1066800" y="1371600"/>
          <a:ext cx="6960417" cy="497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510"/>
                <a:gridCol w="944090"/>
                <a:gridCol w="838200"/>
                <a:gridCol w="838200"/>
                <a:gridCol w="838200"/>
                <a:gridCol w="788217"/>
              </a:tblGrid>
              <a:tr h="711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Health</a:t>
                      </a:r>
                      <a:r>
                        <a:rPr lang="en-US" sz="1200" b="1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Care Services</a:t>
                      </a:r>
                      <a:endParaRPr lang="en-US" sz="1200" b="1" u="sng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FY2014</a:t>
                      </a:r>
                      <a:r>
                        <a:rPr lang="en-US" sz="1200" baseline="0" dirty="0" smtClean="0">
                          <a:effectLst/>
                        </a:rPr>
                        <a:t> Mgmt Plan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Adjusted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Base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FY2015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Governor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Mgmt Plan to Governor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Adjusted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Base to Governor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Unrestricted General Funds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$10,210.7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$10,204.9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9,903.6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-$307.1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-$301.3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Designated General Funds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1,868.8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1,865.1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1,865.1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-3.7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Federal Funds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11,973.5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10,965.6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9,810.6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-2,162.9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-1,155.0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Funds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5,056.5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4,932.3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2,780.0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-2,276.5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-$2,152.3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u="sng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$29,109.5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$27,967.9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$24,359.3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-$4,750.2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-$3,608.6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Position Total (PFT)</a:t>
                      </a:r>
                      <a:endParaRPr lang="en-US" sz="1200" b="1" u="none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140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135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133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28194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FY13 HCS Medicaid Recipients by Benefit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690356"/>
              </p:ext>
            </p:extLst>
          </p:nvPr>
        </p:nvGraphicFramePr>
        <p:xfrm>
          <a:off x="-304800" y="1828800"/>
          <a:ext cx="5257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560258"/>
              </p:ext>
            </p:extLst>
          </p:nvPr>
        </p:nvGraphicFramePr>
        <p:xfrm>
          <a:off x="4343400" y="1905000"/>
          <a:ext cx="5257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4953000" y="457200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FY13 HCS Medicaid Payments by Service Category</a:t>
            </a:r>
            <a:endParaRPr kumimoji="0" lang="en-US" sz="20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03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l="53594" t="21538" r="9787" b="7692"/>
          <a:stretch>
            <a:fillRect/>
          </a:stretch>
        </p:blipFill>
        <p:spPr bwMode="auto">
          <a:xfrm>
            <a:off x="1066800" y="533400"/>
            <a:ext cx="69659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HCS-P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859" y="1676400"/>
            <a:ext cx="8708282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143000" y="990600"/>
          <a:ext cx="6477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CD4-B18F-4B46-9F9E-574EB6875B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HCS-P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98" y="1683630"/>
            <a:ext cx="8675204" cy="333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HSS Masterslide">
      <a:dk1>
        <a:srgbClr val="407094"/>
      </a:dk1>
      <a:lt1>
        <a:sysClr val="window" lastClr="FFFFFF"/>
      </a:lt1>
      <a:dk2>
        <a:srgbClr val="407094"/>
      </a:dk2>
      <a:lt2>
        <a:srgbClr val="FFFFFF"/>
      </a:lt2>
      <a:accent1>
        <a:srgbClr val="407094"/>
      </a:accent1>
      <a:accent2>
        <a:srgbClr val="149691"/>
      </a:accent2>
      <a:accent3>
        <a:srgbClr val="D7DF23"/>
      </a:accent3>
      <a:accent4>
        <a:srgbClr val="179F49"/>
      </a:accent4>
      <a:accent5>
        <a:srgbClr val="58595B"/>
      </a:accent5>
      <a:accent6>
        <a:srgbClr val="97CA47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6581</TotalTime>
  <Words>293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Health Care Services</vt:lpstr>
      <vt:lpstr>Total Budget</vt:lpstr>
      <vt:lpstr>Primary Service Population</vt:lpstr>
      <vt:lpstr>FY2015 Governor’s Operating Request</vt:lpstr>
      <vt:lpstr>FY13 HCS Medicaid Recipients by Benefit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294</cp:revision>
  <cp:lastPrinted>2014-01-27T00:51:38Z</cp:lastPrinted>
  <dcterms:created xsi:type="dcterms:W3CDTF">2013-12-27T00:07:03Z</dcterms:created>
  <dcterms:modified xsi:type="dcterms:W3CDTF">2014-01-27T01:08:12Z</dcterms:modified>
</cp:coreProperties>
</file>