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7" r:id="rId4"/>
    <p:sldId id="259" r:id="rId5"/>
    <p:sldId id="260" r:id="rId6"/>
    <p:sldId id="261" r:id="rId7"/>
    <p:sldId id="262" r:id="rId8"/>
    <p:sldId id="263" r:id="rId9"/>
    <p:sldId id="264" r:id="rId10"/>
    <p:sldId id="265" r:id="rId11"/>
    <p:sldId id="266" r:id="rId12"/>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2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3200" b="1" dirty="0"/>
              <a:t>WCAC</a:t>
            </a:r>
            <a:r>
              <a:rPr lang="en-US" sz="3200" b="1" baseline="0" dirty="0"/>
              <a:t> Workload has Fallen Dramatically</a:t>
            </a:r>
            <a:endParaRPr lang="en-US" sz="32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Cases filed</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Sheet1!$A$2:$A$19</c:f>
              <c:numCache>
                <c:formatCode>General</c:formatCode>
                <c:ptCount val="18"/>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numCache>
            </c:numRef>
          </c:cat>
          <c:val>
            <c:numRef>
              <c:f>Sheet1!$B$2:$B$19</c:f>
              <c:numCache>
                <c:formatCode>General</c:formatCode>
                <c:ptCount val="18"/>
                <c:pt idx="0">
                  <c:v>9</c:v>
                </c:pt>
                <c:pt idx="1">
                  <c:v>42</c:v>
                </c:pt>
                <c:pt idx="2">
                  <c:v>49</c:v>
                </c:pt>
                <c:pt idx="3">
                  <c:v>38</c:v>
                </c:pt>
                <c:pt idx="4">
                  <c:v>33</c:v>
                </c:pt>
                <c:pt idx="5">
                  <c:v>34</c:v>
                </c:pt>
                <c:pt idx="6">
                  <c:v>21</c:v>
                </c:pt>
                <c:pt idx="7">
                  <c:v>29</c:v>
                </c:pt>
                <c:pt idx="8">
                  <c:v>26</c:v>
                </c:pt>
                <c:pt idx="9">
                  <c:v>30</c:v>
                </c:pt>
                <c:pt idx="10">
                  <c:v>31</c:v>
                </c:pt>
                <c:pt idx="11">
                  <c:v>20</c:v>
                </c:pt>
                <c:pt idx="12">
                  <c:v>26</c:v>
                </c:pt>
                <c:pt idx="13">
                  <c:v>26</c:v>
                </c:pt>
                <c:pt idx="14">
                  <c:v>22</c:v>
                </c:pt>
                <c:pt idx="15">
                  <c:v>22</c:v>
                </c:pt>
                <c:pt idx="16">
                  <c:v>15</c:v>
                </c:pt>
                <c:pt idx="17">
                  <c:v>14</c:v>
                </c:pt>
              </c:numCache>
            </c:numRef>
          </c:val>
          <c:smooth val="0"/>
          <c:extLst>
            <c:ext xmlns:c16="http://schemas.microsoft.com/office/drawing/2014/chart" uri="{C3380CC4-5D6E-409C-BE32-E72D297353CC}">
              <c16:uniqueId val="{00000000-1670-4FE0-ABFF-9E918F0430FD}"/>
            </c:ext>
          </c:extLst>
        </c:ser>
        <c:ser>
          <c:idx val="1"/>
          <c:order val="1"/>
          <c:tx>
            <c:strRef>
              <c:f>Sheet1!$C$1</c:f>
              <c:strCache>
                <c:ptCount val="1"/>
                <c:pt idx="0">
                  <c:v>Published Decisions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Sheet1!$A$2:$A$19</c:f>
              <c:numCache>
                <c:formatCode>General</c:formatCode>
                <c:ptCount val="18"/>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numCache>
            </c:numRef>
          </c:cat>
          <c:val>
            <c:numRef>
              <c:f>Sheet1!$C$2:$C$19</c:f>
              <c:numCache>
                <c:formatCode>General</c:formatCode>
                <c:ptCount val="18"/>
                <c:pt idx="0">
                  <c:v>0</c:v>
                </c:pt>
                <c:pt idx="1">
                  <c:v>22</c:v>
                </c:pt>
                <c:pt idx="2">
                  <c:v>42</c:v>
                </c:pt>
                <c:pt idx="3">
                  <c:v>30</c:v>
                </c:pt>
                <c:pt idx="4">
                  <c:v>31</c:v>
                </c:pt>
                <c:pt idx="5">
                  <c:v>18</c:v>
                </c:pt>
                <c:pt idx="6">
                  <c:v>13</c:v>
                </c:pt>
                <c:pt idx="7">
                  <c:v>16</c:v>
                </c:pt>
                <c:pt idx="8">
                  <c:v>17</c:v>
                </c:pt>
                <c:pt idx="9">
                  <c:v>15</c:v>
                </c:pt>
                <c:pt idx="10">
                  <c:v>15</c:v>
                </c:pt>
                <c:pt idx="11">
                  <c:v>10</c:v>
                </c:pt>
                <c:pt idx="12">
                  <c:v>10</c:v>
                </c:pt>
                <c:pt idx="13">
                  <c:v>14</c:v>
                </c:pt>
                <c:pt idx="14">
                  <c:v>19</c:v>
                </c:pt>
                <c:pt idx="15">
                  <c:v>9</c:v>
                </c:pt>
                <c:pt idx="16">
                  <c:v>10</c:v>
                </c:pt>
                <c:pt idx="17">
                  <c:v>5</c:v>
                </c:pt>
              </c:numCache>
            </c:numRef>
          </c:val>
          <c:smooth val="0"/>
          <c:extLst>
            <c:ext xmlns:c16="http://schemas.microsoft.com/office/drawing/2014/chart" uri="{C3380CC4-5D6E-409C-BE32-E72D297353CC}">
              <c16:uniqueId val="{00000001-1670-4FE0-ABFF-9E918F0430FD}"/>
            </c:ext>
          </c:extLst>
        </c:ser>
        <c:dLbls>
          <c:showLegendKey val="0"/>
          <c:showVal val="0"/>
          <c:showCatName val="0"/>
          <c:showSerName val="0"/>
          <c:showPercent val="0"/>
          <c:showBubbleSize val="0"/>
        </c:dLbls>
        <c:marker val="1"/>
        <c:smooth val="0"/>
        <c:axId val="965525968"/>
        <c:axId val="965530560"/>
      </c:lineChart>
      <c:catAx>
        <c:axId val="965525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5530560"/>
        <c:crosses val="autoZero"/>
        <c:auto val="1"/>
        <c:lblAlgn val="ctr"/>
        <c:lblOffset val="100"/>
        <c:noMultiLvlLbl val="0"/>
      </c:catAx>
      <c:valAx>
        <c:axId val="9655305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55259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t>Workers’ Compensation</a:t>
            </a:r>
            <a:r>
              <a:rPr lang="en-US" baseline="0"/>
              <a:t> Tax Income is Declining</a:t>
            </a:r>
            <a:endParaRPr lang="en-US"/>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Program Costs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2019</c:v>
                </c:pt>
                <c:pt idx="1">
                  <c:v>FY 2020</c:v>
                </c:pt>
                <c:pt idx="2">
                  <c:v>FY 2021</c:v>
                </c:pt>
                <c:pt idx="3">
                  <c:v>FY 2022</c:v>
                </c:pt>
                <c:pt idx="4">
                  <c:v>FY 2023</c:v>
                </c:pt>
              </c:strCache>
            </c:strRef>
          </c:cat>
          <c:val>
            <c:numRef>
              <c:f>Sheet1!$B$2:$B$6</c:f>
              <c:numCache>
                <c:formatCode>"$"#,##0.00_);[Red]\("$"#,##0.00\)</c:formatCode>
                <c:ptCount val="5"/>
                <c:pt idx="0">
                  <c:v>9.1</c:v>
                </c:pt>
                <c:pt idx="1">
                  <c:v>9.1</c:v>
                </c:pt>
                <c:pt idx="2">
                  <c:v>9.1</c:v>
                </c:pt>
                <c:pt idx="3">
                  <c:v>9.1</c:v>
                </c:pt>
                <c:pt idx="4">
                  <c:v>9.1</c:v>
                </c:pt>
              </c:numCache>
            </c:numRef>
          </c:val>
          <c:extLst>
            <c:ext xmlns:c16="http://schemas.microsoft.com/office/drawing/2014/chart" uri="{C3380CC4-5D6E-409C-BE32-E72D297353CC}">
              <c16:uniqueId val="{00000000-1322-47D0-BF90-959F094A452C}"/>
            </c:ext>
          </c:extLst>
        </c:ser>
        <c:ser>
          <c:idx val="1"/>
          <c:order val="1"/>
          <c:tx>
            <c:strRef>
              <c:f>Sheet1!$C$1</c:f>
              <c:strCache>
                <c:ptCount val="1"/>
                <c:pt idx="0">
                  <c:v>Tax income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2019</c:v>
                </c:pt>
                <c:pt idx="1">
                  <c:v>FY 2020</c:v>
                </c:pt>
                <c:pt idx="2">
                  <c:v>FY 2021</c:v>
                </c:pt>
                <c:pt idx="3">
                  <c:v>FY 2022</c:v>
                </c:pt>
                <c:pt idx="4">
                  <c:v>FY 2023</c:v>
                </c:pt>
              </c:strCache>
            </c:strRef>
          </c:cat>
          <c:val>
            <c:numRef>
              <c:f>Sheet1!$C$2:$C$6</c:f>
              <c:numCache>
                <c:formatCode>"$"#,##0.00_);[Red]\("$"#,##0.00\)</c:formatCode>
                <c:ptCount val="5"/>
                <c:pt idx="0" formatCode="&quot;$&quot;#,##0_);[Red]\(&quot;$&quot;#,##0\)">
                  <c:v>8</c:v>
                </c:pt>
                <c:pt idx="1">
                  <c:v>7.1</c:v>
                </c:pt>
                <c:pt idx="2">
                  <c:v>6.4</c:v>
                </c:pt>
                <c:pt idx="3">
                  <c:v>6.1</c:v>
                </c:pt>
                <c:pt idx="4">
                  <c:v>5.5</c:v>
                </c:pt>
              </c:numCache>
            </c:numRef>
          </c:val>
          <c:extLst>
            <c:ext xmlns:c16="http://schemas.microsoft.com/office/drawing/2014/chart" uri="{C3380CC4-5D6E-409C-BE32-E72D297353CC}">
              <c16:uniqueId val="{00000001-1322-47D0-BF90-959F094A452C}"/>
            </c:ext>
          </c:extLst>
        </c:ser>
        <c:dLbls>
          <c:showLegendKey val="0"/>
          <c:showVal val="0"/>
          <c:showCatName val="0"/>
          <c:showSerName val="0"/>
          <c:showPercent val="0"/>
          <c:showBubbleSize val="0"/>
        </c:dLbls>
        <c:gapWidth val="219"/>
        <c:overlap val="-27"/>
        <c:axId val="792839016"/>
        <c:axId val="792839344"/>
      </c:barChart>
      <c:catAx>
        <c:axId val="792839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2839344"/>
        <c:crosses val="autoZero"/>
        <c:auto val="1"/>
        <c:lblAlgn val="ctr"/>
        <c:lblOffset val="100"/>
        <c:noMultiLvlLbl val="0"/>
      </c:catAx>
      <c:valAx>
        <c:axId val="79283934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928390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ata4.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4.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3D992B-0B06-4847-8496-A466626473B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185B312-E458-492A-B2A7-7506350DDEBC}">
      <dgm:prSet/>
      <dgm:spPr/>
      <dgm:t>
        <a:bodyPr/>
        <a:lstStyle/>
        <a:p>
          <a:r>
            <a:rPr lang="en-US"/>
            <a:t>Repeals the Alaska Workers’ Compensation Appeals Commission </a:t>
          </a:r>
        </a:p>
      </dgm:t>
    </dgm:pt>
    <dgm:pt modelId="{0C809159-6533-49EB-83D2-BEBB86D07E1E}" type="parTrans" cxnId="{8C01A5DB-49CF-4E15-B13F-E5D57E2ACB21}">
      <dgm:prSet/>
      <dgm:spPr/>
      <dgm:t>
        <a:bodyPr/>
        <a:lstStyle/>
        <a:p>
          <a:endParaRPr lang="en-US"/>
        </a:p>
      </dgm:t>
    </dgm:pt>
    <dgm:pt modelId="{92AA355B-C508-4BF3-89BA-1EB71370DA0B}" type="sibTrans" cxnId="{8C01A5DB-49CF-4E15-B13F-E5D57E2ACB21}">
      <dgm:prSet/>
      <dgm:spPr/>
      <dgm:t>
        <a:bodyPr/>
        <a:lstStyle/>
        <a:p>
          <a:endParaRPr lang="en-US"/>
        </a:p>
      </dgm:t>
    </dgm:pt>
    <dgm:pt modelId="{CCE26110-D2BE-4FED-8D2A-359A5FB11FCC}">
      <dgm:prSet/>
      <dgm:spPr/>
      <dgm:t>
        <a:bodyPr/>
        <a:lstStyle/>
        <a:p>
          <a:r>
            <a:rPr lang="en-US" dirty="0"/>
            <a:t>Returns jurisdiction over Workers’ Compensation appeals to the Superior Court</a:t>
          </a:r>
        </a:p>
      </dgm:t>
    </dgm:pt>
    <dgm:pt modelId="{C03572E8-5797-4AA4-ACBE-C185CEF09770}" type="parTrans" cxnId="{2C54B700-78A5-4BED-BA96-40C02A14EB41}">
      <dgm:prSet/>
      <dgm:spPr/>
      <dgm:t>
        <a:bodyPr/>
        <a:lstStyle/>
        <a:p>
          <a:endParaRPr lang="en-US"/>
        </a:p>
      </dgm:t>
    </dgm:pt>
    <dgm:pt modelId="{524CAC2B-60F7-4A27-834F-873371BD7A27}" type="sibTrans" cxnId="{2C54B700-78A5-4BED-BA96-40C02A14EB41}">
      <dgm:prSet/>
      <dgm:spPr/>
      <dgm:t>
        <a:bodyPr/>
        <a:lstStyle/>
        <a:p>
          <a:endParaRPr lang="en-US"/>
        </a:p>
      </dgm:t>
    </dgm:pt>
    <dgm:pt modelId="{5A8EA02F-F9DD-46B1-9137-9D46A00E6B6E}">
      <dgm:prSet/>
      <dgm:spPr/>
      <dgm:t>
        <a:bodyPr/>
        <a:lstStyle/>
        <a:p>
          <a:r>
            <a:rPr lang="en-US" dirty="0"/>
            <a:t>Saves $433,000 per year</a:t>
          </a:r>
        </a:p>
      </dgm:t>
    </dgm:pt>
    <dgm:pt modelId="{8B1A78DD-C9E7-4A0B-814E-0544B0033E47}" type="parTrans" cxnId="{526470D9-6141-44E0-A2F6-DF5878025F73}">
      <dgm:prSet/>
      <dgm:spPr/>
      <dgm:t>
        <a:bodyPr/>
        <a:lstStyle/>
        <a:p>
          <a:endParaRPr lang="en-US"/>
        </a:p>
      </dgm:t>
    </dgm:pt>
    <dgm:pt modelId="{9C113931-8C6C-4D9C-ADC4-85BEAC244C87}" type="sibTrans" cxnId="{526470D9-6141-44E0-A2F6-DF5878025F73}">
      <dgm:prSet/>
      <dgm:spPr/>
      <dgm:t>
        <a:bodyPr/>
        <a:lstStyle/>
        <a:p>
          <a:endParaRPr lang="en-US"/>
        </a:p>
      </dgm:t>
    </dgm:pt>
    <dgm:pt modelId="{D88DE3B9-EC36-4B94-BD5E-C0A907C7064E}">
      <dgm:prSet/>
      <dgm:spPr/>
      <dgm:t>
        <a:bodyPr/>
        <a:lstStyle/>
        <a:p>
          <a:r>
            <a:rPr lang="en-US"/>
            <a:t>Helps fill the Workers’ Compensation budget deficit and make Alaska’s Workers’ Compensation system more solvent</a:t>
          </a:r>
        </a:p>
      </dgm:t>
    </dgm:pt>
    <dgm:pt modelId="{2875844F-5B4C-473A-8B33-3C5E019A9E4C}" type="parTrans" cxnId="{6E555C7E-D9A4-4719-98C2-0AD88E766BBA}">
      <dgm:prSet/>
      <dgm:spPr/>
      <dgm:t>
        <a:bodyPr/>
        <a:lstStyle/>
        <a:p>
          <a:endParaRPr lang="en-US"/>
        </a:p>
      </dgm:t>
    </dgm:pt>
    <dgm:pt modelId="{1CF2CA51-B915-4BA2-9B21-484D42C1523D}" type="sibTrans" cxnId="{6E555C7E-D9A4-4719-98C2-0AD88E766BBA}">
      <dgm:prSet/>
      <dgm:spPr/>
      <dgm:t>
        <a:bodyPr/>
        <a:lstStyle/>
        <a:p>
          <a:endParaRPr lang="en-US"/>
        </a:p>
      </dgm:t>
    </dgm:pt>
    <dgm:pt modelId="{6147116E-0F97-4839-A04D-90BC8422F9B7}" type="pres">
      <dgm:prSet presAssocID="{F23D992B-0B06-4847-8496-A466626473BC}" presName="root" presStyleCnt="0">
        <dgm:presLayoutVars>
          <dgm:dir/>
          <dgm:resizeHandles val="exact"/>
        </dgm:presLayoutVars>
      </dgm:prSet>
      <dgm:spPr/>
    </dgm:pt>
    <dgm:pt modelId="{8827A786-4CF9-4A3A-9674-F484B011C2ED}" type="pres">
      <dgm:prSet presAssocID="{D185B312-E458-492A-B2A7-7506350DDEBC}" presName="compNode" presStyleCnt="0"/>
      <dgm:spPr/>
    </dgm:pt>
    <dgm:pt modelId="{77404740-6E47-431E-A98C-08DE6E0B5B10}" type="pres">
      <dgm:prSet presAssocID="{D185B312-E458-492A-B2A7-7506350DDEBC}" presName="bgRect" presStyleLbl="bgShp" presStyleIdx="0" presStyleCnt="4"/>
      <dgm:spPr/>
    </dgm:pt>
    <dgm:pt modelId="{6C27CEFC-DA6B-44FA-97EA-84ADF8C5D46E}" type="pres">
      <dgm:prSet presAssocID="{D185B312-E458-492A-B2A7-7506350DDEB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sed Caption"/>
        </a:ext>
      </dgm:extLst>
    </dgm:pt>
    <dgm:pt modelId="{F493C09B-AC85-477B-9073-8CE4CF5CF9EE}" type="pres">
      <dgm:prSet presAssocID="{D185B312-E458-492A-B2A7-7506350DDEBC}" presName="spaceRect" presStyleCnt="0"/>
      <dgm:spPr/>
    </dgm:pt>
    <dgm:pt modelId="{EA966004-06D2-494D-BA3E-4207E14A528C}" type="pres">
      <dgm:prSet presAssocID="{D185B312-E458-492A-B2A7-7506350DDEBC}" presName="parTx" presStyleLbl="revTx" presStyleIdx="0" presStyleCnt="4">
        <dgm:presLayoutVars>
          <dgm:chMax val="0"/>
          <dgm:chPref val="0"/>
        </dgm:presLayoutVars>
      </dgm:prSet>
      <dgm:spPr/>
    </dgm:pt>
    <dgm:pt modelId="{7A0C5598-6D47-4260-AC01-E41F7997684B}" type="pres">
      <dgm:prSet presAssocID="{92AA355B-C508-4BF3-89BA-1EB71370DA0B}" presName="sibTrans" presStyleCnt="0"/>
      <dgm:spPr/>
    </dgm:pt>
    <dgm:pt modelId="{06D72028-470B-4CF8-8237-244FB7393EB2}" type="pres">
      <dgm:prSet presAssocID="{CCE26110-D2BE-4FED-8D2A-359A5FB11FCC}" presName="compNode" presStyleCnt="0"/>
      <dgm:spPr/>
    </dgm:pt>
    <dgm:pt modelId="{3F2404BA-1C07-4BB4-8987-D52791CA8122}" type="pres">
      <dgm:prSet presAssocID="{CCE26110-D2BE-4FED-8D2A-359A5FB11FCC}" presName="bgRect" presStyleLbl="bgShp" presStyleIdx="1" presStyleCnt="4"/>
      <dgm:spPr/>
    </dgm:pt>
    <dgm:pt modelId="{C027606A-93DF-41B7-A33E-330C6F72D92E}" type="pres">
      <dgm:prSet presAssocID="{CCE26110-D2BE-4FED-8D2A-359A5FB11FCC}"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ecision"/>
        </a:ext>
      </dgm:extLst>
    </dgm:pt>
    <dgm:pt modelId="{5F4E9CC7-8B9F-400D-A9B5-9E47217D1F23}" type="pres">
      <dgm:prSet presAssocID="{CCE26110-D2BE-4FED-8D2A-359A5FB11FCC}" presName="spaceRect" presStyleCnt="0"/>
      <dgm:spPr/>
    </dgm:pt>
    <dgm:pt modelId="{63811CDB-B31B-4B0A-96E5-309150E46C54}" type="pres">
      <dgm:prSet presAssocID="{CCE26110-D2BE-4FED-8D2A-359A5FB11FCC}" presName="parTx" presStyleLbl="revTx" presStyleIdx="1" presStyleCnt="4">
        <dgm:presLayoutVars>
          <dgm:chMax val="0"/>
          <dgm:chPref val="0"/>
        </dgm:presLayoutVars>
      </dgm:prSet>
      <dgm:spPr/>
    </dgm:pt>
    <dgm:pt modelId="{B99C9C3B-E613-47D6-9898-F4CF74789C26}" type="pres">
      <dgm:prSet presAssocID="{524CAC2B-60F7-4A27-834F-873371BD7A27}" presName="sibTrans" presStyleCnt="0"/>
      <dgm:spPr/>
    </dgm:pt>
    <dgm:pt modelId="{108DE1C7-3E5A-467E-8F23-3E91B86054BE}" type="pres">
      <dgm:prSet presAssocID="{5A8EA02F-F9DD-46B1-9137-9D46A00E6B6E}" presName="compNode" presStyleCnt="0"/>
      <dgm:spPr/>
    </dgm:pt>
    <dgm:pt modelId="{D68E3887-2B94-4888-88DE-1262E1CA0210}" type="pres">
      <dgm:prSet presAssocID="{5A8EA02F-F9DD-46B1-9137-9D46A00E6B6E}" presName="bgRect" presStyleLbl="bgShp" presStyleIdx="2" presStyleCnt="4"/>
      <dgm:spPr/>
    </dgm:pt>
    <dgm:pt modelId="{335A9C89-AFA3-4F7D-A95C-C0D7E8A34120}" type="pres">
      <dgm:prSet presAssocID="{5A8EA02F-F9DD-46B1-9137-9D46A00E6B6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llar"/>
        </a:ext>
      </dgm:extLst>
    </dgm:pt>
    <dgm:pt modelId="{0E526628-C6FD-487A-BA25-3BEDD5128D84}" type="pres">
      <dgm:prSet presAssocID="{5A8EA02F-F9DD-46B1-9137-9D46A00E6B6E}" presName="spaceRect" presStyleCnt="0"/>
      <dgm:spPr/>
    </dgm:pt>
    <dgm:pt modelId="{7537FE89-3AEE-4E48-AB2B-190A4FE047B3}" type="pres">
      <dgm:prSet presAssocID="{5A8EA02F-F9DD-46B1-9137-9D46A00E6B6E}" presName="parTx" presStyleLbl="revTx" presStyleIdx="2" presStyleCnt="4">
        <dgm:presLayoutVars>
          <dgm:chMax val="0"/>
          <dgm:chPref val="0"/>
        </dgm:presLayoutVars>
      </dgm:prSet>
      <dgm:spPr/>
    </dgm:pt>
    <dgm:pt modelId="{8775DDEB-C9DC-454F-AD7F-C49A9577CCC6}" type="pres">
      <dgm:prSet presAssocID="{9C113931-8C6C-4D9C-ADC4-85BEAC244C87}" presName="sibTrans" presStyleCnt="0"/>
      <dgm:spPr/>
    </dgm:pt>
    <dgm:pt modelId="{98E801B9-27F5-4F47-AE18-3E78B5CEC33B}" type="pres">
      <dgm:prSet presAssocID="{D88DE3B9-EC36-4B94-BD5E-C0A907C7064E}" presName="compNode" presStyleCnt="0"/>
      <dgm:spPr/>
    </dgm:pt>
    <dgm:pt modelId="{21CDB416-808B-4A79-B773-FA23EF12DAD9}" type="pres">
      <dgm:prSet presAssocID="{D88DE3B9-EC36-4B94-BD5E-C0A907C7064E}" presName="bgRect" presStyleLbl="bgShp" presStyleIdx="3" presStyleCnt="4"/>
      <dgm:spPr/>
    </dgm:pt>
    <dgm:pt modelId="{634E6F8C-E8A5-4472-B2E4-B0472BAA5C1D}" type="pres">
      <dgm:prSet presAssocID="{D88DE3B9-EC36-4B94-BD5E-C0A907C7064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inancial"/>
        </a:ext>
      </dgm:extLst>
    </dgm:pt>
    <dgm:pt modelId="{217B2AF9-85BD-40DF-BA57-FC1FFDC75D76}" type="pres">
      <dgm:prSet presAssocID="{D88DE3B9-EC36-4B94-BD5E-C0A907C7064E}" presName="spaceRect" presStyleCnt="0"/>
      <dgm:spPr/>
    </dgm:pt>
    <dgm:pt modelId="{93A3EF01-EB46-4260-86AA-BE9D71C4FAAA}" type="pres">
      <dgm:prSet presAssocID="{D88DE3B9-EC36-4B94-BD5E-C0A907C7064E}" presName="parTx" presStyleLbl="revTx" presStyleIdx="3" presStyleCnt="4">
        <dgm:presLayoutVars>
          <dgm:chMax val="0"/>
          <dgm:chPref val="0"/>
        </dgm:presLayoutVars>
      </dgm:prSet>
      <dgm:spPr/>
    </dgm:pt>
  </dgm:ptLst>
  <dgm:cxnLst>
    <dgm:cxn modelId="{2C54B700-78A5-4BED-BA96-40C02A14EB41}" srcId="{F23D992B-0B06-4847-8496-A466626473BC}" destId="{CCE26110-D2BE-4FED-8D2A-359A5FB11FCC}" srcOrd="1" destOrd="0" parTransId="{C03572E8-5797-4AA4-ACBE-C185CEF09770}" sibTransId="{524CAC2B-60F7-4A27-834F-873371BD7A27}"/>
    <dgm:cxn modelId="{DE5ACA3E-3B14-43C4-B4D8-FBE63351F0FA}" type="presOf" srcId="{F23D992B-0B06-4847-8496-A466626473BC}" destId="{6147116E-0F97-4839-A04D-90BC8422F9B7}" srcOrd="0" destOrd="0" presId="urn:microsoft.com/office/officeart/2018/2/layout/IconVerticalSolidList"/>
    <dgm:cxn modelId="{90075C44-AA50-4FA4-8F4B-B1EC12A0D719}" type="presOf" srcId="{5A8EA02F-F9DD-46B1-9137-9D46A00E6B6E}" destId="{7537FE89-3AEE-4E48-AB2B-190A4FE047B3}" srcOrd="0" destOrd="0" presId="urn:microsoft.com/office/officeart/2018/2/layout/IconVerticalSolidList"/>
    <dgm:cxn modelId="{9F824977-471B-429B-B381-F0045B45F582}" type="presOf" srcId="{D185B312-E458-492A-B2A7-7506350DDEBC}" destId="{EA966004-06D2-494D-BA3E-4207E14A528C}" srcOrd="0" destOrd="0" presId="urn:microsoft.com/office/officeart/2018/2/layout/IconVerticalSolidList"/>
    <dgm:cxn modelId="{6E555C7E-D9A4-4719-98C2-0AD88E766BBA}" srcId="{F23D992B-0B06-4847-8496-A466626473BC}" destId="{D88DE3B9-EC36-4B94-BD5E-C0A907C7064E}" srcOrd="3" destOrd="0" parTransId="{2875844F-5B4C-473A-8B33-3C5E019A9E4C}" sibTransId="{1CF2CA51-B915-4BA2-9B21-484D42C1523D}"/>
    <dgm:cxn modelId="{6C9660BC-A1BE-4E90-A43D-A931CB497A3B}" type="presOf" srcId="{CCE26110-D2BE-4FED-8D2A-359A5FB11FCC}" destId="{63811CDB-B31B-4B0A-96E5-309150E46C54}" srcOrd="0" destOrd="0" presId="urn:microsoft.com/office/officeart/2018/2/layout/IconVerticalSolidList"/>
    <dgm:cxn modelId="{414374D2-C43F-4E49-8671-E19A7A3041FA}" type="presOf" srcId="{D88DE3B9-EC36-4B94-BD5E-C0A907C7064E}" destId="{93A3EF01-EB46-4260-86AA-BE9D71C4FAAA}" srcOrd="0" destOrd="0" presId="urn:microsoft.com/office/officeart/2018/2/layout/IconVerticalSolidList"/>
    <dgm:cxn modelId="{526470D9-6141-44E0-A2F6-DF5878025F73}" srcId="{F23D992B-0B06-4847-8496-A466626473BC}" destId="{5A8EA02F-F9DD-46B1-9137-9D46A00E6B6E}" srcOrd="2" destOrd="0" parTransId="{8B1A78DD-C9E7-4A0B-814E-0544B0033E47}" sibTransId="{9C113931-8C6C-4D9C-ADC4-85BEAC244C87}"/>
    <dgm:cxn modelId="{8C01A5DB-49CF-4E15-B13F-E5D57E2ACB21}" srcId="{F23D992B-0B06-4847-8496-A466626473BC}" destId="{D185B312-E458-492A-B2A7-7506350DDEBC}" srcOrd="0" destOrd="0" parTransId="{0C809159-6533-49EB-83D2-BEBB86D07E1E}" sibTransId="{92AA355B-C508-4BF3-89BA-1EB71370DA0B}"/>
    <dgm:cxn modelId="{1B6EA265-53AF-4499-9E50-3E5D4C29C357}" type="presParOf" srcId="{6147116E-0F97-4839-A04D-90BC8422F9B7}" destId="{8827A786-4CF9-4A3A-9674-F484B011C2ED}" srcOrd="0" destOrd="0" presId="urn:microsoft.com/office/officeart/2018/2/layout/IconVerticalSolidList"/>
    <dgm:cxn modelId="{42A7211F-209C-4914-9BC4-5CC1C85000B4}" type="presParOf" srcId="{8827A786-4CF9-4A3A-9674-F484B011C2ED}" destId="{77404740-6E47-431E-A98C-08DE6E0B5B10}" srcOrd="0" destOrd="0" presId="urn:microsoft.com/office/officeart/2018/2/layout/IconVerticalSolidList"/>
    <dgm:cxn modelId="{3C204BDD-EA5C-44C2-B7A9-168B3B783E0E}" type="presParOf" srcId="{8827A786-4CF9-4A3A-9674-F484B011C2ED}" destId="{6C27CEFC-DA6B-44FA-97EA-84ADF8C5D46E}" srcOrd="1" destOrd="0" presId="urn:microsoft.com/office/officeart/2018/2/layout/IconVerticalSolidList"/>
    <dgm:cxn modelId="{438EBE96-9255-4257-B4A1-F6703CB2A263}" type="presParOf" srcId="{8827A786-4CF9-4A3A-9674-F484B011C2ED}" destId="{F493C09B-AC85-477B-9073-8CE4CF5CF9EE}" srcOrd="2" destOrd="0" presId="urn:microsoft.com/office/officeart/2018/2/layout/IconVerticalSolidList"/>
    <dgm:cxn modelId="{A7BA7046-8863-4F83-8B18-2465115B0E29}" type="presParOf" srcId="{8827A786-4CF9-4A3A-9674-F484B011C2ED}" destId="{EA966004-06D2-494D-BA3E-4207E14A528C}" srcOrd="3" destOrd="0" presId="urn:microsoft.com/office/officeart/2018/2/layout/IconVerticalSolidList"/>
    <dgm:cxn modelId="{DC8AF5C7-7805-4331-9AA4-D189ED56380D}" type="presParOf" srcId="{6147116E-0F97-4839-A04D-90BC8422F9B7}" destId="{7A0C5598-6D47-4260-AC01-E41F7997684B}" srcOrd="1" destOrd="0" presId="urn:microsoft.com/office/officeart/2018/2/layout/IconVerticalSolidList"/>
    <dgm:cxn modelId="{253F0815-917C-468F-9AA3-54327B2C0AD4}" type="presParOf" srcId="{6147116E-0F97-4839-A04D-90BC8422F9B7}" destId="{06D72028-470B-4CF8-8237-244FB7393EB2}" srcOrd="2" destOrd="0" presId="urn:microsoft.com/office/officeart/2018/2/layout/IconVerticalSolidList"/>
    <dgm:cxn modelId="{90BD1D2D-B434-44BD-8CEA-DC04A8C7E21A}" type="presParOf" srcId="{06D72028-470B-4CF8-8237-244FB7393EB2}" destId="{3F2404BA-1C07-4BB4-8987-D52791CA8122}" srcOrd="0" destOrd="0" presId="urn:microsoft.com/office/officeart/2018/2/layout/IconVerticalSolidList"/>
    <dgm:cxn modelId="{961430BD-D14E-476C-A3E6-603502BF7DF6}" type="presParOf" srcId="{06D72028-470B-4CF8-8237-244FB7393EB2}" destId="{C027606A-93DF-41B7-A33E-330C6F72D92E}" srcOrd="1" destOrd="0" presId="urn:microsoft.com/office/officeart/2018/2/layout/IconVerticalSolidList"/>
    <dgm:cxn modelId="{43155386-A38E-413D-B4FE-D8A8F8C33340}" type="presParOf" srcId="{06D72028-470B-4CF8-8237-244FB7393EB2}" destId="{5F4E9CC7-8B9F-400D-A9B5-9E47217D1F23}" srcOrd="2" destOrd="0" presId="urn:microsoft.com/office/officeart/2018/2/layout/IconVerticalSolidList"/>
    <dgm:cxn modelId="{FA0DFEE3-1CBD-40A9-B7F5-B61CDC66182F}" type="presParOf" srcId="{06D72028-470B-4CF8-8237-244FB7393EB2}" destId="{63811CDB-B31B-4B0A-96E5-309150E46C54}" srcOrd="3" destOrd="0" presId="urn:microsoft.com/office/officeart/2018/2/layout/IconVerticalSolidList"/>
    <dgm:cxn modelId="{14A28E2F-0ED9-4832-80DD-7ABF392CF788}" type="presParOf" srcId="{6147116E-0F97-4839-A04D-90BC8422F9B7}" destId="{B99C9C3B-E613-47D6-9898-F4CF74789C26}" srcOrd="3" destOrd="0" presId="urn:microsoft.com/office/officeart/2018/2/layout/IconVerticalSolidList"/>
    <dgm:cxn modelId="{CA52A4D7-1B89-44D5-A3E7-1D3B750FAACC}" type="presParOf" srcId="{6147116E-0F97-4839-A04D-90BC8422F9B7}" destId="{108DE1C7-3E5A-467E-8F23-3E91B86054BE}" srcOrd="4" destOrd="0" presId="urn:microsoft.com/office/officeart/2018/2/layout/IconVerticalSolidList"/>
    <dgm:cxn modelId="{C7F7FBC2-CD82-437B-B761-4DBFCF044B95}" type="presParOf" srcId="{108DE1C7-3E5A-467E-8F23-3E91B86054BE}" destId="{D68E3887-2B94-4888-88DE-1262E1CA0210}" srcOrd="0" destOrd="0" presId="urn:microsoft.com/office/officeart/2018/2/layout/IconVerticalSolidList"/>
    <dgm:cxn modelId="{A085068A-878A-4EEB-B8CF-7DAE01C12CAE}" type="presParOf" srcId="{108DE1C7-3E5A-467E-8F23-3E91B86054BE}" destId="{335A9C89-AFA3-4F7D-A95C-C0D7E8A34120}" srcOrd="1" destOrd="0" presId="urn:microsoft.com/office/officeart/2018/2/layout/IconVerticalSolidList"/>
    <dgm:cxn modelId="{1886F482-6F72-46C1-A7AC-6CC17B896944}" type="presParOf" srcId="{108DE1C7-3E5A-467E-8F23-3E91B86054BE}" destId="{0E526628-C6FD-487A-BA25-3BEDD5128D84}" srcOrd="2" destOrd="0" presId="urn:microsoft.com/office/officeart/2018/2/layout/IconVerticalSolidList"/>
    <dgm:cxn modelId="{C0288B7B-B10D-440F-8728-EE278E0C72C5}" type="presParOf" srcId="{108DE1C7-3E5A-467E-8F23-3E91B86054BE}" destId="{7537FE89-3AEE-4E48-AB2B-190A4FE047B3}" srcOrd="3" destOrd="0" presId="urn:microsoft.com/office/officeart/2018/2/layout/IconVerticalSolidList"/>
    <dgm:cxn modelId="{04DCDF0E-F012-4037-BA95-96C99202B799}" type="presParOf" srcId="{6147116E-0F97-4839-A04D-90BC8422F9B7}" destId="{8775DDEB-C9DC-454F-AD7F-C49A9577CCC6}" srcOrd="5" destOrd="0" presId="urn:microsoft.com/office/officeart/2018/2/layout/IconVerticalSolidList"/>
    <dgm:cxn modelId="{E464C7F9-0C18-46ED-B546-531C6408AF1E}" type="presParOf" srcId="{6147116E-0F97-4839-A04D-90BC8422F9B7}" destId="{98E801B9-27F5-4F47-AE18-3E78B5CEC33B}" srcOrd="6" destOrd="0" presId="urn:microsoft.com/office/officeart/2018/2/layout/IconVerticalSolidList"/>
    <dgm:cxn modelId="{FB479D25-9DDF-4B8B-A97A-9B19B1BBCF83}" type="presParOf" srcId="{98E801B9-27F5-4F47-AE18-3E78B5CEC33B}" destId="{21CDB416-808B-4A79-B773-FA23EF12DAD9}" srcOrd="0" destOrd="0" presId="urn:microsoft.com/office/officeart/2018/2/layout/IconVerticalSolidList"/>
    <dgm:cxn modelId="{AAF9FF61-4A49-4C14-9738-B61D7A5AE7C7}" type="presParOf" srcId="{98E801B9-27F5-4F47-AE18-3E78B5CEC33B}" destId="{634E6F8C-E8A5-4472-B2E4-B0472BAA5C1D}" srcOrd="1" destOrd="0" presId="urn:microsoft.com/office/officeart/2018/2/layout/IconVerticalSolidList"/>
    <dgm:cxn modelId="{9D3B9393-3840-4687-B480-393C33641397}" type="presParOf" srcId="{98E801B9-27F5-4F47-AE18-3E78B5CEC33B}" destId="{217B2AF9-85BD-40DF-BA57-FC1FFDC75D76}" srcOrd="2" destOrd="0" presId="urn:microsoft.com/office/officeart/2018/2/layout/IconVerticalSolidList"/>
    <dgm:cxn modelId="{84657E7A-7402-47ED-BB36-0778908A7F8A}" type="presParOf" srcId="{98E801B9-27F5-4F47-AE18-3E78B5CEC33B}" destId="{93A3EF01-EB46-4260-86AA-BE9D71C4FAA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6C8AFB9-B028-41F5-949C-7AF76A63BB04}"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DDDE111-2EAF-4DBE-A413-443C493BCC56}">
      <dgm:prSet/>
      <dgm:spPr/>
      <dgm:t>
        <a:bodyPr/>
        <a:lstStyle/>
        <a:p>
          <a:r>
            <a:rPr lang="en-US" dirty="0"/>
            <a:t>Currently the Commission has 2 full-time employees and pays for commissioners’ travel and per diem</a:t>
          </a:r>
        </a:p>
      </dgm:t>
    </dgm:pt>
    <dgm:pt modelId="{697646FC-5F44-4D97-AE64-368A33F8A8E8}" type="parTrans" cxnId="{31995567-19D3-45A7-A3C5-9F7A04715073}">
      <dgm:prSet/>
      <dgm:spPr/>
      <dgm:t>
        <a:bodyPr/>
        <a:lstStyle/>
        <a:p>
          <a:endParaRPr lang="en-US"/>
        </a:p>
      </dgm:t>
    </dgm:pt>
    <dgm:pt modelId="{10730BAD-1F74-4D47-BDCD-CA1C86390F10}" type="sibTrans" cxnId="{31995567-19D3-45A7-A3C5-9F7A04715073}">
      <dgm:prSet/>
      <dgm:spPr/>
      <dgm:t>
        <a:bodyPr/>
        <a:lstStyle/>
        <a:p>
          <a:endParaRPr lang="en-US"/>
        </a:p>
      </dgm:t>
    </dgm:pt>
    <dgm:pt modelId="{B656A09D-FECE-4D5C-9C74-A0610E20EB5F}">
      <dgm:prSet/>
      <dgm:spPr/>
      <dgm:t>
        <a:bodyPr/>
        <a:lstStyle/>
        <a:p>
          <a:r>
            <a:rPr lang="en-US" dirty="0"/>
            <a:t>Previously, the Court System has testified </a:t>
          </a:r>
          <a:r>
            <a:rPr lang="en-US"/>
            <a:t>that they can </a:t>
          </a:r>
          <a:r>
            <a:rPr lang="en-US" dirty="0"/>
            <a:t>absorb these cases with a zero fiscal note</a:t>
          </a:r>
        </a:p>
      </dgm:t>
    </dgm:pt>
    <dgm:pt modelId="{3DBC4009-A659-4FA2-B115-E77E2BFD5D50}" type="parTrans" cxnId="{0D1E5819-C451-4BEE-B86E-A999BF0E8514}">
      <dgm:prSet/>
      <dgm:spPr/>
      <dgm:t>
        <a:bodyPr/>
        <a:lstStyle/>
        <a:p>
          <a:endParaRPr lang="en-US"/>
        </a:p>
      </dgm:t>
    </dgm:pt>
    <dgm:pt modelId="{DDAFAF6B-73A0-4EA6-873F-E74D6AB363B2}" type="sibTrans" cxnId="{0D1E5819-C451-4BEE-B86E-A999BF0E8514}">
      <dgm:prSet/>
      <dgm:spPr/>
      <dgm:t>
        <a:bodyPr/>
        <a:lstStyle/>
        <a:p>
          <a:endParaRPr lang="en-US"/>
        </a:p>
      </dgm:t>
    </dgm:pt>
    <dgm:pt modelId="{4CC86EDB-D5B0-493E-A0EB-8B6E4920B2A9}" type="pres">
      <dgm:prSet presAssocID="{E6C8AFB9-B028-41F5-949C-7AF76A63BB04}" presName="root" presStyleCnt="0">
        <dgm:presLayoutVars>
          <dgm:dir/>
          <dgm:resizeHandles val="exact"/>
        </dgm:presLayoutVars>
      </dgm:prSet>
      <dgm:spPr/>
    </dgm:pt>
    <dgm:pt modelId="{854C8FD4-E64E-40D4-8F14-E3656D0871F6}" type="pres">
      <dgm:prSet presAssocID="{6DDDE111-2EAF-4DBE-A413-443C493BCC56}" presName="compNode" presStyleCnt="0"/>
      <dgm:spPr/>
    </dgm:pt>
    <dgm:pt modelId="{EF2C45F7-FABD-49EE-94DC-D73932FC18E7}" type="pres">
      <dgm:prSet presAssocID="{6DDDE111-2EAF-4DBE-A413-443C493BCC56}" presName="bgRect" presStyleLbl="bgShp" presStyleIdx="0" presStyleCnt="2"/>
      <dgm:spPr/>
    </dgm:pt>
    <dgm:pt modelId="{171CBA8C-81E9-461F-9CA9-F8210393C623}" type="pres">
      <dgm:prSet presAssocID="{6DDDE111-2EAF-4DBE-A413-443C493BCC5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ffice Worker"/>
        </a:ext>
      </dgm:extLst>
    </dgm:pt>
    <dgm:pt modelId="{230C6DA7-E14C-413B-A3A9-02E28FEB88CF}" type="pres">
      <dgm:prSet presAssocID="{6DDDE111-2EAF-4DBE-A413-443C493BCC56}" presName="spaceRect" presStyleCnt="0"/>
      <dgm:spPr/>
    </dgm:pt>
    <dgm:pt modelId="{519C7F35-6E62-4E98-A18A-DCDC86AD904B}" type="pres">
      <dgm:prSet presAssocID="{6DDDE111-2EAF-4DBE-A413-443C493BCC56}" presName="parTx" presStyleLbl="revTx" presStyleIdx="0" presStyleCnt="2">
        <dgm:presLayoutVars>
          <dgm:chMax val="0"/>
          <dgm:chPref val="0"/>
        </dgm:presLayoutVars>
      </dgm:prSet>
      <dgm:spPr/>
    </dgm:pt>
    <dgm:pt modelId="{A73E5B62-3BAE-4857-A1CA-691CADFBFAAE}" type="pres">
      <dgm:prSet presAssocID="{10730BAD-1F74-4D47-BDCD-CA1C86390F10}" presName="sibTrans" presStyleCnt="0"/>
      <dgm:spPr/>
    </dgm:pt>
    <dgm:pt modelId="{C9397FF4-A3E0-4B0E-A397-2B5D21C3A7B2}" type="pres">
      <dgm:prSet presAssocID="{B656A09D-FECE-4D5C-9C74-A0610E20EB5F}" presName="compNode" presStyleCnt="0"/>
      <dgm:spPr/>
    </dgm:pt>
    <dgm:pt modelId="{EE76B1C9-3E72-48FC-A393-E24F977E7687}" type="pres">
      <dgm:prSet presAssocID="{B656A09D-FECE-4D5C-9C74-A0610E20EB5F}" presName="bgRect" presStyleLbl="bgShp" presStyleIdx="1" presStyleCnt="2"/>
      <dgm:spPr/>
    </dgm:pt>
    <dgm:pt modelId="{50A141DB-B06C-4ECE-B0E8-0599109D2E0B}" type="pres">
      <dgm:prSet presAssocID="{B656A09D-FECE-4D5C-9C74-A0610E20EB5F}"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udge"/>
        </a:ext>
      </dgm:extLst>
    </dgm:pt>
    <dgm:pt modelId="{B806BD85-1C0E-4670-A108-A5B24D5A30E3}" type="pres">
      <dgm:prSet presAssocID="{B656A09D-FECE-4D5C-9C74-A0610E20EB5F}" presName="spaceRect" presStyleCnt="0"/>
      <dgm:spPr/>
    </dgm:pt>
    <dgm:pt modelId="{D4F0F4B5-AAE7-42C4-8E54-C37BA65BF863}" type="pres">
      <dgm:prSet presAssocID="{B656A09D-FECE-4D5C-9C74-A0610E20EB5F}" presName="parTx" presStyleLbl="revTx" presStyleIdx="1" presStyleCnt="2">
        <dgm:presLayoutVars>
          <dgm:chMax val="0"/>
          <dgm:chPref val="0"/>
        </dgm:presLayoutVars>
      </dgm:prSet>
      <dgm:spPr/>
    </dgm:pt>
  </dgm:ptLst>
  <dgm:cxnLst>
    <dgm:cxn modelId="{0D1E5819-C451-4BEE-B86E-A999BF0E8514}" srcId="{E6C8AFB9-B028-41F5-949C-7AF76A63BB04}" destId="{B656A09D-FECE-4D5C-9C74-A0610E20EB5F}" srcOrd="1" destOrd="0" parTransId="{3DBC4009-A659-4FA2-B115-E77E2BFD5D50}" sibTransId="{DDAFAF6B-73A0-4EA6-873F-E74D6AB363B2}"/>
    <dgm:cxn modelId="{D51C9E2A-C230-46C3-A8C6-6F7402E3861A}" type="presOf" srcId="{E6C8AFB9-B028-41F5-949C-7AF76A63BB04}" destId="{4CC86EDB-D5B0-493E-A0EB-8B6E4920B2A9}" srcOrd="0" destOrd="0" presId="urn:microsoft.com/office/officeart/2018/2/layout/IconVerticalSolidList"/>
    <dgm:cxn modelId="{81267E37-B83A-4A14-B48D-EE6C425AC16E}" type="presOf" srcId="{B656A09D-FECE-4D5C-9C74-A0610E20EB5F}" destId="{D4F0F4B5-AAE7-42C4-8E54-C37BA65BF863}" srcOrd="0" destOrd="0" presId="urn:microsoft.com/office/officeart/2018/2/layout/IconVerticalSolidList"/>
    <dgm:cxn modelId="{31995567-19D3-45A7-A3C5-9F7A04715073}" srcId="{E6C8AFB9-B028-41F5-949C-7AF76A63BB04}" destId="{6DDDE111-2EAF-4DBE-A413-443C493BCC56}" srcOrd="0" destOrd="0" parTransId="{697646FC-5F44-4D97-AE64-368A33F8A8E8}" sibTransId="{10730BAD-1F74-4D47-BDCD-CA1C86390F10}"/>
    <dgm:cxn modelId="{B526A855-D146-4F7D-9089-D731FCF62826}" type="presOf" srcId="{6DDDE111-2EAF-4DBE-A413-443C493BCC56}" destId="{519C7F35-6E62-4E98-A18A-DCDC86AD904B}" srcOrd="0" destOrd="0" presId="urn:microsoft.com/office/officeart/2018/2/layout/IconVerticalSolidList"/>
    <dgm:cxn modelId="{1C0B7BE2-2E7A-4B5A-935F-7DAC682175A1}" type="presParOf" srcId="{4CC86EDB-D5B0-493E-A0EB-8B6E4920B2A9}" destId="{854C8FD4-E64E-40D4-8F14-E3656D0871F6}" srcOrd="0" destOrd="0" presId="urn:microsoft.com/office/officeart/2018/2/layout/IconVerticalSolidList"/>
    <dgm:cxn modelId="{8AC48C95-D08F-4542-82F7-88953AEE801B}" type="presParOf" srcId="{854C8FD4-E64E-40D4-8F14-E3656D0871F6}" destId="{EF2C45F7-FABD-49EE-94DC-D73932FC18E7}" srcOrd="0" destOrd="0" presId="urn:microsoft.com/office/officeart/2018/2/layout/IconVerticalSolidList"/>
    <dgm:cxn modelId="{84A2C222-55B0-4923-9593-116A7A3FD4DD}" type="presParOf" srcId="{854C8FD4-E64E-40D4-8F14-E3656D0871F6}" destId="{171CBA8C-81E9-461F-9CA9-F8210393C623}" srcOrd="1" destOrd="0" presId="urn:microsoft.com/office/officeart/2018/2/layout/IconVerticalSolidList"/>
    <dgm:cxn modelId="{8D9C35F4-BA36-48CB-9D40-45EAA1BA7B37}" type="presParOf" srcId="{854C8FD4-E64E-40D4-8F14-E3656D0871F6}" destId="{230C6DA7-E14C-413B-A3A9-02E28FEB88CF}" srcOrd="2" destOrd="0" presId="urn:microsoft.com/office/officeart/2018/2/layout/IconVerticalSolidList"/>
    <dgm:cxn modelId="{61A74588-6227-4331-B55B-BC02A6E217EE}" type="presParOf" srcId="{854C8FD4-E64E-40D4-8F14-E3656D0871F6}" destId="{519C7F35-6E62-4E98-A18A-DCDC86AD904B}" srcOrd="3" destOrd="0" presId="urn:microsoft.com/office/officeart/2018/2/layout/IconVerticalSolidList"/>
    <dgm:cxn modelId="{6376B902-F26C-475F-93D4-988C925C04B0}" type="presParOf" srcId="{4CC86EDB-D5B0-493E-A0EB-8B6E4920B2A9}" destId="{A73E5B62-3BAE-4857-A1CA-691CADFBFAAE}" srcOrd="1" destOrd="0" presId="urn:microsoft.com/office/officeart/2018/2/layout/IconVerticalSolidList"/>
    <dgm:cxn modelId="{15DFE818-AE91-406F-B1BB-826FADB8B118}" type="presParOf" srcId="{4CC86EDB-D5B0-493E-A0EB-8B6E4920B2A9}" destId="{C9397FF4-A3E0-4B0E-A397-2B5D21C3A7B2}" srcOrd="2" destOrd="0" presId="urn:microsoft.com/office/officeart/2018/2/layout/IconVerticalSolidList"/>
    <dgm:cxn modelId="{91AD26CE-D3C0-48C9-99CF-F52784964776}" type="presParOf" srcId="{C9397FF4-A3E0-4B0E-A397-2B5D21C3A7B2}" destId="{EE76B1C9-3E72-48FC-A393-E24F977E7687}" srcOrd="0" destOrd="0" presId="urn:microsoft.com/office/officeart/2018/2/layout/IconVerticalSolidList"/>
    <dgm:cxn modelId="{106920D4-2858-4D70-8D0D-84E02BE5F699}" type="presParOf" srcId="{C9397FF4-A3E0-4B0E-A397-2B5D21C3A7B2}" destId="{50A141DB-B06C-4ECE-B0E8-0599109D2E0B}" srcOrd="1" destOrd="0" presId="urn:microsoft.com/office/officeart/2018/2/layout/IconVerticalSolidList"/>
    <dgm:cxn modelId="{628C90E9-AA0C-4E73-9A58-C4CE8FEF6E7F}" type="presParOf" srcId="{C9397FF4-A3E0-4B0E-A397-2B5D21C3A7B2}" destId="{B806BD85-1C0E-4670-A108-A5B24D5A30E3}" srcOrd="2" destOrd="0" presId="urn:microsoft.com/office/officeart/2018/2/layout/IconVerticalSolidList"/>
    <dgm:cxn modelId="{01825BB7-6EC3-40CD-998C-A0FAA27850A6}" type="presParOf" srcId="{C9397FF4-A3E0-4B0E-A397-2B5D21C3A7B2}" destId="{D4F0F4B5-AAE7-42C4-8E54-C37BA65BF86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E342CCD-266A-425E-B526-353825295FA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A790EE7F-0B4A-474B-BC2D-E9FBE01F7D5A}">
      <dgm:prSet/>
      <dgm:spPr/>
      <dgm:t>
        <a:bodyPr/>
        <a:lstStyle/>
        <a:p>
          <a:r>
            <a:rPr lang="en-US"/>
            <a:t>When the Superior Court handled appeals approximately 25% of their decisions were appealed to the Supreme Court.</a:t>
          </a:r>
        </a:p>
      </dgm:t>
    </dgm:pt>
    <dgm:pt modelId="{7209F911-BC29-4404-8363-35A3BBF5FF53}" type="parTrans" cxnId="{55863334-0CB6-490D-8D64-69CC9A3297F4}">
      <dgm:prSet/>
      <dgm:spPr/>
      <dgm:t>
        <a:bodyPr/>
        <a:lstStyle/>
        <a:p>
          <a:endParaRPr lang="en-US"/>
        </a:p>
      </dgm:t>
    </dgm:pt>
    <dgm:pt modelId="{D6CBB4B9-464A-4343-96D3-3E0DC5DE4BE5}" type="sibTrans" cxnId="{55863334-0CB6-490D-8D64-69CC9A3297F4}">
      <dgm:prSet/>
      <dgm:spPr/>
      <dgm:t>
        <a:bodyPr/>
        <a:lstStyle/>
        <a:p>
          <a:endParaRPr lang="en-US"/>
        </a:p>
      </dgm:t>
    </dgm:pt>
    <dgm:pt modelId="{D1FBFB28-2219-47B6-B85E-25C85C7C5F6A}">
      <dgm:prSet/>
      <dgm:spPr/>
      <dgm:t>
        <a:bodyPr/>
        <a:lstStyle/>
        <a:p>
          <a:r>
            <a:rPr lang="en-US" dirty="0"/>
            <a:t>Since the Commission was created in 2005, 36% of its decisions have been appealed to the Supreme Court.</a:t>
          </a:r>
        </a:p>
      </dgm:t>
    </dgm:pt>
    <dgm:pt modelId="{EBCD2450-2D20-45FD-9DB7-E1BC8C9E9161}" type="parTrans" cxnId="{14AEBB21-2146-464B-AD56-A774BB8A9C4A}">
      <dgm:prSet/>
      <dgm:spPr/>
      <dgm:t>
        <a:bodyPr/>
        <a:lstStyle/>
        <a:p>
          <a:endParaRPr lang="en-US"/>
        </a:p>
      </dgm:t>
    </dgm:pt>
    <dgm:pt modelId="{857DB0B3-285B-46AD-9A2E-64D5D194CBE0}" type="sibTrans" cxnId="{14AEBB21-2146-464B-AD56-A774BB8A9C4A}">
      <dgm:prSet/>
      <dgm:spPr/>
      <dgm:t>
        <a:bodyPr/>
        <a:lstStyle/>
        <a:p>
          <a:endParaRPr lang="en-US"/>
        </a:p>
      </dgm:t>
    </dgm:pt>
    <dgm:pt modelId="{C2BDF506-ABC7-4526-83D4-2C2357E4FF57}">
      <dgm:prSet/>
      <dgm:spPr/>
      <dgm:t>
        <a:bodyPr/>
        <a:lstStyle/>
        <a:p>
          <a:r>
            <a:rPr lang="en-US" dirty="0"/>
            <a:t>Since 2011, 50% of Commission decisions have been appealed. </a:t>
          </a:r>
        </a:p>
      </dgm:t>
    </dgm:pt>
    <dgm:pt modelId="{1712E5C6-848F-49F9-95EB-F251AB72C64E}" type="parTrans" cxnId="{2A56C141-3EA0-408A-9570-00696FFCAA02}">
      <dgm:prSet/>
      <dgm:spPr/>
      <dgm:t>
        <a:bodyPr/>
        <a:lstStyle/>
        <a:p>
          <a:endParaRPr lang="en-US"/>
        </a:p>
      </dgm:t>
    </dgm:pt>
    <dgm:pt modelId="{354A5CC1-910C-4F9F-8DEE-304A606A2230}" type="sibTrans" cxnId="{2A56C141-3EA0-408A-9570-00696FFCAA02}">
      <dgm:prSet/>
      <dgm:spPr/>
      <dgm:t>
        <a:bodyPr/>
        <a:lstStyle/>
        <a:p>
          <a:endParaRPr lang="en-US"/>
        </a:p>
      </dgm:t>
    </dgm:pt>
    <dgm:pt modelId="{B90A861D-E675-453B-A44F-335F3F9B740A}" type="pres">
      <dgm:prSet presAssocID="{6E342CCD-266A-425E-B526-353825295FAA}" presName="linear" presStyleCnt="0">
        <dgm:presLayoutVars>
          <dgm:animLvl val="lvl"/>
          <dgm:resizeHandles val="exact"/>
        </dgm:presLayoutVars>
      </dgm:prSet>
      <dgm:spPr/>
    </dgm:pt>
    <dgm:pt modelId="{0E57347A-E214-41FF-906F-E4DE2D3C32A3}" type="pres">
      <dgm:prSet presAssocID="{A790EE7F-0B4A-474B-BC2D-E9FBE01F7D5A}" presName="parentText" presStyleLbl="node1" presStyleIdx="0" presStyleCnt="3">
        <dgm:presLayoutVars>
          <dgm:chMax val="0"/>
          <dgm:bulletEnabled val="1"/>
        </dgm:presLayoutVars>
      </dgm:prSet>
      <dgm:spPr/>
    </dgm:pt>
    <dgm:pt modelId="{6120D638-0695-45AD-A9A7-CE7587761AA5}" type="pres">
      <dgm:prSet presAssocID="{D6CBB4B9-464A-4343-96D3-3E0DC5DE4BE5}" presName="spacer" presStyleCnt="0"/>
      <dgm:spPr/>
    </dgm:pt>
    <dgm:pt modelId="{552F1AEC-B260-4185-BCD8-06265E9D3AE6}" type="pres">
      <dgm:prSet presAssocID="{D1FBFB28-2219-47B6-B85E-25C85C7C5F6A}" presName="parentText" presStyleLbl="node1" presStyleIdx="1" presStyleCnt="3">
        <dgm:presLayoutVars>
          <dgm:chMax val="0"/>
          <dgm:bulletEnabled val="1"/>
        </dgm:presLayoutVars>
      </dgm:prSet>
      <dgm:spPr/>
    </dgm:pt>
    <dgm:pt modelId="{BE6AEDEE-B95E-4386-8532-EB54DAD7D348}" type="pres">
      <dgm:prSet presAssocID="{857DB0B3-285B-46AD-9A2E-64D5D194CBE0}" presName="spacer" presStyleCnt="0"/>
      <dgm:spPr/>
    </dgm:pt>
    <dgm:pt modelId="{369DF612-4C66-4BFA-9AF7-89EFA56990DD}" type="pres">
      <dgm:prSet presAssocID="{C2BDF506-ABC7-4526-83D4-2C2357E4FF57}" presName="parentText" presStyleLbl="node1" presStyleIdx="2" presStyleCnt="3">
        <dgm:presLayoutVars>
          <dgm:chMax val="0"/>
          <dgm:bulletEnabled val="1"/>
        </dgm:presLayoutVars>
      </dgm:prSet>
      <dgm:spPr/>
    </dgm:pt>
  </dgm:ptLst>
  <dgm:cxnLst>
    <dgm:cxn modelId="{AE3EF61C-F395-42DF-979A-45DD14385141}" type="presOf" srcId="{6E342CCD-266A-425E-B526-353825295FAA}" destId="{B90A861D-E675-453B-A44F-335F3F9B740A}" srcOrd="0" destOrd="0" presId="urn:microsoft.com/office/officeart/2005/8/layout/vList2"/>
    <dgm:cxn modelId="{14AEBB21-2146-464B-AD56-A774BB8A9C4A}" srcId="{6E342CCD-266A-425E-B526-353825295FAA}" destId="{D1FBFB28-2219-47B6-B85E-25C85C7C5F6A}" srcOrd="1" destOrd="0" parTransId="{EBCD2450-2D20-45FD-9DB7-E1BC8C9E9161}" sibTransId="{857DB0B3-285B-46AD-9A2E-64D5D194CBE0}"/>
    <dgm:cxn modelId="{55863334-0CB6-490D-8D64-69CC9A3297F4}" srcId="{6E342CCD-266A-425E-B526-353825295FAA}" destId="{A790EE7F-0B4A-474B-BC2D-E9FBE01F7D5A}" srcOrd="0" destOrd="0" parTransId="{7209F911-BC29-4404-8363-35A3BBF5FF53}" sibTransId="{D6CBB4B9-464A-4343-96D3-3E0DC5DE4BE5}"/>
    <dgm:cxn modelId="{2A56C141-3EA0-408A-9570-00696FFCAA02}" srcId="{6E342CCD-266A-425E-B526-353825295FAA}" destId="{C2BDF506-ABC7-4526-83D4-2C2357E4FF57}" srcOrd="2" destOrd="0" parTransId="{1712E5C6-848F-49F9-95EB-F251AB72C64E}" sibTransId="{354A5CC1-910C-4F9F-8DEE-304A606A2230}"/>
    <dgm:cxn modelId="{B4EDD767-9C46-4881-91E4-B4EFD86E9E31}" type="presOf" srcId="{C2BDF506-ABC7-4526-83D4-2C2357E4FF57}" destId="{369DF612-4C66-4BFA-9AF7-89EFA56990DD}" srcOrd="0" destOrd="0" presId="urn:microsoft.com/office/officeart/2005/8/layout/vList2"/>
    <dgm:cxn modelId="{804DC048-84C2-4E44-869F-F44AC5F126FA}" type="presOf" srcId="{D1FBFB28-2219-47B6-B85E-25C85C7C5F6A}" destId="{552F1AEC-B260-4185-BCD8-06265E9D3AE6}" srcOrd="0" destOrd="0" presId="urn:microsoft.com/office/officeart/2005/8/layout/vList2"/>
    <dgm:cxn modelId="{DB7B69F0-3F7B-481C-AE58-CEDCEC3CBA41}" type="presOf" srcId="{A790EE7F-0B4A-474B-BC2D-E9FBE01F7D5A}" destId="{0E57347A-E214-41FF-906F-E4DE2D3C32A3}" srcOrd="0" destOrd="0" presId="urn:microsoft.com/office/officeart/2005/8/layout/vList2"/>
    <dgm:cxn modelId="{E33D8607-7AB8-4851-9B8E-48243C6DDF80}" type="presParOf" srcId="{B90A861D-E675-453B-A44F-335F3F9B740A}" destId="{0E57347A-E214-41FF-906F-E4DE2D3C32A3}" srcOrd="0" destOrd="0" presId="urn:microsoft.com/office/officeart/2005/8/layout/vList2"/>
    <dgm:cxn modelId="{A236655A-7F7D-4290-A0AA-B387C4196323}" type="presParOf" srcId="{B90A861D-E675-453B-A44F-335F3F9B740A}" destId="{6120D638-0695-45AD-A9A7-CE7587761AA5}" srcOrd="1" destOrd="0" presId="urn:microsoft.com/office/officeart/2005/8/layout/vList2"/>
    <dgm:cxn modelId="{014FBF74-319C-4E98-81C7-86E4BB0DF6D0}" type="presParOf" srcId="{B90A861D-E675-453B-A44F-335F3F9B740A}" destId="{552F1AEC-B260-4185-BCD8-06265E9D3AE6}" srcOrd="2" destOrd="0" presId="urn:microsoft.com/office/officeart/2005/8/layout/vList2"/>
    <dgm:cxn modelId="{48E575F4-7271-4E51-B80C-D4E554101E8D}" type="presParOf" srcId="{B90A861D-E675-453B-A44F-335F3F9B740A}" destId="{BE6AEDEE-B95E-4386-8532-EB54DAD7D348}" srcOrd="3" destOrd="0" presId="urn:microsoft.com/office/officeart/2005/8/layout/vList2"/>
    <dgm:cxn modelId="{A8807C95-C19D-44C1-840C-F9B0876352C2}" type="presParOf" srcId="{B90A861D-E675-453B-A44F-335F3F9B740A}" destId="{369DF612-4C66-4BFA-9AF7-89EFA56990DD}"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C44D06-5556-4177-A8FA-C0CF7CD9DDC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238E70E-358C-4833-AAAB-BF970A1C8300}">
      <dgm:prSet/>
      <dgm:spPr/>
      <dgm:t>
        <a:bodyPr/>
        <a:lstStyle/>
        <a:p>
          <a:r>
            <a:rPr lang="en-US" dirty="0"/>
            <a:t>HB 63 saves $433,000 annually</a:t>
          </a:r>
        </a:p>
      </dgm:t>
    </dgm:pt>
    <dgm:pt modelId="{03939F76-54D8-405E-AA60-2C3F16979BF9}" type="parTrans" cxnId="{0DA565B9-5529-4862-BF75-51B59AAFD970}">
      <dgm:prSet/>
      <dgm:spPr/>
      <dgm:t>
        <a:bodyPr/>
        <a:lstStyle/>
        <a:p>
          <a:endParaRPr lang="en-US"/>
        </a:p>
      </dgm:t>
    </dgm:pt>
    <dgm:pt modelId="{2118E000-4BAC-40EB-9FD4-6F0F01827DB3}" type="sibTrans" cxnId="{0DA565B9-5529-4862-BF75-51B59AAFD970}">
      <dgm:prSet/>
      <dgm:spPr/>
      <dgm:t>
        <a:bodyPr/>
        <a:lstStyle/>
        <a:p>
          <a:endParaRPr lang="en-US"/>
        </a:p>
      </dgm:t>
    </dgm:pt>
    <dgm:pt modelId="{6861D4D6-0440-420A-B6DA-2CBFCBDB6A7E}">
      <dgm:prSet/>
      <dgm:spPr/>
      <dgm:t>
        <a:bodyPr/>
        <a:lstStyle/>
        <a:p>
          <a:r>
            <a:rPr lang="en-US"/>
            <a:t>Preserves parties’ right to have their cases heard in timely manner</a:t>
          </a:r>
        </a:p>
      </dgm:t>
    </dgm:pt>
    <dgm:pt modelId="{C7F810F0-C8AF-4AD3-81B6-8AAE0C67823A}" type="parTrans" cxnId="{9D83F848-AD04-431E-8576-1B99388042FF}">
      <dgm:prSet/>
      <dgm:spPr/>
      <dgm:t>
        <a:bodyPr/>
        <a:lstStyle/>
        <a:p>
          <a:endParaRPr lang="en-US"/>
        </a:p>
      </dgm:t>
    </dgm:pt>
    <dgm:pt modelId="{7E8E9838-6FE9-4544-AB1B-EEB9D342131C}" type="sibTrans" cxnId="{9D83F848-AD04-431E-8576-1B99388042FF}">
      <dgm:prSet/>
      <dgm:spPr/>
      <dgm:t>
        <a:bodyPr/>
        <a:lstStyle/>
        <a:p>
          <a:endParaRPr lang="en-US"/>
        </a:p>
      </dgm:t>
    </dgm:pt>
    <dgm:pt modelId="{F7B8B1F2-F2BB-49D1-A2E5-620F47909DD1}">
      <dgm:prSet/>
      <dgm:spPr/>
      <dgm:t>
        <a:bodyPr/>
        <a:lstStyle/>
        <a:p>
          <a:r>
            <a:rPr lang="en-US"/>
            <a:t>Will reduce appeals to the Supreme Court</a:t>
          </a:r>
        </a:p>
      </dgm:t>
    </dgm:pt>
    <dgm:pt modelId="{96E9D267-E670-4EC3-84E2-612DB4AF0E2A}" type="parTrans" cxnId="{31BBB7E6-FC6F-4E8C-8556-60DD7A521650}">
      <dgm:prSet/>
      <dgm:spPr/>
      <dgm:t>
        <a:bodyPr/>
        <a:lstStyle/>
        <a:p>
          <a:endParaRPr lang="en-US"/>
        </a:p>
      </dgm:t>
    </dgm:pt>
    <dgm:pt modelId="{5CFBB0F0-509E-4858-B5D6-42FC6D31FC19}" type="sibTrans" cxnId="{31BBB7E6-FC6F-4E8C-8556-60DD7A521650}">
      <dgm:prSet/>
      <dgm:spPr/>
      <dgm:t>
        <a:bodyPr/>
        <a:lstStyle/>
        <a:p>
          <a:endParaRPr lang="en-US"/>
        </a:p>
      </dgm:t>
    </dgm:pt>
    <dgm:pt modelId="{89A1ACF4-CD29-41BA-A68A-98359E9F8AFD}">
      <dgm:prSet/>
      <dgm:spPr/>
      <dgm:t>
        <a:bodyPr/>
        <a:lstStyle/>
        <a:p>
          <a:r>
            <a:rPr lang="en-US"/>
            <a:t>Makes Alaska’s Workers’ Compensation system more solvent</a:t>
          </a:r>
        </a:p>
      </dgm:t>
    </dgm:pt>
    <dgm:pt modelId="{BDAA68FB-CE93-47C9-A0A7-2DF60465E04A}" type="parTrans" cxnId="{BC31A1F8-2154-41AC-8068-323EB98AB0CA}">
      <dgm:prSet/>
      <dgm:spPr/>
      <dgm:t>
        <a:bodyPr/>
        <a:lstStyle/>
        <a:p>
          <a:endParaRPr lang="en-US"/>
        </a:p>
      </dgm:t>
    </dgm:pt>
    <dgm:pt modelId="{C774C2F1-E448-4183-857B-0E49E7F6629E}" type="sibTrans" cxnId="{BC31A1F8-2154-41AC-8068-323EB98AB0CA}">
      <dgm:prSet/>
      <dgm:spPr/>
      <dgm:t>
        <a:bodyPr/>
        <a:lstStyle/>
        <a:p>
          <a:endParaRPr lang="en-US"/>
        </a:p>
      </dgm:t>
    </dgm:pt>
    <dgm:pt modelId="{5CCFBBB6-36ED-4F58-8310-0496A8253878}" type="pres">
      <dgm:prSet presAssocID="{98C44D06-5556-4177-A8FA-C0CF7CD9DDC2}" presName="root" presStyleCnt="0">
        <dgm:presLayoutVars>
          <dgm:dir/>
          <dgm:resizeHandles val="exact"/>
        </dgm:presLayoutVars>
      </dgm:prSet>
      <dgm:spPr/>
    </dgm:pt>
    <dgm:pt modelId="{3AD27A34-2993-4E05-AB01-485A138629E8}" type="pres">
      <dgm:prSet presAssocID="{7238E70E-358C-4833-AAAB-BF970A1C8300}" presName="compNode" presStyleCnt="0"/>
      <dgm:spPr/>
    </dgm:pt>
    <dgm:pt modelId="{DF9EC056-6DFF-4BA9-A52F-917BE0CC11FF}" type="pres">
      <dgm:prSet presAssocID="{7238E70E-358C-4833-AAAB-BF970A1C8300}" presName="bgRect" presStyleLbl="bgShp" presStyleIdx="0" presStyleCnt="4"/>
      <dgm:spPr/>
    </dgm:pt>
    <dgm:pt modelId="{20AB201E-91F9-4558-9768-745E8B47204A}" type="pres">
      <dgm:prSet presAssocID="{7238E70E-358C-4833-AAAB-BF970A1C830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ey"/>
        </a:ext>
      </dgm:extLst>
    </dgm:pt>
    <dgm:pt modelId="{A306C755-0BA7-46CD-8501-1AD2A6C15A4B}" type="pres">
      <dgm:prSet presAssocID="{7238E70E-358C-4833-AAAB-BF970A1C8300}" presName="spaceRect" presStyleCnt="0"/>
      <dgm:spPr/>
    </dgm:pt>
    <dgm:pt modelId="{8F54F839-7B37-4B72-82BD-F0E7E3C3AFDB}" type="pres">
      <dgm:prSet presAssocID="{7238E70E-358C-4833-AAAB-BF970A1C8300}" presName="parTx" presStyleLbl="revTx" presStyleIdx="0" presStyleCnt="4">
        <dgm:presLayoutVars>
          <dgm:chMax val="0"/>
          <dgm:chPref val="0"/>
        </dgm:presLayoutVars>
      </dgm:prSet>
      <dgm:spPr/>
    </dgm:pt>
    <dgm:pt modelId="{288B9217-1FDC-4C1A-B841-F4FDE9AFF1D8}" type="pres">
      <dgm:prSet presAssocID="{2118E000-4BAC-40EB-9FD4-6F0F01827DB3}" presName="sibTrans" presStyleCnt="0"/>
      <dgm:spPr/>
    </dgm:pt>
    <dgm:pt modelId="{D7FC25C6-147B-4149-8C0E-03ED44F040BD}" type="pres">
      <dgm:prSet presAssocID="{6861D4D6-0440-420A-B6DA-2CBFCBDB6A7E}" presName="compNode" presStyleCnt="0"/>
      <dgm:spPr/>
    </dgm:pt>
    <dgm:pt modelId="{5BBEA9A8-7B8D-4936-BA04-2CD9D9BF703D}" type="pres">
      <dgm:prSet presAssocID="{6861D4D6-0440-420A-B6DA-2CBFCBDB6A7E}" presName="bgRect" presStyleLbl="bgShp" presStyleIdx="1" presStyleCnt="4"/>
      <dgm:spPr/>
    </dgm:pt>
    <dgm:pt modelId="{18D8C1C4-4363-4DA1-A4CB-6A3B7F8BBD6A}" type="pres">
      <dgm:prSet presAssocID="{6861D4D6-0440-420A-B6DA-2CBFCBDB6A7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ard Room"/>
        </a:ext>
      </dgm:extLst>
    </dgm:pt>
    <dgm:pt modelId="{7C425AA5-D573-43D3-A9AF-C6B5C4D3A238}" type="pres">
      <dgm:prSet presAssocID="{6861D4D6-0440-420A-B6DA-2CBFCBDB6A7E}" presName="spaceRect" presStyleCnt="0"/>
      <dgm:spPr/>
    </dgm:pt>
    <dgm:pt modelId="{B268F919-5D55-4689-A9C1-A183A3570E4C}" type="pres">
      <dgm:prSet presAssocID="{6861D4D6-0440-420A-B6DA-2CBFCBDB6A7E}" presName="parTx" presStyleLbl="revTx" presStyleIdx="1" presStyleCnt="4">
        <dgm:presLayoutVars>
          <dgm:chMax val="0"/>
          <dgm:chPref val="0"/>
        </dgm:presLayoutVars>
      </dgm:prSet>
      <dgm:spPr/>
    </dgm:pt>
    <dgm:pt modelId="{748A5E57-9B21-4CE8-B520-EAB59181FD72}" type="pres">
      <dgm:prSet presAssocID="{7E8E9838-6FE9-4544-AB1B-EEB9D342131C}" presName="sibTrans" presStyleCnt="0"/>
      <dgm:spPr/>
    </dgm:pt>
    <dgm:pt modelId="{416CE344-DD84-4EC2-820D-70858EBECC09}" type="pres">
      <dgm:prSet presAssocID="{F7B8B1F2-F2BB-49D1-A2E5-620F47909DD1}" presName="compNode" presStyleCnt="0"/>
      <dgm:spPr/>
    </dgm:pt>
    <dgm:pt modelId="{8FC19F22-932D-412D-8FFA-79F9BA337EB7}" type="pres">
      <dgm:prSet presAssocID="{F7B8B1F2-F2BB-49D1-A2E5-620F47909DD1}" presName="bgRect" presStyleLbl="bgShp" presStyleIdx="2" presStyleCnt="4"/>
      <dgm:spPr/>
    </dgm:pt>
    <dgm:pt modelId="{AB861543-96A7-49A6-8C28-570C5CAB169F}" type="pres">
      <dgm:prSet presAssocID="{F7B8B1F2-F2BB-49D1-A2E5-620F47909DD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Judge"/>
        </a:ext>
      </dgm:extLst>
    </dgm:pt>
    <dgm:pt modelId="{A7DF0D0C-AADE-43EC-ABC7-8B4338A96EB1}" type="pres">
      <dgm:prSet presAssocID="{F7B8B1F2-F2BB-49D1-A2E5-620F47909DD1}" presName="spaceRect" presStyleCnt="0"/>
      <dgm:spPr/>
    </dgm:pt>
    <dgm:pt modelId="{495C57F1-E551-4CAD-A7A6-12AF7ED8D0A8}" type="pres">
      <dgm:prSet presAssocID="{F7B8B1F2-F2BB-49D1-A2E5-620F47909DD1}" presName="parTx" presStyleLbl="revTx" presStyleIdx="2" presStyleCnt="4">
        <dgm:presLayoutVars>
          <dgm:chMax val="0"/>
          <dgm:chPref val="0"/>
        </dgm:presLayoutVars>
      </dgm:prSet>
      <dgm:spPr/>
    </dgm:pt>
    <dgm:pt modelId="{E1EA2DC0-D581-4969-A991-FB93CA2F90AC}" type="pres">
      <dgm:prSet presAssocID="{5CFBB0F0-509E-4858-B5D6-42FC6D31FC19}" presName="sibTrans" presStyleCnt="0"/>
      <dgm:spPr/>
    </dgm:pt>
    <dgm:pt modelId="{E2264A8B-73F8-4042-8153-C1B6A429D6EE}" type="pres">
      <dgm:prSet presAssocID="{89A1ACF4-CD29-41BA-A68A-98359E9F8AFD}" presName="compNode" presStyleCnt="0"/>
      <dgm:spPr/>
    </dgm:pt>
    <dgm:pt modelId="{6FDF8FCC-2108-4B7C-925E-DD8D9D193D6F}" type="pres">
      <dgm:prSet presAssocID="{89A1ACF4-CD29-41BA-A68A-98359E9F8AFD}" presName="bgRect" presStyleLbl="bgShp" presStyleIdx="3" presStyleCnt="4"/>
      <dgm:spPr/>
    </dgm:pt>
    <dgm:pt modelId="{9B965138-D341-485D-9571-23864C688520}" type="pres">
      <dgm:prSet presAssocID="{89A1ACF4-CD29-41BA-A68A-98359E9F8AF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Welder"/>
        </a:ext>
      </dgm:extLst>
    </dgm:pt>
    <dgm:pt modelId="{B0026A50-16BA-4A8A-B363-3C67BA01148A}" type="pres">
      <dgm:prSet presAssocID="{89A1ACF4-CD29-41BA-A68A-98359E9F8AFD}" presName="spaceRect" presStyleCnt="0"/>
      <dgm:spPr/>
    </dgm:pt>
    <dgm:pt modelId="{1D48A9C9-44F2-457A-AC89-DD98F9E4FB9A}" type="pres">
      <dgm:prSet presAssocID="{89A1ACF4-CD29-41BA-A68A-98359E9F8AFD}" presName="parTx" presStyleLbl="revTx" presStyleIdx="3" presStyleCnt="4">
        <dgm:presLayoutVars>
          <dgm:chMax val="0"/>
          <dgm:chPref val="0"/>
        </dgm:presLayoutVars>
      </dgm:prSet>
      <dgm:spPr/>
    </dgm:pt>
  </dgm:ptLst>
  <dgm:cxnLst>
    <dgm:cxn modelId="{887C8A00-E330-4EE6-8CD6-29D09978C138}" type="presOf" srcId="{98C44D06-5556-4177-A8FA-C0CF7CD9DDC2}" destId="{5CCFBBB6-36ED-4F58-8310-0496A8253878}" srcOrd="0" destOrd="0" presId="urn:microsoft.com/office/officeart/2018/2/layout/IconVerticalSolidList"/>
    <dgm:cxn modelId="{444CB517-18D7-4F2C-9E1E-A331A53B9CC6}" type="presOf" srcId="{7238E70E-358C-4833-AAAB-BF970A1C8300}" destId="{8F54F839-7B37-4B72-82BD-F0E7E3C3AFDB}" srcOrd="0" destOrd="0" presId="urn:microsoft.com/office/officeart/2018/2/layout/IconVerticalSolidList"/>
    <dgm:cxn modelId="{9D83F848-AD04-431E-8576-1B99388042FF}" srcId="{98C44D06-5556-4177-A8FA-C0CF7CD9DDC2}" destId="{6861D4D6-0440-420A-B6DA-2CBFCBDB6A7E}" srcOrd="1" destOrd="0" parTransId="{C7F810F0-C8AF-4AD3-81B6-8AAE0C67823A}" sibTransId="{7E8E9838-6FE9-4544-AB1B-EEB9D342131C}"/>
    <dgm:cxn modelId="{3B4E8A51-290D-40F6-BA1E-71AE8881215B}" type="presOf" srcId="{F7B8B1F2-F2BB-49D1-A2E5-620F47909DD1}" destId="{495C57F1-E551-4CAD-A7A6-12AF7ED8D0A8}" srcOrd="0" destOrd="0" presId="urn:microsoft.com/office/officeart/2018/2/layout/IconVerticalSolidList"/>
    <dgm:cxn modelId="{0DA565B9-5529-4862-BF75-51B59AAFD970}" srcId="{98C44D06-5556-4177-A8FA-C0CF7CD9DDC2}" destId="{7238E70E-358C-4833-AAAB-BF970A1C8300}" srcOrd="0" destOrd="0" parTransId="{03939F76-54D8-405E-AA60-2C3F16979BF9}" sibTransId="{2118E000-4BAC-40EB-9FD4-6F0F01827DB3}"/>
    <dgm:cxn modelId="{E161FABA-41EC-41C9-A9A9-0D12F9DBDE59}" type="presOf" srcId="{89A1ACF4-CD29-41BA-A68A-98359E9F8AFD}" destId="{1D48A9C9-44F2-457A-AC89-DD98F9E4FB9A}" srcOrd="0" destOrd="0" presId="urn:microsoft.com/office/officeart/2018/2/layout/IconVerticalSolidList"/>
    <dgm:cxn modelId="{31BBB7E6-FC6F-4E8C-8556-60DD7A521650}" srcId="{98C44D06-5556-4177-A8FA-C0CF7CD9DDC2}" destId="{F7B8B1F2-F2BB-49D1-A2E5-620F47909DD1}" srcOrd="2" destOrd="0" parTransId="{96E9D267-E670-4EC3-84E2-612DB4AF0E2A}" sibTransId="{5CFBB0F0-509E-4858-B5D6-42FC6D31FC19}"/>
    <dgm:cxn modelId="{B513F4EB-C11C-4F3F-A904-C63B4FFE17B6}" type="presOf" srcId="{6861D4D6-0440-420A-B6DA-2CBFCBDB6A7E}" destId="{B268F919-5D55-4689-A9C1-A183A3570E4C}" srcOrd="0" destOrd="0" presId="urn:microsoft.com/office/officeart/2018/2/layout/IconVerticalSolidList"/>
    <dgm:cxn modelId="{BC31A1F8-2154-41AC-8068-323EB98AB0CA}" srcId="{98C44D06-5556-4177-A8FA-C0CF7CD9DDC2}" destId="{89A1ACF4-CD29-41BA-A68A-98359E9F8AFD}" srcOrd="3" destOrd="0" parTransId="{BDAA68FB-CE93-47C9-A0A7-2DF60465E04A}" sibTransId="{C774C2F1-E448-4183-857B-0E49E7F6629E}"/>
    <dgm:cxn modelId="{535BCD67-3218-48BC-B97B-D28DD1C78029}" type="presParOf" srcId="{5CCFBBB6-36ED-4F58-8310-0496A8253878}" destId="{3AD27A34-2993-4E05-AB01-485A138629E8}" srcOrd="0" destOrd="0" presId="urn:microsoft.com/office/officeart/2018/2/layout/IconVerticalSolidList"/>
    <dgm:cxn modelId="{F70A178D-7862-4ED3-BC46-3D401E564024}" type="presParOf" srcId="{3AD27A34-2993-4E05-AB01-485A138629E8}" destId="{DF9EC056-6DFF-4BA9-A52F-917BE0CC11FF}" srcOrd="0" destOrd="0" presId="urn:microsoft.com/office/officeart/2018/2/layout/IconVerticalSolidList"/>
    <dgm:cxn modelId="{26B9F5ED-D136-4287-B6D0-C079293E5E08}" type="presParOf" srcId="{3AD27A34-2993-4E05-AB01-485A138629E8}" destId="{20AB201E-91F9-4558-9768-745E8B47204A}" srcOrd="1" destOrd="0" presId="urn:microsoft.com/office/officeart/2018/2/layout/IconVerticalSolidList"/>
    <dgm:cxn modelId="{FFCCE0FF-9893-41A6-96C9-9A8F3FC3D66D}" type="presParOf" srcId="{3AD27A34-2993-4E05-AB01-485A138629E8}" destId="{A306C755-0BA7-46CD-8501-1AD2A6C15A4B}" srcOrd="2" destOrd="0" presId="urn:microsoft.com/office/officeart/2018/2/layout/IconVerticalSolidList"/>
    <dgm:cxn modelId="{FE7C6CEA-B1BA-4647-8E74-8C4D6CCF2C2E}" type="presParOf" srcId="{3AD27A34-2993-4E05-AB01-485A138629E8}" destId="{8F54F839-7B37-4B72-82BD-F0E7E3C3AFDB}" srcOrd="3" destOrd="0" presId="urn:microsoft.com/office/officeart/2018/2/layout/IconVerticalSolidList"/>
    <dgm:cxn modelId="{D35158BC-2FF1-4502-865E-134610C4786D}" type="presParOf" srcId="{5CCFBBB6-36ED-4F58-8310-0496A8253878}" destId="{288B9217-1FDC-4C1A-B841-F4FDE9AFF1D8}" srcOrd="1" destOrd="0" presId="urn:microsoft.com/office/officeart/2018/2/layout/IconVerticalSolidList"/>
    <dgm:cxn modelId="{B36966E3-AD0A-4A5C-920A-47A7F3429915}" type="presParOf" srcId="{5CCFBBB6-36ED-4F58-8310-0496A8253878}" destId="{D7FC25C6-147B-4149-8C0E-03ED44F040BD}" srcOrd="2" destOrd="0" presId="urn:microsoft.com/office/officeart/2018/2/layout/IconVerticalSolidList"/>
    <dgm:cxn modelId="{081F78BB-6CA0-432E-B724-713E7568E835}" type="presParOf" srcId="{D7FC25C6-147B-4149-8C0E-03ED44F040BD}" destId="{5BBEA9A8-7B8D-4936-BA04-2CD9D9BF703D}" srcOrd="0" destOrd="0" presId="urn:microsoft.com/office/officeart/2018/2/layout/IconVerticalSolidList"/>
    <dgm:cxn modelId="{9F286C77-05E2-40A6-97ED-D27753D5E3C1}" type="presParOf" srcId="{D7FC25C6-147B-4149-8C0E-03ED44F040BD}" destId="{18D8C1C4-4363-4DA1-A4CB-6A3B7F8BBD6A}" srcOrd="1" destOrd="0" presId="urn:microsoft.com/office/officeart/2018/2/layout/IconVerticalSolidList"/>
    <dgm:cxn modelId="{2C706049-895F-4362-8898-33A1C97F9BF6}" type="presParOf" srcId="{D7FC25C6-147B-4149-8C0E-03ED44F040BD}" destId="{7C425AA5-D573-43D3-A9AF-C6B5C4D3A238}" srcOrd="2" destOrd="0" presId="urn:microsoft.com/office/officeart/2018/2/layout/IconVerticalSolidList"/>
    <dgm:cxn modelId="{E75B2216-D919-4C40-BF5B-BC6AA72892D3}" type="presParOf" srcId="{D7FC25C6-147B-4149-8C0E-03ED44F040BD}" destId="{B268F919-5D55-4689-A9C1-A183A3570E4C}" srcOrd="3" destOrd="0" presId="urn:microsoft.com/office/officeart/2018/2/layout/IconVerticalSolidList"/>
    <dgm:cxn modelId="{9636FD45-E7C4-457E-8038-FD1BBEC9DE51}" type="presParOf" srcId="{5CCFBBB6-36ED-4F58-8310-0496A8253878}" destId="{748A5E57-9B21-4CE8-B520-EAB59181FD72}" srcOrd="3" destOrd="0" presId="urn:microsoft.com/office/officeart/2018/2/layout/IconVerticalSolidList"/>
    <dgm:cxn modelId="{80C75D8C-37C4-4213-A589-E718E1CC8DF8}" type="presParOf" srcId="{5CCFBBB6-36ED-4F58-8310-0496A8253878}" destId="{416CE344-DD84-4EC2-820D-70858EBECC09}" srcOrd="4" destOrd="0" presId="urn:microsoft.com/office/officeart/2018/2/layout/IconVerticalSolidList"/>
    <dgm:cxn modelId="{5BC0490E-9D5B-4669-B055-98741EABD4ED}" type="presParOf" srcId="{416CE344-DD84-4EC2-820D-70858EBECC09}" destId="{8FC19F22-932D-412D-8FFA-79F9BA337EB7}" srcOrd="0" destOrd="0" presId="urn:microsoft.com/office/officeart/2018/2/layout/IconVerticalSolidList"/>
    <dgm:cxn modelId="{E0FE4410-1518-48E4-932F-D58C63C1B6DB}" type="presParOf" srcId="{416CE344-DD84-4EC2-820D-70858EBECC09}" destId="{AB861543-96A7-49A6-8C28-570C5CAB169F}" srcOrd="1" destOrd="0" presId="urn:microsoft.com/office/officeart/2018/2/layout/IconVerticalSolidList"/>
    <dgm:cxn modelId="{1D05D929-0AC1-40A6-81DB-C01B26E19182}" type="presParOf" srcId="{416CE344-DD84-4EC2-820D-70858EBECC09}" destId="{A7DF0D0C-AADE-43EC-ABC7-8B4338A96EB1}" srcOrd="2" destOrd="0" presId="urn:microsoft.com/office/officeart/2018/2/layout/IconVerticalSolidList"/>
    <dgm:cxn modelId="{2C43CFB1-8B03-435B-ABB2-669F65C812CA}" type="presParOf" srcId="{416CE344-DD84-4EC2-820D-70858EBECC09}" destId="{495C57F1-E551-4CAD-A7A6-12AF7ED8D0A8}" srcOrd="3" destOrd="0" presId="urn:microsoft.com/office/officeart/2018/2/layout/IconVerticalSolidList"/>
    <dgm:cxn modelId="{E8C7AF46-6743-4CAF-BA9B-FEC758844EE4}" type="presParOf" srcId="{5CCFBBB6-36ED-4F58-8310-0496A8253878}" destId="{E1EA2DC0-D581-4969-A991-FB93CA2F90AC}" srcOrd="5" destOrd="0" presId="urn:microsoft.com/office/officeart/2018/2/layout/IconVerticalSolidList"/>
    <dgm:cxn modelId="{1FA558C6-0EF9-4771-BBCB-4D9B769377EB}" type="presParOf" srcId="{5CCFBBB6-36ED-4F58-8310-0496A8253878}" destId="{E2264A8B-73F8-4042-8153-C1B6A429D6EE}" srcOrd="6" destOrd="0" presId="urn:microsoft.com/office/officeart/2018/2/layout/IconVerticalSolidList"/>
    <dgm:cxn modelId="{D8E15EA9-E338-4D2A-9E34-D3D48A3F609D}" type="presParOf" srcId="{E2264A8B-73F8-4042-8153-C1B6A429D6EE}" destId="{6FDF8FCC-2108-4B7C-925E-DD8D9D193D6F}" srcOrd="0" destOrd="0" presId="urn:microsoft.com/office/officeart/2018/2/layout/IconVerticalSolidList"/>
    <dgm:cxn modelId="{BDCFA694-5B73-445B-9649-592F526A30FE}" type="presParOf" srcId="{E2264A8B-73F8-4042-8153-C1B6A429D6EE}" destId="{9B965138-D341-485D-9571-23864C688520}" srcOrd="1" destOrd="0" presId="urn:microsoft.com/office/officeart/2018/2/layout/IconVerticalSolidList"/>
    <dgm:cxn modelId="{1F3F4F26-4D1D-43C5-A39C-896F1C49DD79}" type="presParOf" srcId="{E2264A8B-73F8-4042-8153-C1B6A429D6EE}" destId="{B0026A50-16BA-4A8A-B363-3C67BA01148A}" srcOrd="2" destOrd="0" presId="urn:microsoft.com/office/officeart/2018/2/layout/IconVerticalSolidList"/>
    <dgm:cxn modelId="{46FF9C8B-E22B-4940-BDFB-3C4A559D5A9F}" type="presParOf" srcId="{E2264A8B-73F8-4042-8153-C1B6A429D6EE}" destId="{1D48A9C9-44F2-457A-AC89-DD98F9E4FB9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04740-6E47-431E-A98C-08DE6E0B5B10}">
      <dsp:nvSpPr>
        <dsp:cNvPr id="0" name=""/>
        <dsp:cNvSpPr/>
      </dsp:nvSpPr>
      <dsp:spPr>
        <a:xfrm>
          <a:off x="0" y="2442"/>
          <a:ext cx="6513603" cy="12380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27CEFC-DA6B-44FA-97EA-84ADF8C5D46E}">
      <dsp:nvSpPr>
        <dsp:cNvPr id="0" name=""/>
        <dsp:cNvSpPr/>
      </dsp:nvSpPr>
      <dsp:spPr>
        <a:xfrm>
          <a:off x="374497" y="280994"/>
          <a:ext cx="680904" cy="6809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966004-06D2-494D-BA3E-4207E14A528C}">
      <dsp:nvSpPr>
        <dsp:cNvPr id="0" name=""/>
        <dsp:cNvSpPr/>
      </dsp:nvSpPr>
      <dsp:spPr>
        <a:xfrm>
          <a:off x="1429899" y="2442"/>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Repeals the Alaska Workers’ Compensation Appeals Commission </a:t>
          </a:r>
        </a:p>
      </dsp:txBody>
      <dsp:txXfrm>
        <a:off x="1429899" y="2442"/>
        <a:ext cx="5083704" cy="1238008"/>
      </dsp:txXfrm>
    </dsp:sp>
    <dsp:sp modelId="{3F2404BA-1C07-4BB4-8987-D52791CA8122}">
      <dsp:nvSpPr>
        <dsp:cNvPr id="0" name=""/>
        <dsp:cNvSpPr/>
      </dsp:nvSpPr>
      <dsp:spPr>
        <a:xfrm>
          <a:off x="0" y="1549953"/>
          <a:ext cx="6513603" cy="12380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27606A-93DF-41B7-A33E-330C6F72D92E}">
      <dsp:nvSpPr>
        <dsp:cNvPr id="0" name=""/>
        <dsp:cNvSpPr/>
      </dsp:nvSpPr>
      <dsp:spPr>
        <a:xfrm>
          <a:off x="374497" y="1828505"/>
          <a:ext cx="680904" cy="6809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3811CDB-B31B-4B0A-96E5-309150E46C54}">
      <dsp:nvSpPr>
        <dsp:cNvPr id="0" name=""/>
        <dsp:cNvSpPr/>
      </dsp:nvSpPr>
      <dsp:spPr>
        <a:xfrm>
          <a:off x="1429899" y="1549953"/>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dirty="0"/>
            <a:t>Returns jurisdiction over Workers’ Compensation appeals to the Superior Court</a:t>
          </a:r>
        </a:p>
      </dsp:txBody>
      <dsp:txXfrm>
        <a:off x="1429899" y="1549953"/>
        <a:ext cx="5083704" cy="1238008"/>
      </dsp:txXfrm>
    </dsp:sp>
    <dsp:sp modelId="{D68E3887-2B94-4888-88DE-1262E1CA0210}">
      <dsp:nvSpPr>
        <dsp:cNvPr id="0" name=""/>
        <dsp:cNvSpPr/>
      </dsp:nvSpPr>
      <dsp:spPr>
        <a:xfrm>
          <a:off x="0" y="3097464"/>
          <a:ext cx="6513603" cy="12380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5A9C89-AFA3-4F7D-A95C-C0D7E8A34120}">
      <dsp:nvSpPr>
        <dsp:cNvPr id="0" name=""/>
        <dsp:cNvSpPr/>
      </dsp:nvSpPr>
      <dsp:spPr>
        <a:xfrm>
          <a:off x="374497" y="3376015"/>
          <a:ext cx="680904" cy="6809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37FE89-3AEE-4E48-AB2B-190A4FE047B3}">
      <dsp:nvSpPr>
        <dsp:cNvPr id="0" name=""/>
        <dsp:cNvSpPr/>
      </dsp:nvSpPr>
      <dsp:spPr>
        <a:xfrm>
          <a:off x="1429899" y="309746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dirty="0"/>
            <a:t>Saves $433,000 per year</a:t>
          </a:r>
        </a:p>
      </dsp:txBody>
      <dsp:txXfrm>
        <a:off x="1429899" y="3097464"/>
        <a:ext cx="5083704" cy="1238008"/>
      </dsp:txXfrm>
    </dsp:sp>
    <dsp:sp modelId="{21CDB416-808B-4A79-B773-FA23EF12DAD9}">
      <dsp:nvSpPr>
        <dsp:cNvPr id="0" name=""/>
        <dsp:cNvSpPr/>
      </dsp:nvSpPr>
      <dsp:spPr>
        <a:xfrm>
          <a:off x="0" y="4644974"/>
          <a:ext cx="6513603" cy="12380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4E6F8C-E8A5-4472-B2E4-B0472BAA5C1D}">
      <dsp:nvSpPr>
        <dsp:cNvPr id="0" name=""/>
        <dsp:cNvSpPr/>
      </dsp:nvSpPr>
      <dsp:spPr>
        <a:xfrm>
          <a:off x="374497" y="4923526"/>
          <a:ext cx="680904" cy="6809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3A3EF01-EB46-4260-86AA-BE9D71C4FAAA}">
      <dsp:nvSpPr>
        <dsp:cNvPr id="0" name=""/>
        <dsp:cNvSpPr/>
      </dsp:nvSpPr>
      <dsp:spPr>
        <a:xfrm>
          <a:off x="1429899" y="464497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Helps fill the Workers’ Compensation budget deficit and make Alaska’s Workers’ Compensation system more solvent</a:t>
          </a:r>
        </a:p>
      </dsp:txBody>
      <dsp:txXfrm>
        <a:off x="1429899" y="4644974"/>
        <a:ext cx="5083704" cy="12380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2C45F7-FABD-49EE-94DC-D73932FC18E7}">
      <dsp:nvSpPr>
        <dsp:cNvPr id="0" name=""/>
        <dsp:cNvSpPr/>
      </dsp:nvSpPr>
      <dsp:spPr>
        <a:xfrm>
          <a:off x="0" y="956381"/>
          <a:ext cx="6513603" cy="17656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1CBA8C-81E9-461F-9CA9-F8210393C623}">
      <dsp:nvSpPr>
        <dsp:cNvPr id="0" name=""/>
        <dsp:cNvSpPr/>
      </dsp:nvSpPr>
      <dsp:spPr>
        <a:xfrm>
          <a:off x="534102" y="1353647"/>
          <a:ext cx="971095" cy="97109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19C7F35-6E62-4E98-A18A-DCDC86AD904B}">
      <dsp:nvSpPr>
        <dsp:cNvPr id="0" name=""/>
        <dsp:cNvSpPr/>
      </dsp:nvSpPr>
      <dsp:spPr>
        <a:xfrm>
          <a:off x="2039300" y="956381"/>
          <a:ext cx="4474303" cy="176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862" tIns="186862" rIns="186862" bIns="186862" numCol="1" spcCol="1270" anchor="ctr" anchorCtr="0">
          <a:noAutofit/>
        </a:bodyPr>
        <a:lstStyle/>
        <a:p>
          <a:pPr marL="0" lvl="0" indent="0" algn="l" defTabSz="1066800">
            <a:lnSpc>
              <a:spcPct val="90000"/>
            </a:lnSpc>
            <a:spcBef>
              <a:spcPct val="0"/>
            </a:spcBef>
            <a:spcAft>
              <a:spcPct val="35000"/>
            </a:spcAft>
            <a:buNone/>
          </a:pPr>
          <a:r>
            <a:rPr lang="en-US" sz="2400" kern="1200" dirty="0"/>
            <a:t>Currently the Commission has 2 full-time employees and pays for commissioners’ travel and per diem</a:t>
          </a:r>
        </a:p>
      </dsp:txBody>
      <dsp:txXfrm>
        <a:off x="2039300" y="956381"/>
        <a:ext cx="4474303" cy="1765627"/>
      </dsp:txXfrm>
    </dsp:sp>
    <dsp:sp modelId="{EE76B1C9-3E72-48FC-A393-E24F977E7687}">
      <dsp:nvSpPr>
        <dsp:cNvPr id="0" name=""/>
        <dsp:cNvSpPr/>
      </dsp:nvSpPr>
      <dsp:spPr>
        <a:xfrm>
          <a:off x="0" y="3163416"/>
          <a:ext cx="6513603" cy="176562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A141DB-B06C-4ECE-B0E8-0599109D2E0B}">
      <dsp:nvSpPr>
        <dsp:cNvPr id="0" name=""/>
        <dsp:cNvSpPr/>
      </dsp:nvSpPr>
      <dsp:spPr>
        <a:xfrm>
          <a:off x="534102" y="3560682"/>
          <a:ext cx="971095" cy="97109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4F0F4B5-AAE7-42C4-8E54-C37BA65BF863}">
      <dsp:nvSpPr>
        <dsp:cNvPr id="0" name=""/>
        <dsp:cNvSpPr/>
      </dsp:nvSpPr>
      <dsp:spPr>
        <a:xfrm>
          <a:off x="2039300" y="3163416"/>
          <a:ext cx="4474303" cy="176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862" tIns="186862" rIns="186862" bIns="186862" numCol="1" spcCol="1270" anchor="ctr" anchorCtr="0">
          <a:noAutofit/>
        </a:bodyPr>
        <a:lstStyle/>
        <a:p>
          <a:pPr marL="0" lvl="0" indent="0" algn="l" defTabSz="1066800">
            <a:lnSpc>
              <a:spcPct val="90000"/>
            </a:lnSpc>
            <a:spcBef>
              <a:spcPct val="0"/>
            </a:spcBef>
            <a:spcAft>
              <a:spcPct val="35000"/>
            </a:spcAft>
            <a:buNone/>
          </a:pPr>
          <a:r>
            <a:rPr lang="en-US" sz="2400" kern="1200" dirty="0"/>
            <a:t>Previously, the Court System has testified </a:t>
          </a:r>
          <a:r>
            <a:rPr lang="en-US" sz="2400" kern="1200"/>
            <a:t>that they can </a:t>
          </a:r>
          <a:r>
            <a:rPr lang="en-US" sz="2400" kern="1200" dirty="0"/>
            <a:t>absorb these cases with a zero fiscal note</a:t>
          </a:r>
        </a:p>
      </dsp:txBody>
      <dsp:txXfrm>
        <a:off x="2039300" y="3163416"/>
        <a:ext cx="4474303" cy="17656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57347A-E214-41FF-906F-E4DE2D3C32A3}">
      <dsp:nvSpPr>
        <dsp:cNvPr id="0" name=""/>
        <dsp:cNvSpPr/>
      </dsp:nvSpPr>
      <dsp:spPr>
        <a:xfrm>
          <a:off x="0" y="595878"/>
          <a:ext cx="5115491" cy="12097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When the Superior Court handled appeals approximately 25% of their decisions were appealed to the Supreme Court.</a:t>
          </a:r>
        </a:p>
      </dsp:txBody>
      <dsp:txXfrm>
        <a:off x="59057" y="654935"/>
        <a:ext cx="4997377" cy="1091666"/>
      </dsp:txXfrm>
    </dsp:sp>
    <dsp:sp modelId="{552F1AEC-B260-4185-BCD8-06265E9D3AE6}">
      <dsp:nvSpPr>
        <dsp:cNvPr id="0" name=""/>
        <dsp:cNvSpPr/>
      </dsp:nvSpPr>
      <dsp:spPr>
        <a:xfrm>
          <a:off x="0" y="1869018"/>
          <a:ext cx="5115491" cy="120978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Since the Commission was created in 2005, 36% of its decisions have been appealed to the Supreme Court.</a:t>
          </a:r>
        </a:p>
      </dsp:txBody>
      <dsp:txXfrm>
        <a:off x="59057" y="1928075"/>
        <a:ext cx="4997377" cy="1091666"/>
      </dsp:txXfrm>
    </dsp:sp>
    <dsp:sp modelId="{369DF612-4C66-4BFA-9AF7-89EFA56990DD}">
      <dsp:nvSpPr>
        <dsp:cNvPr id="0" name=""/>
        <dsp:cNvSpPr/>
      </dsp:nvSpPr>
      <dsp:spPr>
        <a:xfrm>
          <a:off x="0" y="3142159"/>
          <a:ext cx="5115491" cy="120978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Since 2011, 50% of Commission decisions have been appealed. </a:t>
          </a:r>
        </a:p>
      </dsp:txBody>
      <dsp:txXfrm>
        <a:off x="59057" y="3201216"/>
        <a:ext cx="4997377" cy="10916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9EC056-6DFF-4BA9-A52F-917BE0CC11FF}">
      <dsp:nvSpPr>
        <dsp:cNvPr id="0" name=""/>
        <dsp:cNvSpPr/>
      </dsp:nvSpPr>
      <dsp:spPr>
        <a:xfrm>
          <a:off x="0" y="2442"/>
          <a:ext cx="6513603" cy="12380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AB201E-91F9-4558-9768-745E8B47204A}">
      <dsp:nvSpPr>
        <dsp:cNvPr id="0" name=""/>
        <dsp:cNvSpPr/>
      </dsp:nvSpPr>
      <dsp:spPr>
        <a:xfrm>
          <a:off x="374497" y="280994"/>
          <a:ext cx="680904" cy="6809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F54F839-7B37-4B72-82BD-F0E7E3C3AFDB}">
      <dsp:nvSpPr>
        <dsp:cNvPr id="0" name=""/>
        <dsp:cNvSpPr/>
      </dsp:nvSpPr>
      <dsp:spPr>
        <a:xfrm>
          <a:off x="1429899" y="2442"/>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dirty="0"/>
            <a:t>HB 63 saves $433,000 annually</a:t>
          </a:r>
        </a:p>
      </dsp:txBody>
      <dsp:txXfrm>
        <a:off x="1429899" y="2442"/>
        <a:ext cx="5083704" cy="1238008"/>
      </dsp:txXfrm>
    </dsp:sp>
    <dsp:sp modelId="{5BBEA9A8-7B8D-4936-BA04-2CD9D9BF703D}">
      <dsp:nvSpPr>
        <dsp:cNvPr id="0" name=""/>
        <dsp:cNvSpPr/>
      </dsp:nvSpPr>
      <dsp:spPr>
        <a:xfrm>
          <a:off x="0" y="1549953"/>
          <a:ext cx="6513603" cy="12380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8D8C1C4-4363-4DA1-A4CB-6A3B7F8BBD6A}">
      <dsp:nvSpPr>
        <dsp:cNvPr id="0" name=""/>
        <dsp:cNvSpPr/>
      </dsp:nvSpPr>
      <dsp:spPr>
        <a:xfrm>
          <a:off x="374497" y="1828505"/>
          <a:ext cx="680904" cy="6809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268F919-5D55-4689-A9C1-A183A3570E4C}">
      <dsp:nvSpPr>
        <dsp:cNvPr id="0" name=""/>
        <dsp:cNvSpPr/>
      </dsp:nvSpPr>
      <dsp:spPr>
        <a:xfrm>
          <a:off x="1429899" y="1549953"/>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Preserves parties’ right to have their cases heard in timely manner</a:t>
          </a:r>
        </a:p>
      </dsp:txBody>
      <dsp:txXfrm>
        <a:off x="1429899" y="1549953"/>
        <a:ext cx="5083704" cy="1238008"/>
      </dsp:txXfrm>
    </dsp:sp>
    <dsp:sp modelId="{8FC19F22-932D-412D-8FFA-79F9BA337EB7}">
      <dsp:nvSpPr>
        <dsp:cNvPr id="0" name=""/>
        <dsp:cNvSpPr/>
      </dsp:nvSpPr>
      <dsp:spPr>
        <a:xfrm>
          <a:off x="0" y="3097464"/>
          <a:ext cx="6513603" cy="12380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861543-96A7-49A6-8C28-570C5CAB169F}">
      <dsp:nvSpPr>
        <dsp:cNvPr id="0" name=""/>
        <dsp:cNvSpPr/>
      </dsp:nvSpPr>
      <dsp:spPr>
        <a:xfrm>
          <a:off x="374497" y="3376015"/>
          <a:ext cx="680904" cy="6809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95C57F1-E551-4CAD-A7A6-12AF7ED8D0A8}">
      <dsp:nvSpPr>
        <dsp:cNvPr id="0" name=""/>
        <dsp:cNvSpPr/>
      </dsp:nvSpPr>
      <dsp:spPr>
        <a:xfrm>
          <a:off x="1429899" y="309746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Will reduce appeals to the Supreme Court</a:t>
          </a:r>
        </a:p>
      </dsp:txBody>
      <dsp:txXfrm>
        <a:off x="1429899" y="3097464"/>
        <a:ext cx="5083704" cy="1238008"/>
      </dsp:txXfrm>
    </dsp:sp>
    <dsp:sp modelId="{6FDF8FCC-2108-4B7C-925E-DD8D9D193D6F}">
      <dsp:nvSpPr>
        <dsp:cNvPr id="0" name=""/>
        <dsp:cNvSpPr/>
      </dsp:nvSpPr>
      <dsp:spPr>
        <a:xfrm>
          <a:off x="0" y="4644974"/>
          <a:ext cx="6513603" cy="123800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965138-D341-485D-9571-23864C688520}">
      <dsp:nvSpPr>
        <dsp:cNvPr id="0" name=""/>
        <dsp:cNvSpPr/>
      </dsp:nvSpPr>
      <dsp:spPr>
        <a:xfrm>
          <a:off x="374497" y="4923526"/>
          <a:ext cx="680904" cy="6809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D48A9C9-44F2-457A-AC89-DD98F9E4FB9A}">
      <dsp:nvSpPr>
        <dsp:cNvPr id="0" name=""/>
        <dsp:cNvSpPr/>
      </dsp:nvSpPr>
      <dsp:spPr>
        <a:xfrm>
          <a:off x="1429899" y="464497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a:t>Makes Alaska’s Workers’ Compensation system more solvent</a:t>
          </a:r>
        </a:p>
      </dsp:txBody>
      <dsp:txXfrm>
        <a:off x="1429899" y="4644974"/>
        <a:ext cx="5083704" cy="123800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1737"/>
          </a:xfrm>
          <a:prstGeom prst="rect">
            <a:avLst/>
          </a:prstGeom>
        </p:spPr>
        <p:txBody>
          <a:bodyPr vert="horz" lIns="93177" tIns="46589" rIns="93177" bIns="46589" rtlCol="0"/>
          <a:lstStyle>
            <a:lvl1pPr algn="r">
              <a:defRPr sz="1200"/>
            </a:lvl1pPr>
          </a:lstStyle>
          <a:p>
            <a:fld id="{3879E351-AEA3-44FD-AD0A-6F5B40946B44}" type="datetimeFigureOut">
              <a:rPr lang="en-US" smtClean="0"/>
              <a:t>2/15/2023</a:t>
            </a:fld>
            <a:endParaRPr lang="en-US"/>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B3AE1BB1-7F8D-4EBE-AF14-31694EE38EC0}" type="slidenum">
              <a:rPr lang="en-US" smtClean="0"/>
              <a:t>‹#›</a:t>
            </a:fld>
            <a:endParaRPr lang="en-US"/>
          </a:p>
        </p:txBody>
      </p:sp>
    </p:spTree>
    <p:extLst>
      <p:ext uri="{BB962C8B-B14F-4D97-AF65-F5344CB8AC3E}">
        <p14:creationId xmlns:p14="http://schemas.microsoft.com/office/powerpoint/2010/main" val="3856325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69DA0-6685-4BAA-BB7E-71299CC39AA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9918D3B-44FD-4949-98C8-16A2846F19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9D530C2-03DA-4A06-ADA0-83518A788D54}"/>
              </a:ext>
            </a:extLst>
          </p:cNvPr>
          <p:cNvSpPr>
            <a:spLocks noGrp="1"/>
          </p:cNvSpPr>
          <p:nvPr>
            <p:ph type="dt" sz="half" idx="10"/>
          </p:nvPr>
        </p:nvSpPr>
        <p:spPr/>
        <p:txBody>
          <a:bodyPr/>
          <a:lstStyle/>
          <a:p>
            <a:fld id="{EE20D792-F219-49F0-88D5-E303E1437A75}" type="datetime1">
              <a:rPr lang="en-US" smtClean="0"/>
              <a:t>2/15/2023</a:t>
            </a:fld>
            <a:endParaRPr lang="en-US"/>
          </a:p>
        </p:txBody>
      </p:sp>
      <p:sp>
        <p:nvSpPr>
          <p:cNvPr id="5" name="Footer Placeholder 4">
            <a:extLst>
              <a:ext uri="{FF2B5EF4-FFF2-40B4-BE49-F238E27FC236}">
                <a16:creationId xmlns:a16="http://schemas.microsoft.com/office/drawing/2014/main" id="{3F4D4CCA-CB77-4201-9962-BFD3A1789D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DFBB7C-299D-4361-A63E-6CCC6524C872}"/>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3062369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31428-3F27-4370-80DC-0A12E09D0F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5D3890-788D-4EE4-BC4E-616A2C043F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534EC1-41DD-45EC-B45C-ECE9B6BB4D39}"/>
              </a:ext>
            </a:extLst>
          </p:cNvPr>
          <p:cNvSpPr>
            <a:spLocks noGrp="1"/>
          </p:cNvSpPr>
          <p:nvPr>
            <p:ph type="dt" sz="half" idx="10"/>
          </p:nvPr>
        </p:nvSpPr>
        <p:spPr/>
        <p:txBody>
          <a:bodyPr/>
          <a:lstStyle/>
          <a:p>
            <a:fld id="{119015B9-19B4-4FEC-8F6C-61C896AF1858}" type="datetime1">
              <a:rPr lang="en-US" smtClean="0"/>
              <a:t>2/15/2023</a:t>
            </a:fld>
            <a:endParaRPr lang="en-US"/>
          </a:p>
        </p:txBody>
      </p:sp>
      <p:sp>
        <p:nvSpPr>
          <p:cNvPr id="5" name="Footer Placeholder 4">
            <a:extLst>
              <a:ext uri="{FF2B5EF4-FFF2-40B4-BE49-F238E27FC236}">
                <a16:creationId xmlns:a16="http://schemas.microsoft.com/office/drawing/2014/main" id="{E47A6EE8-E7E2-415D-AEB5-DA9B10A63B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E3D426-2884-40FA-87EE-7DA286D8ABEF}"/>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2986601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4028C6-1B3A-4ED0-8405-A67646EEE3B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03DA780-A7F1-4928-B3C4-E0D0D83C0F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35839D-AFDD-44D4-B6F2-E5CCA9389D76}"/>
              </a:ext>
            </a:extLst>
          </p:cNvPr>
          <p:cNvSpPr>
            <a:spLocks noGrp="1"/>
          </p:cNvSpPr>
          <p:nvPr>
            <p:ph type="dt" sz="half" idx="10"/>
          </p:nvPr>
        </p:nvSpPr>
        <p:spPr/>
        <p:txBody>
          <a:bodyPr/>
          <a:lstStyle/>
          <a:p>
            <a:fld id="{CC52AF3A-2CAD-47A8-B135-7CC7B85DB8CB}" type="datetime1">
              <a:rPr lang="en-US" smtClean="0"/>
              <a:t>2/15/2023</a:t>
            </a:fld>
            <a:endParaRPr lang="en-US"/>
          </a:p>
        </p:txBody>
      </p:sp>
      <p:sp>
        <p:nvSpPr>
          <p:cNvPr id="5" name="Footer Placeholder 4">
            <a:extLst>
              <a:ext uri="{FF2B5EF4-FFF2-40B4-BE49-F238E27FC236}">
                <a16:creationId xmlns:a16="http://schemas.microsoft.com/office/drawing/2014/main" id="{6E1468EF-9DAD-45E4-A9A8-B3D3DEC2C6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A4EA2-28E4-4876-812E-ECD1C5DF1823}"/>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3828259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51E5A-B6A6-43A6-B772-2B53F4AF0B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68FBFF-85E8-4FA0-B08A-9B71034580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4EE566-CDDD-4E94-9B44-D90DC9560E01}"/>
              </a:ext>
            </a:extLst>
          </p:cNvPr>
          <p:cNvSpPr>
            <a:spLocks noGrp="1"/>
          </p:cNvSpPr>
          <p:nvPr>
            <p:ph type="dt" sz="half" idx="10"/>
          </p:nvPr>
        </p:nvSpPr>
        <p:spPr/>
        <p:txBody>
          <a:bodyPr/>
          <a:lstStyle/>
          <a:p>
            <a:fld id="{6145DF90-F256-4D72-8049-D49C8F841B7A}" type="datetime1">
              <a:rPr lang="en-US" smtClean="0"/>
              <a:t>2/15/2023</a:t>
            </a:fld>
            <a:endParaRPr lang="en-US"/>
          </a:p>
        </p:txBody>
      </p:sp>
      <p:sp>
        <p:nvSpPr>
          <p:cNvPr id="5" name="Footer Placeholder 4">
            <a:extLst>
              <a:ext uri="{FF2B5EF4-FFF2-40B4-BE49-F238E27FC236}">
                <a16:creationId xmlns:a16="http://schemas.microsoft.com/office/drawing/2014/main" id="{1969EDA0-2027-4744-8912-76FB20C7A4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C30670-2BA2-426D-AEF4-988D8773F838}"/>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2911710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D3DDA-91FC-450F-BB12-FC2591B856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062E60-13BD-4FF1-ACBA-BA3E1B7B57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DF30F5-7A82-420B-BF6C-E39BAB760E76}"/>
              </a:ext>
            </a:extLst>
          </p:cNvPr>
          <p:cNvSpPr>
            <a:spLocks noGrp="1"/>
          </p:cNvSpPr>
          <p:nvPr>
            <p:ph type="dt" sz="half" idx="10"/>
          </p:nvPr>
        </p:nvSpPr>
        <p:spPr/>
        <p:txBody>
          <a:bodyPr/>
          <a:lstStyle/>
          <a:p>
            <a:fld id="{54623194-B4E6-4B48-B43B-63206AB15A3E}" type="datetime1">
              <a:rPr lang="en-US" smtClean="0"/>
              <a:t>2/15/2023</a:t>
            </a:fld>
            <a:endParaRPr lang="en-US"/>
          </a:p>
        </p:txBody>
      </p:sp>
      <p:sp>
        <p:nvSpPr>
          <p:cNvPr id="5" name="Footer Placeholder 4">
            <a:extLst>
              <a:ext uri="{FF2B5EF4-FFF2-40B4-BE49-F238E27FC236}">
                <a16:creationId xmlns:a16="http://schemas.microsoft.com/office/drawing/2014/main" id="{435AEE1E-B377-4768-93E3-1ABA2D45BA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78B3F8-7B77-4AAF-A0B9-433ED1E814D6}"/>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3557275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DB77D-AFAD-4446-BDC8-EC57E811A6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EA7062-94A4-46E0-AF29-B61F395A7A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A699299-5C64-4D70-9969-CB6E540AD6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0AFCB3-84B8-419D-A0DE-7BAD2F91723C}"/>
              </a:ext>
            </a:extLst>
          </p:cNvPr>
          <p:cNvSpPr>
            <a:spLocks noGrp="1"/>
          </p:cNvSpPr>
          <p:nvPr>
            <p:ph type="dt" sz="half" idx="10"/>
          </p:nvPr>
        </p:nvSpPr>
        <p:spPr/>
        <p:txBody>
          <a:bodyPr/>
          <a:lstStyle/>
          <a:p>
            <a:fld id="{D127E684-2374-42F7-BD13-5226B60ACD89}" type="datetime1">
              <a:rPr lang="en-US" smtClean="0"/>
              <a:t>2/15/2023</a:t>
            </a:fld>
            <a:endParaRPr lang="en-US"/>
          </a:p>
        </p:txBody>
      </p:sp>
      <p:sp>
        <p:nvSpPr>
          <p:cNvPr id="6" name="Footer Placeholder 5">
            <a:extLst>
              <a:ext uri="{FF2B5EF4-FFF2-40B4-BE49-F238E27FC236}">
                <a16:creationId xmlns:a16="http://schemas.microsoft.com/office/drawing/2014/main" id="{3069E37A-3AE8-4CD3-8DD6-98C1F7934D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707DE9-76D9-4DA6-B5F2-100F8243732D}"/>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499802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147C6-639B-4F60-A7EB-1B64DB1E50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A12615-93E4-4D30-A7DC-07AB5A51DF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7AB513-DAD2-460A-BD4C-E8C0538622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865E74-1785-4C1F-BB0E-1926FA91A9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93ECC0-6FA2-4B36-AE69-43942F6F0C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A941C4-A067-4743-8619-A3173A7B6EC0}"/>
              </a:ext>
            </a:extLst>
          </p:cNvPr>
          <p:cNvSpPr>
            <a:spLocks noGrp="1"/>
          </p:cNvSpPr>
          <p:nvPr>
            <p:ph type="dt" sz="half" idx="10"/>
          </p:nvPr>
        </p:nvSpPr>
        <p:spPr/>
        <p:txBody>
          <a:bodyPr/>
          <a:lstStyle/>
          <a:p>
            <a:fld id="{39AFBDC6-2C53-4157-8B24-2F9D9AE3321D}" type="datetime1">
              <a:rPr lang="en-US" smtClean="0"/>
              <a:t>2/15/2023</a:t>
            </a:fld>
            <a:endParaRPr lang="en-US"/>
          </a:p>
        </p:txBody>
      </p:sp>
      <p:sp>
        <p:nvSpPr>
          <p:cNvPr id="8" name="Footer Placeholder 7">
            <a:extLst>
              <a:ext uri="{FF2B5EF4-FFF2-40B4-BE49-F238E27FC236}">
                <a16:creationId xmlns:a16="http://schemas.microsoft.com/office/drawing/2014/main" id="{637D6A17-00C7-4D08-8012-8E48F1911A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AC2AD0-F687-4333-8249-2FC7C264279E}"/>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647865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D5D07-D5C2-448F-B497-2ECE125AFD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B2DEC4-5F06-4A81-9868-96E57F79060E}"/>
              </a:ext>
            </a:extLst>
          </p:cNvPr>
          <p:cNvSpPr>
            <a:spLocks noGrp="1"/>
          </p:cNvSpPr>
          <p:nvPr>
            <p:ph type="dt" sz="half" idx="10"/>
          </p:nvPr>
        </p:nvSpPr>
        <p:spPr/>
        <p:txBody>
          <a:bodyPr/>
          <a:lstStyle/>
          <a:p>
            <a:fld id="{7DEF0A85-ED30-4EBC-928B-99D5C1DDC4F2}" type="datetime1">
              <a:rPr lang="en-US" smtClean="0"/>
              <a:t>2/15/2023</a:t>
            </a:fld>
            <a:endParaRPr lang="en-US"/>
          </a:p>
        </p:txBody>
      </p:sp>
      <p:sp>
        <p:nvSpPr>
          <p:cNvPr id="4" name="Footer Placeholder 3">
            <a:extLst>
              <a:ext uri="{FF2B5EF4-FFF2-40B4-BE49-F238E27FC236}">
                <a16:creationId xmlns:a16="http://schemas.microsoft.com/office/drawing/2014/main" id="{B6F38D67-8B48-40C9-846A-6DB2357FC8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73EC94-DE0D-489C-BA94-FEED0CFB3D51}"/>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2431565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7BAB6B-B421-402E-96FF-9AEE926011B1}"/>
              </a:ext>
            </a:extLst>
          </p:cNvPr>
          <p:cNvSpPr>
            <a:spLocks noGrp="1"/>
          </p:cNvSpPr>
          <p:nvPr>
            <p:ph type="dt" sz="half" idx="10"/>
          </p:nvPr>
        </p:nvSpPr>
        <p:spPr/>
        <p:txBody>
          <a:bodyPr/>
          <a:lstStyle/>
          <a:p>
            <a:fld id="{64E5F24F-CA0A-407A-967E-74A6F7EB2FE2}" type="datetime1">
              <a:rPr lang="en-US" smtClean="0"/>
              <a:t>2/15/2023</a:t>
            </a:fld>
            <a:endParaRPr lang="en-US"/>
          </a:p>
        </p:txBody>
      </p:sp>
      <p:sp>
        <p:nvSpPr>
          <p:cNvPr id="3" name="Footer Placeholder 2">
            <a:extLst>
              <a:ext uri="{FF2B5EF4-FFF2-40B4-BE49-F238E27FC236}">
                <a16:creationId xmlns:a16="http://schemas.microsoft.com/office/drawing/2014/main" id="{083A7CE4-1907-448B-8A75-01136669DA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B45475-3B4C-4B90-A9FE-1797CE2830A2}"/>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3592470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B5276-2246-4F8A-A341-B5E1374D62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A1C723-4741-4125-BBF0-818B0F39DA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1581E6-2BF5-4ABD-8FBE-04A908BDA0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0B4CF-8D86-45E5-9D62-B42FA6442BFB}"/>
              </a:ext>
            </a:extLst>
          </p:cNvPr>
          <p:cNvSpPr>
            <a:spLocks noGrp="1"/>
          </p:cNvSpPr>
          <p:nvPr>
            <p:ph type="dt" sz="half" idx="10"/>
          </p:nvPr>
        </p:nvSpPr>
        <p:spPr/>
        <p:txBody>
          <a:bodyPr/>
          <a:lstStyle/>
          <a:p>
            <a:fld id="{DFD295CB-0291-4F78-96DA-439A34C70398}" type="datetime1">
              <a:rPr lang="en-US" smtClean="0"/>
              <a:t>2/15/2023</a:t>
            </a:fld>
            <a:endParaRPr lang="en-US"/>
          </a:p>
        </p:txBody>
      </p:sp>
      <p:sp>
        <p:nvSpPr>
          <p:cNvPr id="6" name="Footer Placeholder 5">
            <a:extLst>
              <a:ext uri="{FF2B5EF4-FFF2-40B4-BE49-F238E27FC236}">
                <a16:creationId xmlns:a16="http://schemas.microsoft.com/office/drawing/2014/main" id="{1E5DD5B7-2AC5-414E-83A3-DD31D3C079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0582D3-A212-444D-B0FF-2A658239C281}"/>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4156353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A0941-06D3-4654-ACC0-61A53C0C09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5C989B-98B5-4F06-91DC-20057C635B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462AB8-A457-4439-9023-B919ED47A5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29AF96-CE13-4E9A-AE51-3F6815FD1431}"/>
              </a:ext>
            </a:extLst>
          </p:cNvPr>
          <p:cNvSpPr>
            <a:spLocks noGrp="1"/>
          </p:cNvSpPr>
          <p:nvPr>
            <p:ph type="dt" sz="half" idx="10"/>
          </p:nvPr>
        </p:nvSpPr>
        <p:spPr/>
        <p:txBody>
          <a:bodyPr/>
          <a:lstStyle/>
          <a:p>
            <a:fld id="{B38C3162-2796-4A2D-BA0B-BBECC6253295}" type="datetime1">
              <a:rPr lang="en-US" smtClean="0"/>
              <a:t>2/15/2023</a:t>
            </a:fld>
            <a:endParaRPr lang="en-US"/>
          </a:p>
        </p:txBody>
      </p:sp>
      <p:sp>
        <p:nvSpPr>
          <p:cNvPr id="6" name="Footer Placeholder 5">
            <a:extLst>
              <a:ext uri="{FF2B5EF4-FFF2-40B4-BE49-F238E27FC236}">
                <a16:creationId xmlns:a16="http://schemas.microsoft.com/office/drawing/2014/main" id="{2F44A429-7692-412C-8A1A-31B0621172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87A791-2717-457E-A163-C5FF700D29BB}"/>
              </a:ext>
            </a:extLst>
          </p:cNvPr>
          <p:cNvSpPr>
            <a:spLocks noGrp="1"/>
          </p:cNvSpPr>
          <p:nvPr>
            <p:ph type="sldNum" sz="quarter" idx="12"/>
          </p:nvPr>
        </p:nvSpPr>
        <p:spPr/>
        <p:txBody>
          <a:bodyPr/>
          <a:lstStyle/>
          <a:p>
            <a:fld id="{420DA218-C3EA-4F1D-86E0-353EA21F6B30}" type="slidenum">
              <a:rPr lang="en-US" smtClean="0"/>
              <a:t>‹#›</a:t>
            </a:fld>
            <a:endParaRPr lang="en-US"/>
          </a:p>
        </p:txBody>
      </p:sp>
    </p:spTree>
    <p:extLst>
      <p:ext uri="{BB962C8B-B14F-4D97-AF65-F5344CB8AC3E}">
        <p14:creationId xmlns:p14="http://schemas.microsoft.com/office/powerpoint/2010/main" val="1956212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500F59-80AB-41FE-BFA2-AAA08AE8C0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8AB689E-DF04-4D89-BE42-FEDDBBB28F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0E848A-EBC8-4962-8F99-875C80FC95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58BAF9-14A7-4042-B114-E6583E40BED2}" type="datetime1">
              <a:rPr lang="en-US" smtClean="0"/>
              <a:t>2/15/2023</a:t>
            </a:fld>
            <a:endParaRPr lang="en-US"/>
          </a:p>
        </p:txBody>
      </p:sp>
      <p:sp>
        <p:nvSpPr>
          <p:cNvPr id="5" name="Footer Placeholder 4">
            <a:extLst>
              <a:ext uri="{FF2B5EF4-FFF2-40B4-BE49-F238E27FC236}">
                <a16:creationId xmlns:a16="http://schemas.microsoft.com/office/drawing/2014/main" id="{4B81066E-00D8-4223-BF0E-A4B47F5D48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4C0FE0F-031B-40B0-A7C1-7CBE5C5BF9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DA218-C3EA-4F1D-86E0-353EA21F6B30}" type="slidenum">
              <a:rPr lang="en-US" smtClean="0"/>
              <a:t>‹#›</a:t>
            </a:fld>
            <a:endParaRPr lang="en-US"/>
          </a:p>
        </p:txBody>
      </p:sp>
    </p:spTree>
    <p:extLst>
      <p:ext uri="{BB962C8B-B14F-4D97-AF65-F5344CB8AC3E}">
        <p14:creationId xmlns:p14="http://schemas.microsoft.com/office/powerpoint/2010/main" val="2845282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DD58F6-2D22-443B-93DF-4D367E0F1DCA}"/>
              </a:ext>
            </a:extLst>
          </p:cNvPr>
          <p:cNvSpPr>
            <a:spLocks noGrp="1"/>
          </p:cNvSpPr>
          <p:nvPr>
            <p:ph type="ctrTitle"/>
          </p:nvPr>
        </p:nvSpPr>
        <p:spPr>
          <a:xfrm>
            <a:off x="6746628" y="1783959"/>
            <a:ext cx="4645250" cy="2889114"/>
          </a:xfrm>
        </p:spPr>
        <p:txBody>
          <a:bodyPr anchor="b">
            <a:normAutofit/>
          </a:bodyPr>
          <a:lstStyle/>
          <a:p>
            <a:pPr algn="l"/>
            <a:r>
              <a:rPr lang="en-US" sz="5400" b="1" u="sng" dirty="0">
                <a:solidFill>
                  <a:schemeClr val="bg1"/>
                </a:solidFill>
              </a:rPr>
              <a:t>House Bill 63</a:t>
            </a:r>
            <a:br>
              <a:rPr lang="en-US" sz="4200" dirty="0">
                <a:solidFill>
                  <a:schemeClr val="bg1"/>
                </a:solidFill>
              </a:rPr>
            </a:br>
            <a:r>
              <a:rPr lang="en-US" sz="4200" dirty="0">
                <a:solidFill>
                  <a:schemeClr val="bg1"/>
                </a:solidFill>
              </a:rPr>
              <a:t>Repeal Workers’ Compensation Appeals Commission</a:t>
            </a:r>
          </a:p>
        </p:txBody>
      </p:sp>
      <p:sp>
        <p:nvSpPr>
          <p:cNvPr id="3" name="Subtitle 2">
            <a:extLst>
              <a:ext uri="{FF2B5EF4-FFF2-40B4-BE49-F238E27FC236}">
                <a16:creationId xmlns:a16="http://schemas.microsoft.com/office/drawing/2014/main" id="{ACA06B2D-CFD9-4744-9B7E-AFE6B30634B7}"/>
              </a:ext>
            </a:extLst>
          </p:cNvPr>
          <p:cNvSpPr>
            <a:spLocks noGrp="1"/>
          </p:cNvSpPr>
          <p:nvPr>
            <p:ph type="subTitle" idx="1"/>
          </p:nvPr>
        </p:nvSpPr>
        <p:spPr>
          <a:xfrm>
            <a:off x="6746627" y="4750893"/>
            <a:ext cx="4645250" cy="1147863"/>
          </a:xfrm>
        </p:spPr>
        <p:txBody>
          <a:bodyPr anchor="t">
            <a:normAutofit/>
          </a:bodyPr>
          <a:lstStyle/>
          <a:p>
            <a:pPr algn="l"/>
            <a:r>
              <a:rPr lang="en-US" sz="2000" dirty="0">
                <a:solidFill>
                  <a:schemeClr val="bg1"/>
                </a:solidFill>
              </a:rPr>
              <a:t>Sponsored by Representative George Rauscher</a:t>
            </a:r>
          </a:p>
        </p:txBody>
      </p:sp>
      <p:sp>
        <p:nvSpPr>
          <p:cNvPr id="12" name="Freeform: Shape 11">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23CA4ABE-9102-4E14-9532-208E12CB8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382" y="720993"/>
            <a:ext cx="4047843" cy="4047843"/>
          </a:xfrm>
          <a:prstGeom prst="rect">
            <a:avLst/>
          </a:prstGeom>
        </p:spPr>
      </p:pic>
      <p:sp>
        <p:nvSpPr>
          <p:cNvPr id="6" name="Slide Number Placeholder 5">
            <a:extLst>
              <a:ext uri="{FF2B5EF4-FFF2-40B4-BE49-F238E27FC236}">
                <a16:creationId xmlns:a16="http://schemas.microsoft.com/office/drawing/2014/main" id="{FFF6EECC-4095-4923-A6DA-8D73B2B4CB6D}"/>
              </a:ext>
            </a:extLst>
          </p:cNvPr>
          <p:cNvSpPr>
            <a:spLocks noGrp="1"/>
          </p:cNvSpPr>
          <p:nvPr>
            <p:ph type="sldNum" sz="quarter" idx="12"/>
          </p:nvPr>
        </p:nvSpPr>
        <p:spPr/>
        <p:txBody>
          <a:bodyPr/>
          <a:lstStyle/>
          <a:p>
            <a:fld id="{420DA218-C3EA-4F1D-86E0-353EA21F6B30}" type="slidenum">
              <a:rPr lang="en-US" smtClean="0"/>
              <a:t>1</a:t>
            </a:fld>
            <a:endParaRPr lang="en-US"/>
          </a:p>
        </p:txBody>
      </p:sp>
    </p:spTree>
    <p:extLst>
      <p:ext uri="{BB962C8B-B14F-4D97-AF65-F5344CB8AC3E}">
        <p14:creationId xmlns:p14="http://schemas.microsoft.com/office/powerpoint/2010/main" val="885448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7D774CBD-25D0-4130-8D89-750BA81E3113}"/>
              </a:ext>
            </a:extLst>
          </p:cNvPr>
          <p:cNvSpPr txBox="1"/>
          <p:nvPr/>
        </p:nvSpPr>
        <p:spPr>
          <a:xfrm>
            <a:off x="863029" y="1012004"/>
            <a:ext cx="3416158" cy="479540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kern="1200">
                <a:solidFill>
                  <a:srgbClr val="FFFFFF"/>
                </a:solidFill>
                <a:latin typeface="+mj-lt"/>
                <a:ea typeface="+mj-ea"/>
                <a:cs typeface="+mj-cs"/>
              </a:rPr>
              <a:t>Bottom Line</a:t>
            </a:r>
          </a:p>
        </p:txBody>
      </p:sp>
      <p:graphicFrame>
        <p:nvGraphicFramePr>
          <p:cNvPr id="5" name="TextBox 2">
            <a:extLst>
              <a:ext uri="{FF2B5EF4-FFF2-40B4-BE49-F238E27FC236}">
                <a16:creationId xmlns:a16="http://schemas.microsoft.com/office/drawing/2014/main" id="{FE316328-0C80-4301-9B48-42D71506FC49}"/>
              </a:ext>
            </a:extLst>
          </p:cNvPr>
          <p:cNvGraphicFramePr/>
          <p:nvPr>
            <p:extLst>
              <p:ext uri="{D42A27DB-BD31-4B8C-83A1-F6EECF244321}">
                <p14:modId xmlns:p14="http://schemas.microsoft.com/office/powerpoint/2010/main" val="3602299394"/>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4A93C2B9-7734-4E4A-8D1A-F57BBBEF212D}"/>
              </a:ext>
            </a:extLst>
          </p:cNvPr>
          <p:cNvSpPr>
            <a:spLocks noGrp="1"/>
          </p:cNvSpPr>
          <p:nvPr>
            <p:ph type="sldNum" sz="quarter" idx="12"/>
          </p:nvPr>
        </p:nvSpPr>
        <p:spPr/>
        <p:txBody>
          <a:bodyPr/>
          <a:lstStyle/>
          <a:p>
            <a:fld id="{420DA218-C3EA-4F1D-86E0-353EA21F6B30}" type="slidenum">
              <a:rPr lang="en-US" smtClean="0"/>
              <a:t>10</a:t>
            </a:fld>
            <a:endParaRPr lang="en-US"/>
          </a:p>
        </p:txBody>
      </p:sp>
    </p:spTree>
    <p:extLst>
      <p:ext uri="{BB962C8B-B14F-4D97-AF65-F5344CB8AC3E}">
        <p14:creationId xmlns:p14="http://schemas.microsoft.com/office/powerpoint/2010/main" val="2686769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49588B1-DF0A-41D9-B7CF-8B2ABFC0996D}"/>
              </a:ext>
            </a:extLst>
          </p:cNvPr>
          <p:cNvPicPr>
            <a:picLocks noChangeAspect="1"/>
          </p:cNvPicPr>
          <p:nvPr/>
        </p:nvPicPr>
        <p:blipFill rotWithShape="1">
          <a:blip r:embed="rId2">
            <a:extLst>
              <a:ext uri="{28A0092B-C50C-407E-A947-70E740481C1C}">
                <a14:useLocalDpi xmlns:a14="http://schemas.microsoft.com/office/drawing/2010/main" val="0"/>
              </a:ext>
            </a:extLst>
          </a:blip>
          <a:srcRect t="1305" r="2" b="864"/>
          <a:stretch/>
        </p:blipFill>
        <p:spPr>
          <a:xfrm>
            <a:off x="20" y="10"/>
            <a:ext cx="7009876" cy="6857990"/>
          </a:xfrm>
          <a:custGeom>
            <a:avLst/>
            <a:gdLst>
              <a:gd name="connsiteX0" fmla="*/ 0 w 7009896"/>
              <a:gd name="connsiteY0" fmla="*/ 0 h 6858000"/>
              <a:gd name="connsiteX1" fmla="*/ 7009896 w 7009896"/>
              <a:gd name="connsiteY1" fmla="*/ 0 h 6858000"/>
              <a:gd name="connsiteX2" fmla="*/ 7009896 w 7009896"/>
              <a:gd name="connsiteY2" fmla="*/ 1 h 6858000"/>
              <a:gd name="connsiteX3" fmla="*/ 6295211 w 7009896"/>
              <a:gd name="connsiteY3" fmla="*/ 1 h 6858000"/>
              <a:gd name="connsiteX4" fmla="*/ 6195255 w 7009896"/>
              <a:gd name="connsiteY4" fmla="*/ 380651 h 6858000"/>
              <a:gd name="connsiteX5" fmla="*/ 6880029 w 7009896"/>
              <a:gd name="connsiteY5" fmla="*/ 6647018 h 6858000"/>
              <a:gd name="connsiteX6" fmla="*/ 6988280 w 7009896"/>
              <a:gd name="connsiteY6" fmla="*/ 6858000 h 6858000"/>
              <a:gd name="connsiteX7" fmla="*/ 0 w 7009896"/>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09896" h="6858000">
                <a:moveTo>
                  <a:pt x="0" y="0"/>
                </a:moveTo>
                <a:lnTo>
                  <a:pt x="7009896" y="0"/>
                </a:lnTo>
                <a:lnTo>
                  <a:pt x="7009896" y="1"/>
                </a:lnTo>
                <a:lnTo>
                  <a:pt x="6295211" y="1"/>
                </a:lnTo>
                <a:lnTo>
                  <a:pt x="6195255" y="380651"/>
                </a:lnTo>
                <a:cubicBezTo>
                  <a:pt x="5677600" y="2559611"/>
                  <a:pt x="5966601" y="4758249"/>
                  <a:pt x="6880029" y="6647018"/>
                </a:cubicBezTo>
                <a:lnTo>
                  <a:pt x="6988280" y="6858000"/>
                </a:lnTo>
                <a:lnTo>
                  <a:pt x="0" y="6858000"/>
                </a:lnTo>
                <a:close/>
              </a:path>
            </a:pathLst>
          </a:custGeom>
        </p:spPr>
      </p:pic>
      <p:sp>
        <p:nvSpPr>
          <p:cNvPr id="15" name="Freeform: Shape 14">
            <a:extLst>
              <a:ext uri="{FF2B5EF4-FFF2-40B4-BE49-F238E27FC236}">
                <a16:creationId xmlns:a16="http://schemas.microsoft.com/office/drawing/2014/main" id="{5FDF4720-5445-47BE-89FE-E40D1AE6F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11927" y="-1"/>
            <a:ext cx="6480073" cy="6858002"/>
          </a:xfrm>
          <a:custGeom>
            <a:avLst/>
            <a:gdLst>
              <a:gd name="connsiteX0" fmla="*/ 6130244 w 6480073"/>
              <a:gd name="connsiteY0" fmla="*/ 0 h 6858002"/>
              <a:gd name="connsiteX1" fmla="*/ 6212951 w 6480073"/>
              <a:gd name="connsiteY1" fmla="*/ 314584 h 6858002"/>
              <a:gd name="connsiteX2" fmla="*/ 5540779 w 6480073"/>
              <a:gd name="connsiteY2" fmla="*/ 6756649 h 6858002"/>
              <a:gd name="connsiteX3" fmla="*/ 5489971 w 6480073"/>
              <a:gd name="connsiteY3" fmla="*/ 6858002 h 6858002"/>
              <a:gd name="connsiteX4" fmla="*/ 0 w 6480073"/>
              <a:gd name="connsiteY4" fmla="*/ 6858002 h 6858002"/>
              <a:gd name="connsiteX5" fmla="*/ 0 w 6480073"/>
              <a:gd name="connsiteY5"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0073" h="6858002">
                <a:moveTo>
                  <a:pt x="6130244" y="0"/>
                </a:moveTo>
                <a:lnTo>
                  <a:pt x="6212951" y="314584"/>
                </a:lnTo>
                <a:cubicBezTo>
                  <a:pt x="6745828" y="2551616"/>
                  <a:pt x="6460994" y="4808873"/>
                  <a:pt x="5540779" y="6756649"/>
                </a:cubicBezTo>
                <a:lnTo>
                  <a:pt x="5489971" y="6858002"/>
                </a:lnTo>
                <a:lnTo>
                  <a:pt x="0" y="6858002"/>
                </a:lnTo>
                <a:lnTo>
                  <a:pt x="0"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7" name="Freeform: Shape 16">
            <a:extLst>
              <a:ext uri="{FF2B5EF4-FFF2-40B4-BE49-F238E27FC236}">
                <a16:creationId xmlns:a16="http://schemas.microsoft.com/office/drawing/2014/main" id="{AC8710B4-A815-4082-9E4F-F13A00070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42784" y="0"/>
            <a:ext cx="6249216" cy="6858001"/>
          </a:xfrm>
          <a:custGeom>
            <a:avLst/>
            <a:gdLst>
              <a:gd name="connsiteX0" fmla="*/ 0 w 6249216"/>
              <a:gd name="connsiteY0" fmla="*/ 0 h 6858001"/>
              <a:gd name="connsiteX1" fmla="*/ 5893742 w 6249216"/>
              <a:gd name="connsiteY1" fmla="*/ 1 h 6858001"/>
              <a:gd name="connsiteX2" fmla="*/ 5993697 w 6249216"/>
              <a:gd name="connsiteY2" fmla="*/ 380651 h 6858001"/>
              <a:gd name="connsiteX3" fmla="*/ 5308924 w 6249216"/>
              <a:gd name="connsiteY3" fmla="*/ 6647018 h 6858001"/>
              <a:gd name="connsiteX4" fmla="*/ 5200672 w 6249216"/>
              <a:gd name="connsiteY4" fmla="*/ 6858001 h 6858001"/>
              <a:gd name="connsiteX5" fmla="*/ 1 w 6249216"/>
              <a:gd name="connsiteY5"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49216" h="6858001">
                <a:moveTo>
                  <a:pt x="0" y="0"/>
                </a:moveTo>
                <a:lnTo>
                  <a:pt x="5893742" y="1"/>
                </a:lnTo>
                <a:lnTo>
                  <a:pt x="5993697" y="380651"/>
                </a:lnTo>
                <a:cubicBezTo>
                  <a:pt x="6511353" y="2559611"/>
                  <a:pt x="6222352" y="4758249"/>
                  <a:pt x="5308924" y="6647018"/>
                </a:cubicBezTo>
                <a:lnTo>
                  <a:pt x="5200672" y="6858001"/>
                </a:lnTo>
                <a:lnTo>
                  <a:pt x="1" y="685800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A331E40-A21B-4E24-A128-264F48BF640C}"/>
              </a:ext>
            </a:extLst>
          </p:cNvPr>
          <p:cNvSpPr>
            <a:spLocks noGrp="1"/>
          </p:cNvSpPr>
          <p:nvPr>
            <p:ph type="ctrTitle"/>
          </p:nvPr>
        </p:nvSpPr>
        <p:spPr>
          <a:xfrm>
            <a:off x="6801436" y="1396289"/>
            <a:ext cx="4819952" cy="1325563"/>
          </a:xfrm>
        </p:spPr>
        <p:txBody>
          <a:bodyPr vert="horz" lIns="91440" tIns="45720" rIns="91440" bIns="45720" rtlCol="0" anchor="ctr">
            <a:normAutofit/>
          </a:bodyPr>
          <a:lstStyle/>
          <a:p>
            <a:pPr algn="l"/>
            <a:r>
              <a:rPr lang="en-US" sz="4400" dirty="0"/>
              <a:t>Questions?</a:t>
            </a:r>
          </a:p>
        </p:txBody>
      </p:sp>
      <p:sp>
        <p:nvSpPr>
          <p:cNvPr id="3" name="Subtitle 2">
            <a:extLst>
              <a:ext uri="{FF2B5EF4-FFF2-40B4-BE49-F238E27FC236}">
                <a16:creationId xmlns:a16="http://schemas.microsoft.com/office/drawing/2014/main" id="{CA053BEB-EEBD-4228-857E-91AB90CF9157}"/>
              </a:ext>
            </a:extLst>
          </p:cNvPr>
          <p:cNvSpPr>
            <a:spLocks noGrp="1"/>
          </p:cNvSpPr>
          <p:nvPr>
            <p:ph type="subTitle" idx="1"/>
          </p:nvPr>
        </p:nvSpPr>
        <p:spPr>
          <a:xfrm>
            <a:off x="6801435" y="2871982"/>
            <a:ext cx="4819951" cy="3181684"/>
          </a:xfrm>
        </p:spPr>
        <p:txBody>
          <a:bodyPr vert="horz" lIns="91440" tIns="45720" rIns="91440" bIns="45720" rtlCol="0" anchor="t">
            <a:normAutofit/>
          </a:bodyPr>
          <a:lstStyle/>
          <a:p>
            <a:pPr lvl="0" algn="l">
              <a:spcBef>
                <a:spcPts val="0"/>
              </a:spcBef>
            </a:pPr>
            <a:r>
              <a:rPr lang="en-US" sz="1800" dirty="0"/>
              <a:t>Representative George Rauscher</a:t>
            </a:r>
          </a:p>
          <a:p>
            <a:pPr lvl="0" algn="l">
              <a:spcBef>
                <a:spcPts val="0"/>
              </a:spcBef>
            </a:pPr>
            <a:r>
              <a:rPr lang="en-US" sz="1800" dirty="0"/>
              <a:t>(907)465-4859</a:t>
            </a:r>
          </a:p>
          <a:p>
            <a:pPr lvl="0" algn="l">
              <a:spcBef>
                <a:spcPts val="0"/>
              </a:spcBef>
            </a:pPr>
            <a:r>
              <a:rPr lang="en-US" sz="1800" dirty="0"/>
              <a:t>Rep.George.Rauscher@akleg.gov</a:t>
            </a:r>
          </a:p>
          <a:p>
            <a:pPr lvl="0" indent="-228600" algn="l">
              <a:spcBef>
                <a:spcPts val="0"/>
              </a:spcBef>
              <a:buFont typeface="Arial" panose="020B0604020202020204" pitchFamily="34" charset="0"/>
              <a:buChar char="•"/>
            </a:pPr>
            <a:endParaRPr lang="en-US" sz="1800" dirty="0"/>
          </a:p>
          <a:p>
            <a:pPr lvl="0" algn="l">
              <a:spcBef>
                <a:spcPts val="0"/>
              </a:spcBef>
            </a:pPr>
            <a:r>
              <a:rPr lang="en-US" sz="1800" dirty="0"/>
              <a:t>Ryan McKee</a:t>
            </a:r>
          </a:p>
          <a:p>
            <a:pPr lvl="0" algn="l">
              <a:spcBef>
                <a:spcPts val="0"/>
              </a:spcBef>
            </a:pPr>
            <a:r>
              <a:rPr lang="en-US" sz="1800" dirty="0"/>
              <a:t>(907)465-3502</a:t>
            </a:r>
          </a:p>
          <a:p>
            <a:pPr lvl="0" algn="l">
              <a:spcBef>
                <a:spcPts val="0"/>
              </a:spcBef>
            </a:pPr>
            <a:r>
              <a:rPr lang="en-US" sz="1800"/>
              <a:t>Ryan.McKee@</a:t>
            </a:r>
            <a:r>
              <a:rPr lang="en-US" sz="1800" dirty="0"/>
              <a:t>akleg.gov</a:t>
            </a:r>
          </a:p>
          <a:p>
            <a:pPr indent="-228600" algn="l">
              <a:buFont typeface="Arial" panose="020B0604020202020204" pitchFamily="34" charset="0"/>
              <a:buChar char="•"/>
            </a:pPr>
            <a:endParaRPr lang="en-US" sz="1800" dirty="0"/>
          </a:p>
        </p:txBody>
      </p:sp>
      <p:sp>
        <p:nvSpPr>
          <p:cNvPr id="6" name="Slide Number Placeholder 5">
            <a:extLst>
              <a:ext uri="{FF2B5EF4-FFF2-40B4-BE49-F238E27FC236}">
                <a16:creationId xmlns:a16="http://schemas.microsoft.com/office/drawing/2014/main" id="{A70381CF-ACFB-40F4-90AC-3DFEC494BACE}"/>
              </a:ext>
            </a:extLst>
          </p:cNvPr>
          <p:cNvSpPr>
            <a:spLocks noGrp="1"/>
          </p:cNvSpPr>
          <p:nvPr>
            <p:ph type="sldNum" sz="quarter" idx="12"/>
          </p:nvPr>
        </p:nvSpPr>
        <p:spPr/>
        <p:txBody>
          <a:bodyPr/>
          <a:lstStyle/>
          <a:p>
            <a:fld id="{420DA218-C3EA-4F1D-86E0-353EA21F6B30}" type="slidenum">
              <a:rPr lang="en-US" smtClean="0"/>
              <a:t>11</a:t>
            </a:fld>
            <a:endParaRPr lang="en-US"/>
          </a:p>
        </p:txBody>
      </p:sp>
    </p:spTree>
    <p:extLst>
      <p:ext uri="{BB962C8B-B14F-4D97-AF65-F5344CB8AC3E}">
        <p14:creationId xmlns:p14="http://schemas.microsoft.com/office/powerpoint/2010/main" val="381496422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AD326050-794D-4E16-A904-14341BF6DECD}"/>
              </a:ext>
            </a:extLst>
          </p:cNvPr>
          <p:cNvSpPr txBox="1"/>
          <p:nvPr/>
        </p:nvSpPr>
        <p:spPr>
          <a:xfrm>
            <a:off x="863029" y="1012004"/>
            <a:ext cx="3416158" cy="479540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b="1" dirty="0">
                <a:solidFill>
                  <a:srgbClr val="FFFFFF"/>
                </a:solidFill>
                <a:latin typeface="+mj-lt"/>
                <a:ea typeface="+mj-ea"/>
                <a:cs typeface="+mj-cs"/>
              </a:rPr>
              <a:t>House Bill 63</a:t>
            </a:r>
            <a:endParaRPr lang="en-US" sz="4400" b="1" kern="1200" dirty="0">
              <a:solidFill>
                <a:srgbClr val="FFFFFF"/>
              </a:solidFill>
              <a:latin typeface="+mj-lt"/>
              <a:ea typeface="+mj-ea"/>
              <a:cs typeface="+mj-cs"/>
            </a:endParaRPr>
          </a:p>
        </p:txBody>
      </p:sp>
      <p:graphicFrame>
        <p:nvGraphicFramePr>
          <p:cNvPr id="5" name="TextBox 2">
            <a:extLst>
              <a:ext uri="{FF2B5EF4-FFF2-40B4-BE49-F238E27FC236}">
                <a16:creationId xmlns:a16="http://schemas.microsoft.com/office/drawing/2014/main" id="{017EA915-A683-4AF1-812E-EE02517F227D}"/>
              </a:ext>
            </a:extLst>
          </p:cNvPr>
          <p:cNvGraphicFramePr/>
          <p:nvPr>
            <p:extLst>
              <p:ext uri="{D42A27DB-BD31-4B8C-83A1-F6EECF244321}">
                <p14:modId xmlns:p14="http://schemas.microsoft.com/office/powerpoint/2010/main" val="3133581871"/>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A9319B56-7EAC-414C-858C-380F3846B692}"/>
              </a:ext>
            </a:extLst>
          </p:cNvPr>
          <p:cNvSpPr>
            <a:spLocks noGrp="1"/>
          </p:cNvSpPr>
          <p:nvPr>
            <p:ph type="sldNum" sz="quarter" idx="12"/>
          </p:nvPr>
        </p:nvSpPr>
        <p:spPr/>
        <p:txBody>
          <a:bodyPr/>
          <a:lstStyle/>
          <a:p>
            <a:fld id="{420DA218-C3EA-4F1D-86E0-353EA21F6B30}" type="slidenum">
              <a:rPr lang="en-US" smtClean="0"/>
              <a:t>2</a:t>
            </a:fld>
            <a:endParaRPr lang="en-US"/>
          </a:p>
        </p:txBody>
      </p:sp>
    </p:spTree>
    <p:extLst>
      <p:ext uri="{BB962C8B-B14F-4D97-AF65-F5344CB8AC3E}">
        <p14:creationId xmlns:p14="http://schemas.microsoft.com/office/powerpoint/2010/main" val="1618623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385410A-FF38-9B6B-594D-5F5249CAD4B3}"/>
              </a:ext>
            </a:extLst>
          </p:cNvPr>
          <p:cNvSpPr>
            <a:spLocks noGrp="1"/>
          </p:cNvSpPr>
          <p:nvPr>
            <p:ph type="sldNum" sz="quarter" idx="12"/>
          </p:nvPr>
        </p:nvSpPr>
        <p:spPr/>
        <p:txBody>
          <a:bodyPr/>
          <a:lstStyle/>
          <a:p>
            <a:fld id="{420DA218-C3EA-4F1D-86E0-353EA21F6B30}" type="slidenum">
              <a:rPr lang="en-US" smtClean="0"/>
              <a:t>3</a:t>
            </a:fld>
            <a:endParaRPr lang="en-US"/>
          </a:p>
        </p:txBody>
      </p:sp>
      <p:sp>
        <p:nvSpPr>
          <p:cNvPr id="3" name="AutoShape 2">
            <a:extLst>
              <a:ext uri="{FF2B5EF4-FFF2-40B4-BE49-F238E27FC236}">
                <a16:creationId xmlns:a16="http://schemas.microsoft.com/office/drawing/2014/main" id="{06BBA2D8-7962-CE7E-E508-7CB8070E74B7}"/>
              </a:ext>
            </a:extLst>
          </p:cNvPr>
          <p:cNvSpPr>
            <a:spLocks noChangeArrowheads="1"/>
          </p:cNvSpPr>
          <p:nvPr/>
        </p:nvSpPr>
        <p:spPr bwMode="auto">
          <a:xfrm>
            <a:off x="3992562" y="0"/>
            <a:ext cx="4206875" cy="1240205"/>
          </a:xfrm>
          <a:prstGeom prst="downArrowCallout">
            <a:avLst>
              <a:gd name="adj1" fmla="val 40280"/>
              <a:gd name="adj2" fmla="val 33043"/>
              <a:gd name="adj3" fmla="val 24940"/>
              <a:gd name="adj4" fmla="val 53134"/>
            </a:avLst>
          </a:prstGeom>
          <a:solidFill>
            <a:srgbClr val="BED7EF"/>
          </a:solidFill>
          <a:ln w="2540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Black" panose="020B0A04020102020204" pitchFamily="34" charset="0"/>
              </a:rPr>
              <a:t>Worker Files Workers’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Arial Black" panose="020B0A04020102020204" pitchFamily="34" charset="0"/>
              </a:rPr>
              <a:t>Compensation Claim</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AutoShape 3">
            <a:extLst>
              <a:ext uri="{FF2B5EF4-FFF2-40B4-BE49-F238E27FC236}">
                <a16:creationId xmlns:a16="http://schemas.microsoft.com/office/drawing/2014/main" id="{5DD1441E-E9DB-D937-A131-6F9893C1C08B}"/>
              </a:ext>
            </a:extLst>
          </p:cNvPr>
          <p:cNvSpPr>
            <a:spLocks noChangeArrowheads="1"/>
          </p:cNvSpPr>
          <p:nvPr/>
        </p:nvSpPr>
        <p:spPr bwMode="auto">
          <a:xfrm>
            <a:off x="3992561" y="1560087"/>
            <a:ext cx="4206875" cy="1240205"/>
          </a:xfrm>
          <a:prstGeom prst="downArrowCallout">
            <a:avLst>
              <a:gd name="adj1" fmla="val 40233"/>
              <a:gd name="adj2" fmla="val 33004"/>
              <a:gd name="adj3" fmla="val 24940"/>
              <a:gd name="adj4" fmla="val 53134"/>
            </a:avLst>
          </a:prstGeom>
          <a:solidFill>
            <a:srgbClr val="BED7EF"/>
          </a:solidFill>
          <a:ln w="2540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sng" strike="noStrike" cap="none" normalizeH="0" baseline="0" dirty="0">
                <a:ln>
                  <a:noFill/>
                </a:ln>
                <a:solidFill>
                  <a:srgbClr val="000000"/>
                </a:solidFill>
                <a:effectLst/>
                <a:latin typeface="Arial Black" panose="020B0A04020102020204" pitchFamily="34" charset="0"/>
              </a:rPr>
              <a:t>Workers’ Compensation Board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400" b="0" i="0" u="none" strike="noStrike" cap="none" normalizeH="0" baseline="0" dirty="0">
              <a:ln>
                <a:noFill/>
              </a:ln>
              <a:solidFill>
                <a:srgbClr val="000000"/>
              </a:solidFill>
              <a:effectLst/>
              <a:latin typeface="Bell MT" panose="020205030603050203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rgbClr val="000000"/>
                </a:solidFill>
                <a:effectLst/>
                <a:latin typeface="Bell MT" panose="02020503060305020303" pitchFamily="18" charset="0"/>
              </a:rPr>
              <a:t>(Hearing Panel of Labor member, Management member, &amp; Hearing Officer)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AutoShape 4">
            <a:extLst>
              <a:ext uri="{FF2B5EF4-FFF2-40B4-BE49-F238E27FC236}">
                <a16:creationId xmlns:a16="http://schemas.microsoft.com/office/drawing/2014/main" id="{DC9C9ECB-DE1C-F838-5220-6F94BC978598}"/>
              </a:ext>
            </a:extLst>
          </p:cNvPr>
          <p:cNvSpPr>
            <a:spLocks noChangeArrowheads="1"/>
          </p:cNvSpPr>
          <p:nvPr/>
        </p:nvSpPr>
        <p:spPr bwMode="auto">
          <a:xfrm>
            <a:off x="4825998" y="3050587"/>
            <a:ext cx="2540000" cy="944563"/>
          </a:xfrm>
          <a:prstGeom prst="leftRightArrowCallout">
            <a:avLst>
              <a:gd name="adj1" fmla="val 25000"/>
              <a:gd name="adj2" fmla="val 25000"/>
              <a:gd name="adj3" fmla="val 33613"/>
              <a:gd name="adj4" fmla="val 50000"/>
            </a:avLst>
          </a:prstGeom>
          <a:solidFill>
            <a:srgbClr val="BED7EF"/>
          </a:solidFill>
          <a:ln w="2540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000000"/>
                </a:solidFill>
                <a:effectLst/>
                <a:latin typeface="Bell MT" panose="02020503060305020303" pitchFamily="18" charset="0"/>
              </a:rPr>
              <a:t>If a Party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a:ln>
                  <a:noFill/>
                </a:ln>
                <a:solidFill>
                  <a:srgbClr val="000000"/>
                </a:solidFill>
                <a:effectLst/>
                <a:latin typeface="Bell MT" panose="02020503060305020303" pitchFamily="18" charset="0"/>
              </a:rPr>
              <a:t>Appeals the Board Decision</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Text Box 5">
            <a:extLst>
              <a:ext uri="{FF2B5EF4-FFF2-40B4-BE49-F238E27FC236}">
                <a16:creationId xmlns:a16="http://schemas.microsoft.com/office/drawing/2014/main" id="{2C368A5B-AD04-7F21-1331-14EC1EFCC9FC}"/>
              </a:ext>
            </a:extLst>
          </p:cNvPr>
          <p:cNvSpPr txBox="1">
            <a:spLocks noChangeArrowheads="1"/>
          </p:cNvSpPr>
          <p:nvPr/>
        </p:nvSpPr>
        <p:spPr bwMode="auto">
          <a:xfrm>
            <a:off x="2025617" y="3296003"/>
            <a:ext cx="3059113" cy="3048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Black" panose="020B0A04020102020204" pitchFamily="34" charset="0"/>
              </a:rPr>
              <a:t>Current System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AutoShape 6">
            <a:extLst>
              <a:ext uri="{FF2B5EF4-FFF2-40B4-BE49-F238E27FC236}">
                <a16:creationId xmlns:a16="http://schemas.microsoft.com/office/drawing/2014/main" id="{80E59EBC-99BD-DF5B-3BDA-269C309C7C81}"/>
              </a:ext>
            </a:extLst>
          </p:cNvPr>
          <p:cNvSpPr>
            <a:spLocks noChangeArrowheads="1"/>
          </p:cNvSpPr>
          <p:nvPr/>
        </p:nvSpPr>
        <p:spPr bwMode="auto">
          <a:xfrm>
            <a:off x="2189129" y="3858265"/>
            <a:ext cx="2732087" cy="2200275"/>
          </a:xfrm>
          <a:prstGeom prst="downArrowCallout">
            <a:avLst>
              <a:gd name="adj1" fmla="val 31043"/>
              <a:gd name="adj2" fmla="val 31043"/>
              <a:gd name="adj3" fmla="val 16667"/>
              <a:gd name="adj4" fmla="val 66667"/>
            </a:avLst>
          </a:prstGeom>
          <a:solidFill>
            <a:srgbClr val="BED7EF"/>
          </a:solidFill>
          <a:ln w="2540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sng" strike="noStrike" cap="none" normalizeH="0" baseline="0" dirty="0">
                <a:ln>
                  <a:noFill/>
                </a:ln>
                <a:solidFill>
                  <a:srgbClr val="000000"/>
                </a:solidFill>
                <a:effectLst/>
                <a:latin typeface="Arial Black" panose="020B0A04020102020204" pitchFamily="34" charset="0"/>
              </a:rPr>
              <a:t>Workers’ Compensation Appeals Commission</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00000"/>
              </a:solidFill>
              <a:effectLst/>
              <a:latin typeface="Bell MT" panose="020205030603050203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Bell MT" panose="02020503060305020303" pitchFamily="18" charset="0"/>
              </a:rPr>
              <a:t>(Hearing Panel of Labor member,             Management member, &amp; Full-Time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000000"/>
                </a:solidFill>
                <a:effectLst/>
                <a:latin typeface="Bell MT" panose="02020503060305020303" pitchFamily="18" charset="0"/>
              </a:rPr>
              <a:t>Attorney Chair)</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 Box 7">
            <a:extLst>
              <a:ext uri="{FF2B5EF4-FFF2-40B4-BE49-F238E27FC236}">
                <a16:creationId xmlns:a16="http://schemas.microsoft.com/office/drawing/2014/main" id="{498D02C1-1478-2ADE-C6AB-C88A0501CA40}"/>
              </a:ext>
            </a:extLst>
          </p:cNvPr>
          <p:cNvSpPr txBox="1">
            <a:spLocks noChangeArrowheads="1"/>
          </p:cNvSpPr>
          <p:nvPr/>
        </p:nvSpPr>
        <p:spPr bwMode="auto">
          <a:xfrm>
            <a:off x="3200398" y="6174255"/>
            <a:ext cx="5791200" cy="671513"/>
          </a:xfrm>
          <a:prstGeom prst="rect">
            <a:avLst/>
          </a:prstGeom>
          <a:solidFill>
            <a:srgbClr val="BED7EF"/>
          </a:solidFill>
          <a:ln w="2540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Black" panose="020B0A04020102020204" pitchFamily="34" charset="0"/>
              </a:rPr>
              <a:t>Alaska Supreme Court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Text Box 8">
            <a:extLst>
              <a:ext uri="{FF2B5EF4-FFF2-40B4-BE49-F238E27FC236}">
                <a16:creationId xmlns:a16="http://schemas.microsoft.com/office/drawing/2014/main" id="{2B785A0D-D0C5-3696-6024-CD3A89200234}"/>
              </a:ext>
            </a:extLst>
          </p:cNvPr>
          <p:cNvSpPr txBox="1">
            <a:spLocks noChangeArrowheads="1"/>
          </p:cNvSpPr>
          <p:nvPr/>
        </p:nvSpPr>
        <p:spPr bwMode="auto">
          <a:xfrm>
            <a:off x="7462133" y="3311878"/>
            <a:ext cx="2020888" cy="27305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Arial Black" panose="020B0A04020102020204" pitchFamily="34" charset="0"/>
              </a:rPr>
              <a:t>House Bill 63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AutoShape 9">
            <a:extLst>
              <a:ext uri="{FF2B5EF4-FFF2-40B4-BE49-F238E27FC236}">
                <a16:creationId xmlns:a16="http://schemas.microsoft.com/office/drawing/2014/main" id="{F629EFD6-C067-DBA6-3B91-47A3BC051977}"/>
              </a:ext>
            </a:extLst>
          </p:cNvPr>
          <p:cNvSpPr>
            <a:spLocks noChangeArrowheads="1"/>
          </p:cNvSpPr>
          <p:nvPr/>
        </p:nvSpPr>
        <p:spPr bwMode="auto">
          <a:xfrm>
            <a:off x="6941837" y="3858265"/>
            <a:ext cx="2733675" cy="2200275"/>
          </a:xfrm>
          <a:prstGeom prst="downArrowCallout">
            <a:avLst>
              <a:gd name="adj1" fmla="val 31061"/>
              <a:gd name="adj2" fmla="val 31061"/>
              <a:gd name="adj3" fmla="val 16667"/>
              <a:gd name="adj4" fmla="val 66667"/>
            </a:avLst>
          </a:prstGeom>
          <a:solidFill>
            <a:srgbClr val="BED7EF"/>
          </a:solidFill>
          <a:ln w="2540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Arial Black" panose="020B0A04020102020204" pitchFamily="34" charset="0"/>
              </a:rPr>
              <a:t>Superior Court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36878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927B9BDD-B736-4543-B442-A889B68E6678}"/>
              </a:ext>
            </a:extLst>
          </p:cNvPr>
          <p:cNvSpPr txBox="1"/>
          <p:nvPr/>
        </p:nvSpPr>
        <p:spPr>
          <a:xfrm>
            <a:off x="863028" y="1012004"/>
            <a:ext cx="3532803" cy="479540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dirty="0">
                <a:solidFill>
                  <a:srgbClr val="FFFFFF"/>
                </a:solidFill>
                <a:latin typeface="+mj-lt"/>
                <a:ea typeface="+mj-ea"/>
                <a:cs typeface="+mj-cs"/>
              </a:rPr>
              <a:t>HB 63</a:t>
            </a:r>
            <a:r>
              <a:rPr lang="en-US" sz="4400" kern="1200" dirty="0">
                <a:solidFill>
                  <a:srgbClr val="FFFFFF"/>
                </a:solidFill>
                <a:latin typeface="+mj-lt"/>
                <a:ea typeface="+mj-ea"/>
                <a:cs typeface="+mj-cs"/>
              </a:rPr>
              <a:t> Will Save $</a:t>
            </a:r>
            <a:r>
              <a:rPr lang="en-US" sz="4400" dirty="0">
                <a:solidFill>
                  <a:srgbClr val="FFFFFF"/>
                </a:solidFill>
                <a:latin typeface="+mj-lt"/>
                <a:ea typeface="+mj-ea"/>
                <a:cs typeface="+mj-cs"/>
              </a:rPr>
              <a:t>433</a:t>
            </a:r>
            <a:r>
              <a:rPr lang="en-US" sz="4400" kern="1200" dirty="0">
                <a:solidFill>
                  <a:srgbClr val="FFFFFF"/>
                </a:solidFill>
                <a:latin typeface="+mj-lt"/>
                <a:ea typeface="+mj-ea"/>
                <a:cs typeface="+mj-cs"/>
              </a:rPr>
              <a:t>,000 Per Year</a:t>
            </a:r>
          </a:p>
        </p:txBody>
      </p:sp>
      <p:graphicFrame>
        <p:nvGraphicFramePr>
          <p:cNvPr id="41" name="TextBox 2">
            <a:extLst>
              <a:ext uri="{FF2B5EF4-FFF2-40B4-BE49-F238E27FC236}">
                <a16:creationId xmlns:a16="http://schemas.microsoft.com/office/drawing/2014/main" id="{42C7C1D0-753E-498C-BA9B-869D2B812AC2}"/>
              </a:ext>
            </a:extLst>
          </p:cNvPr>
          <p:cNvGraphicFramePr/>
          <p:nvPr>
            <p:extLst>
              <p:ext uri="{D42A27DB-BD31-4B8C-83A1-F6EECF244321}">
                <p14:modId xmlns:p14="http://schemas.microsoft.com/office/powerpoint/2010/main" val="4136058393"/>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3174496B-6622-4586-8084-A3A9E77A7459}"/>
              </a:ext>
            </a:extLst>
          </p:cNvPr>
          <p:cNvSpPr>
            <a:spLocks noGrp="1"/>
          </p:cNvSpPr>
          <p:nvPr>
            <p:ph type="sldNum" sz="quarter" idx="12"/>
          </p:nvPr>
        </p:nvSpPr>
        <p:spPr/>
        <p:txBody>
          <a:bodyPr/>
          <a:lstStyle/>
          <a:p>
            <a:fld id="{420DA218-C3EA-4F1D-86E0-353EA21F6B30}" type="slidenum">
              <a:rPr lang="en-US" smtClean="0"/>
              <a:t>4</a:t>
            </a:fld>
            <a:endParaRPr lang="en-US"/>
          </a:p>
        </p:txBody>
      </p:sp>
    </p:spTree>
    <p:extLst>
      <p:ext uri="{BB962C8B-B14F-4D97-AF65-F5344CB8AC3E}">
        <p14:creationId xmlns:p14="http://schemas.microsoft.com/office/powerpoint/2010/main" val="2651230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1">
            <a:extLst>
              <a:ext uri="{FF2B5EF4-FFF2-40B4-BE49-F238E27FC236}">
                <a16:creationId xmlns:a16="http://schemas.microsoft.com/office/drawing/2014/main" id="{6753DD0A-FA63-470F-8543-DF632B122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485736"/>
            <a:ext cx="12192001" cy="237226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B41CC286-5D3A-4078-8085-029E3C7A8ABA}"/>
              </a:ext>
            </a:extLst>
          </p:cNvPr>
          <p:cNvSpPr txBox="1"/>
          <p:nvPr/>
        </p:nvSpPr>
        <p:spPr>
          <a:xfrm>
            <a:off x="838199" y="4754880"/>
            <a:ext cx="10918371" cy="932688"/>
          </a:xfrm>
          <a:prstGeom prst="rect">
            <a:avLst/>
          </a:prstGeom>
        </p:spPr>
        <p:txBody>
          <a:bodyPr vert="horz" lIns="91440" tIns="45720" rIns="91440" bIns="45720" rtlCol="0" anchor="b">
            <a:normAutofit fontScale="77500" lnSpcReduction="20000"/>
          </a:bodyPr>
          <a:lstStyle/>
          <a:p>
            <a:pPr algn="ctr">
              <a:lnSpc>
                <a:spcPct val="90000"/>
              </a:lnSpc>
              <a:spcBef>
                <a:spcPct val="0"/>
              </a:spcBef>
              <a:spcAft>
                <a:spcPts val="600"/>
              </a:spcAft>
            </a:pPr>
            <a:r>
              <a:rPr lang="en-US" sz="3000" kern="1200" dirty="0">
                <a:solidFill>
                  <a:schemeClr val="bg1"/>
                </a:solidFill>
                <a:latin typeface="+mj-lt"/>
                <a:ea typeface="+mj-ea"/>
                <a:cs typeface="+mj-cs"/>
              </a:rPr>
              <a:t>The Workers’ Compensation Appeals Commission workload has declined from 49 cases filed and 42 published decisions in 2007 to 10 cases filed and 5 decisions issued in 2022.</a:t>
            </a:r>
          </a:p>
        </p:txBody>
      </p:sp>
      <p:sp>
        <p:nvSpPr>
          <p:cNvPr id="8" name="TextBox 7">
            <a:extLst>
              <a:ext uri="{FF2B5EF4-FFF2-40B4-BE49-F238E27FC236}">
                <a16:creationId xmlns:a16="http://schemas.microsoft.com/office/drawing/2014/main" id="{902ADDE2-6C8B-4652-85FE-CEF041939B48}"/>
              </a:ext>
            </a:extLst>
          </p:cNvPr>
          <p:cNvSpPr txBox="1"/>
          <p:nvPr/>
        </p:nvSpPr>
        <p:spPr>
          <a:xfrm>
            <a:off x="6878972" y="6314573"/>
            <a:ext cx="5313027" cy="369332"/>
          </a:xfrm>
          <a:prstGeom prst="rect">
            <a:avLst/>
          </a:prstGeom>
          <a:noFill/>
        </p:spPr>
        <p:txBody>
          <a:bodyPr wrap="square" rtlCol="0">
            <a:spAutoFit/>
          </a:bodyPr>
          <a:lstStyle/>
          <a:p>
            <a:r>
              <a:rPr lang="en-US" dirty="0">
                <a:solidFill>
                  <a:schemeClr val="bg1"/>
                </a:solidFill>
              </a:rPr>
              <a:t>Source: Legislative Research Services Report 23-057</a:t>
            </a:r>
          </a:p>
        </p:txBody>
      </p:sp>
      <p:sp>
        <p:nvSpPr>
          <p:cNvPr id="9" name="Slide Number Placeholder 8">
            <a:extLst>
              <a:ext uri="{FF2B5EF4-FFF2-40B4-BE49-F238E27FC236}">
                <a16:creationId xmlns:a16="http://schemas.microsoft.com/office/drawing/2014/main" id="{8C16303F-20CF-4A2F-8307-34475F3C0ED6}"/>
              </a:ext>
            </a:extLst>
          </p:cNvPr>
          <p:cNvSpPr>
            <a:spLocks noGrp="1"/>
          </p:cNvSpPr>
          <p:nvPr>
            <p:ph type="sldNum" sz="quarter" idx="12"/>
          </p:nvPr>
        </p:nvSpPr>
        <p:spPr/>
        <p:txBody>
          <a:bodyPr/>
          <a:lstStyle/>
          <a:p>
            <a:fld id="{420DA218-C3EA-4F1D-86E0-353EA21F6B30}" type="slidenum">
              <a:rPr lang="en-US" smtClean="0"/>
              <a:t>5</a:t>
            </a:fld>
            <a:endParaRPr lang="en-US"/>
          </a:p>
        </p:txBody>
      </p:sp>
      <p:graphicFrame>
        <p:nvGraphicFramePr>
          <p:cNvPr id="2" name="Chart 1">
            <a:extLst>
              <a:ext uri="{FF2B5EF4-FFF2-40B4-BE49-F238E27FC236}">
                <a16:creationId xmlns:a16="http://schemas.microsoft.com/office/drawing/2014/main" id="{06C31470-F63D-A487-F478-1661716ADAD1}"/>
              </a:ext>
            </a:extLst>
          </p:cNvPr>
          <p:cNvGraphicFramePr>
            <a:graphicFrameLocks/>
          </p:cNvGraphicFramePr>
          <p:nvPr>
            <p:extLst>
              <p:ext uri="{D42A27DB-BD31-4B8C-83A1-F6EECF244321}">
                <p14:modId xmlns:p14="http://schemas.microsoft.com/office/powerpoint/2010/main" val="4111906073"/>
              </p:ext>
            </p:extLst>
          </p:nvPr>
        </p:nvGraphicFramePr>
        <p:xfrm>
          <a:off x="-1" y="0"/>
          <a:ext cx="12192001" cy="44857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65897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 name="Rectangle 2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3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2" name="TextBox 1">
            <a:extLst>
              <a:ext uri="{FF2B5EF4-FFF2-40B4-BE49-F238E27FC236}">
                <a16:creationId xmlns:a16="http://schemas.microsoft.com/office/drawing/2014/main" id="{8D17C12A-2E03-404A-B0ED-2B9EB973DF5A}"/>
              </a:ext>
            </a:extLst>
          </p:cNvPr>
          <p:cNvSpPr txBox="1"/>
          <p:nvPr/>
        </p:nvSpPr>
        <p:spPr>
          <a:xfrm>
            <a:off x="4976031" y="963877"/>
            <a:ext cx="6377769" cy="4930246"/>
          </a:xfrm>
          <a:prstGeom prst="rect">
            <a:avLst/>
          </a:prstGeom>
        </p:spPr>
        <p:txBody>
          <a:bodyPr vert="horz" lIns="91440" tIns="45720" rIns="91440" bIns="45720" rtlCol="0" anchor="ctr">
            <a:normAutofit/>
          </a:bodyPr>
          <a:lstStyle/>
          <a:p>
            <a:pPr>
              <a:lnSpc>
                <a:spcPct val="90000"/>
              </a:lnSpc>
              <a:spcAft>
                <a:spcPts val="600"/>
              </a:spcAft>
            </a:pPr>
            <a:r>
              <a:rPr lang="en-US" sz="2400" dirty="0"/>
              <a:t>“The Worker’s Compensation Appeals Commission is an ineffective division…  The Commission during the calendar year of 2013 closed 30 cases for a closure rate of 67 percent with an average time from filing to closure of seven months.  This closure rate and average time for closure is not demonstrably better than the process was before the establishment of the commission.”</a:t>
            </a:r>
          </a:p>
          <a:p>
            <a:pPr indent="-228600">
              <a:lnSpc>
                <a:spcPct val="90000"/>
              </a:lnSpc>
              <a:spcAft>
                <a:spcPts val="600"/>
              </a:spcAft>
              <a:buFont typeface="Arial" panose="020B0604020202020204" pitchFamily="34" charset="0"/>
              <a:buChar char="•"/>
            </a:pPr>
            <a:endParaRPr lang="en-US" sz="2400" dirty="0"/>
          </a:p>
          <a:p>
            <a:pPr>
              <a:lnSpc>
                <a:spcPct val="90000"/>
              </a:lnSpc>
              <a:spcAft>
                <a:spcPts val="600"/>
              </a:spcAft>
            </a:pPr>
            <a:r>
              <a:rPr lang="en-US" sz="2400" dirty="0"/>
              <a:t>House Department of Labor and Workforce Development Finance Subcommittee, February 25, 2015</a:t>
            </a:r>
          </a:p>
        </p:txBody>
      </p:sp>
      <p:pic>
        <p:nvPicPr>
          <p:cNvPr id="4" name="Picture 3">
            <a:extLst>
              <a:ext uri="{FF2B5EF4-FFF2-40B4-BE49-F238E27FC236}">
                <a16:creationId xmlns:a16="http://schemas.microsoft.com/office/drawing/2014/main" id="{C8774B5B-954E-473A-A0C5-6573A5CFF2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564" y="536896"/>
            <a:ext cx="4330864" cy="5603845"/>
          </a:xfrm>
          <a:prstGeom prst="rect">
            <a:avLst/>
          </a:prstGeom>
        </p:spPr>
      </p:pic>
      <p:sp>
        <p:nvSpPr>
          <p:cNvPr id="5" name="Slide Number Placeholder 4">
            <a:extLst>
              <a:ext uri="{FF2B5EF4-FFF2-40B4-BE49-F238E27FC236}">
                <a16:creationId xmlns:a16="http://schemas.microsoft.com/office/drawing/2014/main" id="{54581FA0-F9D7-4BB2-AD74-606753FE6B81}"/>
              </a:ext>
            </a:extLst>
          </p:cNvPr>
          <p:cNvSpPr>
            <a:spLocks noGrp="1"/>
          </p:cNvSpPr>
          <p:nvPr>
            <p:ph type="sldNum" sz="quarter" idx="12"/>
          </p:nvPr>
        </p:nvSpPr>
        <p:spPr/>
        <p:txBody>
          <a:bodyPr/>
          <a:lstStyle/>
          <a:p>
            <a:fld id="{420DA218-C3EA-4F1D-86E0-353EA21F6B30}" type="slidenum">
              <a:rPr lang="en-US" smtClean="0"/>
              <a:t>6</a:t>
            </a:fld>
            <a:endParaRPr lang="en-US"/>
          </a:p>
        </p:txBody>
      </p:sp>
    </p:spTree>
    <p:extLst>
      <p:ext uri="{BB962C8B-B14F-4D97-AF65-F5344CB8AC3E}">
        <p14:creationId xmlns:p14="http://schemas.microsoft.com/office/powerpoint/2010/main" val="154567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DEFAF385-9C2B-4085-9B24-04D9FEE94FF4}"/>
              </a:ext>
            </a:extLst>
          </p:cNvPr>
          <p:cNvSpPr txBox="1"/>
          <p:nvPr/>
        </p:nvSpPr>
        <p:spPr>
          <a:xfrm>
            <a:off x="640079" y="2053641"/>
            <a:ext cx="3669161" cy="276009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100" kern="1200">
                <a:solidFill>
                  <a:srgbClr val="FFFFFF"/>
                </a:solidFill>
                <a:latin typeface="+mj-lt"/>
                <a:ea typeface="+mj-ea"/>
                <a:cs typeface="+mj-cs"/>
              </a:rPr>
              <a:t>The Workers’ Compensation Appeals Commission Has Not Closed Cases Faster than the Courts</a:t>
            </a:r>
          </a:p>
        </p:txBody>
      </p:sp>
      <p:sp>
        <p:nvSpPr>
          <p:cNvPr id="3" name="TextBox 2">
            <a:extLst>
              <a:ext uri="{FF2B5EF4-FFF2-40B4-BE49-F238E27FC236}">
                <a16:creationId xmlns:a16="http://schemas.microsoft.com/office/drawing/2014/main" id="{88ED6666-EACE-4BDE-BCEB-9A386262BD4B}"/>
              </a:ext>
            </a:extLst>
          </p:cNvPr>
          <p:cNvSpPr txBox="1"/>
          <p:nvPr/>
        </p:nvSpPr>
        <p:spPr>
          <a:xfrm>
            <a:off x="6090574" y="335902"/>
            <a:ext cx="5306084" cy="4683967"/>
          </a:xfrm>
          <a:prstGeom prst="rect">
            <a:avLst/>
          </a:prstGeom>
        </p:spPr>
        <p:txBody>
          <a:bodyPr vert="horz" lIns="91440" tIns="45720" rIns="91440" bIns="45720" rtlCol="0" anchor="ctr">
            <a:normAutofit fontScale="92500"/>
          </a:bodyPr>
          <a:lstStyle/>
          <a:p>
            <a:pPr marL="285750" indent="-228600">
              <a:lnSpc>
                <a:spcPct val="90000"/>
              </a:lnSpc>
              <a:spcAft>
                <a:spcPts val="600"/>
              </a:spcAft>
              <a:buFont typeface="Arial" panose="020B0604020202020204" pitchFamily="34" charset="0"/>
              <a:buChar char="•"/>
            </a:pPr>
            <a:r>
              <a:rPr lang="en-US" sz="2400" dirty="0">
                <a:solidFill>
                  <a:srgbClr val="000000"/>
                </a:solidFill>
              </a:rPr>
              <a:t>The Superior Court took “8 to 18 months” to decide Workers’ Compensation Appeals.</a:t>
            </a:r>
          </a:p>
          <a:p>
            <a:pPr marL="285750" indent="-228600">
              <a:lnSpc>
                <a:spcPct val="90000"/>
              </a:lnSpc>
              <a:spcAft>
                <a:spcPts val="600"/>
              </a:spcAft>
              <a:buFont typeface="Arial" panose="020B0604020202020204" pitchFamily="34" charset="0"/>
              <a:buChar char="•"/>
            </a:pPr>
            <a:r>
              <a:rPr lang="en-US" sz="2400" dirty="0">
                <a:solidFill>
                  <a:srgbClr val="000000"/>
                </a:solidFill>
              </a:rPr>
              <a:t>When it was created, it was estimated that the Commission could decide cases in 6 months.</a:t>
            </a:r>
          </a:p>
          <a:p>
            <a:pPr marL="285750" indent="-228600">
              <a:lnSpc>
                <a:spcPct val="90000"/>
              </a:lnSpc>
              <a:spcAft>
                <a:spcPts val="600"/>
              </a:spcAft>
              <a:buFont typeface="Arial" panose="020B0604020202020204" pitchFamily="34" charset="0"/>
              <a:buChar char="•"/>
            </a:pPr>
            <a:r>
              <a:rPr lang="en-US" sz="2400" dirty="0">
                <a:solidFill>
                  <a:srgbClr val="000000"/>
                </a:solidFill>
              </a:rPr>
              <a:t>Instead, in 2018 it averaged 371 days (12.2 months) to decide cases.</a:t>
            </a:r>
          </a:p>
          <a:p>
            <a:pPr marL="285750" indent="-228600">
              <a:lnSpc>
                <a:spcPct val="90000"/>
              </a:lnSpc>
              <a:spcAft>
                <a:spcPts val="600"/>
              </a:spcAft>
              <a:buFont typeface="Arial" panose="020B0604020202020204" pitchFamily="34" charset="0"/>
              <a:buChar char="•"/>
            </a:pPr>
            <a:r>
              <a:rPr lang="en-US" sz="2400" dirty="0">
                <a:solidFill>
                  <a:srgbClr val="000000"/>
                </a:solidFill>
              </a:rPr>
              <a:t>Even as their workload decreased, in 2021 they still averaged 282 days (9.3 months) to decide cases.</a:t>
            </a:r>
          </a:p>
          <a:p>
            <a:pPr marL="285750" indent="-228600">
              <a:lnSpc>
                <a:spcPct val="90000"/>
              </a:lnSpc>
              <a:spcAft>
                <a:spcPts val="600"/>
              </a:spcAft>
              <a:buFont typeface="Arial" panose="020B0604020202020204" pitchFamily="34" charset="0"/>
              <a:buChar char="•"/>
            </a:pPr>
            <a:r>
              <a:rPr lang="en-US" sz="2400" dirty="0">
                <a:solidFill>
                  <a:srgbClr val="000000"/>
                </a:solidFill>
              </a:rPr>
              <a:t>More Commission decisions are appealed to the Supreme Court, adding months to years before final resolution.</a:t>
            </a:r>
          </a:p>
        </p:txBody>
      </p:sp>
      <p:sp>
        <p:nvSpPr>
          <p:cNvPr id="4" name="TextBox 3">
            <a:extLst>
              <a:ext uri="{FF2B5EF4-FFF2-40B4-BE49-F238E27FC236}">
                <a16:creationId xmlns:a16="http://schemas.microsoft.com/office/drawing/2014/main" id="{E0872D4B-8502-4473-9471-955A6E65C450}"/>
              </a:ext>
            </a:extLst>
          </p:cNvPr>
          <p:cNvSpPr txBox="1"/>
          <p:nvPr/>
        </p:nvSpPr>
        <p:spPr>
          <a:xfrm>
            <a:off x="6082111" y="5103674"/>
            <a:ext cx="6082109" cy="1477328"/>
          </a:xfrm>
          <a:prstGeom prst="rect">
            <a:avLst/>
          </a:prstGeom>
          <a:noFill/>
        </p:spPr>
        <p:txBody>
          <a:bodyPr wrap="square" rtlCol="0">
            <a:spAutoFit/>
          </a:bodyPr>
          <a:lstStyle/>
          <a:p>
            <a:r>
              <a:rPr lang="en-US" dirty="0"/>
              <a:t>Sources: Testimony of Paul </a:t>
            </a:r>
            <a:r>
              <a:rPr lang="en-US" dirty="0" err="1"/>
              <a:t>Lisankie</a:t>
            </a:r>
            <a:r>
              <a:rPr lang="en-US" dirty="0"/>
              <a:t>, Director, Division of Workers’ Compensation, Senate Labor and Commerce Committee, March 10, 2005.</a:t>
            </a:r>
          </a:p>
          <a:p>
            <a:r>
              <a:rPr lang="en-US" dirty="0"/>
              <a:t>Alaska Workers’ Compensation Appeals Commission Annual Report for Calendar Year 2021.</a:t>
            </a:r>
          </a:p>
        </p:txBody>
      </p:sp>
      <p:sp>
        <p:nvSpPr>
          <p:cNvPr id="5" name="Slide Number Placeholder 4">
            <a:extLst>
              <a:ext uri="{FF2B5EF4-FFF2-40B4-BE49-F238E27FC236}">
                <a16:creationId xmlns:a16="http://schemas.microsoft.com/office/drawing/2014/main" id="{40E0947F-AC8C-4758-8E34-7F653993F3E1}"/>
              </a:ext>
            </a:extLst>
          </p:cNvPr>
          <p:cNvSpPr>
            <a:spLocks noGrp="1"/>
          </p:cNvSpPr>
          <p:nvPr>
            <p:ph type="sldNum" sz="quarter" idx="12"/>
          </p:nvPr>
        </p:nvSpPr>
        <p:spPr/>
        <p:txBody>
          <a:bodyPr/>
          <a:lstStyle/>
          <a:p>
            <a:fld id="{420DA218-C3EA-4F1D-86E0-353EA21F6B30}" type="slidenum">
              <a:rPr lang="en-US" smtClean="0"/>
              <a:t>7</a:t>
            </a:fld>
            <a:endParaRPr lang="en-US" dirty="0"/>
          </a:p>
        </p:txBody>
      </p:sp>
    </p:spTree>
    <p:extLst>
      <p:ext uri="{BB962C8B-B14F-4D97-AF65-F5344CB8AC3E}">
        <p14:creationId xmlns:p14="http://schemas.microsoft.com/office/powerpoint/2010/main" val="2516848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499AD7B-99D4-4755-8966-F7BA042690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46920" cy="6858000"/>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1A06F89A-489D-4383-94C5-42F7FF2E9A6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DC594EC7-BDC8-4063-9335-D3966961A999}"/>
              </a:ext>
            </a:extLst>
          </p:cNvPr>
          <p:cNvSpPr txBox="1"/>
          <p:nvPr/>
        </p:nvSpPr>
        <p:spPr>
          <a:xfrm>
            <a:off x="640079" y="2023236"/>
            <a:ext cx="3659777" cy="2820908"/>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kern="1200" dirty="0">
                <a:solidFill>
                  <a:srgbClr val="FFFFFF"/>
                </a:solidFill>
                <a:latin typeface="+mj-lt"/>
                <a:ea typeface="+mj-ea"/>
                <a:cs typeface="+mj-cs"/>
              </a:rPr>
              <a:t>HB 63 Will Reduce Appeals to the Supreme Court</a:t>
            </a:r>
          </a:p>
        </p:txBody>
      </p:sp>
      <p:graphicFrame>
        <p:nvGraphicFramePr>
          <p:cNvPr id="7" name="TextBox 2">
            <a:extLst>
              <a:ext uri="{FF2B5EF4-FFF2-40B4-BE49-F238E27FC236}">
                <a16:creationId xmlns:a16="http://schemas.microsoft.com/office/drawing/2014/main" id="{ED0B9424-25DB-445E-BA1E-BFA42FC423A7}"/>
              </a:ext>
            </a:extLst>
          </p:cNvPr>
          <p:cNvGraphicFramePr/>
          <p:nvPr>
            <p:extLst>
              <p:ext uri="{D42A27DB-BD31-4B8C-83A1-F6EECF244321}">
                <p14:modId xmlns:p14="http://schemas.microsoft.com/office/powerpoint/2010/main" val="3712243071"/>
              </p:ext>
            </p:extLst>
          </p:nvPr>
        </p:nvGraphicFramePr>
        <p:xfrm>
          <a:off x="6091238" y="955653"/>
          <a:ext cx="5115491"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2B40BDEA-254C-479E-8EA3-45C5F12E533A}"/>
              </a:ext>
            </a:extLst>
          </p:cNvPr>
          <p:cNvSpPr txBox="1"/>
          <p:nvPr/>
        </p:nvSpPr>
        <p:spPr>
          <a:xfrm>
            <a:off x="6596743" y="5380672"/>
            <a:ext cx="5595257" cy="1200329"/>
          </a:xfrm>
          <a:prstGeom prst="rect">
            <a:avLst/>
          </a:prstGeom>
          <a:noFill/>
        </p:spPr>
        <p:txBody>
          <a:bodyPr wrap="square" rtlCol="0">
            <a:spAutoFit/>
          </a:bodyPr>
          <a:lstStyle/>
          <a:p>
            <a:r>
              <a:rPr lang="en-US" dirty="0"/>
              <a:t>Sources:  Testimony of Doug </a:t>
            </a:r>
            <a:r>
              <a:rPr lang="en-US" dirty="0" err="1"/>
              <a:t>Wooliver</a:t>
            </a:r>
            <a:r>
              <a:rPr lang="en-US" dirty="0"/>
              <a:t>, administrative attorney, Alaska Court System, Senate Labor and Commerce Committee, March 10, 2005.</a:t>
            </a:r>
          </a:p>
          <a:p>
            <a:r>
              <a:rPr lang="en-US" dirty="0"/>
              <a:t>Legislative Research Services Report 19-175.</a:t>
            </a:r>
          </a:p>
        </p:txBody>
      </p:sp>
      <p:sp>
        <p:nvSpPr>
          <p:cNvPr id="6" name="Slide Number Placeholder 5">
            <a:extLst>
              <a:ext uri="{FF2B5EF4-FFF2-40B4-BE49-F238E27FC236}">
                <a16:creationId xmlns:a16="http://schemas.microsoft.com/office/drawing/2014/main" id="{4720F0CD-641D-40CE-A5DF-89761A41112A}"/>
              </a:ext>
            </a:extLst>
          </p:cNvPr>
          <p:cNvSpPr>
            <a:spLocks noGrp="1"/>
          </p:cNvSpPr>
          <p:nvPr>
            <p:ph type="sldNum" sz="quarter" idx="12"/>
          </p:nvPr>
        </p:nvSpPr>
        <p:spPr/>
        <p:txBody>
          <a:bodyPr/>
          <a:lstStyle/>
          <a:p>
            <a:fld id="{420DA218-C3EA-4F1D-86E0-353EA21F6B30}" type="slidenum">
              <a:rPr lang="en-US" smtClean="0"/>
              <a:t>8</a:t>
            </a:fld>
            <a:endParaRPr lang="en-US"/>
          </a:p>
        </p:txBody>
      </p:sp>
    </p:spTree>
    <p:extLst>
      <p:ext uri="{BB962C8B-B14F-4D97-AF65-F5344CB8AC3E}">
        <p14:creationId xmlns:p14="http://schemas.microsoft.com/office/powerpoint/2010/main" val="1593416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Down Arrow 7">
            <a:extLst>
              <a:ext uri="{FF2B5EF4-FFF2-40B4-BE49-F238E27FC236}">
                <a16:creationId xmlns:a16="http://schemas.microsoft.com/office/drawing/2014/main" id="{73DE2CFE-42F2-48F0-8706-5264E012B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288521" y="381403"/>
            <a:ext cx="2200313" cy="3342508"/>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extBox 1">
            <a:extLst>
              <a:ext uri="{FF2B5EF4-FFF2-40B4-BE49-F238E27FC236}">
                <a16:creationId xmlns:a16="http://schemas.microsoft.com/office/drawing/2014/main" id="{82224614-2257-49C0-9FE0-4D3FAE7D7130}"/>
              </a:ext>
            </a:extLst>
          </p:cNvPr>
          <p:cNvSpPr txBox="1"/>
          <p:nvPr/>
        </p:nvSpPr>
        <p:spPr>
          <a:xfrm>
            <a:off x="966952" y="1204108"/>
            <a:ext cx="2669406" cy="1781175"/>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2000" kern="1200" dirty="0">
                <a:solidFill>
                  <a:srgbClr val="FFFFFF"/>
                </a:solidFill>
                <a:latin typeface="+mj-lt"/>
                <a:ea typeface="+mj-ea"/>
                <a:cs typeface="+mj-cs"/>
              </a:rPr>
              <a:t>Alaska’s Workers’ Compensation and Safety Program Faces a Growing Budget Deficit- HB 63 Will Help Fill It</a:t>
            </a:r>
          </a:p>
        </p:txBody>
      </p:sp>
      <p:sp>
        <p:nvSpPr>
          <p:cNvPr id="3" name="TextBox 2">
            <a:extLst>
              <a:ext uri="{FF2B5EF4-FFF2-40B4-BE49-F238E27FC236}">
                <a16:creationId xmlns:a16="http://schemas.microsoft.com/office/drawing/2014/main" id="{21E4033A-F9C9-4BDE-9137-209AF93EC514}"/>
              </a:ext>
            </a:extLst>
          </p:cNvPr>
          <p:cNvSpPr txBox="1"/>
          <p:nvPr/>
        </p:nvSpPr>
        <p:spPr>
          <a:xfrm>
            <a:off x="966951" y="3355130"/>
            <a:ext cx="2669407" cy="2427333"/>
          </a:xfrm>
          <a:prstGeom prst="rect">
            <a:avLst/>
          </a:prstGeom>
        </p:spPr>
        <p:txBody>
          <a:bodyPr vert="horz" lIns="91440" tIns="45720" rIns="91440" bIns="45720" rtlCol="0">
            <a:normAutofit lnSpcReduction="10000"/>
          </a:bodyPr>
          <a:lstStyle/>
          <a:p>
            <a:pPr marL="285750" indent="-228600">
              <a:lnSpc>
                <a:spcPct val="90000"/>
              </a:lnSpc>
              <a:spcAft>
                <a:spcPts val="600"/>
              </a:spcAft>
              <a:buFont typeface="Arial" panose="020B0604020202020204" pitchFamily="34" charset="0"/>
              <a:buChar char="•"/>
            </a:pPr>
            <a:r>
              <a:rPr lang="en-US" sz="1600" dirty="0"/>
              <a:t>Workers’ Compensation and Safety are funded by a tax on Workers’ Compensation payments</a:t>
            </a:r>
          </a:p>
          <a:p>
            <a:pPr marL="285750" indent="-228600">
              <a:lnSpc>
                <a:spcPct val="90000"/>
              </a:lnSpc>
              <a:spcAft>
                <a:spcPts val="600"/>
              </a:spcAft>
              <a:buFont typeface="Arial" panose="020B0604020202020204" pitchFamily="34" charset="0"/>
              <a:buChar char="•"/>
            </a:pPr>
            <a:r>
              <a:rPr lang="en-US" sz="1600" dirty="0"/>
              <a:t>These programs cost $9.1 million annually and are projected to remain flat</a:t>
            </a:r>
          </a:p>
          <a:p>
            <a:pPr marL="285750" indent="-228600">
              <a:lnSpc>
                <a:spcPct val="90000"/>
              </a:lnSpc>
              <a:spcAft>
                <a:spcPts val="600"/>
              </a:spcAft>
              <a:buFont typeface="Arial" panose="020B0604020202020204" pitchFamily="34" charset="0"/>
              <a:buChar char="•"/>
            </a:pPr>
            <a:r>
              <a:rPr lang="en-US" sz="1600" dirty="0"/>
              <a:t>Saving $433,000 will help close the growing budget gap.</a:t>
            </a:r>
          </a:p>
          <a:p>
            <a:pPr marL="285750" indent="-228600">
              <a:lnSpc>
                <a:spcPct val="90000"/>
              </a:lnSpc>
              <a:spcAft>
                <a:spcPts val="600"/>
              </a:spcAft>
              <a:buFont typeface="Arial" panose="020B0604020202020204" pitchFamily="34" charset="0"/>
              <a:buChar char="•"/>
            </a:pPr>
            <a:endParaRPr lang="en-US" sz="1600" dirty="0"/>
          </a:p>
        </p:txBody>
      </p:sp>
      <p:graphicFrame>
        <p:nvGraphicFramePr>
          <p:cNvPr id="8" name="Chart 7">
            <a:extLst>
              <a:ext uri="{FF2B5EF4-FFF2-40B4-BE49-F238E27FC236}">
                <a16:creationId xmlns:a16="http://schemas.microsoft.com/office/drawing/2014/main" id="{1E4D39B2-A2D1-431C-A6CD-8E1BAEE136EB}"/>
              </a:ext>
            </a:extLst>
          </p:cNvPr>
          <p:cNvGraphicFramePr/>
          <p:nvPr>
            <p:extLst>
              <p:ext uri="{D42A27DB-BD31-4B8C-83A1-F6EECF244321}">
                <p14:modId xmlns:p14="http://schemas.microsoft.com/office/powerpoint/2010/main" val="4275343312"/>
              </p:ext>
            </p:extLst>
          </p:nvPr>
        </p:nvGraphicFramePr>
        <p:xfrm>
          <a:off x="4662102" y="952500"/>
          <a:ext cx="6903723" cy="4829963"/>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3E9C724C-D4D5-43EB-B616-572651ABBD45}"/>
              </a:ext>
            </a:extLst>
          </p:cNvPr>
          <p:cNvSpPr txBox="1"/>
          <p:nvPr/>
        </p:nvSpPr>
        <p:spPr>
          <a:xfrm>
            <a:off x="5775649" y="5962261"/>
            <a:ext cx="6416351" cy="646331"/>
          </a:xfrm>
          <a:prstGeom prst="rect">
            <a:avLst/>
          </a:prstGeom>
          <a:noFill/>
        </p:spPr>
        <p:txBody>
          <a:bodyPr wrap="square" rtlCol="0">
            <a:spAutoFit/>
          </a:bodyPr>
          <a:lstStyle/>
          <a:p>
            <a:r>
              <a:rPr lang="en-US" dirty="0"/>
              <a:t>Sources:  Legislative Finance Division</a:t>
            </a:r>
          </a:p>
          <a:p>
            <a:r>
              <a:rPr lang="en-US" dirty="0"/>
              <a:t>Department of Revenue, Revenue Sources Book, Fall 2019</a:t>
            </a:r>
          </a:p>
        </p:txBody>
      </p:sp>
      <p:sp>
        <p:nvSpPr>
          <p:cNvPr id="10" name="Slide Number Placeholder 9">
            <a:extLst>
              <a:ext uri="{FF2B5EF4-FFF2-40B4-BE49-F238E27FC236}">
                <a16:creationId xmlns:a16="http://schemas.microsoft.com/office/drawing/2014/main" id="{F2D9E4B4-6E1D-4902-BE5D-2FEC04B776D2}"/>
              </a:ext>
            </a:extLst>
          </p:cNvPr>
          <p:cNvSpPr>
            <a:spLocks noGrp="1"/>
          </p:cNvSpPr>
          <p:nvPr>
            <p:ph type="sldNum" sz="quarter" idx="12"/>
          </p:nvPr>
        </p:nvSpPr>
        <p:spPr/>
        <p:txBody>
          <a:bodyPr/>
          <a:lstStyle/>
          <a:p>
            <a:fld id="{420DA218-C3EA-4F1D-86E0-353EA21F6B30}" type="slidenum">
              <a:rPr lang="en-US" smtClean="0"/>
              <a:t>9</a:t>
            </a:fld>
            <a:endParaRPr lang="en-US"/>
          </a:p>
        </p:txBody>
      </p:sp>
    </p:spTree>
    <p:extLst>
      <p:ext uri="{BB962C8B-B14F-4D97-AF65-F5344CB8AC3E}">
        <p14:creationId xmlns:p14="http://schemas.microsoft.com/office/powerpoint/2010/main" val="2119205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13822</TotalTime>
  <Words>669</Words>
  <Application>Microsoft Office PowerPoint</Application>
  <PresentationFormat>Widescreen</PresentationFormat>
  <Paragraphs>76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Black</vt:lpstr>
      <vt:lpstr>Bell MT</vt:lpstr>
      <vt:lpstr>Calibri</vt:lpstr>
      <vt:lpstr>Calibri Light</vt:lpstr>
      <vt:lpstr>Office Theme</vt:lpstr>
      <vt:lpstr>House Bill 63 Repeal Workers’ Compensation Appeals Commission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Senate Bill 76 Repeal Workers’ Compensation Appeals Commission</dc:title>
  <dc:creator>David Dunsmore</dc:creator>
  <cp:lastModifiedBy>Ryan McKee</cp:lastModifiedBy>
  <cp:revision>12</cp:revision>
  <cp:lastPrinted>2023-02-06T23:12:17Z</cp:lastPrinted>
  <dcterms:created xsi:type="dcterms:W3CDTF">2020-02-11T20:01:09Z</dcterms:created>
  <dcterms:modified xsi:type="dcterms:W3CDTF">2023-02-15T23:37:21Z</dcterms:modified>
</cp:coreProperties>
</file>