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254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2609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254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2609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5940" y="1152271"/>
            <a:ext cx="3681095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254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2609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254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254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1061" y="351154"/>
            <a:ext cx="1801876" cy="385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2609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9648" y="1260728"/>
            <a:ext cx="8464702" cy="3909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60104" y="6651242"/>
            <a:ext cx="117475" cy="172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254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ewcollier@alaska.edu" TargetMode="External"/><Relationship Id="rId5" Type="http://schemas.openxmlformats.org/officeDocument/2006/relationships/hyperlink" Target="mailto:japarrish2@alaska.edu" TargetMode="Externa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80769" y="2826258"/>
            <a:ext cx="5981700" cy="633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-20" dirty="0">
                <a:solidFill>
                  <a:srgbClr val="FFFFFF"/>
                </a:solidFill>
              </a:rPr>
              <a:t>Integration </a:t>
            </a:r>
            <a:r>
              <a:rPr sz="4000" spc="-10" dirty="0">
                <a:solidFill>
                  <a:srgbClr val="FFFFFF"/>
                </a:solidFill>
              </a:rPr>
              <a:t>Pilot</a:t>
            </a:r>
            <a:r>
              <a:rPr sz="4000" spc="30" dirty="0">
                <a:solidFill>
                  <a:srgbClr val="FFFFFF"/>
                </a:solidFill>
              </a:rPr>
              <a:t> </a:t>
            </a:r>
            <a:r>
              <a:rPr sz="4000" spc="-25" dirty="0">
                <a:solidFill>
                  <a:srgbClr val="FFFFFF"/>
                </a:solidFill>
              </a:rPr>
              <a:t>Program</a:t>
            </a:r>
            <a:endParaRPr sz="400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" dirty="0"/>
              <a:t>1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1454277" y="3923665"/>
            <a:ext cx="6236970" cy="1629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2400" dirty="0">
                <a:solidFill>
                  <a:srgbClr val="D9D9D9"/>
                </a:solidFill>
                <a:latin typeface="Trebuchet MS"/>
                <a:cs typeface="Trebuchet MS"/>
              </a:rPr>
              <a:t>Alaska </a:t>
            </a:r>
            <a:r>
              <a:rPr sz="2400" spc="-5" dirty="0">
                <a:solidFill>
                  <a:srgbClr val="D9D9D9"/>
                </a:solidFill>
                <a:latin typeface="Trebuchet MS"/>
                <a:cs typeface="Trebuchet MS"/>
              </a:rPr>
              <a:t>Center </a:t>
            </a:r>
            <a:r>
              <a:rPr sz="2400" dirty="0">
                <a:solidFill>
                  <a:srgbClr val="D9D9D9"/>
                </a:solidFill>
                <a:latin typeface="Trebuchet MS"/>
                <a:cs typeface="Trebuchet MS"/>
              </a:rPr>
              <a:t>for </a:t>
            </a:r>
            <a:r>
              <a:rPr sz="2400" spc="-5" dirty="0">
                <a:solidFill>
                  <a:srgbClr val="D9D9D9"/>
                </a:solidFill>
                <a:latin typeface="Trebuchet MS"/>
                <a:cs typeface="Trebuchet MS"/>
              </a:rPr>
              <a:t>Unmanned </a:t>
            </a:r>
            <a:r>
              <a:rPr sz="2400" dirty="0">
                <a:solidFill>
                  <a:srgbClr val="D9D9D9"/>
                </a:solidFill>
                <a:latin typeface="Trebuchet MS"/>
                <a:cs typeface="Trebuchet MS"/>
              </a:rPr>
              <a:t>Aircraft</a:t>
            </a:r>
            <a:r>
              <a:rPr sz="2400" spc="-160" dirty="0">
                <a:solidFill>
                  <a:srgbClr val="D9D9D9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D9D9D9"/>
                </a:solidFill>
                <a:latin typeface="Trebuchet MS"/>
                <a:cs typeface="Trebuchet MS"/>
              </a:rPr>
              <a:t>Systems</a:t>
            </a:r>
            <a:endParaRPr sz="24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</a:pPr>
            <a:r>
              <a:rPr sz="2400" spc="-5" dirty="0">
                <a:solidFill>
                  <a:srgbClr val="D9D9D9"/>
                </a:solidFill>
                <a:latin typeface="Trebuchet MS"/>
                <a:cs typeface="Trebuchet MS"/>
              </a:rPr>
              <a:t>Integration</a:t>
            </a:r>
            <a:r>
              <a:rPr sz="2400" spc="-70" dirty="0">
                <a:solidFill>
                  <a:srgbClr val="D9D9D9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D9D9D9"/>
                </a:solidFill>
                <a:latin typeface="Trebuchet MS"/>
                <a:cs typeface="Trebuchet MS"/>
              </a:rPr>
              <a:t>(ACUASI)</a:t>
            </a:r>
            <a:endParaRPr sz="24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570"/>
              </a:spcBef>
            </a:pPr>
            <a:r>
              <a:rPr sz="2400" dirty="0">
                <a:solidFill>
                  <a:srgbClr val="D9D9D9"/>
                </a:solidFill>
                <a:latin typeface="Trebuchet MS"/>
                <a:cs typeface="Trebuchet MS"/>
              </a:rPr>
              <a:t>Eric</a:t>
            </a:r>
            <a:r>
              <a:rPr sz="2400" spc="-100" dirty="0">
                <a:solidFill>
                  <a:srgbClr val="D9D9D9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D9D9D9"/>
                </a:solidFill>
                <a:latin typeface="Trebuchet MS"/>
                <a:cs typeface="Trebuchet MS"/>
              </a:rPr>
              <a:t>Collier</a:t>
            </a:r>
            <a:endParaRPr sz="24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570"/>
              </a:spcBef>
            </a:pPr>
            <a:r>
              <a:rPr sz="2400" dirty="0">
                <a:solidFill>
                  <a:srgbClr val="D9D9D9"/>
                </a:solidFill>
                <a:latin typeface="Trebuchet MS"/>
                <a:cs typeface="Trebuchet MS"/>
              </a:rPr>
              <a:t>ACUASI </a:t>
            </a:r>
            <a:r>
              <a:rPr sz="2400" spc="-5" dirty="0">
                <a:solidFill>
                  <a:srgbClr val="D9D9D9"/>
                </a:solidFill>
                <a:latin typeface="Trebuchet MS"/>
                <a:cs typeface="Trebuchet MS"/>
              </a:rPr>
              <a:t>Safety</a:t>
            </a:r>
            <a:r>
              <a:rPr sz="2400" spc="-75" dirty="0">
                <a:solidFill>
                  <a:srgbClr val="D9D9D9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D9D9D9"/>
                </a:solidFill>
                <a:latin typeface="Trebuchet MS"/>
                <a:cs typeface="Trebuchet MS"/>
              </a:rPr>
              <a:t>Officer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4485" y="351154"/>
            <a:ext cx="5953760" cy="3854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What </a:t>
            </a:r>
            <a:r>
              <a:rPr spc="-5" dirty="0"/>
              <a:t>is the </a:t>
            </a:r>
            <a:r>
              <a:rPr dirty="0"/>
              <a:t>UAS </a:t>
            </a:r>
            <a:r>
              <a:rPr spc="-10" dirty="0"/>
              <a:t>Integration </a:t>
            </a:r>
            <a:r>
              <a:rPr dirty="0"/>
              <a:t>Pilot</a:t>
            </a:r>
            <a:r>
              <a:rPr spc="-90" dirty="0"/>
              <a:t> </a:t>
            </a:r>
            <a:r>
              <a:rPr spc="-15" dirty="0"/>
              <a:t>Program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260729"/>
            <a:ext cx="8058784" cy="481457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355600" marR="252095" indent="-342900">
              <a:lnSpc>
                <a:spcPts val="2380"/>
              </a:lnSpc>
              <a:spcBef>
                <a:spcPts val="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10" dirty="0">
                <a:latin typeface="Trebuchet MS"/>
                <a:cs typeface="Trebuchet MS"/>
              </a:rPr>
              <a:t>IPP </a:t>
            </a:r>
            <a:r>
              <a:rPr sz="2200" spc="-5" dirty="0">
                <a:latin typeface="Trebuchet MS"/>
                <a:cs typeface="Trebuchet MS"/>
              </a:rPr>
              <a:t>creates a mechanism for the private sector </a:t>
            </a:r>
            <a:r>
              <a:rPr sz="2200" spc="-10" dirty="0">
                <a:latin typeface="Trebuchet MS"/>
                <a:cs typeface="Trebuchet MS"/>
              </a:rPr>
              <a:t>and  </a:t>
            </a:r>
            <a:r>
              <a:rPr sz="2200" spc="-5" dirty="0">
                <a:latin typeface="Trebuchet MS"/>
                <a:cs typeface="Trebuchet MS"/>
              </a:rPr>
              <a:t>state/local/tribal governments to make</a:t>
            </a:r>
            <a:r>
              <a:rPr sz="2200" spc="50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experienced-based</a:t>
            </a:r>
            <a:endParaRPr sz="2200">
              <a:latin typeface="Trebuchet MS"/>
              <a:cs typeface="Trebuchet MS"/>
            </a:endParaRPr>
          </a:p>
          <a:p>
            <a:pPr marL="355600">
              <a:lnSpc>
                <a:spcPts val="2210"/>
              </a:lnSpc>
            </a:pPr>
            <a:r>
              <a:rPr sz="2200" spc="-10" dirty="0">
                <a:latin typeface="Trebuchet MS"/>
                <a:cs typeface="Trebuchet MS"/>
              </a:rPr>
              <a:t>and data-driven </a:t>
            </a:r>
            <a:r>
              <a:rPr sz="2200" spc="-5" dirty="0">
                <a:latin typeface="Trebuchet MS"/>
                <a:cs typeface="Trebuchet MS"/>
              </a:rPr>
              <a:t>contributions to </a:t>
            </a:r>
            <a:r>
              <a:rPr sz="2200" spc="-10" dirty="0">
                <a:latin typeface="Trebuchet MS"/>
                <a:cs typeface="Trebuchet MS"/>
              </a:rPr>
              <a:t>the </a:t>
            </a:r>
            <a:r>
              <a:rPr sz="2200" spc="-5" dirty="0">
                <a:latin typeface="Trebuchet MS"/>
                <a:cs typeface="Trebuchet MS"/>
              </a:rPr>
              <a:t>national framework</a:t>
            </a:r>
            <a:r>
              <a:rPr sz="2200" spc="5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to</a:t>
            </a:r>
            <a:endParaRPr sz="2200">
              <a:latin typeface="Trebuchet MS"/>
              <a:cs typeface="Trebuchet MS"/>
            </a:endParaRPr>
          </a:p>
          <a:p>
            <a:pPr marL="355600">
              <a:lnSpc>
                <a:spcPts val="2510"/>
              </a:lnSpc>
            </a:pPr>
            <a:r>
              <a:rPr sz="2200" spc="-5" dirty="0">
                <a:latin typeface="Trebuchet MS"/>
                <a:cs typeface="Trebuchet MS"/>
              </a:rPr>
              <a:t>safely integrate UAS into our</a:t>
            </a:r>
            <a:r>
              <a:rPr sz="2200" spc="10" dirty="0">
                <a:latin typeface="Trebuchet MS"/>
                <a:cs typeface="Trebuchet MS"/>
              </a:rPr>
              <a:t> </a:t>
            </a:r>
            <a:r>
              <a:rPr sz="2200" spc="-40" dirty="0">
                <a:latin typeface="Trebuchet MS"/>
                <a:cs typeface="Trebuchet MS"/>
              </a:rPr>
              <a:t>economy.</a:t>
            </a:r>
            <a:endParaRPr sz="2200">
              <a:latin typeface="Trebuchet MS"/>
              <a:cs typeface="Trebuchet MS"/>
            </a:endParaRPr>
          </a:p>
          <a:p>
            <a:pPr marL="355600" marR="62230" indent="-342900">
              <a:lnSpc>
                <a:spcPct val="90000"/>
              </a:lnSpc>
              <a:spcBef>
                <a:spcPts val="5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rebuchet MS"/>
                <a:cs typeface="Trebuchet MS"/>
              </a:rPr>
              <a:t>Designed </a:t>
            </a:r>
            <a:r>
              <a:rPr sz="2200" dirty="0">
                <a:latin typeface="Trebuchet MS"/>
                <a:cs typeface="Trebuchet MS"/>
              </a:rPr>
              <a:t>to </a:t>
            </a:r>
            <a:r>
              <a:rPr sz="2200" spc="-5" dirty="0">
                <a:latin typeface="Trebuchet MS"/>
                <a:cs typeface="Trebuchet MS"/>
              </a:rPr>
              <a:t>foster innovation </a:t>
            </a:r>
            <a:r>
              <a:rPr sz="2200" spc="-10" dirty="0">
                <a:latin typeface="Trebuchet MS"/>
                <a:cs typeface="Trebuchet MS"/>
              </a:rPr>
              <a:t>and </a:t>
            </a:r>
            <a:r>
              <a:rPr sz="2200" spc="-5" dirty="0">
                <a:latin typeface="Trebuchet MS"/>
                <a:cs typeface="Trebuchet MS"/>
              </a:rPr>
              <a:t>advance the integration of  UAS into our </a:t>
            </a:r>
            <a:r>
              <a:rPr sz="2200" spc="-25" dirty="0">
                <a:latin typeface="Trebuchet MS"/>
                <a:cs typeface="Trebuchet MS"/>
              </a:rPr>
              <a:t>nation’s </a:t>
            </a:r>
            <a:r>
              <a:rPr sz="2200" spc="-5" dirty="0">
                <a:latin typeface="Trebuchet MS"/>
                <a:cs typeface="Trebuchet MS"/>
              </a:rPr>
              <a:t>airspace to U.S. global leadership in  the emerging UAS</a:t>
            </a:r>
            <a:r>
              <a:rPr sz="2200" spc="-35" dirty="0">
                <a:latin typeface="Trebuchet MS"/>
                <a:cs typeface="Trebuchet MS"/>
              </a:rPr>
              <a:t> industry.</a:t>
            </a:r>
            <a:endParaRPr sz="2200">
              <a:latin typeface="Trebuchet MS"/>
              <a:cs typeface="Trebuchet MS"/>
            </a:endParaRPr>
          </a:p>
          <a:p>
            <a:pPr marL="355600" marR="22225" indent="-342900">
              <a:lnSpc>
                <a:spcPts val="2380"/>
              </a:lnSpc>
              <a:spcBef>
                <a:spcPts val="55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rebuchet MS"/>
                <a:cs typeface="Trebuchet MS"/>
              </a:rPr>
              <a:t>Ensures community participation in determining best path  forward for integrating UAS safely into the national</a:t>
            </a:r>
            <a:r>
              <a:rPr sz="2200" spc="4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airspace.</a:t>
            </a:r>
            <a:endParaRPr sz="2200">
              <a:latin typeface="Trebuchet MS"/>
              <a:cs typeface="Trebuchet MS"/>
            </a:endParaRPr>
          </a:p>
          <a:p>
            <a:pPr marL="355600" marR="229235" indent="-342900">
              <a:lnSpc>
                <a:spcPct val="90000"/>
              </a:lnSpc>
              <a:spcBef>
                <a:spcPts val="48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rebuchet MS"/>
                <a:cs typeface="Trebuchet MS"/>
              </a:rPr>
              <a:t>UAS has the potential to significantly enhance the safety of  the American public and perform a variety of jobs that  currently pose </a:t>
            </a:r>
            <a:r>
              <a:rPr sz="2200" spc="-10" dirty="0">
                <a:latin typeface="Trebuchet MS"/>
                <a:cs typeface="Trebuchet MS"/>
              </a:rPr>
              <a:t>dangerous </a:t>
            </a:r>
            <a:r>
              <a:rPr sz="2200" spc="-5" dirty="0">
                <a:latin typeface="Trebuchet MS"/>
                <a:cs typeface="Trebuchet MS"/>
              </a:rPr>
              <a:t>risk to human</a:t>
            </a:r>
            <a:r>
              <a:rPr sz="2200" spc="45" dirty="0">
                <a:latin typeface="Trebuchet MS"/>
                <a:cs typeface="Trebuchet MS"/>
              </a:rPr>
              <a:t> </a:t>
            </a:r>
            <a:r>
              <a:rPr sz="2200" spc="-5" dirty="0">
                <a:latin typeface="Trebuchet MS"/>
                <a:cs typeface="Trebuchet MS"/>
              </a:rPr>
              <a:t>operations.</a:t>
            </a:r>
            <a:endParaRPr sz="2200">
              <a:latin typeface="Trebuchet MS"/>
              <a:cs typeface="Trebuchet MS"/>
            </a:endParaRPr>
          </a:p>
          <a:p>
            <a:pPr marL="355600" marR="5080" indent="-342900">
              <a:lnSpc>
                <a:spcPts val="2380"/>
              </a:lnSpc>
              <a:spcBef>
                <a:spcPts val="55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rebuchet MS"/>
                <a:cs typeface="Trebuchet MS"/>
              </a:rPr>
              <a:t>Three </a:t>
            </a:r>
            <a:r>
              <a:rPr sz="2200" spc="-10" dirty="0">
                <a:latin typeface="Trebuchet MS"/>
                <a:cs typeface="Trebuchet MS"/>
              </a:rPr>
              <a:t>year program working </a:t>
            </a:r>
            <a:r>
              <a:rPr sz="2200" spc="-5" dirty="0">
                <a:latin typeface="Trebuchet MS"/>
                <a:cs typeface="Trebuchet MS"/>
              </a:rPr>
              <a:t>for operational solutions </a:t>
            </a:r>
            <a:r>
              <a:rPr sz="2200" spc="-10" dirty="0">
                <a:latin typeface="Trebuchet MS"/>
                <a:cs typeface="Trebuchet MS"/>
              </a:rPr>
              <a:t>to  </a:t>
            </a:r>
            <a:r>
              <a:rPr sz="2200" spc="-5" dirty="0">
                <a:latin typeface="Trebuchet MS"/>
                <a:cs typeface="Trebuchet MS"/>
              </a:rPr>
              <a:t>reduce the waiver and airspace authorization process thus  leading to advanced commercial UAS</a:t>
            </a:r>
            <a:r>
              <a:rPr sz="2200" spc="40" dirty="0">
                <a:latin typeface="Trebuchet MS"/>
                <a:cs typeface="Trebuchet MS"/>
              </a:rPr>
              <a:t> </a:t>
            </a:r>
            <a:r>
              <a:rPr sz="2200" spc="-5" dirty="0">
                <a:latin typeface="Trebuchet MS"/>
                <a:cs typeface="Trebuchet MS"/>
              </a:rPr>
              <a:t>operations/applications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1940" y="510540"/>
            <a:ext cx="1228344" cy="4282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901940" y="106679"/>
            <a:ext cx="1115568" cy="11155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" dirty="0"/>
              <a:t>2</a:t>
            </a:fld>
            <a:endParaRPr spc="-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7677" y="351154"/>
            <a:ext cx="3629660" cy="365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ACUASI </a:t>
            </a:r>
            <a:r>
              <a:rPr dirty="0"/>
              <a:t>as Lead</a:t>
            </a:r>
            <a:r>
              <a:rPr spc="-240" dirty="0"/>
              <a:t> </a:t>
            </a:r>
            <a:r>
              <a:rPr dirty="0"/>
              <a:t>Applicant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pc="-5" dirty="0"/>
              <a:t>Experience</a:t>
            </a:r>
          </a:p>
          <a:p>
            <a:pPr marL="756285" marR="165100" lvl="1" indent="-286385">
              <a:lnSpc>
                <a:spcPct val="100000"/>
              </a:lnSpc>
              <a:spcBef>
                <a:spcPts val="45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spc="-5" dirty="0">
                <a:latin typeface="Trebuchet MS"/>
                <a:cs typeface="Trebuchet MS"/>
              </a:rPr>
              <a:t>Conducting </a:t>
            </a:r>
            <a:r>
              <a:rPr sz="1800" spc="-10" dirty="0">
                <a:latin typeface="Trebuchet MS"/>
                <a:cs typeface="Trebuchet MS"/>
              </a:rPr>
              <a:t>UAS operations  </a:t>
            </a:r>
            <a:r>
              <a:rPr sz="1800" spc="-5" dirty="0">
                <a:latin typeface="Trebuchet MS"/>
                <a:cs typeface="Trebuchet MS"/>
              </a:rPr>
              <a:t>since</a:t>
            </a:r>
            <a:r>
              <a:rPr sz="1800" spc="-10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2001.</a:t>
            </a:r>
            <a:endParaRPr sz="1800">
              <a:latin typeface="Trebuchet MS"/>
              <a:cs typeface="Trebuchet MS"/>
            </a:endParaRPr>
          </a:p>
          <a:p>
            <a:pPr marL="756285" marR="120650" lvl="1" indent="-286385">
              <a:lnSpc>
                <a:spcPct val="100000"/>
              </a:lnSpc>
              <a:spcBef>
                <a:spcPts val="43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spc="-5" dirty="0">
                <a:latin typeface="Trebuchet MS"/>
                <a:cs typeface="Trebuchet MS"/>
              </a:rPr>
              <a:t>Over 25,000 flight </a:t>
            </a:r>
            <a:r>
              <a:rPr sz="1800" spc="-10" dirty="0">
                <a:latin typeface="Trebuchet MS"/>
                <a:cs typeface="Trebuchet MS"/>
              </a:rPr>
              <a:t>hour  </a:t>
            </a:r>
            <a:r>
              <a:rPr sz="1800" spc="-5" dirty="0">
                <a:latin typeface="Trebuchet MS"/>
                <a:cs typeface="Trebuchet MS"/>
              </a:rPr>
              <a:t>experience within the</a:t>
            </a:r>
            <a:r>
              <a:rPr sz="1800" spc="-5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NAS.</a:t>
            </a:r>
            <a:endParaRPr sz="1800">
              <a:latin typeface="Trebuchet MS"/>
              <a:cs typeface="Trebuchet MS"/>
            </a:endParaRPr>
          </a:p>
          <a:p>
            <a:pPr marL="756285" marR="114300" lvl="1" indent="-286385">
              <a:lnSpc>
                <a:spcPct val="100000"/>
              </a:lnSpc>
              <a:spcBef>
                <a:spcPts val="43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spc="-5" dirty="0">
                <a:latin typeface="Trebuchet MS"/>
                <a:cs typeface="Trebuchet MS"/>
              </a:rPr>
              <a:t>All operators at </a:t>
            </a:r>
            <a:r>
              <a:rPr sz="1800" dirty="0">
                <a:latin typeface="Trebuchet MS"/>
                <a:cs typeface="Trebuchet MS"/>
              </a:rPr>
              <a:t>a </a:t>
            </a:r>
            <a:r>
              <a:rPr sz="1800" spc="-5" dirty="0">
                <a:latin typeface="Trebuchet MS"/>
                <a:cs typeface="Trebuchet MS"/>
              </a:rPr>
              <a:t>minimum  have private pilot with </a:t>
            </a:r>
            <a:r>
              <a:rPr sz="1800" dirty="0">
                <a:latin typeface="Trebuchet MS"/>
                <a:cs typeface="Trebuchet MS"/>
              </a:rPr>
              <a:t>a  107</a:t>
            </a:r>
            <a:r>
              <a:rPr sz="1800" spc="-7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endorsement.</a:t>
            </a:r>
            <a:endParaRPr sz="1800">
              <a:latin typeface="Trebuchet MS"/>
              <a:cs typeface="Trebuchet MS"/>
            </a:endParaRPr>
          </a:p>
          <a:p>
            <a:pPr marL="756285" lvl="1" indent="-286385">
              <a:lnSpc>
                <a:spcPct val="100000"/>
              </a:lnSpc>
              <a:spcBef>
                <a:spcPts val="42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spc="-5" dirty="0">
                <a:latin typeface="Trebuchet MS"/>
                <a:cs typeface="Trebuchet MS"/>
              </a:rPr>
              <a:t>Leader in Arctic</a:t>
            </a:r>
            <a:r>
              <a:rPr sz="1800" spc="-15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research</a:t>
            </a:r>
            <a:endParaRPr sz="1800">
              <a:latin typeface="Trebuchet MS"/>
              <a:cs typeface="Trebuchet MS"/>
            </a:endParaRPr>
          </a:p>
          <a:p>
            <a:pPr marL="756285">
              <a:lnSpc>
                <a:spcPct val="100000"/>
              </a:lnSpc>
            </a:pPr>
            <a:r>
              <a:rPr sz="1800" spc="-5" dirty="0"/>
              <a:t>and development for</a:t>
            </a:r>
            <a:r>
              <a:rPr sz="1800" spc="-60" dirty="0"/>
              <a:t> </a:t>
            </a:r>
            <a:r>
              <a:rPr sz="1800" spc="-5" dirty="0"/>
              <a:t>UAS.</a:t>
            </a:r>
            <a:endParaRPr sz="1800"/>
          </a:p>
          <a:p>
            <a:pPr marL="756285" marR="5080" lvl="1" indent="-286385">
              <a:lnSpc>
                <a:spcPct val="100000"/>
              </a:lnSpc>
              <a:spcBef>
                <a:spcPts val="434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spc="-5" dirty="0">
                <a:latin typeface="Trebuchet MS"/>
                <a:cs typeface="Trebuchet MS"/>
              </a:rPr>
              <a:t>Engineering team on site </a:t>
            </a:r>
            <a:r>
              <a:rPr sz="1800" spc="-10" dirty="0">
                <a:latin typeface="Trebuchet MS"/>
                <a:cs typeface="Trebuchet MS"/>
              </a:rPr>
              <a:t>for  </a:t>
            </a:r>
            <a:r>
              <a:rPr sz="1800" dirty="0">
                <a:latin typeface="Trebuchet MS"/>
                <a:cs typeface="Trebuchet MS"/>
              </a:rPr>
              <a:t>rapid </a:t>
            </a:r>
            <a:r>
              <a:rPr sz="1800" spc="-5" dirty="0">
                <a:latin typeface="Trebuchet MS"/>
                <a:cs typeface="Trebuchet MS"/>
              </a:rPr>
              <a:t>payload</a:t>
            </a:r>
            <a:r>
              <a:rPr sz="1800" spc="-114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development.</a:t>
            </a:r>
            <a:endParaRPr sz="1800">
              <a:latin typeface="Trebuchet MS"/>
              <a:cs typeface="Trebuchet MS"/>
            </a:endParaRPr>
          </a:p>
          <a:p>
            <a:pPr marL="756285" marR="81915" lvl="1" indent="-286385">
              <a:lnSpc>
                <a:spcPct val="100000"/>
              </a:lnSpc>
              <a:spcBef>
                <a:spcPts val="42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spc="-5" dirty="0">
                <a:latin typeface="Trebuchet MS"/>
                <a:cs typeface="Trebuchet MS"/>
              </a:rPr>
              <a:t>Data processing team  ensuring our clients receive  products beyond</a:t>
            </a:r>
            <a:r>
              <a:rPr sz="1800" spc="-9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reproach.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1940" y="510540"/>
            <a:ext cx="1228344" cy="4282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901940" y="106679"/>
            <a:ext cx="1115568" cy="11155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500753" y="1161415"/>
            <a:ext cx="3712845" cy="4526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latin typeface="Trebuchet MS"/>
                <a:cs typeface="Trebuchet MS"/>
              </a:rPr>
              <a:t>Equipment</a:t>
            </a:r>
            <a:endParaRPr sz="2200">
              <a:latin typeface="Trebuchet MS"/>
              <a:cs typeface="Trebuchet MS"/>
            </a:endParaRPr>
          </a:p>
          <a:p>
            <a:pPr marL="756285" lvl="1" indent="-286385">
              <a:lnSpc>
                <a:spcPct val="100000"/>
              </a:lnSpc>
              <a:spcBef>
                <a:spcPts val="45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dirty="0">
                <a:latin typeface="Trebuchet MS"/>
                <a:cs typeface="Trebuchet MS"/>
              </a:rPr>
              <a:t>BVLOS </a:t>
            </a:r>
            <a:r>
              <a:rPr sz="1800" spc="-5" dirty="0">
                <a:latin typeface="Trebuchet MS"/>
                <a:cs typeface="Trebuchet MS"/>
              </a:rPr>
              <a:t>capable and</a:t>
            </a:r>
            <a:r>
              <a:rPr sz="1800" spc="-6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proven.</a:t>
            </a:r>
            <a:endParaRPr sz="1800">
              <a:latin typeface="Trebuchet MS"/>
              <a:cs typeface="Trebuchet MS"/>
            </a:endParaRPr>
          </a:p>
          <a:p>
            <a:pPr marL="756285" marR="544195" lvl="1" indent="-286385">
              <a:lnSpc>
                <a:spcPct val="100000"/>
              </a:lnSpc>
              <a:spcBef>
                <a:spcPts val="43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dirty="0">
                <a:latin typeface="Trebuchet MS"/>
                <a:cs typeface="Trebuchet MS"/>
              </a:rPr>
              <a:t>Small </a:t>
            </a:r>
            <a:r>
              <a:rPr sz="1800" spc="-5" dirty="0">
                <a:latin typeface="Trebuchet MS"/>
                <a:cs typeface="Trebuchet MS"/>
              </a:rPr>
              <a:t>and Large UAS</a:t>
            </a:r>
            <a:r>
              <a:rPr sz="1800" spc="-9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on  </a:t>
            </a:r>
            <a:r>
              <a:rPr sz="1800" spc="-5" dirty="0">
                <a:latin typeface="Trebuchet MS"/>
                <a:cs typeface="Trebuchet MS"/>
              </a:rPr>
              <a:t>hand and </a:t>
            </a:r>
            <a:r>
              <a:rPr sz="1800" dirty="0">
                <a:latin typeface="Trebuchet MS"/>
                <a:cs typeface="Trebuchet MS"/>
              </a:rPr>
              <a:t>rapidly  </a:t>
            </a:r>
            <a:r>
              <a:rPr sz="1800" spc="-5" dirty="0">
                <a:latin typeface="Trebuchet MS"/>
                <a:cs typeface="Trebuchet MS"/>
              </a:rPr>
              <a:t>deployable.</a:t>
            </a:r>
            <a:endParaRPr sz="1800">
              <a:latin typeface="Trebuchet MS"/>
              <a:cs typeface="Trebuchet MS"/>
            </a:endParaRPr>
          </a:p>
          <a:p>
            <a:pPr marL="756285" marR="585470" lvl="1" indent="-286385">
              <a:lnSpc>
                <a:spcPct val="100000"/>
              </a:lnSpc>
              <a:spcBef>
                <a:spcPts val="43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spc="-5" dirty="0">
                <a:latin typeface="Trebuchet MS"/>
                <a:cs typeface="Trebuchet MS"/>
              </a:rPr>
              <a:t>Diversity </a:t>
            </a:r>
            <a:r>
              <a:rPr sz="1800" spc="-10" dirty="0">
                <a:latin typeface="Trebuchet MS"/>
                <a:cs typeface="Trebuchet MS"/>
              </a:rPr>
              <a:t>of </a:t>
            </a:r>
            <a:r>
              <a:rPr sz="1800" spc="-5" dirty="0">
                <a:latin typeface="Trebuchet MS"/>
                <a:cs typeface="Trebuchet MS"/>
              </a:rPr>
              <a:t>payloads  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O/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R/LI</a:t>
            </a:r>
            <a:r>
              <a:rPr sz="1800" spc="-5" dirty="0">
                <a:latin typeface="Trebuchet MS"/>
                <a:cs typeface="Trebuchet MS"/>
              </a:rPr>
              <a:t>DA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-5" dirty="0">
                <a:latin typeface="Trebuchet MS"/>
                <a:cs typeface="Trebuchet MS"/>
              </a:rPr>
              <a:t>/</a:t>
            </a:r>
            <a:r>
              <a:rPr sz="1800" spc="5" dirty="0">
                <a:latin typeface="Trebuchet MS"/>
                <a:cs typeface="Trebuchet MS"/>
              </a:rPr>
              <a:t>C</a:t>
            </a:r>
            <a:r>
              <a:rPr sz="1800" spc="-5" dirty="0">
                <a:latin typeface="Trebuchet MS"/>
                <a:cs typeface="Trebuchet MS"/>
              </a:rPr>
              <a:t>he</a:t>
            </a:r>
            <a:r>
              <a:rPr sz="1800" spc="5" dirty="0">
                <a:latin typeface="Trebuchet MS"/>
                <a:cs typeface="Trebuchet MS"/>
              </a:rPr>
              <a:t>m</a:t>
            </a:r>
            <a:r>
              <a:rPr sz="1800" spc="-5" dirty="0">
                <a:latin typeface="Trebuchet MS"/>
                <a:cs typeface="Trebuchet MS"/>
              </a:rPr>
              <a:t>ical  </a:t>
            </a:r>
            <a:r>
              <a:rPr sz="1800" spc="-10" dirty="0">
                <a:latin typeface="Trebuchet MS"/>
                <a:cs typeface="Trebuchet MS"/>
              </a:rPr>
              <a:t>Sensing/Particulate  </a:t>
            </a:r>
            <a:r>
              <a:rPr sz="1800" spc="-5" dirty="0">
                <a:latin typeface="Trebuchet MS"/>
                <a:cs typeface="Trebuchet MS"/>
              </a:rPr>
              <a:t>Monitoring.</a:t>
            </a:r>
            <a:endParaRPr sz="1800">
              <a:latin typeface="Trebuchet MS"/>
              <a:cs typeface="Trebuchet MS"/>
            </a:endParaRPr>
          </a:p>
          <a:p>
            <a:pPr marL="756285" marR="647065" lvl="1" indent="-286385">
              <a:lnSpc>
                <a:spcPct val="100000"/>
              </a:lnSpc>
              <a:spcBef>
                <a:spcPts val="43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spc="-5" dirty="0">
                <a:latin typeface="Trebuchet MS"/>
                <a:cs typeface="Trebuchet MS"/>
              </a:rPr>
              <a:t>Long range over water  persistence.</a:t>
            </a:r>
            <a:endParaRPr sz="1800">
              <a:latin typeface="Trebuchet MS"/>
              <a:cs typeface="Trebuchet MS"/>
            </a:endParaRPr>
          </a:p>
          <a:p>
            <a:pPr marL="756285" lvl="1" indent="-286385">
              <a:lnSpc>
                <a:spcPct val="100000"/>
              </a:lnSpc>
              <a:spcBef>
                <a:spcPts val="43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spc="-5" dirty="0">
                <a:latin typeface="Trebuchet MS"/>
                <a:cs typeface="Trebuchet MS"/>
              </a:rPr>
              <a:t>Detailed </a:t>
            </a:r>
            <a:r>
              <a:rPr sz="1800" dirty="0">
                <a:latin typeface="Trebuchet MS"/>
                <a:cs typeface="Trebuchet MS"/>
              </a:rPr>
              <a:t>3-D</a:t>
            </a:r>
            <a:r>
              <a:rPr sz="1800" spc="-9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mapping.</a:t>
            </a:r>
            <a:endParaRPr sz="1800">
              <a:latin typeface="Trebuchet MS"/>
              <a:cs typeface="Trebuchet MS"/>
            </a:endParaRPr>
          </a:p>
          <a:p>
            <a:pPr marL="756285" marR="5080" lvl="1" indent="-286385">
              <a:lnSpc>
                <a:spcPct val="100000"/>
              </a:lnSpc>
              <a:spcBef>
                <a:spcPts val="43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800" spc="-10" dirty="0">
                <a:latin typeface="Trebuchet MS"/>
                <a:cs typeface="Trebuchet MS"/>
              </a:rPr>
              <a:t>Ground control </a:t>
            </a:r>
            <a:r>
              <a:rPr sz="1800" spc="-5" dirty="0">
                <a:latin typeface="Trebuchet MS"/>
                <a:cs typeface="Trebuchet MS"/>
              </a:rPr>
              <a:t>stations  providing real-time solutions  on site </a:t>
            </a:r>
            <a:r>
              <a:rPr sz="1800" spc="-10" dirty="0">
                <a:latin typeface="Trebuchet MS"/>
                <a:cs typeface="Trebuchet MS"/>
              </a:rPr>
              <a:t>or </a:t>
            </a:r>
            <a:r>
              <a:rPr sz="1800" spc="-5" dirty="0">
                <a:latin typeface="Trebuchet MS"/>
                <a:cs typeface="Trebuchet MS"/>
              </a:rPr>
              <a:t>via data</a:t>
            </a:r>
            <a:r>
              <a:rPr sz="1800" spc="-3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terminal.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" dirty="0"/>
              <a:t>3</a:t>
            </a:fld>
            <a:endParaRPr spc="-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82873" y="351154"/>
            <a:ext cx="2778125" cy="3854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Interested</a:t>
            </a:r>
            <a:r>
              <a:rPr spc="-80" dirty="0"/>
              <a:t> </a:t>
            </a:r>
            <a:r>
              <a:rPr spc="-20" dirty="0"/>
              <a:t>Partners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22807"/>
            <a:ext cx="3696335" cy="4911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spc="-15" dirty="0">
                <a:latin typeface="Trebuchet MS"/>
                <a:cs typeface="Trebuchet MS"/>
              </a:rPr>
              <a:t>Project </a:t>
            </a:r>
            <a:r>
              <a:rPr sz="2000" spc="-10" dirty="0">
                <a:latin typeface="Trebuchet MS"/>
                <a:cs typeface="Trebuchet MS"/>
              </a:rPr>
              <a:t>Relativity </a:t>
            </a:r>
            <a:r>
              <a:rPr sz="2000" spc="-5" dirty="0">
                <a:latin typeface="Trebuchet MS"/>
                <a:cs typeface="Trebuchet MS"/>
              </a:rPr>
              <a:t>to</a:t>
            </a:r>
            <a:r>
              <a:rPr sz="2000" spc="-1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IPP</a:t>
            </a:r>
            <a:endParaRPr sz="2000">
              <a:latin typeface="Trebuchet MS"/>
              <a:cs typeface="Trebuchet MS"/>
            </a:endParaRPr>
          </a:p>
          <a:p>
            <a:pPr marL="756285" lvl="1" indent="-286385">
              <a:lnSpc>
                <a:spcPts val="1939"/>
              </a:lnSpc>
              <a:spcBef>
                <a:spcPts val="21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700" dirty="0">
                <a:latin typeface="Trebuchet MS"/>
                <a:cs typeface="Trebuchet MS"/>
              </a:rPr>
              <a:t>Quantity of</a:t>
            </a:r>
            <a:r>
              <a:rPr sz="1700" spc="-100" dirty="0">
                <a:latin typeface="Trebuchet MS"/>
                <a:cs typeface="Trebuchet MS"/>
              </a:rPr>
              <a:t> </a:t>
            </a:r>
            <a:r>
              <a:rPr sz="1700" spc="-5" dirty="0">
                <a:latin typeface="Trebuchet MS"/>
                <a:cs typeface="Trebuchet MS"/>
              </a:rPr>
              <a:t>operations</a:t>
            </a:r>
            <a:endParaRPr sz="1700">
              <a:latin typeface="Trebuchet MS"/>
              <a:cs typeface="Trebuchet MS"/>
            </a:endParaRPr>
          </a:p>
          <a:p>
            <a:pPr marL="756285">
              <a:lnSpc>
                <a:spcPts val="1939"/>
              </a:lnSpc>
            </a:pPr>
            <a:r>
              <a:rPr sz="1700" spc="-5" dirty="0">
                <a:latin typeface="Trebuchet MS"/>
                <a:cs typeface="Trebuchet MS"/>
              </a:rPr>
              <a:t>conducted.</a:t>
            </a:r>
            <a:endParaRPr sz="1700">
              <a:latin typeface="Trebuchet MS"/>
              <a:cs typeface="Trebuchet MS"/>
            </a:endParaRPr>
          </a:p>
          <a:p>
            <a:pPr marL="756285" lvl="1" indent="-286385">
              <a:lnSpc>
                <a:spcPct val="100000"/>
              </a:lnSpc>
              <a:spcBef>
                <a:spcPts val="204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700" spc="-5" dirty="0">
                <a:latin typeface="Trebuchet MS"/>
                <a:cs typeface="Trebuchet MS"/>
              </a:rPr>
              <a:t>Beyond </a:t>
            </a:r>
            <a:r>
              <a:rPr sz="1700" spc="-10" dirty="0">
                <a:latin typeface="Trebuchet MS"/>
                <a:cs typeface="Trebuchet MS"/>
              </a:rPr>
              <a:t>Visual </a:t>
            </a:r>
            <a:r>
              <a:rPr sz="1700" spc="-5" dirty="0">
                <a:latin typeface="Trebuchet MS"/>
                <a:cs typeface="Trebuchet MS"/>
              </a:rPr>
              <a:t>Line </a:t>
            </a:r>
            <a:r>
              <a:rPr sz="1700" dirty="0">
                <a:latin typeface="Trebuchet MS"/>
                <a:cs typeface="Trebuchet MS"/>
              </a:rPr>
              <a:t>of</a:t>
            </a:r>
            <a:r>
              <a:rPr sz="1700" spc="-75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Sight.</a:t>
            </a:r>
            <a:endParaRPr sz="1700">
              <a:latin typeface="Trebuchet MS"/>
              <a:cs typeface="Trebuchet MS"/>
            </a:endParaRPr>
          </a:p>
          <a:p>
            <a:pPr marL="756285" lvl="1" indent="-286385">
              <a:lnSpc>
                <a:spcPct val="100000"/>
              </a:lnSpc>
              <a:spcBef>
                <a:spcPts val="20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700" spc="-5" dirty="0">
                <a:latin typeface="Trebuchet MS"/>
                <a:cs typeface="Trebuchet MS"/>
              </a:rPr>
              <a:t>Extended </a:t>
            </a:r>
            <a:r>
              <a:rPr sz="1700" spc="-10" dirty="0">
                <a:latin typeface="Trebuchet MS"/>
                <a:cs typeface="Trebuchet MS"/>
              </a:rPr>
              <a:t>Visual </a:t>
            </a:r>
            <a:r>
              <a:rPr sz="1700" spc="-5" dirty="0">
                <a:latin typeface="Trebuchet MS"/>
                <a:cs typeface="Trebuchet MS"/>
              </a:rPr>
              <a:t>Line </a:t>
            </a:r>
            <a:r>
              <a:rPr sz="1700" dirty="0">
                <a:latin typeface="Trebuchet MS"/>
                <a:cs typeface="Trebuchet MS"/>
              </a:rPr>
              <a:t>of</a:t>
            </a:r>
            <a:r>
              <a:rPr sz="1700" spc="-70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Sight.</a:t>
            </a:r>
            <a:endParaRPr sz="1700">
              <a:latin typeface="Trebuchet MS"/>
              <a:cs typeface="Trebuchet MS"/>
            </a:endParaRPr>
          </a:p>
          <a:p>
            <a:pPr marL="756285" marR="5080" lvl="1" indent="-286385">
              <a:lnSpc>
                <a:spcPts val="1839"/>
              </a:lnSpc>
              <a:spcBef>
                <a:spcPts val="42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700" spc="-5" dirty="0">
                <a:latin typeface="Trebuchet MS"/>
                <a:cs typeface="Trebuchet MS"/>
              </a:rPr>
              <a:t>Operations conducted </a:t>
            </a:r>
            <a:r>
              <a:rPr sz="1700" dirty="0">
                <a:latin typeface="Trebuchet MS"/>
                <a:cs typeface="Trebuchet MS"/>
              </a:rPr>
              <a:t>over  human </a:t>
            </a:r>
            <a:r>
              <a:rPr sz="1700" spc="-5" dirty="0">
                <a:latin typeface="Trebuchet MS"/>
                <a:cs typeface="Trebuchet MS"/>
              </a:rPr>
              <a:t>beings. (Urban</a:t>
            </a:r>
            <a:r>
              <a:rPr sz="1700" spc="-110" dirty="0">
                <a:latin typeface="Trebuchet MS"/>
                <a:cs typeface="Trebuchet MS"/>
              </a:rPr>
              <a:t> </a:t>
            </a:r>
            <a:r>
              <a:rPr sz="1700" spc="-5" dirty="0">
                <a:latin typeface="Trebuchet MS"/>
                <a:cs typeface="Trebuchet MS"/>
              </a:rPr>
              <a:t>setting)</a:t>
            </a:r>
            <a:endParaRPr sz="1700">
              <a:latin typeface="Trebuchet MS"/>
              <a:cs typeface="Trebuchet MS"/>
            </a:endParaRPr>
          </a:p>
          <a:p>
            <a:pPr marL="756285" lvl="1" indent="-286385">
              <a:lnSpc>
                <a:spcPct val="100000"/>
              </a:lnSpc>
              <a:spcBef>
                <a:spcPts val="17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700" spc="-15" dirty="0">
                <a:latin typeface="Trebuchet MS"/>
                <a:cs typeface="Trebuchet MS"/>
              </a:rPr>
              <a:t>Package</a:t>
            </a:r>
            <a:r>
              <a:rPr sz="1700" spc="-85" dirty="0">
                <a:latin typeface="Trebuchet MS"/>
                <a:cs typeface="Trebuchet MS"/>
              </a:rPr>
              <a:t> </a:t>
            </a:r>
            <a:r>
              <a:rPr sz="1700" spc="-5" dirty="0">
                <a:latin typeface="Trebuchet MS"/>
                <a:cs typeface="Trebuchet MS"/>
              </a:rPr>
              <a:t>Delivery</a:t>
            </a:r>
            <a:endParaRPr sz="1700">
              <a:latin typeface="Trebuchet MS"/>
              <a:cs typeface="Trebuchet MS"/>
            </a:endParaRPr>
          </a:p>
          <a:p>
            <a:pPr marL="756285" lvl="1" indent="-286385">
              <a:lnSpc>
                <a:spcPct val="100000"/>
              </a:lnSpc>
              <a:spcBef>
                <a:spcPts val="20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700" spc="-5" dirty="0">
                <a:latin typeface="Trebuchet MS"/>
                <a:cs typeface="Trebuchet MS"/>
              </a:rPr>
              <a:t>Night</a:t>
            </a:r>
            <a:r>
              <a:rPr sz="1700" spc="-55" dirty="0">
                <a:latin typeface="Trebuchet MS"/>
                <a:cs typeface="Trebuchet MS"/>
              </a:rPr>
              <a:t> </a:t>
            </a:r>
            <a:r>
              <a:rPr sz="1700" spc="-5" dirty="0">
                <a:latin typeface="Trebuchet MS"/>
                <a:cs typeface="Trebuchet MS"/>
              </a:rPr>
              <a:t>Operations</a:t>
            </a:r>
            <a:endParaRPr sz="1700">
              <a:latin typeface="Trebuchet MS"/>
              <a:cs typeface="Trebuchet MS"/>
            </a:endParaRPr>
          </a:p>
          <a:p>
            <a:pPr marL="756285" lvl="1" indent="-286385">
              <a:lnSpc>
                <a:spcPts val="1939"/>
              </a:lnSpc>
              <a:spcBef>
                <a:spcPts val="20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700" spc="-5" dirty="0">
                <a:latin typeface="Trebuchet MS"/>
                <a:cs typeface="Trebuchet MS"/>
              </a:rPr>
              <a:t>Operations </a:t>
            </a:r>
            <a:r>
              <a:rPr sz="1700" dirty="0">
                <a:latin typeface="Trebuchet MS"/>
                <a:cs typeface="Trebuchet MS"/>
              </a:rPr>
              <a:t>at</a:t>
            </a:r>
            <a:r>
              <a:rPr sz="1700" spc="-140" dirty="0">
                <a:latin typeface="Trebuchet MS"/>
                <a:cs typeface="Trebuchet MS"/>
              </a:rPr>
              <a:t> </a:t>
            </a:r>
            <a:r>
              <a:rPr sz="1700" spc="-5" dirty="0">
                <a:latin typeface="Trebuchet MS"/>
                <a:cs typeface="Trebuchet MS"/>
              </a:rPr>
              <a:t>Altitudes</a:t>
            </a:r>
            <a:endParaRPr sz="1700">
              <a:latin typeface="Trebuchet MS"/>
              <a:cs typeface="Trebuchet MS"/>
            </a:endParaRPr>
          </a:p>
          <a:p>
            <a:pPr marL="756285">
              <a:lnSpc>
                <a:spcPts val="1939"/>
              </a:lnSpc>
            </a:pPr>
            <a:r>
              <a:rPr sz="1700" spc="-5" dirty="0">
                <a:latin typeface="Trebuchet MS"/>
                <a:cs typeface="Trebuchet MS"/>
              </a:rPr>
              <a:t>&gt;200’AGL </a:t>
            </a:r>
            <a:r>
              <a:rPr sz="1700" dirty="0">
                <a:latin typeface="Trebuchet MS"/>
                <a:cs typeface="Trebuchet MS"/>
              </a:rPr>
              <a:t>to &lt; </a:t>
            </a:r>
            <a:r>
              <a:rPr sz="1700" spc="-5" dirty="0">
                <a:latin typeface="Trebuchet MS"/>
                <a:cs typeface="Trebuchet MS"/>
              </a:rPr>
              <a:t>400’</a:t>
            </a:r>
            <a:r>
              <a:rPr sz="1700" spc="-305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AGL</a:t>
            </a:r>
            <a:endParaRPr sz="1700">
              <a:latin typeface="Trebuchet MS"/>
              <a:cs typeface="Trebuchet MS"/>
            </a:endParaRPr>
          </a:p>
          <a:p>
            <a:pPr marL="756285" lvl="1" indent="-286385">
              <a:lnSpc>
                <a:spcPct val="100000"/>
              </a:lnSpc>
              <a:spcBef>
                <a:spcPts val="204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700" spc="-25" dirty="0">
                <a:latin typeface="Trebuchet MS"/>
                <a:cs typeface="Trebuchet MS"/>
              </a:rPr>
              <a:t>Part </a:t>
            </a:r>
            <a:r>
              <a:rPr sz="1700" spc="-5" dirty="0">
                <a:latin typeface="Trebuchet MS"/>
                <a:cs typeface="Trebuchet MS"/>
              </a:rPr>
              <a:t>107 </a:t>
            </a:r>
            <a:r>
              <a:rPr sz="1700" dirty="0">
                <a:latin typeface="Trebuchet MS"/>
                <a:cs typeface="Trebuchet MS"/>
              </a:rPr>
              <a:t>and </a:t>
            </a:r>
            <a:r>
              <a:rPr sz="1700" spc="-5" dirty="0">
                <a:latin typeface="Trebuchet MS"/>
                <a:cs typeface="Trebuchet MS"/>
              </a:rPr>
              <a:t>333</a:t>
            </a:r>
            <a:r>
              <a:rPr sz="1700" spc="-60" dirty="0">
                <a:latin typeface="Trebuchet MS"/>
                <a:cs typeface="Trebuchet MS"/>
              </a:rPr>
              <a:t> </a:t>
            </a:r>
            <a:r>
              <a:rPr sz="1700" spc="-5" dirty="0">
                <a:latin typeface="Trebuchet MS"/>
                <a:cs typeface="Trebuchet MS"/>
              </a:rPr>
              <a:t>Exemptions</a:t>
            </a:r>
            <a:endParaRPr sz="1700">
              <a:latin typeface="Trebuchet MS"/>
              <a:cs typeface="Trebuchet MS"/>
            </a:endParaRPr>
          </a:p>
          <a:p>
            <a:pPr marL="756285" lvl="1" indent="-286385">
              <a:lnSpc>
                <a:spcPct val="100000"/>
              </a:lnSpc>
              <a:spcBef>
                <a:spcPts val="20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700" spc="-5" dirty="0">
                <a:latin typeface="Trebuchet MS"/>
                <a:cs typeface="Trebuchet MS"/>
              </a:rPr>
              <a:t>Safety Management</a:t>
            </a:r>
            <a:r>
              <a:rPr sz="1700" spc="-105" dirty="0">
                <a:latin typeface="Trebuchet MS"/>
                <a:cs typeface="Trebuchet MS"/>
              </a:rPr>
              <a:t> </a:t>
            </a:r>
            <a:r>
              <a:rPr sz="1700" spc="-5" dirty="0">
                <a:latin typeface="Trebuchet MS"/>
                <a:cs typeface="Trebuchet MS"/>
              </a:rPr>
              <a:t>System</a:t>
            </a:r>
            <a:endParaRPr sz="1700">
              <a:latin typeface="Trebuchet MS"/>
              <a:cs typeface="Trebuchet MS"/>
            </a:endParaRPr>
          </a:p>
          <a:p>
            <a:pPr marL="756285" lvl="1" indent="-286385">
              <a:lnSpc>
                <a:spcPct val="100000"/>
              </a:lnSpc>
              <a:spcBef>
                <a:spcPts val="20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700" spc="-60" dirty="0">
                <a:latin typeface="Trebuchet MS"/>
                <a:cs typeface="Trebuchet MS"/>
              </a:rPr>
              <a:t>COA’s</a:t>
            </a:r>
            <a:endParaRPr sz="17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300">
              <a:latin typeface="Times New Roman"/>
              <a:cs typeface="Times New Roman"/>
            </a:endParaRPr>
          </a:p>
          <a:p>
            <a:pPr marL="469900" marR="398780">
              <a:lnSpc>
                <a:spcPts val="1839"/>
              </a:lnSpc>
              <a:spcBef>
                <a:spcPts val="5"/>
              </a:spcBef>
            </a:pPr>
            <a:r>
              <a:rPr sz="1700" spc="-5" dirty="0">
                <a:latin typeface="Trebuchet MS"/>
                <a:cs typeface="Trebuchet MS"/>
              </a:rPr>
              <a:t>Note: </a:t>
            </a:r>
            <a:r>
              <a:rPr sz="1700" spc="-15" dirty="0">
                <a:latin typeface="Trebuchet MS"/>
                <a:cs typeface="Trebuchet MS"/>
              </a:rPr>
              <a:t>Project </a:t>
            </a:r>
            <a:r>
              <a:rPr sz="1700" spc="-5" dirty="0">
                <a:latin typeface="Trebuchet MS"/>
                <a:cs typeface="Trebuchet MS"/>
              </a:rPr>
              <a:t>can include  one/some </a:t>
            </a:r>
            <a:r>
              <a:rPr sz="1700" dirty="0">
                <a:latin typeface="Trebuchet MS"/>
                <a:cs typeface="Trebuchet MS"/>
              </a:rPr>
              <a:t>or all of the</a:t>
            </a:r>
            <a:r>
              <a:rPr sz="1700" spc="-100" dirty="0">
                <a:latin typeface="Trebuchet MS"/>
                <a:cs typeface="Trebuchet MS"/>
              </a:rPr>
              <a:t> </a:t>
            </a:r>
            <a:r>
              <a:rPr sz="1700" spc="-5" dirty="0">
                <a:latin typeface="Trebuchet MS"/>
                <a:cs typeface="Trebuchet MS"/>
              </a:rPr>
              <a:t>above  profiles.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1940" y="510540"/>
            <a:ext cx="1228344" cy="4282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901940" y="106679"/>
            <a:ext cx="1115568" cy="11155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500753" y="1131951"/>
            <a:ext cx="3715385" cy="5066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000" spc="-10" dirty="0">
                <a:latin typeface="Trebuchet MS"/>
                <a:cs typeface="Trebuchet MS"/>
              </a:rPr>
              <a:t>Proposal</a:t>
            </a:r>
            <a:r>
              <a:rPr sz="2000" spc="-1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Examples</a:t>
            </a:r>
            <a:endParaRPr sz="2000">
              <a:latin typeface="Trebuchet MS"/>
              <a:cs typeface="Trebuchet MS"/>
            </a:endParaRPr>
          </a:p>
          <a:p>
            <a:pPr marL="756285" marR="5080" lvl="1" indent="-286385">
              <a:lnSpc>
                <a:spcPts val="1839"/>
              </a:lnSpc>
              <a:spcBef>
                <a:spcPts val="44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700" spc="-5" dirty="0">
                <a:latin typeface="Trebuchet MS"/>
                <a:cs typeface="Trebuchet MS"/>
              </a:rPr>
              <a:t>Agricultural </a:t>
            </a:r>
            <a:r>
              <a:rPr sz="1700" dirty="0">
                <a:latin typeface="Trebuchet MS"/>
                <a:cs typeface="Trebuchet MS"/>
              </a:rPr>
              <a:t>Support</a:t>
            </a:r>
            <a:r>
              <a:rPr sz="1700" spc="-70" dirty="0">
                <a:latin typeface="Trebuchet MS"/>
                <a:cs typeface="Trebuchet MS"/>
              </a:rPr>
              <a:t> </a:t>
            </a:r>
            <a:r>
              <a:rPr sz="1700" spc="-5" dirty="0">
                <a:latin typeface="Trebuchet MS"/>
                <a:cs typeface="Trebuchet MS"/>
              </a:rPr>
              <a:t>(Farming,  Fisheries,</a:t>
            </a:r>
            <a:r>
              <a:rPr sz="1700" spc="-95" dirty="0">
                <a:latin typeface="Trebuchet MS"/>
                <a:cs typeface="Trebuchet MS"/>
              </a:rPr>
              <a:t> </a:t>
            </a:r>
            <a:r>
              <a:rPr sz="1700" spc="-5" dirty="0">
                <a:latin typeface="Trebuchet MS"/>
                <a:cs typeface="Trebuchet MS"/>
              </a:rPr>
              <a:t>Wildlife)</a:t>
            </a:r>
            <a:endParaRPr sz="1700">
              <a:latin typeface="Trebuchet MS"/>
              <a:cs typeface="Trebuchet MS"/>
            </a:endParaRPr>
          </a:p>
          <a:p>
            <a:pPr marL="756285" marR="31750" lvl="1" indent="-286385">
              <a:lnSpc>
                <a:spcPts val="1839"/>
              </a:lnSpc>
              <a:spcBef>
                <a:spcPts val="40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700" spc="-5" dirty="0">
                <a:latin typeface="Trebuchet MS"/>
                <a:cs typeface="Trebuchet MS"/>
              </a:rPr>
              <a:t>Strategic </a:t>
            </a:r>
            <a:r>
              <a:rPr sz="1700" dirty="0">
                <a:latin typeface="Trebuchet MS"/>
                <a:cs typeface="Trebuchet MS"/>
              </a:rPr>
              <a:t>Infrastructure  </a:t>
            </a:r>
            <a:r>
              <a:rPr sz="1700" spc="-5" dirty="0">
                <a:latin typeface="Trebuchet MS"/>
                <a:cs typeface="Trebuchet MS"/>
              </a:rPr>
              <a:t>inspections </a:t>
            </a:r>
            <a:r>
              <a:rPr sz="1700" spc="-15" dirty="0">
                <a:latin typeface="Trebuchet MS"/>
                <a:cs typeface="Trebuchet MS"/>
              </a:rPr>
              <a:t>(Pipeline, </a:t>
            </a:r>
            <a:r>
              <a:rPr sz="1700" spc="-5" dirty="0">
                <a:latin typeface="Trebuchet MS"/>
                <a:cs typeface="Trebuchet MS"/>
              </a:rPr>
              <a:t>Bridges,  </a:t>
            </a:r>
            <a:r>
              <a:rPr sz="1700" spc="-20" dirty="0">
                <a:latin typeface="Trebuchet MS"/>
                <a:cs typeface="Trebuchet MS"/>
              </a:rPr>
              <a:t>Ports)</a:t>
            </a:r>
            <a:endParaRPr sz="1700">
              <a:latin typeface="Trebuchet MS"/>
              <a:cs typeface="Trebuchet MS"/>
            </a:endParaRPr>
          </a:p>
          <a:p>
            <a:pPr marL="756285" marR="238125" lvl="1" indent="-286385">
              <a:lnSpc>
                <a:spcPts val="1839"/>
              </a:lnSpc>
              <a:spcBef>
                <a:spcPts val="40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700" dirty="0">
                <a:latin typeface="Trebuchet MS"/>
                <a:cs typeface="Trebuchet MS"/>
              </a:rPr>
              <a:t>Support </a:t>
            </a:r>
            <a:r>
              <a:rPr sz="1700" spc="-5" dirty="0">
                <a:latin typeface="Trebuchet MS"/>
                <a:cs typeface="Trebuchet MS"/>
              </a:rPr>
              <a:t>critical</a:t>
            </a:r>
            <a:r>
              <a:rPr sz="1700" spc="-95" dirty="0">
                <a:latin typeface="Trebuchet MS"/>
                <a:cs typeface="Trebuchet MS"/>
              </a:rPr>
              <a:t> </a:t>
            </a:r>
            <a:r>
              <a:rPr sz="1700" dirty="0">
                <a:latin typeface="Trebuchet MS"/>
                <a:cs typeface="Trebuchet MS"/>
              </a:rPr>
              <a:t>government  </a:t>
            </a:r>
            <a:r>
              <a:rPr sz="1700" spc="-5" dirty="0">
                <a:latin typeface="Trebuchet MS"/>
                <a:cs typeface="Trebuchet MS"/>
              </a:rPr>
              <a:t>activities in emergency  management planning </a:t>
            </a:r>
            <a:r>
              <a:rPr sz="1700" dirty="0">
                <a:latin typeface="Trebuchet MS"/>
                <a:cs typeface="Trebuchet MS"/>
              </a:rPr>
              <a:t>and  </a:t>
            </a:r>
            <a:r>
              <a:rPr sz="1700" spc="-5" dirty="0">
                <a:latin typeface="Trebuchet MS"/>
                <a:cs typeface="Trebuchet MS"/>
              </a:rPr>
              <a:t>response</a:t>
            </a:r>
            <a:endParaRPr sz="1700">
              <a:latin typeface="Trebuchet MS"/>
              <a:cs typeface="Trebuchet MS"/>
            </a:endParaRPr>
          </a:p>
          <a:p>
            <a:pPr marL="756285" marR="50165" lvl="1" indent="-286385">
              <a:lnSpc>
                <a:spcPts val="1839"/>
              </a:lnSpc>
              <a:spcBef>
                <a:spcPts val="40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700" spc="-5" dirty="0">
                <a:latin typeface="Trebuchet MS"/>
                <a:cs typeface="Trebuchet MS"/>
              </a:rPr>
              <a:t>Facilitate development </a:t>
            </a:r>
            <a:r>
              <a:rPr sz="1700" dirty="0">
                <a:latin typeface="Trebuchet MS"/>
                <a:cs typeface="Trebuchet MS"/>
              </a:rPr>
              <a:t>and  </a:t>
            </a:r>
            <a:r>
              <a:rPr sz="1700" spc="-5" dirty="0">
                <a:latin typeface="Trebuchet MS"/>
                <a:cs typeface="Trebuchet MS"/>
              </a:rPr>
              <a:t>innovation </a:t>
            </a:r>
            <a:r>
              <a:rPr sz="1700" dirty="0">
                <a:latin typeface="Trebuchet MS"/>
                <a:cs typeface="Trebuchet MS"/>
              </a:rPr>
              <a:t>of </a:t>
            </a:r>
            <a:r>
              <a:rPr sz="1700" spc="-5" dirty="0">
                <a:latin typeface="Trebuchet MS"/>
                <a:cs typeface="Trebuchet MS"/>
              </a:rPr>
              <a:t>commercial UAS  within the</a:t>
            </a:r>
            <a:r>
              <a:rPr sz="1700" spc="-65" dirty="0">
                <a:latin typeface="Trebuchet MS"/>
                <a:cs typeface="Trebuchet MS"/>
              </a:rPr>
              <a:t> </a:t>
            </a:r>
            <a:r>
              <a:rPr sz="1700" spc="-25" dirty="0">
                <a:latin typeface="Trebuchet MS"/>
                <a:cs typeface="Trebuchet MS"/>
              </a:rPr>
              <a:t>community.</a:t>
            </a:r>
            <a:endParaRPr sz="1700">
              <a:latin typeface="Trebuchet MS"/>
              <a:cs typeface="Trebuchet MS"/>
            </a:endParaRPr>
          </a:p>
          <a:p>
            <a:pPr marL="756285" marR="131445" lvl="1" indent="-286385">
              <a:lnSpc>
                <a:spcPct val="90000"/>
              </a:lnSpc>
              <a:spcBef>
                <a:spcPts val="38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1700" spc="-5" dirty="0">
                <a:latin typeface="Trebuchet MS"/>
                <a:cs typeface="Trebuchet MS"/>
              </a:rPr>
              <a:t>Local emergency  management, disaster  response </a:t>
            </a:r>
            <a:r>
              <a:rPr sz="1700" dirty="0">
                <a:latin typeface="Trebuchet MS"/>
                <a:cs typeface="Trebuchet MS"/>
              </a:rPr>
              <a:t>or law</a:t>
            </a:r>
            <a:r>
              <a:rPr sz="1700" spc="-85" dirty="0">
                <a:latin typeface="Trebuchet MS"/>
                <a:cs typeface="Trebuchet MS"/>
              </a:rPr>
              <a:t> </a:t>
            </a:r>
            <a:r>
              <a:rPr sz="1700" spc="-5" dirty="0">
                <a:latin typeface="Trebuchet MS"/>
                <a:cs typeface="Trebuchet MS"/>
              </a:rPr>
              <a:t>enforcement  </a:t>
            </a:r>
            <a:r>
              <a:rPr sz="1700" dirty="0">
                <a:latin typeface="Trebuchet MS"/>
                <a:cs typeface="Trebuchet MS"/>
              </a:rPr>
              <a:t>operations.</a:t>
            </a:r>
            <a:endParaRPr sz="1700">
              <a:latin typeface="Trebuchet MS"/>
              <a:cs typeface="Trebuchet MS"/>
            </a:endParaRPr>
          </a:p>
          <a:p>
            <a:pPr marL="756285" marR="507365" lvl="1" indent="-286385" algn="just">
              <a:lnSpc>
                <a:spcPts val="1839"/>
              </a:lnSpc>
              <a:spcBef>
                <a:spcPts val="430"/>
              </a:spcBef>
              <a:buFont typeface="Arial"/>
              <a:buChar char="–"/>
              <a:tabLst>
                <a:tab pos="756920" algn="l"/>
              </a:tabLst>
            </a:pPr>
            <a:r>
              <a:rPr sz="1700" spc="-5" dirty="0">
                <a:latin typeface="Trebuchet MS"/>
                <a:cs typeface="Trebuchet MS"/>
              </a:rPr>
              <a:t>Delivery </a:t>
            </a:r>
            <a:r>
              <a:rPr sz="1700" dirty="0">
                <a:latin typeface="Trebuchet MS"/>
                <a:cs typeface="Trebuchet MS"/>
              </a:rPr>
              <a:t>of </a:t>
            </a:r>
            <a:r>
              <a:rPr sz="1700" spc="-5" dirty="0">
                <a:latin typeface="Trebuchet MS"/>
                <a:cs typeface="Trebuchet MS"/>
              </a:rPr>
              <a:t>goods </a:t>
            </a:r>
            <a:r>
              <a:rPr sz="1700" dirty="0">
                <a:latin typeface="Trebuchet MS"/>
                <a:cs typeface="Trebuchet MS"/>
              </a:rPr>
              <a:t>or </a:t>
            </a:r>
            <a:r>
              <a:rPr sz="1700" spc="-5" dirty="0">
                <a:latin typeface="Trebuchet MS"/>
                <a:cs typeface="Trebuchet MS"/>
              </a:rPr>
              <a:t>life  </a:t>
            </a:r>
            <a:r>
              <a:rPr sz="1700" dirty="0">
                <a:latin typeface="Trebuchet MS"/>
                <a:cs typeface="Trebuchet MS"/>
              </a:rPr>
              <a:t>saving </a:t>
            </a:r>
            <a:r>
              <a:rPr sz="1700" spc="-5" dirty="0">
                <a:latin typeface="Trebuchet MS"/>
                <a:cs typeface="Trebuchet MS"/>
              </a:rPr>
              <a:t>materials </a:t>
            </a:r>
            <a:r>
              <a:rPr sz="1700" dirty="0">
                <a:latin typeface="Trebuchet MS"/>
                <a:cs typeface="Trebuchet MS"/>
              </a:rPr>
              <a:t>via </a:t>
            </a:r>
            <a:r>
              <a:rPr sz="1700" spc="-5" dirty="0">
                <a:latin typeface="Trebuchet MS"/>
                <a:cs typeface="Trebuchet MS"/>
              </a:rPr>
              <a:t>UAS  under </a:t>
            </a:r>
            <a:r>
              <a:rPr sz="1700" dirty="0">
                <a:latin typeface="Trebuchet MS"/>
                <a:cs typeface="Trebuchet MS"/>
              </a:rPr>
              <a:t>various</a:t>
            </a:r>
            <a:r>
              <a:rPr sz="1700" spc="-80" dirty="0">
                <a:latin typeface="Trebuchet MS"/>
                <a:cs typeface="Trebuchet MS"/>
              </a:rPr>
              <a:t> </a:t>
            </a:r>
            <a:r>
              <a:rPr sz="1700" spc="-5" dirty="0">
                <a:latin typeface="Trebuchet MS"/>
                <a:cs typeface="Trebuchet MS"/>
              </a:rPr>
              <a:t>conditions.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" dirty="0"/>
              <a:t>4</a:t>
            </a:fld>
            <a:endParaRPr spc="-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74314" y="351154"/>
            <a:ext cx="2594610" cy="3854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25" dirty="0"/>
              <a:t>ACUASI’s</a:t>
            </a:r>
            <a:r>
              <a:rPr spc="-85" dirty="0"/>
              <a:t> </a:t>
            </a:r>
            <a:r>
              <a:rPr spc="-15" dirty="0"/>
              <a:t>Timeline</a:t>
            </a:r>
          </a:p>
        </p:txBody>
      </p:sp>
      <p:sp>
        <p:nvSpPr>
          <p:cNvPr id="3" name="object 3"/>
          <p:cNvSpPr/>
          <p:nvPr/>
        </p:nvSpPr>
        <p:spPr>
          <a:xfrm>
            <a:off x="281940" y="510540"/>
            <a:ext cx="1228344" cy="4282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901940" y="106679"/>
            <a:ext cx="1115568" cy="11155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14527" y="1249790"/>
            <a:ext cx="8160127" cy="367117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396091" y="1813737"/>
            <a:ext cx="290830" cy="13830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150"/>
              </a:lnSpc>
            </a:pPr>
            <a:r>
              <a:rPr sz="1800" b="1" spc="-5" dirty="0">
                <a:solidFill>
                  <a:srgbClr val="FF0000"/>
                </a:solidFill>
                <a:latin typeface="Trebuchet MS"/>
                <a:cs typeface="Trebuchet MS"/>
              </a:rPr>
              <a:t>D</a:t>
            </a:r>
            <a:r>
              <a:rPr sz="1800" b="1" dirty="0">
                <a:solidFill>
                  <a:srgbClr val="FF0000"/>
                </a:solidFill>
                <a:latin typeface="Trebuchet MS"/>
                <a:cs typeface="Trebuchet MS"/>
              </a:rPr>
              <a:t>EC</a:t>
            </a:r>
            <a:r>
              <a:rPr sz="1800" b="1" spc="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rebuchet MS"/>
                <a:cs typeface="Trebuchet MS"/>
              </a:rPr>
              <a:t>13</a:t>
            </a:r>
            <a:r>
              <a:rPr sz="1800" b="1" spc="-1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rebuchet MS"/>
                <a:cs typeface="Trebuchet MS"/>
              </a:rPr>
              <a:t>2017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03581" y="1946325"/>
            <a:ext cx="290830" cy="12503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150"/>
              </a:lnSpc>
            </a:pPr>
            <a:r>
              <a:rPr sz="1800" b="1" dirty="0">
                <a:solidFill>
                  <a:srgbClr val="FF0000"/>
                </a:solidFill>
                <a:latin typeface="Trebuchet MS"/>
                <a:cs typeface="Trebuchet MS"/>
              </a:rPr>
              <a:t>JAN</a:t>
            </a:r>
            <a:r>
              <a:rPr sz="1800" b="1" spc="-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rebuchet MS"/>
                <a:cs typeface="Trebuchet MS"/>
              </a:rPr>
              <a:t>3</a:t>
            </a:r>
            <a:r>
              <a:rPr sz="1800" b="1" spc="-1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rebuchet MS"/>
                <a:cs typeface="Trebuchet MS"/>
              </a:rPr>
              <a:t>2018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883407" y="3710952"/>
            <a:ext cx="1217688" cy="99363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942082" y="3746753"/>
            <a:ext cx="1104900" cy="881380"/>
          </a:xfrm>
          <a:custGeom>
            <a:avLst/>
            <a:gdLst/>
            <a:ahLst/>
            <a:cxnLst/>
            <a:rect l="l" t="t" r="r" b="b"/>
            <a:pathLst>
              <a:path w="1104900" h="881379">
                <a:moveTo>
                  <a:pt x="0" y="880872"/>
                </a:moveTo>
                <a:lnTo>
                  <a:pt x="1104899" y="880872"/>
                </a:lnTo>
                <a:lnTo>
                  <a:pt x="1104899" y="0"/>
                </a:lnTo>
                <a:lnTo>
                  <a:pt x="0" y="0"/>
                </a:lnTo>
                <a:lnTo>
                  <a:pt x="0" y="880872"/>
                </a:lnTo>
                <a:close/>
              </a:path>
            </a:pathLst>
          </a:custGeom>
          <a:ln w="32004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" dirty="0"/>
              <a:t>5</a:t>
            </a:fld>
            <a:endParaRPr spc="-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74442" y="351154"/>
            <a:ext cx="3597275" cy="3854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Conclusion </a:t>
            </a:r>
            <a:r>
              <a:rPr dirty="0"/>
              <a:t>and End</a:t>
            </a:r>
            <a:r>
              <a:rPr spc="-120" dirty="0"/>
              <a:t> </a:t>
            </a:r>
            <a:r>
              <a:rPr dirty="0"/>
              <a:t>state</a:t>
            </a:r>
          </a:p>
        </p:txBody>
      </p:sp>
      <p:sp>
        <p:nvSpPr>
          <p:cNvPr id="3" name="object 3"/>
          <p:cNvSpPr/>
          <p:nvPr/>
        </p:nvSpPr>
        <p:spPr>
          <a:xfrm>
            <a:off x="281940" y="510540"/>
            <a:ext cx="1228344" cy="4282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901940" y="106679"/>
            <a:ext cx="1115568" cy="11155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35940" y="1260393"/>
            <a:ext cx="8005445" cy="4580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199390" indent="-342900">
              <a:lnSpc>
                <a:spcPct val="901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rebuchet MS"/>
                <a:cs typeface="Trebuchet MS"/>
              </a:rPr>
              <a:t>Create a </a:t>
            </a:r>
            <a:r>
              <a:rPr sz="2200" b="1" spc="-5" dirty="0">
                <a:latin typeface="Trebuchet MS"/>
                <a:cs typeface="Trebuchet MS"/>
              </a:rPr>
              <a:t>partnership </a:t>
            </a:r>
            <a:r>
              <a:rPr sz="2200" b="1" spc="-15" dirty="0">
                <a:latin typeface="Trebuchet MS"/>
                <a:cs typeface="Trebuchet MS"/>
              </a:rPr>
              <a:t>framework </a:t>
            </a:r>
            <a:r>
              <a:rPr sz="2200" spc="-5" dirty="0">
                <a:latin typeface="Trebuchet MS"/>
                <a:cs typeface="Trebuchet MS"/>
              </a:rPr>
              <a:t>for </a:t>
            </a:r>
            <a:r>
              <a:rPr sz="2200" spc="-10" dirty="0">
                <a:latin typeface="Trebuchet MS"/>
                <a:cs typeface="Trebuchet MS"/>
              </a:rPr>
              <a:t>private </a:t>
            </a:r>
            <a:r>
              <a:rPr sz="2200" spc="-5" dirty="0">
                <a:latin typeface="Trebuchet MS"/>
                <a:cs typeface="Trebuchet MS"/>
              </a:rPr>
              <a:t>sector </a:t>
            </a:r>
            <a:r>
              <a:rPr sz="2200" spc="-10" dirty="0">
                <a:latin typeface="Trebuchet MS"/>
                <a:cs typeface="Trebuchet MS"/>
              </a:rPr>
              <a:t>and  </a:t>
            </a:r>
            <a:r>
              <a:rPr sz="2200" spc="-5" dirty="0">
                <a:latin typeface="Trebuchet MS"/>
                <a:cs typeface="Trebuchet MS"/>
              </a:rPr>
              <a:t>state/local/tribal governments to achieve broader </a:t>
            </a:r>
            <a:r>
              <a:rPr sz="2200" spc="-10" dirty="0">
                <a:latin typeface="Trebuchet MS"/>
                <a:cs typeface="Trebuchet MS"/>
              </a:rPr>
              <a:t>national  </a:t>
            </a:r>
            <a:r>
              <a:rPr sz="2200" spc="-45" dirty="0">
                <a:latin typeface="Trebuchet MS"/>
                <a:cs typeface="Trebuchet MS"/>
              </a:rPr>
              <a:t>policy.</a:t>
            </a:r>
            <a:endParaRPr sz="2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9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rebuchet MS"/>
                <a:cs typeface="Trebuchet MS"/>
              </a:rPr>
              <a:t>Foster </a:t>
            </a:r>
            <a:r>
              <a:rPr sz="2200" b="1" spc="-5" dirty="0">
                <a:latin typeface="Trebuchet MS"/>
                <a:cs typeface="Trebuchet MS"/>
              </a:rPr>
              <a:t>technological innovation </a:t>
            </a:r>
            <a:r>
              <a:rPr sz="2200" spc="-5" dirty="0">
                <a:latin typeface="Trebuchet MS"/>
                <a:cs typeface="Trebuchet MS"/>
              </a:rPr>
              <a:t>that </a:t>
            </a:r>
            <a:r>
              <a:rPr sz="2200" spc="-10" dirty="0">
                <a:latin typeface="Trebuchet MS"/>
                <a:cs typeface="Trebuchet MS"/>
              </a:rPr>
              <a:t>will </a:t>
            </a:r>
            <a:r>
              <a:rPr sz="2200" spc="-5" dirty="0">
                <a:latin typeface="Trebuchet MS"/>
                <a:cs typeface="Trebuchet MS"/>
              </a:rPr>
              <a:t>create </a:t>
            </a:r>
            <a:r>
              <a:rPr sz="2200" spc="-10" dirty="0">
                <a:latin typeface="Trebuchet MS"/>
                <a:cs typeface="Trebuchet MS"/>
              </a:rPr>
              <a:t>high-paying  </a:t>
            </a:r>
            <a:r>
              <a:rPr sz="2200" spc="-5" dirty="0">
                <a:latin typeface="Trebuchet MS"/>
                <a:cs typeface="Trebuchet MS"/>
              </a:rPr>
              <a:t>jobs. </a:t>
            </a:r>
            <a:r>
              <a:rPr sz="2200" spc="-15" dirty="0">
                <a:latin typeface="Trebuchet MS"/>
                <a:cs typeface="Trebuchet MS"/>
              </a:rPr>
              <a:t>Potential </a:t>
            </a:r>
            <a:r>
              <a:rPr sz="2200" spc="-5" dirty="0">
                <a:latin typeface="Trebuchet MS"/>
                <a:cs typeface="Trebuchet MS"/>
              </a:rPr>
              <a:t>growth and economic development for  Alaska.</a:t>
            </a:r>
            <a:endParaRPr sz="2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sz="2950">
              <a:latin typeface="Times New Roman"/>
              <a:cs typeface="Times New Roman"/>
            </a:endParaRPr>
          </a:p>
          <a:p>
            <a:pPr marL="355600" marR="346075" indent="-342900">
              <a:lnSpc>
                <a:spcPct val="9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rebuchet MS"/>
                <a:cs typeface="Trebuchet MS"/>
              </a:rPr>
              <a:t>Advance the UAS industry by </a:t>
            </a:r>
            <a:r>
              <a:rPr sz="2200" spc="-10" dirty="0">
                <a:latin typeface="Trebuchet MS"/>
                <a:cs typeface="Trebuchet MS"/>
              </a:rPr>
              <a:t>informing </a:t>
            </a:r>
            <a:r>
              <a:rPr sz="2200" spc="-5" dirty="0">
                <a:latin typeface="Trebuchet MS"/>
                <a:cs typeface="Trebuchet MS"/>
              </a:rPr>
              <a:t>development of  enabling regulations that permit more </a:t>
            </a:r>
            <a:r>
              <a:rPr sz="2200" b="1" spc="-5" dirty="0">
                <a:latin typeface="Trebuchet MS"/>
                <a:cs typeface="Trebuchet MS"/>
              </a:rPr>
              <a:t>complex, </a:t>
            </a:r>
            <a:r>
              <a:rPr sz="2200" b="1" spc="-10" dirty="0">
                <a:latin typeface="Trebuchet MS"/>
                <a:cs typeface="Trebuchet MS"/>
              </a:rPr>
              <a:t>demand-  </a:t>
            </a:r>
            <a:r>
              <a:rPr sz="2200" b="1" spc="-5" dirty="0">
                <a:latin typeface="Trebuchet MS"/>
                <a:cs typeface="Trebuchet MS"/>
              </a:rPr>
              <a:t>driven</a:t>
            </a:r>
            <a:r>
              <a:rPr sz="2200" b="1" spc="-45" dirty="0">
                <a:latin typeface="Trebuchet MS"/>
                <a:cs typeface="Trebuchet MS"/>
              </a:rPr>
              <a:t> </a:t>
            </a:r>
            <a:r>
              <a:rPr sz="2200" spc="-5" dirty="0">
                <a:latin typeface="Trebuchet MS"/>
                <a:cs typeface="Trebuchet MS"/>
              </a:rPr>
              <a:t>operations.</a:t>
            </a:r>
            <a:endParaRPr sz="2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2750">
              <a:latin typeface="Times New Roman"/>
              <a:cs typeface="Times New Roman"/>
            </a:endParaRPr>
          </a:p>
          <a:p>
            <a:pPr marL="355600" indent="-342900">
              <a:lnSpc>
                <a:spcPts val="251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b="1" spc="-5" dirty="0">
                <a:latin typeface="Trebuchet MS"/>
                <a:cs typeface="Trebuchet MS"/>
              </a:rPr>
              <a:t>Push </a:t>
            </a:r>
            <a:r>
              <a:rPr sz="2200" b="1" spc="-10" dirty="0">
                <a:latin typeface="Trebuchet MS"/>
                <a:cs typeface="Trebuchet MS"/>
              </a:rPr>
              <a:t>the </a:t>
            </a:r>
            <a:r>
              <a:rPr sz="2200" b="1" spc="-5" dirty="0">
                <a:latin typeface="Trebuchet MS"/>
                <a:cs typeface="Trebuchet MS"/>
              </a:rPr>
              <a:t>boundaries </a:t>
            </a:r>
            <a:r>
              <a:rPr sz="2200" spc="-5" dirty="0">
                <a:latin typeface="Trebuchet MS"/>
                <a:cs typeface="Trebuchet MS"/>
              </a:rPr>
              <a:t>of </a:t>
            </a:r>
            <a:r>
              <a:rPr sz="2200" spc="-10" dirty="0">
                <a:latin typeface="Trebuchet MS"/>
                <a:cs typeface="Trebuchet MS"/>
              </a:rPr>
              <a:t>UAS use </a:t>
            </a:r>
            <a:r>
              <a:rPr sz="2200" spc="-5" dirty="0">
                <a:latin typeface="Trebuchet MS"/>
                <a:cs typeface="Trebuchet MS"/>
              </a:rPr>
              <a:t>by </a:t>
            </a:r>
            <a:r>
              <a:rPr sz="2200" spc="-10" dirty="0">
                <a:latin typeface="Trebuchet MS"/>
                <a:cs typeface="Trebuchet MS"/>
              </a:rPr>
              <a:t>expanding what</a:t>
            </a:r>
            <a:r>
              <a:rPr sz="2200" spc="120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is</a:t>
            </a:r>
            <a:endParaRPr sz="2200">
              <a:latin typeface="Trebuchet MS"/>
              <a:cs typeface="Trebuchet MS"/>
            </a:endParaRPr>
          </a:p>
          <a:p>
            <a:pPr marL="355600">
              <a:lnSpc>
                <a:spcPts val="2510"/>
              </a:lnSpc>
            </a:pPr>
            <a:r>
              <a:rPr sz="2200" spc="-5" dirty="0">
                <a:latin typeface="Trebuchet MS"/>
                <a:cs typeface="Trebuchet MS"/>
              </a:rPr>
              <a:t>routinely authorized under the small UAS</a:t>
            </a:r>
            <a:r>
              <a:rPr sz="2200" spc="30" dirty="0">
                <a:latin typeface="Trebuchet MS"/>
                <a:cs typeface="Trebuchet MS"/>
              </a:rPr>
              <a:t> </a:t>
            </a:r>
            <a:r>
              <a:rPr sz="2200" spc="-5" dirty="0">
                <a:latin typeface="Trebuchet MS"/>
                <a:cs typeface="Trebuchet MS"/>
              </a:rPr>
              <a:t>rule.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" dirty="0"/>
              <a:t>6</a:t>
            </a:fld>
            <a:endParaRPr spc="-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>
              <a:lnSpc>
                <a:spcPct val="100000"/>
              </a:lnSpc>
            </a:pPr>
            <a:r>
              <a:rPr spc="-15" dirty="0"/>
              <a:t>Partnerships</a:t>
            </a:r>
          </a:p>
        </p:txBody>
      </p:sp>
      <p:sp>
        <p:nvSpPr>
          <p:cNvPr id="3" name="object 3"/>
          <p:cNvSpPr/>
          <p:nvPr/>
        </p:nvSpPr>
        <p:spPr>
          <a:xfrm>
            <a:off x="281940" y="510540"/>
            <a:ext cx="1228344" cy="4282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901940" y="106679"/>
            <a:ext cx="1115568" cy="11155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7535" y="6321557"/>
            <a:ext cx="8588502" cy="53414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39648" y="1260728"/>
            <a:ext cx="8106409" cy="39090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2200" spc="-5" dirty="0">
                <a:latin typeface="Trebuchet MS"/>
                <a:cs typeface="Trebuchet MS"/>
              </a:rPr>
              <a:t>For further </a:t>
            </a:r>
            <a:r>
              <a:rPr sz="2200" spc="-10" dirty="0">
                <a:latin typeface="Trebuchet MS"/>
                <a:cs typeface="Trebuchet MS"/>
              </a:rPr>
              <a:t>information </a:t>
            </a:r>
            <a:r>
              <a:rPr sz="2200" spc="-5" dirty="0">
                <a:latin typeface="Trebuchet MS"/>
                <a:cs typeface="Trebuchet MS"/>
              </a:rPr>
              <a:t>on </a:t>
            </a:r>
            <a:r>
              <a:rPr sz="2200" spc="-10" dirty="0">
                <a:latin typeface="Trebuchet MS"/>
                <a:cs typeface="Trebuchet MS"/>
              </a:rPr>
              <a:t>how </a:t>
            </a:r>
            <a:r>
              <a:rPr sz="2200" spc="-5" dirty="0">
                <a:latin typeface="Trebuchet MS"/>
                <a:cs typeface="Trebuchet MS"/>
              </a:rPr>
              <a:t>to become an interested</a:t>
            </a:r>
            <a:r>
              <a:rPr sz="2200" spc="3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partner</a:t>
            </a:r>
            <a:endParaRPr sz="2200">
              <a:latin typeface="Trebuchet MS"/>
              <a:cs typeface="Trebuchet MS"/>
            </a:endParaRPr>
          </a:p>
          <a:p>
            <a:pPr marL="635" algn="ctr">
              <a:lnSpc>
                <a:spcPct val="100000"/>
              </a:lnSpc>
            </a:pPr>
            <a:r>
              <a:rPr sz="2200" spc="-5" dirty="0">
                <a:latin typeface="Trebuchet MS"/>
                <a:cs typeface="Trebuchet MS"/>
              </a:rPr>
              <a:t>please</a:t>
            </a:r>
            <a:r>
              <a:rPr sz="2200" spc="-105" dirty="0">
                <a:latin typeface="Trebuchet MS"/>
                <a:cs typeface="Trebuchet MS"/>
              </a:rPr>
              <a:t> </a:t>
            </a:r>
            <a:r>
              <a:rPr sz="2200" spc="-5" dirty="0">
                <a:latin typeface="Trebuchet MS"/>
                <a:cs typeface="Trebuchet MS"/>
              </a:rPr>
              <a:t>contact:</a:t>
            </a:r>
            <a:endParaRPr sz="22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200" spc="-5" dirty="0">
                <a:latin typeface="Trebuchet MS"/>
                <a:cs typeface="Trebuchet MS"/>
              </a:rPr>
              <a:t>ACUASI Director of Business</a:t>
            </a:r>
            <a:r>
              <a:rPr sz="2200" spc="-15" dirty="0">
                <a:latin typeface="Trebuchet MS"/>
                <a:cs typeface="Trebuchet MS"/>
              </a:rPr>
              <a:t> </a:t>
            </a:r>
            <a:r>
              <a:rPr sz="2200" spc="-5" dirty="0">
                <a:latin typeface="Trebuchet MS"/>
                <a:cs typeface="Trebuchet MS"/>
              </a:rPr>
              <a:t>Development</a:t>
            </a:r>
            <a:endParaRPr sz="2200">
              <a:latin typeface="Trebuchet MS"/>
              <a:cs typeface="Trebuchet MS"/>
            </a:endParaRPr>
          </a:p>
          <a:p>
            <a:pPr marL="2540" algn="ctr">
              <a:lnSpc>
                <a:spcPct val="100000"/>
              </a:lnSpc>
              <a:spcBef>
                <a:spcPts val="525"/>
              </a:spcBef>
            </a:pPr>
            <a:r>
              <a:rPr sz="2200" spc="-5" dirty="0">
                <a:latin typeface="Trebuchet MS"/>
                <a:cs typeface="Trebuchet MS"/>
              </a:rPr>
              <a:t>Jimmy </a:t>
            </a:r>
            <a:r>
              <a:rPr sz="2200" spc="-25" dirty="0">
                <a:latin typeface="Trebuchet MS"/>
                <a:cs typeface="Trebuchet MS"/>
              </a:rPr>
              <a:t>Parrish</a:t>
            </a:r>
            <a:r>
              <a:rPr sz="2200" spc="-50" dirty="0">
                <a:latin typeface="Trebuchet MS"/>
                <a:cs typeface="Trebuchet MS"/>
              </a:rPr>
              <a:t> </a:t>
            </a:r>
            <a:r>
              <a:rPr sz="2200" u="heavy" spc="-5" dirty="0">
                <a:solidFill>
                  <a:srgbClr val="0000FF"/>
                </a:solidFill>
                <a:latin typeface="Trebuchet MS"/>
                <a:cs typeface="Trebuchet MS"/>
                <a:hlinkClick r:id="rId5"/>
              </a:rPr>
              <a:t>japarrish2@alaska.edu</a:t>
            </a:r>
            <a:endParaRPr sz="2200">
              <a:latin typeface="Trebuchet MS"/>
              <a:cs typeface="Trebuchet MS"/>
            </a:endParaRPr>
          </a:p>
          <a:p>
            <a:pPr marL="1270" algn="ctr">
              <a:lnSpc>
                <a:spcPct val="100000"/>
              </a:lnSpc>
              <a:spcBef>
                <a:spcPts val="525"/>
              </a:spcBef>
            </a:pPr>
            <a:r>
              <a:rPr sz="2200" spc="-5" dirty="0">
                <a:latin typeface="Trebuchet MS"/>
                <a:cs typeface="Trebuchet MS"/>
              </a:rPr>
              <a:t>907-455-2012</a:t>
            </a:r>
            <a:endParaRPr sz="22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525"/>
              </a:spcBef>
            </a:pPr>
            <a:r>
              <a:rPr sz="2200" spc="-10" dirty="0">
                <a:latin typeface="Trebuchet MS"/>
                <a:cs typeface="Trebuchet MS"/>
              </a:rPr>
              <a:t>Or</a:t>
            </a:r>
            <a:endParaRPr sz="22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525"/>
              </a:spcBef>
            </a:pPr>
            <a:r>
              <a:rPr sz="2200" spc="-5" dirty="0">
                <a:latin typeface="Trebuchet MS"/>
                <a:cs typeface="Trebuchet MS"/>
              </a:rPr>
              <a:t>ACUASI Safety</a:t>
            </a:r>
            <a:r>
              <a:rPr sz="2200" spc="-1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Officer</a:t>
            </a:r>
            <a:endParaRPr sz="2200">
              <a:latin typeface="Trebuchet MS"/>
              <a:cs typeface="Trebuchet MS"/>
            </a:endParaRPr>
          </a:p>
          <a:p>
            <a:pPr marL="1969770" marR="1962150" algn="ctr">
              <a:lnSpc>
                <a:spcPct val="120000"/>
              </a:lnSpc>
            </a:pPr>
            <a:r>
              <a:rPr sz="2200" spc="-5" dirty="0">
                <a:latin typeface="Trebuchet MS"/>
                <a:cs typeface="Trebuchet MS"/>
              </a:rPr>
              <a:t>Eric Collier </a:t>
            </a:r>
            <a:r>
              <a:rPr sz="2200" u="heavy" spc="-10" dirty="0">
                <a:solidFill>
                  <a:srgbClr val="0000FF"/>
                </a:solidFill>
                <a:latin typeface="Trebuchet MS"/>
                <a:cs typeface="Trebuchet MS"/>
                <a:hlinkClick r:id="rId6"/>
              </a:rPr>
              <a:t>ewcollier@alaska.edu </a:t>
            </a:r>
            <a:r>
              <a:rPr sz="2200" u="heavy" spc="-10" dirty="0">
                <a:solidFill>
                  <a:srgbClr val="0000FF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latin typeface="Trebuchet MS"/>
                <a:cs typeface="Trebuchet MS"/>
              </a:rPr>
              <a:t>907-455-2024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022592" y="3950208"/>
            <a:ext cx="1994916" cy="232257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5"/>
              </a:spcBef>
            </a:pPr>
            <a:fld id="{81D60167-4931-47E6-BA6A-407CBD079E47}" type="slidenum">
              <a:rPr spc="-5" dirty="0"/>
              <a:t>7</a:t>
            </a:fld>
            <a:endParaRPr spc="-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539</Words>
  <Application>Microsoft Office PowerPoint</Application>
  <PresentationFormat>On-screen Show (4:3)</PresentationFormat>
  <Paragraphs>81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Trebuchet MS</vt:lpstr>
      <vt:lpstr>Office Theme</vt:lpstr>
      <vt:lpstr>Integration Pilot Program</vt:lpstr>
      <vt:lpstr>What is the UAS Integration Pilot Program</vt:lpstr>
      <vt:lpstr>ACUASI as Lead Applicant</vt:lpstr>
      <vt:lpstr>Interested Partners</vt:lpstr>
      <vt:lpstr>ACUASI’s Timeline</vt:lpstr>
      <vt:lpstr>Conclusion and End state</vt:lpstr>
      <vt:lpstr>Partnerships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Gregory Walker</dc:creator>
  <cp:lastModifiedBy>Buddy Whitt</cp:lastModifiedBy>
  <cp:revision>1</cp:revision>
  <dcterms:created xsi:type="dcterms:W3CDTF">2017-12-06T11:05:18Z</dcterms:created>
  <dcterms:modified xsi:type="dcterms:W3CDTF">2017-12-06T20:06:08Z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2017-12-05T00:00:00Z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2017-12-06T00:00:00Z</vt:filetime>
  </property>
</Properties>
</file>