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2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17DA0D-C694-4B76-AA35-0346E3061AB3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4E505D-D20E-409B-8356-D1A9FADB0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696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06DCE-6BFC-44E5-8F17-64DEEBCA8CFC}" type="datetime1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6A07-6D1A-4CA5-80A6-8A465C913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348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0F0BA-24EE-4C73-85B1-E6C78EF54441}" type="datetime1">
              <a:rPr lang="en-US" smtClean="0"/>
              <a:t>3/27/2024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6A07-6D1A-4CA5-80A6-8A465C913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097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0CF8D-3A4D-4C33-A5E3-EF392124582E}" type="datetime1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6A07-6D1A-4CA5-80A6-8A465C913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5772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6073C-20D8-45B9-8F86-028509C3FEDF}" type="datetime1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6A07-6D1A-4CA5-80A6-8A465C9137D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39512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72EEC-88E5-4952-9D0B-EFF406831BFE}" type="datetime1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6A07-6D1A-4CA5-80A6-8A465C913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3280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4B870-0ECF-4739-895B-99FE3343A7D4}" type="datetime1">
              <a:rPr lang="en-US" smtClean="0"/>
              <a:t>3/27/2024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6A07-6D1A-4CA5-80A6-8A465C913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675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9A95-B9A1-4122-9775-939368FB364F}" type="datetime1">
              <a:rPr lang="en-US" smtClean="0"/>
              <a:t>3/27/2024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6A07-6D1A-4CA5-80A6-8A465C913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590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708C7-A31C-4935-BEC6-77064EFF8165}" type="datetime1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6A07-6D1A-4CA5-80A6-8A465C913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291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2F617-9D8B-4AD7-AD1A-5D7DD4934A2B}" type="datetime1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6A07-6D1A-4CA5-80A6-8A465C913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767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EBAAA-1A48-4B31-B469-D287D9F86BF2}" type="datetime1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6A07-6D1A-4CA5-80A6-8A465C913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99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46F1F-4AAB-43A6-8320-2D2B4C854916}" type="datetime1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6A07-6D1A-4CA5-80A6-8A465C913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455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0FBB1-81DA-4397-BC4F-B854B1618099}" type="datetime1">
              <a:rPr lang="en-US" smtClean="0"/>
              <a:t>3/27/2024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6A07-6D1A-4CA5-80A6-8A465C913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292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CD3C-8E3E-4D61-993D-3DB007EFA452}" type="datetime1">
              <a:rPr lang="en-US" smtClean="0"/>
              <a:t>3/27/2024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6A07-6D1A-4CA5-80A6-8A465C913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103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F4292-5709-4D6A-B984-9B23C17FF6E9}" type="datetime1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6A07-6D1A-4CA5-80A6-8A465C913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3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2A48C-51F1-49D1-A846-956C8429AAED}" type="datetime1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6A07-6D1A-4CA5-80A6-8A465C913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396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A968-1D33-4FB8-AB0E-8ED8AA2DBA37}" type="datetime1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6A07-6D1A-4CA5-80A6-8A465C913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334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4DD1F-CEAB-4342-8A50-B8642FF1E40D}" type="datetime1">
              <a:rPr lang="en-US" smtClean="0"/>
              <a:t>3/27/2024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6A07-6D1A-4CA5-80A6-8A465C913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93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BD26042-844B-4773-BA4E-37CAF2C8766B}" type="datetime1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D6A07-6D1A-4CA5-80A6-8A465C913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4680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701B7-E3C5-25CE-1188-04C1480925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2034" y="1219200"/>
            <a:ext cx="11860006" cy="3329581"/>
          </a:xfrm>
        </p:spPr>
        <p:txBody>
          <a:bodyPr/>
          <a:lstStyle/>
          <a:p>
            <a:r>
              <a:rPr lang="en-US" sz="6000" dirty="0"/>
              <a:t>HB 392 – Alaska Education Funding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C0F347-0499-1BE4-357E-29EEF2D3DF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5314" y="4897021"/>
            <a:ext cx="8825658" cy="861420"/>
          </a:xfrm>
        </p:spPr>
        <p:txBody>
          <a:bodyPr/>
          <a:lstStyle/>
          <a:p>
            <a:r>
              <a:rPr lang="en-US" dirty="0"/>
              <a:t>House resources committee bill</a:t>
            </a:r>
          </a:p>
          <a:p>
            <a:r>
              <a:rPr lang="en-US" dirty="0"/>
              <a:t>03.27.24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0E9D26-4B6A-A7DF-F864-3832B7C6F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6A07-6D1A-4CA5-80A6-8A465C9137D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38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CA614-D5BE-6F95-5C36-396769DDC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Sponsor Recommendations for (H)EDU Committee Substitute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A07E9-E45F-6C56-AB29-2937BD6F6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568" y="2052918"/>
            <a:ext cx="10724972" cy="445043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Section 1 – Remove entirely. Funding for internet schools has already passed both bodies of the 33</a:t>
            </a:r>
            <a:r>
              <a:rPr lang="en-US" baseline="30000" dirty="0"/>
              <a:t>rd</a:t>
            </a:r>
            <a:r>
              <a:rPr lang="en-US" dirty="0"/>
              <a:t> legislature in a different vehicle (HB193)</a:t>
            </a:r>
          </a:p>
          <a:p>
            <a:endParaRPr lang="en-US" dirty="0"/>
          </a:p>
          <a:p>
            <a:r>
              <a:rPr lang="en-US" dirty="0"/>
              <a:t>Section 2 - Replace “commissioner” with “state board” regarding the charter school termination appeal process</a:t>
            </a:r>
          </a:p>
          <a:p>
            <a:endParaRPr lang="en-US" dirty="0"/>
          </a:p>
          <a:p>
            <a:r>
              <a:rPr lang="en-US" dirty="0"/>
              <a:t>Section 5 – Use special needs factor of 1.2 for ADM-based correspondence funding instead of a factor of 1 (current statutory factor is 0.9)</a:t>
            </a:r>
          </a:p>
          <a:p>
            <a:endParaRPr lang="en-US" dirty="0"/>
          </a:p>
          <a:p>
            <a:r>
              <a:rPr lang="en-US" dirty="0"/>
              <a:t>Section 7 – provide $180 for every student K-3 instead of $500 for those determined to have a reading deficiency; Provide an additional $100 for K-3 students in a title 1 school</a:t>
            </a:r>
          </a:p>
          <a:p>
            <a:endParaRPr lang="en-US" dirty="0"/>
          </a:p>
          <a:p>
            <a:r>
              <a:rPr lang="en-US" dirty="0"/>
              <a:t>Section 8 – Lump sum payments for teachers; Remove entirely. </a:t>
            </a:r>
          </a:p>
          <a:p>
            <a:endParaRPr lang="en-US" dirty="0"/>
          </a:p>
          <a:p>
            <a:r>
              <a:rPr lang="en-US" dirty="0"/>
              <a:t>New section – Include state board-authorized charter school language under a new section 14.03.254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212C9D-606E-A327-1F21-4E538E475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6A07-6D1A-4CA5-80A6-8A465C9137D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305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A24CB-E3CB-C408-F8B0-4B5B508E2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Alaska Education System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83F28-EEF0-5275-2863-DC09E42AE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9302" y="2008262"/>
            <a:ext cx="9340552" cy="424013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Alaska currently &amp; historically has lagged behind in education outcomes</a:t>
            </a:r>
          </a:p>
          <a:p>
            <a:endParaRPr lang="en-US" dirty="0"/>
          </a:p>
          <a:p>
            <a:r>
              <a:rPr lang="en-US" dirty="0"/>
              <a:t>Education more important now than ever as low-skilled jobs are increasingly being eliminated, a trend that will be exacerbated in coming years</a:t>
            </a:r>
          </a:p>
          <a:p>
            <a:endParaRPr lang="en-US" dirty="0"/>
          </a:p>
          <a:p>
            <a:r>
              <a:rPr lang="en-US" dirty="0"/>
              <a:t>Solution can’t be just based on BSA increase; Alaskan’s deserve more inventive and pragmatic solutions</a:t>
            </a:r>
          </a:p>
          <a:p>
            <a:endParaRPr lang="en-US" dirty="0"/>
          </a:p>
          <a:p>
            <a:r>
              <a:rPr lang="en-US" dirty="0"/>
              <a:t>The legislature has time for another shot at an education funding bill in the current session and our students need it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8C1E26-E84B-486F-64FA-A44ADFF0F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6A07-6D1A-4CA5-80A6-8A465C9137D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937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A24CB-E3CB-C408-F8B0-4B5B508E2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 Student Allocation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83F28-EEF0-5275-2863-DC09E42AE5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Rampant inflation in recent years justifies a significant BSA increase to allow districts security when crafting budgets</a:t>
            </a:r>
          </a:p>
          <a:p>
            <a:endParaRPr lang="en-US" sz="2400" dirty="0"/>
          </a:p>
          <a:p>
            <a:r>
              <a:rPr lang="en-US" sz="2400" dirty="0"/>
              <a:t>Continued reliance on one-time spending outside of the formula works but isn’t the best solution </a:t>
            </a:r>
          </a:p>
          <a:p>
            <a:endParaRPr lang="en-US" sz="2400" dirty="0"/>
          </a:p>
          <a:p>
            <a:r>
              <a:rPr lang="en-US" sz="2400" dirty="0"/>
              <a:t>HB 392 proposes a $680 increase to BSA from $5,960 to $6,640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1549C4-F4CD-35D7-F04E-A3DC132E5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6A07-6D1A-4CA5-80A6-8A465C9137D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471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A24CB-E3CB-C408-F8B0-4B5B508E2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Charter Schools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83F28-EEF0-5275-2863-DC09E42AE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1672" y="1853248"/>
            <a:ext cx="9178182" cy="4395151"/>
          </a:xfrm>
        </p:spPr>
        <p:txBody>
          <a:bodyPr/>
          <a:lstStyle/>
          <a:p>
            <a:r>
              <a:rPr lang="en-US" dirty="0"/>
              <a:t>Public charter schools represent “public-school choice” </a:t>
            </a:r>
          </a:p>
          <a:p>
            <a:endParaRPr lang="en-US" dirty="0"/>
          </a:p>
          <a:p>
            <a:r>
              <a:rPr lang="en-US" dirty="0"/>
              <a:t>Alaska charter schools recently ranked 1</a:t>
            </a:r>
            <a:r>
              <a:rPr lang="en-US" baseline="30000" dirty="0"/>
              <a:t>st</a:t>
            </a:r>
            <a:r>
              <a:rPr lang="en-US" dirty="0"/>
              <a:t> in the nation in by the Program on Education Policy and Governance (PEPG) at Harvard</a:t>
            </a:r>
          </a:p>
          <a:p>
            <a:endParaRPr lang="en-US" dirty="0"/>
          </a:p>
          <a:p>
            <a:r>
              <a:rPr lang="en-US" dirty="0"/>
              <a:t>Alaska charter school performance: 32.1% of a standard deviation higher than the national average in reading and math</a:t>
            </a:r>
          </a:p>
          <a:p>
            <a:endParaRPr lang="en-US" dirty="0"/>
          </a:p>
          <a:p>
            <a:r>
              <a:rPr lang="en-US" dirty="0"/>
              <a:t>HB 392 introduces a new pathway for charter school termination appeals &amp; introduces a state charter school coordinator position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4BEC90-BC75-21DA-42E9-2C1A32170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6A07-6D1A-4CA5-80A6-8A465C9137D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23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A24CB-E3CB-C408-F8B0-4B5B508E2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Correspondence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83F28-EEF0-5275-2863-DC09E42AE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484" y="1853248"/>
            <a:ext cx="9306369" cy="4395151"/>
          </a:xfrm>
        </p:spPr>
        <p:txBody>
          <a:bodyPr>
            <a:normAutofit/>
          </a:bodyPr>
          <a:lstStyle/>
          <a:p>
            <a:r>
              <a:rPr lang="en-US" sz="2400" dirty="0"/>
              <a:t>Correspondence students currently only funded at 0.9 of average daily membership (ADM) for calculation of adjusted ADM</a:t>
            </a:r>
          </a:p>
          <a:p>
            <a:endParaRPr lang="en-US" sz="2400" dirty="0"/>
          </a:p>
          <a:p>
            <a:r>
              <a:rPr lang="en-US" sz="2400" dirty="0"/>
              <a:t>HB 392 version A funds them at 1.0</a:t>
            </a:r>
          </a:p>
          <a:p>
            <a:endParaRPr lang="en-US" sz="2400" dirty="0"/>
          </a:p>
          <a:p>
            <a:r>
              <a:rPr lang="en-US" sz="2400" dirty="0"/>
              <a:t>Example: if a district has 10 correspondence students, (10 x 0.9 = 9), only 9 students would be added to the adjusted ADM before being multiplied by the BSA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91C64F-CBF6-793B-B3A7-CA1A1F51F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6A07-6D1A-4CA5-80A6-8A465C9137D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199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A24CB-E3CB-C408-F8B0-4B5B508E2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Alaska Reads Act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83F28-EEF0-5275-2863-DC09E42AE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488" y="1974080"/>
            <a:ext cx="9212365" cy="4274320"/>
          </a:xfrm>
        </p:spPr>
        <p:txBody>
          <a:bodyPr>
            <a:normAutofit/>
          </a:bodyPr>
          <a:lstStyle/>
          <a:p>
            <a:r>
              <a:rPr lang="en-US" dirty="0"/>
              <a:t>Alaska Reads Act signed by Governor Dunleavy in June 2022</a:t>
            </a:r>
          </a:p>
          <a:p>
            <a:endParaRPr lang="en-US" dirty="0"/>
          </a:p>
          <a:p>
            <a:r>
              <a:rPr lang="en-US" dirty="0"/>
              <a:t>Focused on advancing reading levels for students in kindergarten through 3</a:t>
            </a:r>
            <a:r>
              <a:rPr lang="en-US" baseline="30000" dirty="0"/>
              <a:t>rd</a:t>
            </a:r>
            <a:r>
              <a:rPr lang="en-US" dirty="0"/>
              <a:t> grade</a:t>
            </a:r>
          </a:p>
          <a:p>
            <a:endParaRPr lang="en-US" dirty="0"/>
          </a:p>
          <a:p>
            <a:r>
              <a:rPr lang="en-US" dirty="0"/>
              <a:t>Labeled “unfunded mandate” by many due to lack of specified funds in statute </a:t>
            </a:r>
          </a:p>
          <a:p>
            <a:endParaRPr lang="en-US" dirty="0"/>
          </a:p>
          <a:p>
            <a:r>
              <a:rPr lang="en-US" dirty="0"/>
              <a:t>HB 392 provides an additional $500 in funds for students in K-3 who are determined to have a reading deficiency under new section 14.30.773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A0225B-FE1C-D919-731E-BF36D4396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6A07-6D1A-4CA5-80A6-8A465C9137D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639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A24CB-E3CB-C408-F8B0-4B5B508E2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Transportation of Students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83F28-EEF0-5275-2863-DC09E42AE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6034" y="2050992"/>
            <a:ext cx="9747459" cy="4511280"/>
          </a:xfrm>
        </p:spPr>
        <p:txBody>
          <a:bodyPr>
            <a:normAutofit/>
          </a:bodyPr>
          <a:lstStyle/>
          <a:p>
            <a:r>
              <a:rPr lang="en-US" sz="2400" dirty="0"/>
              <a:t>Transportation funds (AS 14.09.010(a)) only applied to public school students </a:t>
            </a:r>
          </a:p>
          <a:p>
            <a:endParaRPr lang="en-US" sz="2400" dirty="0"/>
          </a:p>
          <a:p>
            <a:r>
              <a:rPr lang="en-US" sz="2400" dirty="0"/>
              <a:t>Last increase to transportation funding was FY2013</a:t>
            </a:r>
          </a:p>
          <a:p>
            <a:endParaRPr lang="en-US" sz="2400" dirty="0"/>
          </a:p>
          <a:p>
            <a:r>
              <a:rPr lang="en-US" sz="2400" dirty="0"/>
              <a:t>HB 392 represents a roughly 18% increase for transportation funding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DE7B23-0D8F-F8F3-2B76-624D4047D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6A07-6D1A-4CA5-80A6-8A465C9137D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723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DFD7B-6319-FB73-6CF3-1D270B548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HB 392 Version A Sectional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795B3-87A7-7047-61AF-8A98BA1F7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2728" y="1692068"/>
            <a:ext cx="9537105" cy="458196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Section 1: Amends AS 14.03.127(a) to allow schools districts qualifying for discounted internet services to receive funding to bring speeds up to 100 megabits per second (previously 25 megabits per second)</a:t>
            </a:r>
          </a:p>
          <a:p>
            <a:endParaRPr lang="en-US" dirty="0"/>
          </a:p>
          <a:p>
            <a:r>
              <a:rPr lang="en-US" dirty="0"/>
              <a:t>Section 2: Adds a new section allowing charter schools to appeal to the commissioner of DEED if their contract is terminated by a local school board</a:t>
            </a:r>
          </a:p>
          <a:p>
            <a:endParaRPr lang="en-US" dirty="0"/>
          </a:p>
          <a:p>
            <a:r>
              <a:rPr lang="en-US" dirty="0"/>
              <a:t>Section 3: Adds a new section under 14.03.277 establishing a charter school coordinator position with the department</a:t>
            </a:r>
          </a:p>
          <a:p>
            <a:endParaRPr lang="en-US" dirty="0"/>
          </a:p>
          <a:p>
            <a:r>
              <a:rPr lang="en-US" dirty="0"/>
              <a:t>Section 4: Repeals previous 14.09.010(a) (Transportation of students) and replaces with updated 14.09.010(a) that reflects increased transportation funding</a:t>
            </a:r>
          </a:p>
          <a:p>
            <a:endParaRPr lang="en-US" dirty="0"/>
          </a:p>
          <a:p>
            <a:r>
              <a:rPr lang="en-US" dirty="0"/>
              <a:t>Section 5: Amends AS 14.17.430 to increase adjusted ADM factor for correspondence students from 0.9 to 1.0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6333DA-A75E-7D76-2F23-65FF80354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6A07-6D1A-4CA5-80A6-8A465C9137D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698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DFD7B-6319-FB73-6CF3-1D270B548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HB 392 Version A Sectional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795B3-87A7-7047-61AF-8A98BA1F7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2" y="1478422"/>
            <a:ext cx="9404722" cy="476997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Section 6: Increase BSA by $680 to a total of $6,640</a:t>
            </a:r>
          </a:p>
          <a:p>
            <a:endParaRPr lang="en-US" dirty="0"/>
          </a:p>
          <a:p>
            <a:r>
              <a:rPr lang="en-US" dirty="0"/>
              <a:t>Section 7: Adds new section which mandates state provide $500 for each K-3 student determine to have a reading deficiency</a:t>
            </a:r>
          </a:p>
          <a:p>
            <a:endParaRPr lang="en-US" dirty="0"/>
          </a:p>
          <a:p>
            <a:r>
              <a:rPr lang="en-US" dirty="0"/>
              <a:t>Section 8: Establishes teacher recruitment and retention incentives for certificate full-time teachers</a:t>
            </a:r>
          </a:p>
          <a:p>
            <a:endParaRPr lang="en-US" dirty="0"/>
          </a:p>
          <a:p>
            <a:r>
              <a:rPr lang="en-US" dirty="0"/>
              <a:t>Section 9: Provides for an immediate effective date for section 1 (internet funding for schools)</a:t>
            </a:r>
          </a:p>
          <a:p>
            <a:endParaRPr lang="en-US" dirty="0"/>
          </a:p>
          <a:p>
            <a:r>
              <a:rPr lang="en-US" dirty="0"/>
              <a:t>Section 10: Provides for an effective date of July 1, 2024 (FY25) for sections 2 through 8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359C98-17FC-9286-67BE-8A64AB081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6A07-6D1A-4CA5-80A6-8A465C9137D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8043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701</TotalTime>
  <Words>750</Words>
  <Application>Microsoft Office PowerPoint</Application>
  <PresentationFormat>Widescreen</PresentationFormat>
  <Paragraphs>91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Arial</vt:lpstr>
      <vt:lpstr>Century Gothic</vt:lpstr>
      <vt:lpstr>Wingdings 3</vt:lpstr>
      <vt:lpstr>Ion</vt:lpstr>
      <vt:lpstr>HB 392 – Alaska Education Funding</vt:lpstr>
      <vt:lpstr>Alaska Education System </vt:lpstr>
      <vt:lpstr>Base Student Allocation</vt:lpstr>
      <vt:lpstr>Public Charter Schools</vt:lpstr>
      <vt:lpstr>Correspondence Programs</vt:lpstr>
      <vt:lpstr>Alaska Reads Act Funding</vt:lpstr>
      <vt:lpstr>Transportation of Students Funding</vt:lpstr>
      <vt:lpstr>HB 392 Version A Sectional Analysis</vt:lpstr>
      <vt:lpstr>HB 392 Version A Sectional Analysis</vt:lpstr>
      <vt:lpstr>Sponsor Recommendations for (H)EDU Committee Substitute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HB 392 – Alaska Education Funding</dc:title>
  <dc:creator>Trevor Jepsen</dc:creator>
  <cp:lastModifiedBy>Trevor Jepsen</cp:lastModifiedBy>
  <cp:revision>7</cp:revision>
  <dcterms:created xsi:type="dcterms:W3CDTF">2024-03-27T03:02:11Z</dcterms:created>
  <dcterms:modified xsi:type="dcterms:W3CDTF">2024-03-27T14:43:46Z</dcterms:modified>
</cp:coreProperties>
</file>