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6" r:id="rId1"/>
  </p:sldMasterIdLst>
  <p:notesMasterIdLst>
    <p:notesMasterId r:id="rId10"/>
  </p:notesMasterIdLst>
  <p:handoutMasterIdLst>
    <p:handoutMasterId r:id="rId11"/>
  </p:handoutMasterIdLst>
  <p:sldIdLst>
    <p:sldId id="318" r:id="rId2"/>
    <p:sldId id="327" r:id="rId3"/>
    <p:sldId id="259" r:id="rId4"/>
    <p:sldId id="268" r:id="rId5"/>
    <p:sldId id="321" r:id="rId6"/>
    <p:sldId id="269" r:id="rId7"/>
    <p:sldId id="322" r:id="rId8"/>
    <p:sldId id="311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laisdell, Dave A (LAW)" initials="DAB" lastIdx="4" clrIdx="0"/>
  <p:cmAuthor id="1" name="mjenicek" initials="mj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416" autoAdjust="0"/>
  </p:normalViewPr>
  <p:slideViewPr>
    <p:cSldViewPr>
      <p:cViewPr varScale="1">
        <p:scale>
          <a:sx n="82" d="100"/>
          <a:sy n="82" d="100"/>
        </p:scale>
        <p:origin x="18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3038475" cy="464980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2" y="3"/>
            <a:ext cx="3038475" cy="464980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A677194D-3DE4-4936-8329-8BE7B4BCF023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8829827"/>
            <a:ext cx="3038475" cy="46498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2" y="8829827"/>
            <a:ext cx="3038475" cy="464980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963121D5-F550-48F3-8C52-E1C149524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658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2822" tIns="46412" rIns="92822" bIns="4641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2822" tIns="46412" rIns="92822" bIns="46412" rtlCol="0"/>
          <a:lstStyle>
            <a:lvl1pPr algn="r">
              <a:defRPr sz="1200"/>
            </a:lvl1pPr>
          </a:lstStyle>
          <a:p>
            <a:fld id="{5A866A09-42CF-4B0F-93B4-3B08E3E61755}" type="datetimeFigureOut">
              <a:rPr lang="en-US" smtClean="0"/>
              <a:t>2/6/2017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22" tIns="46412" rIns="92822" bIns="4641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2"/>
            <a:ext cx="5608320" cy="4183380"/>
          </a:xfrm>
          <a:prstGeom prst="rect">
            <a:avLst/>
          </a:prstGeom>
        </p:spPr>
        <p:txBody>
          <a:bodyPr vert="horz" lIns="92822" tIns="46412" rIns="92822" bIns="4641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2822" tIns="46412" rIns="92822" bIns="4641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2822" tIns="46412" rIns="92822" bIns="46412" rtlCol="0" anchor="b"/>
          <a:lstStyle>
            <a:lvl1pPr algn="r">
              <a:defRPr sz="1200"/>
            </a:lvl1pPr>
          </a:lstStyle>
          <a:p>
            <a:fld id="{39EE3AE9-E01F-4B16-8BF6-33FDC5224B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4071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947">
              <a:defRPr>
                <a:solidFill>
                  <a:schemeClr val="tx1"/>
                </a:solidFill>
                <a:latin typeface="Arial" charset="0"/>
              </a:defRPr>
            </a:lvl1pPr>
            <a:lvl2pPr marL="754179" indent="-290068" defTabSz="945947">
              <a:defRPr>
                <a:solidFill>
                  <a:schemeClr val="tx1"/>
                </a:solidFill>
                <a:latin typeface="Arial" charset="0"/>
              </a:defRPr>
            </a:lvl2pPr>
            <a:lvl3pPr marL="1160276" indent="-232055" defTabSz="945947">
              <a:defRPr>
                <a:solidFill>
                  <a:schemeClr val="tx1"/>
                </a:solidFill>
                <a:latin typeface="Arial" charset="0"/>
              </a:defRPr>
            </a:lvl3pPr>
            <a:lvl4pPr marL="1624386" indent="-232055" defTabSz="945947">
              <a:defRPr>
                <a:solidFill>
                  <a:schemeClr val="tx1"/>
                </a:solidFill>
                <a:latin typeface="Arial" charset="0"/>
              </a:defRPr>
            </a:lvl4pPr>
            <a:lvl5pPr marL="2088495" indent="-232055" defTabSz="945947">
              <a:defRPr>
                <a:solidFill>
                  <a:schemeClr val="tx1"/>
                </a:solidFill>
                <a:latin typeface="Arial" charset="0"/>
              </a:defRPr>
            </a:lvl5pPr>
            <a:lvl6pPr marL="255260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16716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082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493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6501853-E6C3-4C07-83A4-B633B42B1F3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48" indent="-171448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0958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967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947">
              <a:defRPr>
                <a:solidFill>
                  <a:schemeClr val="tx1"/>
                </a:solidFill>
                <a:latin typeface="Arial" charset="0"/>
              </a:defRPr>
            </a:lvl1pPr>
            <a:lvl2pPr marL="754179" indent="-290068" defTabSz="945947">
              <a:defRPr>
                <a:solidFill>
                  <a:schemeClr val="tx1"/>
                </a:solidFill>
                <a:latin typeface="Arial" charset="0"/>
              </a:defRPr>
            </a:lvl2pPr>
            <a:lvl3pPr marL="1160276" indent="-232055" defTabSz="945947">
              <a:defRPr>
                <a:solidFill>
                  <a:schemeClr val="tx1"/>
                </a:solidFill>
                <a:latin typeface="Arial" charset="0"/>
              </a:defRPr>
            </a:lvl3pPr>
            <a:lvl4pPr marL="1624386" indent="-232055" defTabSz="945947">
              <a:defRPr>
                <a:solidFill>
                  <a:schemeClr val="tx1"/>
                </a:solidFill>
                <a:latin typeface="Arial" charset="0"/>
              </a:defRPr>
            </a:lvl4pPr>
            <a:lvl5pPr marL="2088495" indent="-232055" defTabSz="945947">
              <a:defRPr>
                <a:solidFill>
                  <a:schemeClr val="tx1"/>
                </a:solidFill>
                <a:latin typeface="Arial" charset="0"/>
              </a:defRPr>
            </a:lvl5pPr>
            <a:lvl6pPr marL="255260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16716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082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493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0DBE828-2B71-4322-8963-1D31E3C4C66C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7168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4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48" indent="-171448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71685" name="Slide Number Placeholder 3"/>
          <p:cNvSpPr txBox="1">
            <a:spLocks noGrp="1"/>
          </p:cNvSpPr>
          <p:nvPr/>
        </p:nvSpPr>
        <p:spPr bwMode="auto">
          <a:xfrm>
            <a:off x="3970887" y="8829058"/>
            <a:ext cx="3038318" cy="46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5" tIns="47293" rIns="94585" bIns="47293" anchor="b"/>
          <a:lstStyle>
            <a:lvl1pPr defTabSz="9318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26B57D5-2D3F-43D7-8D13-49B252FC86DD}" type="slidenum">
              <a:rPr lang="en-US" sz="1200"/>
              <a:pPr algn="r" eaLnBrk="1" hangingPunct="1"/>
              <a:t>3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547591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5947">
              <a:defRPr>
                <a:solidFill>
                  <a:schemeClr val="tx1"/>
                </a:solidFill>
                <a:latin typeface="Arial" charset="0"/>
              </a:defRPr>
            </a:lvl1pPr>
            <a:lvl2pPr marL="754179" indent="-290068" defTabSz="945947">
              <a:defRPr>
                <a:solidFill>
                  <a:schemeClr val="tx1"/>
                </a:solidFill>
                <a:latin typeface="Arial" charset="0"/>
              </a:defRPr>
            </a:lvl2pPr>
            <a:lvl3pPr marL="1160276" indent="-232055" defTabSz="945947">
              <a:defRPr>
                <a:solidFill>
                  <a:schemeClr val="tx1"/>
                </a:solidFill>
                <a:latin typeface="Arial" charset="0"/>
              </a:defRPr>
            </a:lvl3pPr>
            <a:lvl4pPr marL="1624386" indent="-232055" defTabSz="945947">
              <a:defRPr>
                <a:solidFill>
                  <a:schemeClr val="tx1"/>
                </a:solidFill>
                <a:latin typeface="Arial" charset="0"/>
              </a:defRPr>
            </a:lvl4pPr>
            <a:lvl5pPr marL="2088495" indent="-232055" defTabSz="945947">
              <a:defRPr>
                <a:solidFill>
                  <a:schemeClr val="tx1"/>
                </a:solidFill>
                <a:latin typeface="Arial" charset="0"/>
              </a:defRPr>
            </a:lvl5pPr>
            <a:lvl6pPr marL="255260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16716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082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4937" indent="-232055" defTabSz="945947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019BBFD-4CF0-40C4-8D0A-2F439C69224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806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914390" lvl="2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  <p:sp>
        <p:nvSpPr>
          <p:cNvPr id="88069" name="Slide Number Placeholder 3"/>
          <p:cNvSpPr txBox="1">
            <a:spLocks noGrp="1"/>
          </p:cNvSpPr>
          <p:nvPr/>
        </p:nvSpPr>
        <p:spPr bwMode="auto">
          <a:xfrm>
            <a:off x="3970887" y="8829058"/>
            <a:ext cx="3038318" cy="4652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585" tIns="47293" rIns="94585" bIns="47293" anchor="b"/>
          <a:lstStyle>
            <a:lvl1pPr defTabSz="9318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18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18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18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18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3FFDD1D-406A-47F4-BB23-3C479EEB1F16}" type="slidenum">
              <a:rPr lang="en-US" sz="1200"/>
              <a:pPr algn="r" eaLnBrk="1" hangingPunct="1"/>
              <a:t>4</a:t>
            </a:fld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368415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76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28642" lvl="1" indent="-171448" defTabSz="914389">
              <a:buFont typeface="Arial" panose="020B0604020202020204" pitchFamily="34" charset="0"/>
              <a:buChar char="•"/>
              <a:defRPr/>
            </a:pPr>
            <a:endParaRPr lang="en-US" b="0" u="non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084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7152EB4-89D0-42B0-A09B-5924D7F5ED90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656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EE3AE9-E01F-4B16-8BF6-33FDC5224BB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93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734BD-8531-4FD5-BD1B-CE45C89C50E3}" type="datetime1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3646A-AC6A-4B88-9CD6-15DCE0F7F7E4}" type="datetime1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428A-972D-4582-9ACB-55F86DE28756}" type="datetime1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D4781-8C0F-4B94-BFD4-A7D6E84D90DC}" type="datetime1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1B8A2-80DB-4ADE-AE2A-01B85351323D}" type="datetime1">
              <a:rPr lang="en-US" smtClean="0"/>
              <a:t>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DA066-AE38-48A6-AB53-9028682DAF21}" type="datetime1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7327C-9BC1-440E-92EE-7D418D015C3F}" type="datetime1">
              <a:rPr lang="en-US" smtClean="0"/>
              <a:t>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B5BDA-EB1E-4735-8088-287D7CEC6254}" type="datetime1">
              <a:rPr lang="en-US" smtClean="0"/>
              <a:t>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098B9-B2BC-4728-85EB-F6ADE00121EC}" type="datetime1">
              <a:rPr lang="en-US" smtClean="0"/>
              <a:t>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86E4-E678-45EC-9D9A-B779A0733778}" type="datetime1">
              <a:rPr lang="en-US" smtClean="0"/>
              <a:t>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29351-2D91-4B97-8A22-A7113AEB1F64}" type="datetime1">
              <a:rPr lang="en-US" smtClean="0"/>
              <a:t>2/6/2017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CONFIDENTIAL AND PRIVILEGED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C8E08E1-0EDE-4AB4-BEFF-885FF95877A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CONFIDENTIAL AND PRIVILEGED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EE3CDBB-641B-4B9A-AF7A-D4B8272232CA}" type="datetime1">
              <a:rPr lang="en-US" smtClean="0"/>
              <a:t>2/6/2017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7" r:id="rId1"/>
    <p:sldLayoutId id="2147484078" r:id="rId2"/>
    <p:sldLayoutId id="2147484079" r:id="rId3"/>
    <p:sldLayoutId id="2147484080" r:id="rId4"/>
    <p:sldLayoutId id="2147484081" r:id="rId5"/>
    <p:sldLayoutId id="2147484082" r:id="rId6"/>
    <p:sldLayoutId id="2147484083" r:id="rId7"/>
    <p:sldLayoutId id="2147484084" r:id="rId8"/>
    <p:sldLayoutId id="2147484085" r:id="rId9"/>
    <p:sldLayoutId id="2147484086" r:id="rId10"/>
    <p:sldLayoutId id="2147484087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400300"/>
            <a:ext cx="7772400" cy="10287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800" dirty="0" smtClean="0"/>
              <a:t>                        	</a:t>
            </a:r>
            <a:r>
              <a:rPr lang="en-US" dirty="0" smtClean="0">
                <a:solidFill>
                  <a:schemeClr val="tx2"/>
                </a:solidFill>
              </a:rPr>
              <a:t/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		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        		</a:t>
            </a:r>
            <a:br>
              <a:rPr lang="en-US" sz="3800" dirty="0" smtClean="0"/>
            </a:br>
            <a:r>
              <a:rPr lang="en-US" sz="3800" dirty="0"/>
              <a:t>	</a:t>
            </a:r>
            <a:r>
              <a:rPr lang="en-US" sz="3800" dirty="0" smtClean="0"/>
              <a:t>	      </a:t>
            </a:r>
            <a:r>
              <a:rPr lang="en-US" sz="4400" b="1" dirty="0" smtClean="0"/>
              <a:t>Department </a:t>
            </a:r>
            <a:r>
              <a:rPr lang="en-US" sz="4400" b="1" dirty="0"/>
              <a:t>of Law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b="1" dirty="0"/>
              <a:t>5 		   </a:t>
            </a:r>
            <a:r>
              <a:rPr lang="en-US" sz="3600" b="1" dirty="0" smtClean="0"/>
              <a:t> </a:t>
            </a:r>
            <a:r>
              <a:rPr lang="en-US" sz="4400" b="1" dirty="0" smtClean="0"/>
              <a:t>FY18 Civil Division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800" dirty="0" smtClean="0"/>
              <a:t>    </a:t>
            </a:r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648200"/>
            <a:ext cx="6400800" cy="13716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+mj-lt"/>
              </a:rPr>
              <a:t>Jim Cantor</a:t>
            </a:r>
          </a:p>
          <a:p>
            <a:pPr algn="ctr" eaLnBrk="1" hangingPunct="1">
              <a:lnSpc>
                <a:spcPct val="8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+mj-lt"/>
              </a:rPr>
              <a:t>Deputy Attorney General</a:t>
            </a:r>
          </a:p>
        </p:txBody>
      </p:sp>
      <p:sp>
        <p:nvSpPr>
          <p:cNvPr id="3079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dirty="0" smtClean="0">
                <a:solidFill>
                  <a:prstClr val="black"/>
                </a:solidFill>
              </a:rPr>
              <a:t>02/06/17</a:t>
            </a:r>
            <a:endParaRPr lang="en-US" altLang="en-US" dirty="0">
              <a:solidFill>
                <a:prstClr val="black"/>
              </a:solidFill>
            </a:endParaRPr>
          </a:p>
        </p:txBody>
      </p:sp>
      <p:sp>
        <p:nvSpPr>
          <p:cNvPr id="3074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9A7E955-D51C-4FCA-B9F5-D3C522CA1E2D}" type="slidenum">
              <a:rPr lang="en-US" altLang="en-US" smtClean="0">
                <a:solidFill>
                  <a:prstClr val="white"/>
                </a:solidFill>
              </a:rPr>
              <a:pPr/>
              <a:t>1</a:t>
            </a:fld>
            <a:endParaRPr lang="en-US" altLang="en-US" dirty="0" smtClean="0">
              <a:solidFill>
                <a:prstClr val="white"/>
              </a:solidFill>
            </a:endParaRPr>
          </a:p>
        </p:txBody>
      </p:sp>
      <p:pic>
        <p:nvPicPr>
          <p:cNvPr id="8" name="Picture 7" descr="logo_colorS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09600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447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Civil </a:t>
            </a:r>
            <a:r>
              <a:rPr lang="en-US" b="1" dirty="0" smtClean="0"/>
              <a:t>Division Duties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1"/>
          </p:nvPr>
        </p:nvSpPr>
        <p:spPr>
          <a:xfrm>
            <a:off x="152400" y="1905000"/>
            <a:ext cx="3200400" cy="4590288"/>
          </a:xfrm>
        </p:spPr>
        <p:txBody>
          <a:bodyPr>
            <a:normAutofit/>
          </a:bodyPr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Defend the Alaska and U.S. </a:t>
            </a:r>
            <a:r>
              <a:rPr lang="en-US" sz="2000" dirty="0" smtClean="0"/>
              <a:t>Constitutions</a:t>
            </a:r>
            <a:endParaRPr lang="en-US" sz="2000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Represent the state in all civil </a:t>
            </a:r>
            <a:r>
              <a:rPr lang="en-US" sz="2000" dirty="0" smtClean="0"/>
              <a:t>actions</a:t>
            </a:r>
            <a:endParaRPr lang="en-US" sz="2000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Bring, prosecute, and defend all necessary actions for the collection of </a:t>
            </a:r>
            <a:r>
              <a:rPr lang="en-US" sz="2000" dirty="0" smtClean="0"/>
              <a:t>revenue</a:t>
            </a:r>
            <a:endParaRPr lang="en-US" sz="2000" dirty="0"/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000" dirty="0"/>
              <a:t>Administer state legal </a:t>
            </a:r>
            <a:r>
              <a:rPr lang="en-US" sz="2000" dirty="0" smtClean="0"/>
              <a:t>services</a:t>
            </a:r>
            <a:endParaRPr lang="en-US" sz="2000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4" name="Picture 2" descr="C:\Users\cmmills\Desktop\Pie Chart THE REAL DEA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447800"/>
            <a:ext cx="5105400" cy="4648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/>
            <a:r>
              <a:rPr lang="en-US" altLang="en-US" dirty="0" smtClean="0">
                <a:solidFill>
                  <a:prstClr val="black"/>
                </a:solidFill>
              </a:rPr>
              <a:t>02/06/17</a:t>
            </a:r>
            <a:endParaRPr lang="en-US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003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23086" y="1178956"/>
            <a:ext cx="2495072" cy="441959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02/06/17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987C297-4E8E-4D86-8938-C180DA48D818}" type="slidenum">
              <a:rPr lang="en-US" altLang="en-US" smtClean="0">
                <a:solidFill>
                  <a:schemeClr val="bg1"/>
                </a:solidFill>
              </a:rPr>
              <a:pPr/>
              <a:t>3</a:t>
            </a:fld>
            <a:endParaRPr lang="en-US" altLang="en-US" dirty="0" smtClean="0">
              <a:solidFill>
                <a:schemeClr val="bg1"/>
              </a:solidFill>
            </a:endParaRPr>
          </a:p>
        </p:txBody>
      </p:sp>
      <p:sp>
        <p:nvSpPr>
          <p:cNvPr id="5123" name="Rectangle 6"/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endParaRPr lang="en-US" altLang="en-US" sz="1200" dirty="0"/>
          </a:p>
          <a:p>
            <a:pPr algn="r" eaLnBrk="1" hangingPunct="1"/>
            <a:endParaRPr lang="en-US" alt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47581"/>
            <a:ext cx="8534400" cy="8002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CIVIL DIVISION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ORGANIZATIONAL</a:t>
            </a:r>
            <a:r>
              <a:rPr lang="en-US" sz="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STRUCTURE BY SECTION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8" name="TextBox 6"/>
          <p:cNvSpPr txBox="1">
            <a:spLocks noChangeArrowheads="1"/>
          </p:cNvSpPr>
          <p:nvPr/>
        </p:nvSpPr>
        <p:spPr bwMode="auto">
          <a:xfrm>
            <a:off x="2590800" y="1447800"/>
            <a:ext cx="3124200" cy="4801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en-US" sz="1200" dirty="0">
              <a:cs typeface="Arial" charset="0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Child </a:t>
            </a:r>
            <a:r>
              <a:rPr lang="en-US" sz="1400" dirty="0" smtClean="0">
                <a:cs typeface="Arial" charset="0"/>
              </a:rPr>
              <a:t>Protection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 smtClean="0">
                <a:cs typeface="Arial" charset="0"/>
              </a:rPr>
              <a:t>Collections &amp; Support</a:t>
            </a:r>
            <a:endParaRPr lang="en-US" sz="1400" dirty="0">
              <a:cs typeface="Arial" charset="0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en-US" sz="1400" dirty="0" smtClean="0">
                <a:cs typeface="Arial" charset="0"/>
              </a:rPr>
              <a:t>Commercial </a:t>
            </a:r>
            <a:r>
              <a:rPr lang="en-US" sz="1400" dirty="0">
                <a:cs typeface="Arial" charset="0"/>
              </a:rPr>
              <a:t>&amp; Fair Business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Environmental Law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Human Services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Information &amp; Project Support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Labor &amp; State Affairs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Legislation &amp; Regulations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Natural Resources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 smtClean="0">
                <a:cs typeface="Arial" charset="0"/>
              </a:rPr>
              <a:t>Opinions</a:t>
            </a:r>
            <a:r>
              <a:rPr lang="en-US" sz="1400" dirty="0">
                <a:cs typeface="Arial" charset="0"/>
              </a:rPr>
              <a:t>, Appeals &amp; </a:t>
            </a:r>
            <a:r>
              <a:rPr lang="en-US" sz="1400" dirty="0" smtClean="0">
                <a:cs typeface="Arial" charset="0"/>
              </a:rPr>
              <a:t>Ethics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 smtClean="0">
                <a:cs typeface="Arial" charset="0"/>
              </a:rPr>
              <a:t>Special Litigation</a:t>
            </a:r>
            <a:endParaRPr lang="en-US" sz="1400" dirty="0">
              <a:cs typeface="Arial" charset="0"/>
            </a:endParaRP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Regulatory Affairs &amp; Public Advocacy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Torts &amp; Workers’ Compensation</a:t>
            </a:r>
          </a:p>
          <a:p>
            <a:pPr algn="ctr" eaLnBrk="1" hangingPunct="1">
              <a:lnSpc>
                <a:spcPct val="150000"/>
              </a:lnSpc>
            </a:pPr>
            <a:r>
              <a:rPr lang="en-US" sz="1400" dirty="0">
                <a:cs typeface="Arial" charset="0"/>
              </a:rPr>
              <a:t>Transportation</a:t>
            </a:r>
          </a:p>
        </p:txBody>
      </p:sp>
    </p:spTree>
    <p:extLst>
      <p:ext uri="{BB962C8B-B14F-4D97-AF65-F5344CB8AC3E}">
        <p14:creationId xmlns:p14="http://schemas.microsoft.com/office/powerpoint/2010/main" val="150355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3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1" y="1188721"/>
            <a:ext cx="2438399" cy="518158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02/06/17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5521332-8AB6-4EC1-94B9-929C17983DE9}" type="slidenum">
              <a:rPr lang="en-US" altLang="en-US" smtClean="0">
                <a:solidFill>
                  <a:schemeClr val="bg1"/>
                </a:solidFill>
              </a:rPr>
              <a:pPr/>
              <a:t>4</a:t>
            </a:fld>
            <a:endParaRPr lang="en-US" altLang="en-US" dirty="0" smtClean="0">
              <a:solidFill>
                <a:schemeClr val="bg1"/>
              </a:solidFill>
            </a:endParaRPr>
          </a:p>
        </p:txBody>
      </p:sp>
      <p:sp>
        <p:nvSpPr>
          <p:cNvPr id="24580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7800"/>
            <a:ext cx="8229600" cy="4795838"/>
          </a:xfrm>
        </p:spPr>
        <p:txBody>
          <a:bodyPr>
            <a:normAutofit fontScale="92500" lnSpcReduction="10000"/>
          </a:bodyPr>
          <a:lstStyle/>
          <a:p>
            <a:pPr marL="114300" indent="0" eaLnBrk="1" hangingPunct="1">
              <a:buNone/>
            </a:pPr>
            <a:endParaRPr lang="en-US" sz="12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Child Protection (24 attorneys) </a:t>
            </a:r>
            <a:endParaRPr lang="en-US" sz="1600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/>
              <a:t> </a:t>
            </a:r>
            <a:r>
              <a:rPr lang="en-US" sz="1500" dirty="0" smtClean="0"/>
              <a:t>Provides advice and representation to the Office of Children’s Services (OCS) in DHSS</a:t>
            </a:r>
            <a:endParaRPr lang="en-US" sz="1600" dirty="0" smtClean="0"/>
          </a:p>
          <a:p>
            <a:pPr marL="114300" indent="0" eaLnBrk="1" hangingPunct="1">
              <a:lnSpc>
                <a:spcPct val="700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Commercial and Fair Business </a:t>
            </a:r>
            <a:r>
              <a:rPr lang="en-US" dirty="0" smtClean="0"/>
              <a:t>(19 </a:t>
            </a:r>
            <a:r>
              <a:rPr lang="en-US" dirty="0"/>
              <a:t>attorneys)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b="1" dirty="0"/>
              <a:t> </a:t>
            </a:r>
            <a:r>
              <a:rPr lang="en-US" sz="1500" dirty="0" smtClean="0"/>
              <a:t>Enforce  </a:t>
            </a:r>
            <a:r>
              <a:rPr lang="en-US" sz="1500" dirty="0"/>
              <a:t>consumer protection and antitrust laws in order to encourage economic </a:t>
            </a:r>
            <a:r>
              <a:rPr lang="en-US" sz="1500" dirty="0" smtClean="0"/>
              <a:t>activity</a:t>
            </a:r>
          </a:p>
          <a:p>
            <a:pPr marL="411480" lvl="1" indent="0">
              <a:buClr>
                <a:schemeClr val="accent6">
                  <a:lumMod val="75000"/>
                </a:schemeClr>
              </a:buClr>
              <a:buNone/>
            </a:pPr>
            <a:endParaRPr lang="en-US" sz="1500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Human </a:t>
            </a:r>
            <a:r>
              <a:rPr lang="en-US" dirty="0"/>
              <a:t>Services (11 attorneys) 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b="1" dirty="0"/>
              <a:t> </a:t>
            </a:r>
            <a:r>
              <a:rPr lang="en-US" sz="1500" dirty="0"/>
              <a:t>Provides advice and representation to the Department of Health &amp; Social Services (DHSS</a:t>
            </a:r>
            <a:r>
              <a:rPr lang="en-US" sz="1500" dirty="0" smtClean="0"/>
              <a:t>)</a:t>
            </a:r>
          </a:p>
          <a:p>
            <a:pPr marL="114300" indent="0">
              <a:buNone/>
            </a:pPr>
            <a:endParaRPr lang="en-US" sz="1500" dirty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Regulatory </a:t>
            </a:r>
            <a:r>
              <a:rPr lang="en-US" dirty="0"/>
              <a:t>Affairs and Public Advocacy </a:t>
            </a:r>
            <a:r>
              <a:rPr lang="en-US" dirty="0" smtClean="0"/>
              <a:t>(4 attorneys) </a:t>
            </a:r>
            <a:endParaRPr lang="en-US" sz="1500" dirty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/>
              <a:t> Represents the </a:t>
            </a:r>
            <a:r>
              <a:rPr lang="en-US" sz="1500" dirty="0" smtClean="0"/>
              <a:t>public </a:t>
            </a:r>
            <a:r>
              <a:rPr lang="en-US" sz="1500" dirty="0"/>
              <a:t>interest before </a:t>
            </a:r>
            <a:r>
              <a:rPr lang="en-US" sz="1500" dirty="0" smtClean="0"/>
              <a:t>the FERC and the RCA in </a:t>
            </a:r>
            <a:r>
              <a:rPr lang="en-US" sz="1500" dirty="0"/>
              <a:t>utility and pipeline </a:t>
            </a:r>
            <a:r>
              <a:rPr lang="en-US" sz="1500" dirty="0" smtClean="0"/>
              <a:t>carrier matters</a:t>
            </a:r>
            <a:endParaRPr lang="en-US" sz="1500" dirty="0"/>
          </a:p>
          <a:p>
            <a:pPr marL="411480" lvl="1" indent="0">
              <a:buClr>
                <a:schemeClr val="accent6">
                  <a:lumMod val="75000"/>
                </a:schemeClr>
              </a:buClr>
              <a:buNone/>
            </a:pPr>
            <a:endParaRPr lang="en-US" sz="15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Environmental Law (7 attorneys) </a:t>
            </a:r>
            <a:endParaRPr lang="en-US" sz="1500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/>
              <a:t> </a:t>
            </a:r>
            <a:r>
              <a:rPr lang="en-US" sz="1500" dirty="0" smtClean="0"/>
              <a:t>Represents DEC in the enforcement of environmental laws , regulations and cost recovery</a:t>
            </a:r>
          </a:p>
          <a:p>
            <a:pPr marL="114300" indent="0" eaLnBrk="1" hangingPunct="1">
              <a:buNone/>
            </a:pPr>
            <a:endParaRPr lang="en-US" sz="15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Labor and State Affairs (18 attorneys) </a:t>
            </a:r>
            <a:endParaRPr lang="en-US" sz="1500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/>
              <a:t> </a:t>
            </a:r>
            <a:r>
              <a:rPr lang="en-US" sz="1500" dirty="0" smtClean="0"/>
              <a:t>Provides advice and representation to a variety of executive and quasi state agencies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4581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228600"/>
            <a:ext cx="8229600" cy="1447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800" dirty="0" smtClean="0"/>
              <a:t>Protecting Alaskans</a:t>
            </a:r>
          </a:p>
        </p:txBody>
      </p:sp>
      <p:sp>
        <p:nvSpPr>
          <p:cNvPr id="24579" name="Rectangle 6"/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7392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7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59040" y="12649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02/06/17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80CAF55-8849-4E55-B50C-E89C248F89E2}" type="slidenum">
              <a:rPr lang="en-US" altLang="en-US" smtClean="0">
                <a:solidFill>
                  <a:schemeClr val="bg1"/>
                </a:solidFill>
              </a:rPr>
              <a:pPr/>
              <a:t>5</a:t>
            </a:fld>
            <a:endParaRPr lang="en-US" altLang="en-US" dirty="0" smtClean="0">
              <a:solidFill>
                <a:schemeClr val="bg1"/>
              </a:solidFill>
            </a:endParaRP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-5576" y="76200"/>
            <a:ext cx="8229600" cy="1600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	</a:t>
            </a:r>
            <a:r>
              <a:rPr lang="en-US" dirty="0" smtClean="0"/>
              <a:t>  </a:t>
            </a:r>
            <a:br>
              <a:rPr lang="en-US" dirty="0" smtClean="0"/>
            </a:br>
            <a:r>
              <a:rPr lang="en-US" sz="5100" dirty="0" smtClean="0"/>
              <a:t>     </a:t>
            </a:r>
            <a:br>
              <a:rPr lang="en-US" sz="5100" dirty="0" smtClean="0"/>
            </a:br>
            <a:r>
              <a:rPr lang="en-US" sz="5100" dirty="0"/>
              <a:t>  </a:t>
            </a:r>
            <a:r>
              <a:rPr lang="en-US" sz="5100" dirty="0" smtClean="0"/>
              <a:t>  </a:t>
            </a:r>
            <a:r>
              <a:rPr lang="en-US" sz="5600" dirty="0" smtClean="0"/>
              <a:t>Protecting Fiscal Integrity</a:t>
            </a:r>
            <a:r>
              <a:rPr lang="en-US" sz="5100" dirty="0" smtClean="0"/>
              <a:t/>
            </a:r>
            <a:br>
              <a:rPr lang="en-US" sz="5100" dirty="0" smtClean="0"/>
            </a:br>
            <a:r>
              <a:rPr lang="en-US" sz="3200" dirty="0"/>
              <a:t> </a:t>
            </a:r>
            <a:r>
              <a:rPr lang="en-US" sz="3200" dirty="0" smtClean="0"/>
              <a:t>         </a:t>
            </a:r>
            <a:r>
              <a:rPr lang="en-US" sz="5100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096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52600"/>
            <a:ext cx="8229600" cy="3159125"/>
          </a:xfrm>
        </p:spPr>
        <p:txBody>
          <a:bodyPr>
            <a:normAutofit/>
          </a:bodyPr>
          <a:lstStyle/>
          <a:p>
            <a:pPr marL="114300" indent="0" eaLnBrk="1" hangingPunct="1">
              <a:lnSpc>
                <a:spcPct val="70000"/>
              </a:lnSpc>
              <a:buNone/>
            </a:pPr>
            <a:endParaRPr lang="en-US" sz="15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Natural Resources (21 attorneys)</a:t>
            </a:r>
          </a:p>
          <a:p>
            <a:pPr marL="114300" indent="0" eaLnBrk="1" hangingPunct="1">
              <a:buNone/>
            </a:pPr>
            <a:endParaRPr lang="en-US" sz="15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Labor and State Affairs (18 attorneys) </a:t>
            </a:r>
          </a:p>
          <a:p>
            <a:pPr marL="114300" indent="0" eaLnBrk="1" hangingPunct="1">
              <a:lnSpc>
                <a:spcPct val="50000"/>
              </a:lnSpc>
              <a:buNone/>
            </a:pPr>
            <a:endParaRPr lang="en-US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Torts and Workers’ Compensation (15 attorneys) </a:t>
            </a:r>
            <a:endParaRPr lang="en-US" sz="1500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 smtClean="0"/>
              <a:t>Provides advice and defense to state agencies and employees in a variety of tort suits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0963" name="Rectangle 6"/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626489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9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59041" y="12649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02/06/17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47A805-27CA-4B9E-899B-88961343ACC0}" type="slidenum">
              <a:rPr lang="en-US" altLang="en-US" smtClean="0">
                <a:solidFill>
                  <a:schemeClr val="bg1"/>
                </a:solidFill>
              </a:rPr>
              <a:pPr/>
              <a:t>6</a:t>
            </a:fld>
            <a:endParaRPr lang="en-US" altLang="en-US" dirty="0" smtClean="0">
              <a:solidFill>
                <a:schemeClr val="bg1"/>
              </a:solidFill>
            </a:endParaRPr>
          </a:p>
        </p:txBody>
      </p:sp>
      <p:sp>
        <p:nvSpPr>
          <p:cNvPr id="28677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0"/>
            <a:ext cx="818388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  </a:t>
            </a:r>
            <a:r>
              <a:rPr lang="en-US" sz="4900" dirty="0" smtClean="0"/>
              <a:t>Fostering Economic Development</a:t>
            </a: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28678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423746" y="1371600"/>
            <a:ext cx="8229600" cy="4530725"/>
          </a:xfrm>
        </p:spPr>
        <p:txBody>
          <a:bodyPr/>
          <a:lstStyle/>
          <a:p>
            <a:pPr marL="114300" indent="0" eaLnBrk="1" hangingPunct="1">
              <a:spcBef>
                <a:spcPts val="0"/>
              </a:spcBef>
              <a:buNone/>
            </a:pPr>
            <a:endParaRPr lang="en-US" sz="15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Transportation and Public Facilities (10 attorneys) </a:t>
            </a:r>
            <a:endParaRPr lang="en-US" sz="1500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 smtClean="0"/>
              <a:t>Represents DOT&amp;PF on the construction and operation of public facilities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15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Environmental Law (7 attorneys)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300" dirty="0" smtClean="0"/>
              <a:t>Represent DEC to ensure development occurs in an environmentally secure manner</a:t>
            </a:r>
          </a:p>
          <a:p>
            <a:pPr marL="411480" lvl="1" indent="0">
              <a:buClr>
                <a:schemeClr val="accent6">
                  <a:lumMod val="75000"/>
                </a:schemeClr>
              </a:buClr>
              <a:buNone/>
            </a:pPr>
            <a:endParaRPr lang="en-US" sz="13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Natural Resources (21 attorneys) </a:t>
            </a:r>
            <a:endParaRPr lang="en-US" sz="1500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 smtClean="0"/>
              <a:t>Defends state sovereignty against federal over-reach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 smtClean="0"/>
              <a:t>Represents the state’s interests in natural resource management</a:t>
            </a:r>
          </a:p>
        </p:txBody>
      </p:sp>
      <p:sp>
        <p:nvSpPr>
          <p:cNvPr id="28675" name="Rectangle 6"/>
          <p:cNvSpPr txBox="1">
            <a:spLocks noGrp="1" noChangeArrowheads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7197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7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7574280" y="1264920"/>
            <a:ext cx="2438399" cy="365760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02/06/17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B90161D-4043-4413-851C-EC961B8B2648}" type="slidenum">
              <a:rPr lang="en-US" altLang="en-US" smtClean="0">
                <a:solidFill>
                  <a:schemeClr val="bg1"/>
                </a:solidFill>
              </a:rPr>
              <a:pPr/>
              <a:t>7</a:t>
            </a:fld>
            <a:endParaRPr lang="en-US" altLang="en-US" dirty="0" smtClean="0">
              <a:solidFill>
                <a:schemeClr val="bg1"/>
              </a:solidFill>
            </a:endParaRP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35312" y="0"/>
            <a:ext cx="8534400" cy="18288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    </a:t>
            </a:r>
            <a:r>
              <a:rPr lang="en-US" sz="4800" dirty="0" smtClean="0"/>
              <a:t>Promoting Good Governance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600200"/>
            <a:ext cx="8229600" cy="4530725"/>
          </a:xfrm>
        </p:spPr>
        <p:txBody>
          <a:bodyPr>
            <a:normAutofit fontScale="92500" lnSpcReduction="20000"/>
          </a:bodyPr>
          <a:lstStyle/>
          <a:p>
            <a:pPr marL="114300" indent="0" eaLnBrk="1" hangingPunct="1">
              <a:lnSpc>
                <a:spcPct val="50000"/>
              </a:lnSpc>
              <a:buNone/>
            </a:pPr>
            <a:endParaRPr lang="en-US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Opinions, Appeals and Ethics (11 attorneys) </a:t>
            </a:r>
            <a:endParaRPr lang="en-US" sz="1500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/>
              <a:t> </a:t>
            </a:r>
            <a:r>
              <a:rPr lang="en-US" sz="1500" dirty="0" smtClean="0"/>
              <a:t>Provides specialized legal services for appellate work, legal opinions and executive ethics</a:t>
            </a:r>
          </a:p>
          <a:p>
            <a:pPr marL="114300" indent="0" eaLnBrk="1" hangingPunct="1">
              <a:buNone/>
            </a:pPr>
            <a:endParaRPr lang="en-US" sz="15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Special Litigation (5 attorneys)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 smtClean="0"/>
              <a:t>Provides litigation expertise to handle high-profile, expedited, or complicated litigation</a:t>
            </a:r>
          </a:p>
          <a:p>
            <a:pPr marL="411480" lvl="1" indent="0">
              <a:buClr>
                <a:schemeClr val="accent6">
                  <a:lumMod val="75000"/>
                </a:schemeClr>
              </a:buClr>
              <a:buNone/>
            </a:pPr>
            <a:endParaRPr lang="en-US" sz="1500" dirty="0" smtClean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Labor and State Affairs (18 attorneys)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 smtClean="0"/>
              <a:t>Provides </a:t>
            </a:r>
            <a:r>
              <a:rPr lang="en-US" sz="1500" dirty="0"/>
              <a:t>legal assistance </a:t>
            </a:r>
            <a:r>
              <a:rPr lang="en-US" sz="1500" dirty="0" smtClean="0"/>
              <a:t>for </a:t>
            </a:r>
            <a:r>
              <a:rPr lang="en-US" sz="1500" dirty="0"/>
              <a:t>the conduct of </a:t>
            </a:r>
            <a:r>
              <a:rPr lang="en-US" sz="1500" dirty="0" smtClean="0"/>
              <a:t>elections, employment, labor </a:t>
            </a:r>
            <a:r>
              <a:rPr lang="en-US" sz="1500" dirty="0"/>
              <a:t>relations, civil rights, procurement, government </a:t>
            </a:r>
            <a:r>
              <a:rPr lang="en-US" sz="1500" dirty="0" smtClean="0"/>
              <a:t>finance, health </a:t>
            </a:r>
            <a:r>
              <a:rPr lang="en-US" sz="1500" dirty="0"/>
              <a:t>care and retirement benefits programs, workers' compensation, OSHA</a:t>
            </a:r>
            <a:r>
              <a:rPr lang="en-US" sz="1500" dirty="0" smtClean="0"/>
              <a:t>, </a:t>
            </a:r>
            <a:r>
              <a:rPr lang="en-US" sz="1500" dirty="0"/>
              <a:t>disaster management, homeland security, the court system, and municipal </a:t>
            </a:r>
            <a:endParaRPr lang="en-US" sz="1500" dirty="0" smtClean="0"/>
          </a:p>
          <a:p>
            <a:pPr marL="411480" lvl="1" indent="0">
              <a:buNone/>
            </a:pPr>
            <a:r>
              <a:rPr lang="en-US" sz="1500" dirty="0"/>
              <a:t> </a:t>
            </a:r>
            <a:r>
              <a:rPr lang="en-US" sz="1500" dirty="0" smtClean="0"/>
              <a:t>     law </a:t>
            </a:r>
            <a:r>
              <a:rPr lang="en-US" sz="1500" dirty="0"/>
              <a:t>matters.</a:t>
            </a:r>
            <a:endParaRPr lang="en-US" sz="1500" dirty="0" smtClean="0"/>
          </a:p>
          <a:p>
            <a:pPr marL="114300" indent="0" eaLnBrk="1" hangingPunct="1">
              <a:buNone/>
            </a:pPr>
            <a:endParaRPr lang="en-US" sz="1500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Legislation / Regulations (3 attorneys)</a:t>
            </a:r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 smtClean="0"/>
              <a:t>Assures that legislation and regulation based in executive policy  are legally defensible</a:t>
            </a:r>
          </a:p>
          <a:p>
            <a:pPr marL="114300" indent="0" eaLnBrk="1" hangingPunct="1">
              <a:lnSpc>
                <a:spcPct val="70000"/>
              </a:lnSpc>
              <a:buNone/>
            </a:pPr>
            <a:endParaRPr lang="en-US" dirty="0"/>
          </a:p>
          <a:p>
            <a:pPr eaLnBrk="1" hangingPunct="1">
              <a:buFont typeface="Wingdings" pitchFamily="2" charset="2"/>
              <a:buChar char="§"/>
            </a:pPr>
            <a:r>
              <a:rPr lang="en-US" dirty="0" smtClean="0"/>
              <a:t>Information and Project Support </a:t>
            </a:r>
            <a:r>
              <a:rPr lang="en-US" smtClean="0"/>
              <a:t>(1 </a:t>
            </a:r>
            <a:r>
              <a:rPr lang="en-US" dirty="0" smtClean="0"/>
              <a:t>attorney) </a:t>
            </a:r>
            <a:endParaRPr lang="en-US" sz="1500" dirty="0" smtClean="0"/>
          </a:p>
          <a:p>
            <a:pPr lvl="1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500" dirty="0"/>
              <a:t> </a:t>
            </a:r>
            <a:r>
              <a:rPr lang="en-US" sz="1500" dirty="0" smtClean="0"/>
              <a:t>Focuses on the development and management of information disclosure policies</a:t>
            </a:r>
          </a:p>
        </p:txBody>
      </p:sp>
    </p:spTree>
    <p:extLst>
      <p:ext uri="{BB962C8B-B14F-4D97-AF65-F5344CB8AC3E}">
        <p14:creationId xmlns:p14="http://schemas.microsoft.com/office/powerpoint/2010/main" val="289606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620000" cy="1143000"/>
          </a:xfrm>
        </p:spPr>
        <p:txBody>
          <a:bodyPr/>
          <a:lstStyle/>
          <a:p>
            <a:r>
              <a:rPr lang="en-US" sz="5400" dirty="0"/>
              <a:t>Civil Division Budget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74280" y="1188720"/>
            <a:ext cx="2438399" cy="365760"/>
          </a:xfrm>
        </p:spPr>
        <p:txBody>
          <a:bodyPr/>
          <a:lstStyle/>
          <a:p>
            <a:pPr lvl="0" algn="r"/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02/06/17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E08E1-0EDE-4AB4-BEFF-885FF95877A1}" type="slidenum">
              <a:rPr lang="en-US" smtClean="0"/>
              <a:t>8</a:t>
            </a:fld>
            <a:endParaRPr lang="en-US"/>
          </a:p>
        </p:txBody>
      </p:sp>
      <p:sp>
        <p:nvSpPr>
          <p:cNvPr id="7" name="Subtitle 5"/>
          <p:cNvSpPr>
            <a:spLocks noGrp="1"/>
          </p:cNvSpPr>
          <p:nvPr>
            <p:ph idx="1"/>
          </p:nvPr>
        </p:nvSpPr>
        <p:spPr>
          <a:xfrm>
            <a:off x="228600" y="1600200"/>
            <a:ext cx="8001000" cy="3886200"/>
          </a:xfrm>
        </p:spPr>
        <p:txBody>
          <a:bodyPr>
            <a:normAutofit/>
          </a:bodyPr>
          <a:lstStyle/>
          <a:p>
            <a:pPr indent="-342900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40% of the division’s budget is from UGF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indent="-342900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55% of the division’s budget is paid from client agencies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 smtClean="0"/>
          </a:p>
          <a:p>
            <a:pPr indent="-342900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5% of the division’s budget is from DGF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300" dirty="0" smtClean="0"/>
          </a:p>
          <a:p>
            <a:pPr indent="-342900">
              <a:lnSpc>
                <a:spcPct val="110000"/>
              </a:lnSpc>
              <a:spcBef>
                <a:spcPts val="0"/>
              </a:spcBef>
            </a:pPr>
            <a:r>
              <a:rPr lang="en-US" dirty="0" smtClean="0"/>
              <a:t>Proposed changes from FY17 Management Plan to FY18 Governor’s budget result in a 2.7% reduction for the Civil Division </a:t>
            </a:r>
            <a:r>
              <a:rPr lang="en-US" sz="2000" dirty="0" smtClean="0"/>
              <a:t>	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 smtClean="0"/>
              <a:t>		   </a:t>
            </a:r>
            <a:r>
              <a:rPr lang="en-US" sz="2800" dirty="0" smtClean="0"/>
              <a:t>FY2018 Total: </a:t>
            </a:r>
            <a:r>
              <a:rPr lang="en-US" sz="2800" u="heavy" dirty="0" smtClean="0"/>
              <a:t>$48,827.8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0836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9670</TotalTime>
  <Words>539</Words>
  <Application>Microsoft Office PowerPoint</Application>
  <PresentationFormat>On-screen Show (4:3)</PresentationFormat>
  <Paragraphs>115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Cambria</vt:lpstr>
      <vt:lpstr>Wingdings</vt:lpstr>
      <vt:lpstr>Adjacency</vt:lpstr>
      <vt:lpstr>                                                Department of Law 5       FY18 Civil Division      </vt:lpstr>
      <vt:lpstr>Civil Division Duties</vt:lpstr>
      <vt:lpstr>PowerPoint Presentation</vt:lpstr>
      <vt:lpstr>Protecting Alaskans</vt:lpstr>
      <vt:lpstr>              Protecting Fiscal Integrity             </vt:lpstr>
      <vt:lpstr>    Fostering Economic Development</vt:lpstr>
      <vt:lpstr>    Promoting Good Governance</vt:lpstr>
      <vt:lpstr>Civil Division Budget</vt:lpstr>
    </vt:vector>
  </TitlesOfParts>
  <Company>SOA-LAW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Law                         Photo by Sheena Scott, © Law Webmaster</dc:title>
  <dc:creator>mjenicek</dc:creator>
  <cp:lastModifiedBy>Joseph Caissie</cp:lastModifiedBy>
  <cp:revision>272</cp:revision>
  <cp:lastPrinted>2017-02-03T00:55:53Z</cp:lastPrinted>
  <dcterms:created xsi:type="dcterms:W3CDTF">2012-01-27T00:01:43Z</dcterms:created>
  <dcterms:modified xsi:type="dcterms:W3CDTF">2017-02-06T16:05:07Z</dcterms:modified>
</cp:coreProperties>
</file>