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18"/>
  </p:notesMasterIdLst>
  <p:handoutMasterIdLst>
    <p:handoutMasterId r:id="rId19"/>
  </p:handoutMasterIdLst>
  <p:sldIdLst>
    <p:sldId id="574" r:id="rId2"/>
    <p:sldId id="747" r:id="rId3"/>
    <p:sldId id="748" r:id="rId4"/>
    <p:sldId id="737" r:id="rId5"/>
    <p:sldId id="736" r:id="rId6"/>
    <p:sldId id="752" r:id="rId7"/>
    <p:sldId id="751" r:id="rId8"/>
    <p:sldId id="718" r:id="rId9"/>
    <p:sldId id="721" r:id="rId10"/>
    <p:sldId id="717" r:id="rId11"/>
    <p:sldId id="734" r:id="rId12"/>
    <p:sldId id="722" r:id="rId13"/>
    <p:sldId id="749" r:id="rId14"/>
    <p:sldId id="724" r:id="rId15"/>
    <p:sldId id="742" r:id="rId16"/>
    <p:sldId id="739" r:id="rId1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5E88"/>
    <a:srgbClr val="000000"/>
    <a:srgbClr val="00FF00"/>
    <a:srgbClr val="FFFFFF"/>
    <a:srgbClr val="FCBB02"/>
    <a:srgbClr val="3DA13D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6914" autoAdjust="0"/>
  </p:normalViewPr>
  <p:slideViewPr>
    <p:cSldViewPr>
      <p:cViewPr>
        <p:scale>
          <a:sx n="98" d="100"/>
          <a:sy n="98" d="100"/>
        </p:scale>
        <p:origin x="-331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80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crimp\My%20Documents\Homework\Workload\May%202009\AEEE%20project%20workload%20assessment%20final%20v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share\AEEE%20Shared%20Files\Renewable%20Energy%20Fund\Metrics%20and%20Reporting\Jan%202011%20Status\RE%20Fund%20Round%201-3%20summary%201-11%20Used%20for%20Status%20Repor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ileserver\share\AEEE%20Shared%20Files\Renewable%20Energy%20Fund\Metrics%20and%20Reporting\Jan%202011%20Status\RE%20Fund%20Round%201-3%20summary%201-11%20Used%20for%20Status%20Repor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148148148148151E-3"/>
          <c:y val="0.2051263730922524"/>
          <c:w val="0.91820987654321073"/>
          <c:h val="0.70957762224166421"/>
        </c:manualLayout>
      </c:layout>
      <c:ofPieChart>
        <c:ofPieType val="bar"/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1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66FF3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Transmission, $5.5 </a:t>
                    </a:r>
                  </a:p>
                </c:rich>
              </c:tx>
              <c:showVal val="1"/>
              <c:showCatName val="1"/>
            </c:dLbl>
            <c:dLbl>
              <c:idx val="2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dLbl>
              <c:idx val="3"/>
              <c:layout>
                <c:manualLayout>
                  <c:x val="-4.7143968115096732E-2"/>
                  <c:y val="8.6246719160104988E-3"/>
                </c:manualLayout>
              </c:layout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Heat</a:t>
                    </a:r>
                    <a:r>
                      <a:rPr lang="en-US" baseline="0" dirty="0" smtClean="0"/>
                      <a:t> Recovery</a:t>
                    </a:r>
                    <a:r>
                      <a:rPr lang="en-US" dirty="0" smtClean="0"/>
                      <a:t>,  </a:t>
                    </a:r>
                    <a:r>
                      <a:rPr lang="en-US" dirty="0"/>
                      <a:t>$11.0 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3.6757679595606149E-2"/>
                  <c:y val="2.477871300570189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Geothermal, $14.0 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4.6296296296296389E-3"/>
                  <c:y val="4.3103448275862065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8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</c:dLbls>
          <c:cat>
            <c:strRef>
              <c:f>'Summary Stats'!$D$174:$D$182</c:f>
              <c:strCache>
                <c:ptCount val="9"/>
                <c:pt idx="0">
                  <c:v>Hydro</c:v>
                </c:pt>
                <c:pt idx="1">
                  <c:v>Transmission</c:v>
                </c:pt>
                <c:pt idx="2">
                  <c:v>Wind</c:v>
                </c:pt>
                <c:pt idx="3">
                  <c:v>Biomass</c:v>
                </c:pt>
                <c:pt idx="4">
                  <c:v>CHP</c:v>
                </c:pt>
                <c:pt idx="5">
                  <c:v>Geothermal</c:v>
                </c:pt>
                <c:pt idx="6">
                  <c:v>Ocean/River</c:v>
                </c:pt>
                <c:pt idx="7">
                  <c:v>Solar</c:v>
                </c:pt>
                <c:pt idx="8">
                  <c:v>Other</c:v>
                </c:pt>
              </c:strCache>
            </c:strRef>
          </c:cat>
          <c:val>
            <c:numRef>
              <c:f>'Summary Stats'!$E$174:$E$182</c:f>
              <c:numCache>
                <c:formatCode>_("$"* #,##0.0_);_("$"* \(#,##0.0\);_("$"* "-"??_);_(@_)</c:formatCode>
                <c:ptCount val="9"/>
                <c:pt idx="0">
                  <c:v>39.002441000000005</c:v>
                </c:pt>
                <c:pt idx="1">
                  <c:v>5.5481809999999987</c:v>
                </c:pt>
                <c:pt idx="2">
                  <c:v>74.057213000000019</c:v>
                </c:pt>
                <c:pt idx="3">
                  <c:v>16.411067299999999</c:v>
                </c:pt>
                <c:pt idx="4">
                  <c:v>9.403037000000003</c:v>
                </c:pt>
                <c:pt idx="5">
                  <c:v>9.179704000000001</c:v>
                </c:pt>
                <c:pt idx="6">
                  <c:v>2.1805639999999999</c:v>
                </c:pt>
                <c:pt idx="7">
                  <c:v>0.80400000000000005</c:v>
                </c:pt>
                <c:pt idx="8">
                  <c:v>0.11083500000000002</c:v>
                </c:pt>
              </c:numCache>
            </c:numRef>
          </c:val>
        </c:ser>
        <c:dLbls>
          <c:showVal val="1"/>
        </c:dLbls>
        <c:gapWidth val="150"/>
        <c:splitType val="cust"/>
        <c:custSplit>
          <c:secondPiePt val="1"/>
          <c:secondPiePt val="6"/>
          <c:secondPiePt val="7"/>
          <c:secondPiePt val="8"/>
        </c:custSplit>
        <c:secondPieSize val="75"/>
        <c:serLines/>
      </c:ofPieChart>
    </c:plotArea>
    <c:plotVisOnly val="1"/>
    <c:dispBlanksAs val="zero"/>
  </c:chart>
  <c:spPr>
    <a:solidFill>
      <a:srgbClr val="4F81BD">
        <a:alpha val="0"/>
      </a:srgbClr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29531238501729"/>
          <c:y val="9.0899454875832827E-2"/>
          <c:w val="0.59376882166045031"/>
          <c:h val="0.72878523336756973"/>
        </c:manualLayout>
      </c:layout>
      <c:barChart>
        <c:barDir val="col"/>
        <c:grouping val="stacked"/>
        <c:ser>
          <c:idx val="0"/>
          <c:order val="0"/>
          <c:tx>
            <c:strRef>
              <c:f>'Completion by yr'!$BE$161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008000"/>
            </a:solidFill>
            <a:ln>
              <a:solidFill>
                <a:prstClr val="black"/>
              </a:solidFill>
            </a:ln>
          </c:spPr>
          <c:dLbls>
            <c:dLbl>
              <c:idx val="0"/>
              <c:layout>
                <c:manualLayout>
                  <c:x val="-3.4625064390315693E-2"/>
                  <c:y val="-2.7207954774883917E-2"/>
                </c:manualLayout>
              </c:layout>
              <c:showVal val="1"/>
            </c:dLbl>
            <c:dLbl>
              <c:idx val="1"/>
              <c:layout>
                <c:manualLayout>
                  <c:x val="-4.769647696476972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4.986449864498670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4.7696476964769724E-2"/>
                  <c:y val="4.6296296296295504E-3"/>
                </c:manualLayout>
              </c:layout>
              <c:showVal val="1"/>
            </c:dLbl>
            <c:dLbl>
              <c:idx val="4"/>
              <c:layout>
                <c:manualLayout>
                  <c:x val="-4.336043360433621E-2"/>
                  <c:y val="-8.4875562720134787E-17"/>
                </c:manualLayout>
              </c:layout>
              <c:showVal val="1"/>
            </c:dLbl>
            <c:dLbl>
              <c:idx val="5"/>
              <c:layout>
                <c:manualLayout>
                  <c:x val="-4.0498442367601251E-2"/>
                  <c:y val="-1.28205128205128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numRef>
              <c:f>'Completion by yr'!$BD$162:$BD$167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'Completion by yr'!$BE$162:$BE$167</c:f>
              <c:numCache>
                <c:formatCode>General</c:formatCode>
                <c:ptCount val="6"/>
                <c:pt idx="0">
                  <c:v>3</c:v>
                </c:pt>
                <c:pt idx="1">
                  <c:v>11</c:v>
                </c:pt>
                <c:pt idx="2">
                  <c:v>32</c:v>
                </c:pt>
                <c:pt idx="3">
                  <c:v>45</c:v>
                </c:pt>
                <c:pt idx="4">
                  <c:v>45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strRef>
              <c:f>'Completion by yr'!$BF$161</c:f>
              <c:strCache>
                <c:ptCount val="1"/>
                <c:pt idx="0">
                  <c:v>Design</c:v>
                </c:pt>
              </c:strCache>
            </c:strRef>
          </c:tx>
          <c:spPr>
            <a:solidFill>
              <a:srgbClr val="66FF66"/>
            </a:solidFill>
            <a:ln>
              <a:solidFill>
                <a:prstClr val="black"/>
              </a:solidFill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4.8285991120268851E-2"/>
                  <c:y val="-1.0256410256410258E-2"/>
                </c:manualLayout>
              </c:layout>
              <c:showVal val="1"/>
            </c:dLbl>
            <c:dLbl>
              <c:idx val="2"/>
              <c:layout>
                <c:manualLayout>
                  <c:x val="-5.6368508842936711E-2"/>
                  <c:y val="1.0754896022612559E-2"/>
                </c:manualLayout>
              </c:layout>
              <c:showVal val="1"/>
            </c:dLbl>
            <c:dLbl>
              <c:idx val="3"/>
              <c:layout>
                <c:manualLayout>
                  <c:x val="-4.7696476964769724E-2"/>
                  <c:y val="-1.3888888888888947E-2"/>
                </c:manualLayout>
              </c:layout>
              <c:showVal val="1"/>
            </c:dLbl>
            <c:dLbl>
              <c:idx val="4"/>
              <c:layout>
                <c:manualLayout>
                  <c:x val="-4.769647696476959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4.0498442367601251E-2"/>
                  <c:y val="-7.692509590147386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numRef>
              <c:f>'Completion by yr'!$BD$162:$BD$167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'Completion by yr'!$BF$162:$BF$167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13</c:v>
                </c:pt>
                <c:pt idx="3">
                  <c:v>18</c:v>
                </c:pt>
                <c:pt idx="4">
                  <c:v>19</c:v>
                </c:pt>
                <c:pt idx="5">
                  <c:v>19</c:v>
                </c:pt>
              </c:numCache>
            </c:numRef>
          </c:val>
        </c:ser>
        <c:ser>
          <c:idx val="2"/>
          <c:order val="2"/>
          <c:tx>
            <c:strRef>
              <c:f>'Completion by yr'!$BG$161</c:f>
              <c:strCache>
                <c:ptCount val="1"/>
                <c:pt idx="0">
                  <c:v>Feasibility</c:v>
                </c:pt>
              </c:strCache>
            </c:strRef>
          </c:tx>
          <c:spPr>
            <a:solidFill>
              <a:srgbClr val="CCFFCC"/>
            </a:solidFill>
            <a:ln>
              <a:solidFill>
                <a:prstClr val="black"/>
              </a:solidFill>
            </a:ln>
          </c:spPr>
          <c:dLbls>
            <c:dLbl>
              <c:idx val="0"/>
              <c:layout>
                <c:manualLayout>
                  <c:x val="-3.2613510927956439E-2"/>
                  <c:y val="-6.108600847970927E-2"/>
                </c:manualLayout>
              </c:layout>
              <c:showVal val="1"/>
            </c:dLbl>
            <c:dLbl>
              <c:idx val="1"/>
              <c:layout>
                <c:manualLayout>
                  <c:x val="-5.0811931218878024E-2"/>
                  <c:y val="-4.4253987482333945E-2"/>
                </c:manualLayout>
              </c:layout>
              <c:showVal val="1"/>
            </c:dLbl>
            <c:dLbl>
              <c:idx val="2"/>
              <c:layout>
                <c:manualLayout>
                  <c:x val="-5.203252032520352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4.3977972379620769E-2"/>
                  <c:y val="-1.2125782354128809E-2"/>
                </c:manualLayout>
              </c:layout>
              <c:showVal val="1"/>
            </c:dLbl>
            <c:dLbl>
              <c:idx val="4"/>
              <c:layout>
                <c:manualLayout>
                  <c:x val="-4.5528368533372568E-2"/>
                  <c:y val="-3.8001211387038163E-3"/>
                </c:manualLayout>
              </c:layout>
              <c:showVal val="1"/>
            </c:dLbl>
            <c:dLbl>
              <c:idx val="5"/>
              <c:layout>
                <c:manualLayout>
                  <c:x val="-4.0498442367601251E-2"/>
                  <c:y val="2.5641025641025645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numRef>
              <c:f>'Completion by yr'!$BD$162:$BD$167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'Completion by yr'!$BG$162:$BG$167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34</c:v>
                </c:pt>
                <c:pt idx="3">
                  <c:v>46</c:v>
                </c:pt>
                <c:pt idx="4">
                  <c:v>47</c:v>
                </c:pt>
                <c:pt idx="5">
                  <c:v>47</c:v>
                </c:pt>
              </c:numCache>
            </c:numRef>
          </c:val>
        </c:ser>
        <c:dLbls>
          <c:showVal val="1"/>
        </c:dLbls>
        <c:overlap val="100"/>
        <c:axId val="77558912"/>
        <c:axId val="77560832"/>
      </c:barChart>
      <c:catAx>
        <c:axId val="77558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7560832"/>
        <c:crosses val="autoZero"/>
        <c:auto val="1"/>
        <c:lblAlgn val="ctr"/>
        <c:lblOffset val="100"/>
      </c:catAx>
      <c:valAx>
        <c:axId val="77560832"/>
        <c:scaling>
          <c:orientation val="minMax"/>
          <c:max val="1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dirty="0" smtClean="0"/>
                  <a:t>Number of Projects Completed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329310471705056E-2"/>
              <c:y val="0.401920250353321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7558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87031428763714"/>
          <c:y val="0.12346366806888866"/>
          <c:w val="0.67433777508580661"/>
          <c:h val="0.66777801402568437"/>
        </c:manualLayout>
      </c:layout>
      <c:barChart>
        <c:barDir val="col"/>
        <c:grouping val="stacked"/>
        <c:ser>
          <c:idx val="2"/>
          <c:order val="1"/>
          <c:tx>
            <c:strRef>
              <c:f>Construction!$U$91:$V$91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cat>
            <c:strRef>
              <c:f>Construction!$W$89:$AC$89</c:f>
              <c:strCache>
                <c:ptCount val="7"/>
                <c:pt idx="0">
                  <c:v>2009 (Actual)</c:v>
                </c:pt>
                <c:pt idx="1">
                  <c:v>2010 (Actual)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Construction!$W$91:$AC$91</c:f>
              <c:numCache>
                <c:formatCode>General</c:formatCode>
                <c:ptCount val="7"/>
                <c:pt idx="2" formatCode="#,##0">
                  <c:v>29500</c:v>
                </c:pt>
                <c:pt idx="3" formatCode="#,##0">
                  <c:v>190549.47777777779</c:v>
                </c:pt>
                <c:pt idx="4" formatCode="#,##0">
                  <c:v>190549.47777777779</c:v>
                </c:pt>
                <c:pt idx="5" formatCode="#,##0">
                  <c:v>190549.47777777779</c:v>
                </c:pt>
                <c:pt idx="6" formatCode="#,##0">
                  <c:v>190549.47777777779</c:v>
                </c:pt>
              </c:numCache>
            </c:numRef>
          </c:val>
        </c:ser>
        <c:ser>
          <c:idx val="1"/>
          <c:order val="0"/>
          <c:tx>
            <c:strRef>
              <c:f>Construction!$U$90:$V$90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cat>
            <c:strRef>
              <c:f>Construction!$W$89:$AC$89</c:f>
              <c:strCache>
                <c:ptCount val="7"/>
                <c:pt idx="0">
                  <c:v>2009 (Actual)</c:v>
                </c:pt>
                <c:pt idx="1">
                  <c:v>2010 (Actual)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Construction!$W$90:$AC$90</c:f>
              <c:numCache>
                <c:formatCode>#,##0</c:formatCode>
                <c:ptCount val="7"/>
                <c:pt idx="1">
                  <c:v>25582</c:v>
                </c:pt>
                <c:pt idx="2">
                  <c:v>153742.74133333334</c:v>
                </c:pt>
                <c:pt idx="3">
                  <c:v>406621.86514285725</c:v>
                </c:pt>
                <c:pt idx="4">
                  <c:v>2288676.4086211179</c:v>
                </c:pt>
                <c:pt idx="5">
                  <c:v>2288676.4086211179</c:v>
                </c:pt>
                <c:pt idx="6">
                  <c:v>2425958.4086211179</c:v>
                </c:pt>
              </c:numCache>
            </c:numRef>
          </c:val>
        </c:ser>
        <c:ser>
          <c:idx val="0"/>
          <c:order val="2"/>
          <c:tx>
            <c:strRef>
              <c:f>Construction!$U$92:$V$92</c:f>
              <c:strCache>
                <c:ptCount val="1"/>
                <c:pt idx="0">
                  <c:v>Heat Recovery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prstClr val="black"/>
              </a:solidFill>
            </a:ln>
          </c:spPr>
          <c:cat>
            <c:strRef>
              <c:f>Construction!$W$89:$AC$89</c:f>
              <c:strCache>
                <c:ptCount val="7"/>
                <c:pt idx="0">
                  <c:v>2009 (Actual)</c:v>
                </c:pt>
                <c:pt idx="1">
                  <c:v>2010 (Actual)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Construction!$W$92:$AC$92</c:f>
              <c:numCache>
                <c:formatCode>#,##0</c:formatCode>
                <c:ptCount val="7"/>
                <c:pt idx="1">
                  <c:v>23985</c:v>
                </c:pt>
                <c:pt idx="2">
                  <c:v>89617</c:v>
                </c:pt>
                <c:pt idx="3">
                  <c:v>475224.66508808639</c:v>
                </c:pt>
                <c:pt idx="4">
                  <c:v>507630.66508808639</c:v>
                </c:pt>
                <c:pt idx="5">
                  <c:v>507630.66508808639</c:v>
                </c:pt>
                <c:pt idx="6">
                  <c:v>507630.66508808639</c:v>
                </c:pt>
              </c:numCache>
            </c:numRef>
          </c:val>
        </c:ser>
        <c:ser>
          <c:idx val="3"/>
          <c:order val="3"/>
          <c:tx>
            <c:strRef>
              <c:f>Construction!$U$93:$V$93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prstClr val="black"/>
              </a:solidFill>
            </a:ln>
          </c:spPr>
          <c:cat>
            <c:strRef>
              <c:f>Construction!$W$89:$AC$89</c:f>
              <c:strCache>
                <c:ptCount val="7"/>
                <c:pt idx="0">
                  <c:v>2009 (Actual)</c:v>
                </c:pt>
                <c:pt idx="1">
                  <c:v>2010 (Actual)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Construction!$W$93:$AC$93</c:f>
              <c:numCache>
                <c:formatCode>#,##0</c:formatCode>
                <c:ptCount val="7"/>
                <c:pt idx="0">
                  <c:v>54059.38983050848</c:v>
                </c:pt>
                <c:pt idx="1">
                  <c:v>126646</c:v>
                </c:pt>
                <c:pt idx="2">
                  <c:v>118277</c:v>
                </c:pt>
                <c:pt idx="3">
                  <c:v>479849.34428885375</c:v>
                </c:pt>
                <c:pt idx="4">
                  <c:v>638459.3442888537</c:v>
                </c:pt>
                <c:pt idx="5">
                  <c:v>638459.3442888537</c:v>
                </c:pt>
                <c:pt idx="6">
                  <c:v>638459.3442888537</c:v>
                </c:pt>
              </c:numCache>
            </c:numRef>
          </c:val>
        </c:ser>
        <c:ser>
          <c:idx val="4"/>
          <c:order val="4"/>
          <c:tx>
            <c:strRef>
              <c:f>Construction!$U$94:$V$94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</a:ln>
          </c:spPr>
          <c:cat>
            <c:strRef>
              <c:f>Construction!$W$89:$AC$89</c:f>
              <c:strCache>
                <c:ptCount val="7"/>
                <c:pt idx="0">
                  <c:v>2009 (Actual)</c:v>
                </c:pt>
                <c:pt idx="1">
                  <c:v>2010 (Actual)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Construction!$W$94:$AC$94</c:f>
              <c:numCache>
                <c:formatCode>#,##0</c:formatCode>
                <c:ptCount val="7"/>
                <c:pt idx="1">
                  <c:v>183</c:v>
                </c:pt>
                <c:pt idx="2">
                  <c:v>1943</c:v>
                </c:pt>
                <c:pt idx="3">
                  <c:v>1943</c:v>
                </c:pt>
                <c:pt idx="4">
                  <c:v>1943</c:v>
                </c:pt>
                <c:pt idx="5">
                  <c:v>1943</c:v>
                </c:pt>
                <c:pt idx="6">
                  <c:v>1943</c:v>
                </c:pt>
              </c:numCache>
            </c:numRef>
          </c:val>
        </c:ser>
        <c:ser>
          <c:idx val="5"/>
          <c:order val="5"/>
          <c:tx>
            <c:strRef>
              <c:f>Construction!$U$95:$V$95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FFFFFF"/>
            </a:solidFill>
            <a:ln>
              <a:solidFill>
                <a:prstClr val="black"/>
              </a:solidFill>
            </a:ln>
          </c:spPr>
          <c:cat>
            <c:strRef>
              <c:f>Construction!$W$89:$AC$89</c:f>
              <c:strCache>
                <c:ptCount val="7"/>
                <c:pt idx="0">
                  <c:v>2009 (Actual)</c:v>
                </c:pt>
                <c:pt idx="1">
                  <c:v>2010 (Actual)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Construction!$W$95:$AC$95</c:f>
              <c:numCache>
                <c:formatCode>#,##0</c:formatCode>
                <c:ptCount val="7"/>
                <c:pt idx="0">
                  <c:v>454777.57058379095</c:v>
                </c:pt>
                <c:pt idx="1">
                  <c:v>1008981.1549295774</c:v>
                </c:pt>
                <c:pt idx="2">
                  <c:v>1036306.0909090908</c:v>
                </c:pt>
                <c:pt idx="3">
                  <c:v>1502697.0313267217</c:v>
                </c:pt>
                <c:pt idx="4">
                  <c:v>2377046.3288207385</c:v>
                </c:pt>
                <c:pt idx="5">
                  <c:v>2377046.3288207385</c:v>
                </c:pt>
                <c:pt idx="6">
                  <c:v>2377046.3288207385</c:v>
                </c:pt>
              </c:numCache>
            </c:numRef>
          </c:val>
        </c:ser>
        <c:dLbls/>
        <c:overlap val="100"/>
        <c:axId val="79013376"/>
        <c:axId val="79014912"/>
      </c:barChart>
      <c:catAx>
        <c:axId val="79013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9014912"/>
        <c:crosses val="autoZero"/>
        <c:auto val="1"/>
        <c:lblAlgn val="ctr"/>
        <c:lblOffset val="100"/>
      </c:catAx>
      <c:valAx>
        <c:axId val="79014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Million $ per Year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5604123202548401E-2"/>
              <c:y val="0.2782772444540322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01337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1669293603569383E-2"/>
                <c:y val="0.23426770169842781"/>
              </c:manualLayout>
            </c:layout>
            <c:tx>
              <c:rich>
                <a:bodyPr/>
                <a:lstStyle/>
                <a:p>
                  <a:pPr>
                    <a:defRPr sz="1800"/>
                  </a:pPr>
                  <a:r>
                    <a:rPr lang="en-US"/>
                    <a:t> 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8437523835161638"/>
          <c:y val="0.30053554093409557"/>
          <c:w val="0.19995524597886805"/>
          <c:h val="0.34413439758386372"/>
        </c:manualLayout>
      </c:layout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b="1" i="0" baseline="0"/>
      </a:pPr>
      <a:endParaRPr lang="en-US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896F9-E058-41E8-9A1F-D80B3F49A9E9}" type="doc">
      <dgm:prSet loTypeId="urn:microsoft.com/office/officeart/2005/8/layout/chevron2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C75FFB-9EAD-455D-91E8-A77346B615E2}">
      <dgm:prSet phldrT="[Text]"/>
      <dgm:spPr/>
      <dgm:t>
        <a:bodyPr/>
        <a:lstStyle/>
        <a:p>
          <a:r>
            <a:rPr lang="en-US" dirty="0" smtClean="0"/>
            <a:t>Stage 1</a:t>
          </a:r>
          <a:endParaRPr lang="en-US" dirty="0"/>
        </a:p>
      </dgm:t>
    </dgm:pt>
    <dgm:pt modelId="{905D01F2-B89C-4DEB-94A6-A048EB2086CD}" type="parTrans" cxnId="{F62891A9-F712-4FB5-8B87-E9FC2A8FD763}">
      <dgm:prSet/>
      <dgm:spPr/>
      <dgm:t>
        <a:bodyPr/>
        <a:lstStyle/>
        <a:p>
          <a:endParaRPr lang="en-US"/>
        </a:p>
      </dgm:t>
    </dgm:pt>
    <dgm:pt modelId="{4D894154-EE73-4E6E-AE89-97CE0E9CFA58}" type="sibTrans" cxnId="{F62891A9-F712-4FB5-8B87-E9FC2A8FD763}">
      <dgm:prSet/>
      <dgm:spPr/>
      <dgm:t>
        <a:bodyPr/>
        <a:lstStyle/>
        <a:p>
          <a:endParaRPr lang="en-US"/>
        </a:p>
      </dgm:t>
    </dgm:pt>
    <dgm:pt modelId="{94A3A36B-F56E-430D-A3D4-8BB9DA157328}">
      <dgm:prSet phldrT="[Text]" custT="1"/>
      <dgm:spPr/>
      <dgm:t>
        <a:bodyPr/>
        <a:lstStyle/>
        <a:p>
          <a:r>
            <a:rPr lang="en-US" sz="2000" dirty="0" smtClean="0"/>
            <a:t>Applicant and project are eligible.</a:t>
          </a:r>
          <a:endParaRPr lang="en-US" sz="2000" dirty="0"/>
        </a:p>
      </dgm:t>
    </dgm:pt>
    <dgm:pt modelId="{19DEEF80-0E04-48E1-9843-A86834446D41}" type="parTrans" cxnId="{4F5A6006-9BD7-4C46-8FD8-B2F7E8A93884}">
      <dgm:prSet/>
      <dgm:spPr/>
      <dgm:t>
        <a:bodyPr/>
        <a:lstStyle/>
        <a:p>
          <a:endParaRPr lang="en-US"/>
        </a:p>
      </dgm:t>
    </dgm:pt>
    <dgm:pt modelId="{316E6BFC-8768-4F67-B6BE-76B62E9D5C03}" type="sibTrans" cxnId="{4F5A6006-9BD7-4C46-8FD8-B2F7E8A93884}">
      <dgm:prSet/>
      <dgm:spPr/>
      <dgm:t>
        <a:bodyPr/>
        <a:lstStyle/>
        <a:p>
          <a:endParaRPr lang="en-US"/>
        </a:p>
      </dgm:t>
    </dgm:pt>
    <dgm:pt modelId="{C81E6C2D-7A06-4137-A9EE-8DFD459BC9E3}">
      <dgm:prSet phldrT="[Text]" custT="1"/>
      <dgm:spPr/>
      <dgm:t>
        <a:bodyPr/>
        <a:lstStyle/>
        <a:p>
          <a:r>
            <a:rPr lang="en-US" sz="2000" dirty="0" smtClean="0"/>
            <a:t>Meets minimum tech and economic requirements.</a:t>
          </a:r>
          <a:endParaRPr lang="en-US" sz="2000" dirty="0"/>
        </a:p>
      </dgm:t>
    </dgm:pt>
    <dgm:pt modelId="{B0F447B3-1E26-4033-BD8E-6D52646B6BD6}" type="parTrans" cxnId="{C6562E8D-4C65-43E0-9B58-50D5CE21751B}">
      <dgm:prSet/>
      <dgm:spPr/>
      <dgm:t>
        <a:bodyPr/>
        <a:lstStyle/>
        <a:p>
          <a:endParaRPr lang="en-US"/>
        </a:p>
      </dgm:t>
    </dgm:pt>
    <dgm:pt modelId="{2EE53E4B-432D-4F68-897D-DC8C3E28DDF1}" type="sibTrans" cxnId="{C6562E8D-4C65-43E0-9B58-50D5CE21751B}">
      <dgm:prSet/>
      <dgm:spPr/>
      <dgm:t>
        <a:bodyPr/>
        <a:lstStyle/>
        <a:p>
          <a:endParaRPr lang="en-US"/>
        </a:p>
      </dgm:t>
    </dgm:pt>
    <dgm:pt modelId="{4255080E-A64F-4458-8266-87256D743FC0}">
      <dgm:prSet phldrT="[Text]"/>
      <dgm:spPr/>
      <dgm:t>
        <a:bodyPr/>
        <a:lstStyle/>
        <a:p>
          <a:r>
            <a:rPr lang="en-US" dirty="0" smtClean="0"/>
            <a:t>Stage 2</a:t>
          </a:r>
          <a:endParaRPr lang="en-US" dirty="0"/>
        </a:p>
      </dgm:t>
    </dgm:pt>
    <dgm:pt modelId="{4F5616A3-A437-49D9-A916-16C382ACBF77}" type="parTrans" cxnId="{CA134D10-A079-4726-A606-BA4BFB151371}">
      <dgm:prSet/>
      <dgm:spPr/>
      <dgm:t>
        <a:bodyPr/>
        <a:lstStyle/>
        <a:p>
          <a:endParaRPr lang="en-US"/>
        </a:p>
      </dgm:t>
    </dgm:pt>
    <dgm:pt modelId="{CADC1640-889A-4E03-B8F7-3BECEF8B2E0B}" type="sibTrans" cxnId="{CA134D10-A079-4726-A606-BA4BFB151371}">
      <dgm:prSet/>
      <dgm:spPr/>
      <dgm:t>
        <a:bodyPr/>
        <a:lstStyle/>
        <a:p>
          <a:endParaRPr lang="en-US"/>
        </a:p>
      </dgm:t>
    </dgm:pt>
    <dgm:pt modelId="{6D60DAC3-3B68-43DB-834C-5139B4AA021B}">
      <dgm:prSet phldrT="[Text]" custT="1"/>
      <dgm:spPr/>
      <dgm:t>
        <a:bodyPr/>
        <a:lstStyle/>
        <a:p>
          <a:r>
            <a:rPr lang="en-US" sz="2000" dirty="0" smtClean="0"/>
            <a:t>AEA staff assesses technical proposal, qualifications, schedule, project management, business plan, energy resource quality.</a:t>
          </a:r>
          <a:endParaRPr lang="en-US" sz="2000" dirty="0"/>
        </a:p>
      </dgm:t>
    </dgm:pt>
    <dgm:pt modelId="{209D4931-2C16-436E-B1D4-D2C7CEDED6CC}" type="parTrans" cxnId="{58BF64CB-715D-404B-83D6-D2C4CF623AF7}">
      <dgm:prSet/>
      <dgm:spPr/>
      <dgm:t>
        <a:bodyPr/>
        <a:lstStyle/>
        <a:p>
          <a:endParaRPr lang="en-US"/>
        </a:p>
      </dgm:t>
    </dgm:pt>
    <dgm:pt modelId="{62877D7F-A5B9-4851-AE84-6700068D4B46}" type="sibTrans" cxnId="{58BF64CB-715D-404B-83D6-D2C4CF623AF7}">
      <dgm:prSet/>
      <dgm:spPr/>
      <dgm:t>
        <a:bodyPr/>
        <a:lstStyle/>
        <a:p>
          <a:endParaRPr lang="en-US"/>
        </a:p>
      </dgm:t>
    </dgm:pt>
    <dgm:pt modelId="{6140387B-AC91-4AFF-8A5A-A2AD094A3C47}">
      <dgm:prSet phldrT="[Text]" custT="1"/>
      <dgm:spPr/>
      <dgm:t>
        <a:bodyPr/>
        <a:lstStyle/>
        <a:p>
          <a:r>
            <a:rPr lang="en-US" sz="2000" dirty="0" smtClean="0"/>
            <a:t>Under ISER oversight, independent economists assess life cycle economics.</a:t>
          </a:r>
          <a:endParaRPr lang="en-US" sz="2000" dirty="0"/>
        </a:p>
      </dgm:t>
    </dgm:pt>
    <dgm:pt modelId="{832B88EF-83DC-4B09-9B96-E71E5746ECB1}" type="parTrans" cxnId="{DCDE6964-F21B-4648-BE6A-FF334C8B7BFB}">
      <dgm:prSet/>
      <dgm:spPr/>
      <dgm:t>
        <a:bodyPr/>
        <a:lstStyle/>
        <a:p>
          <a:endParaRPr lang="en-US"/>
        </a:p>
      </dgm:t>
    </dgm:pt>
    <dgm:pt modelId="{FBCBA1AD-88AA-42AE-AB9E-50B40E8CDA80}" type="sibTrans" cxnId="{DCDE6964-F21B-4648-BE6A-FF334C8B7BFB}">
      <dgm:prSet/>
      <dgm:spPr/>
      <dgm:t>
        <a:bodyPr/>
        <a:lstStyle/>
        <a:p>
          <a:endParaRPr lang="en-US"/>
        </a:p>
      </dgm:t>
    </dgm:pt>
    <dgm:pt modelId="{89F07C0E-6553-4EA9-B28B-E5F2CB5B0046}">
      <dgm:prSet phldrT="[Text]"/>
      <dgm:spPr/>
      <dgm:t>
        <a:bodyPr/>
        <a:lstStyle/>
        <a:p>
          <a:r>
            <a:rPr lang="en-US" dirty="0" smtClean="0"/>
            <a:t>Stage 3</a:t>
          </a:r>
          <a:endParaRPr lang="en-US" dirty="0"/>
        </a:p>
      </dgm:t>
    </dgm:pt>
    <dgm:pt modelId="{17ADB5CD-A356-4E35-B29C-0D2D46D0202C}" type="parTrans" cxnId="{F3972FDE-31CE-4010-9255-8FA6446A10A0}">
      <dgm:prSet/>
      <dgm:spPr/>
      <dgm:t>
        <a:bodyPr/>
        <a:lstStyle/>
        <a:p>
          <a:endParaRPr lang="en-US"/>
        </a:p>
      </dgm:t>
    </dgm:pt>
    <dgm:pt modelId="{4ECBD121-8811-400F-AE52-F0A1EF24CD56}" type="sibTrans" cxnId="{F3972FDE-31CE-4010-9255-8FA6446A10A0}">
      <dgm:prSet/>
      <dgm:spPr/>
      <dgm:t>
        <a:bodyPr/>
        <a:lstStyle/>
        <a:p>
          <a:endParaRPr lang="en-US"/>
        </a:p>
      </dgm:t>
    </dgm:pt>
    <dgm:pt modelId="{B921E97A-6E4C-4629-AA23-C0BD0BDC0CC5}">
      <dgm:prSet phldrT="[Text]" custT="1"/>
      <dgm:spPr/>
      <dgm:t>
        <a:bodyPr/>
        <a:lstStyle/>
        <a:p>
          <a:r>
            <a:rPr lang="en-US" sz="2000" dirty="0" smtClean="0"/>
            <a:t>Proposals scored and ranked:  Cost of energy (25%), Matching (20%), Stage 2 Feasibility (20%), Readiness (10%), Readiness (15%), Sustainability (5%), Local Support (5%).</a:t>
          </a:r>
          <a:endParaRPr lang="en-US" sz="2000" dirty="0"/>
        </a:p>
      </dgm:t>
    </dgm:pt>
    <dgm:pt modelId="{797FC87C-DBE5-4B35-9EDC-42F3BF1A8E5B}" type="parTrans" cxnId="{8CE281D9-0EAB-4B86-B943-72093749063E}">
      <dgm:prSet/>
      <dgm:spPr/>
      <dgm:t>
        <a:bodyPr/>
        <a:lstStyle/>
        <a:p>
          <a:endParaRPr lang="en-US"/>
        </a:p>
      </dgm:t>
    </dgm:pt>
    <dgm:pt modelId="{E3CBFF47-8655-4CE6-8011-92C92BF237E8}" type="sibTrans" cxnId="{8CE281D9-0EAB-4B86-B943-72093749063E}">
      <dgm:prSet/>
      <dgm:spPr/>
      <dgm:t>
        <a:bodyPr/>
        <a:lstStyle/>
        <a:p>
          <a:endParaRPr lang="en-US"/>
        </a:p>
      </dgm:t>
    </dgm:pt>
    <dgm:pt modelId="{CDE9B5AD-337B-4094-A05E-DEB08F485E86}">
      <dgm:prSet phldrT="[Text]" custT="1"/>
      <dgm:spPr/>
      <dgm:t>
        <a:bodyPr/>
        <a:lstStyle/>
        <a:p>
          <a:r>
            <a:rPr lang="en-US" sz="2000" dirty="0" smtClean="0"/>
            <a:t>DNR staff assesses permitting risk and resource availability.</a:t>
          </a:r>
          <a:endParaRPr lang="en-US" sz="2000" dirty="0"/>
        </a:p>
      </dgm:t>
    </dgm:pt>
    <dgm:pt modelId="{297E9F2E-836F-4822-80DE-EC8F8E2851C3}" type="parTrans" cxnId="{7B6D9D77-290A-48F8-8296-BC2530F220C7}">
      <dgm:prSet/>
      <dgm:spPr/>
      <dgm:t>
        <a:bodyPr/>
        <a:lstStyle/>
        <a:p>
          <a:endParaRPr lang="en-US"/>
        </a:p>
      </dgm:t>
    </dgm:pt>
    <dgm:pt modelId="{D5AF5382-B7BD-4A59-A3AC-8CF582D7F56A}" type="sibTrans" cxnId="{7B6D9D77-290A-48F8-8296-BC2530F220C7}">
      <dgm:prSet/>
      <dgm:spPr/>
      <dgm:t>
        <a:bodyPr/>
        <a:lstStyle/>
        <a:p>
          <a:endParaRPr lang="en-US"/>
        </a:p>
      </dgm:t>
    </dgm:pt>
    <dgm:pt modelId="{DC5253E1-DA04-4570-BD5F-85C9937C11B0}">
      <dgm:prSet phldrT="[Text]"/>
      <dgm:spPr/>
      <dgm:t>
        <a:bodyPr/>
        <a:lstStyle/>
        <a:p>
          <a:r>
            <a:rPr lang="en-US" dirty="0" smtClean="0"/>
            <a:t>Stage 4</a:t>
          </a:r>
          <a:endParaRPr lang="en-US" dirty="0"/>
        </a:p>
      </dgm:t>
    </dgm:pt>
    <dgm:pt modelId="{B238846C-FD65-48FB-8768-FFBEC6FCCEE1}" type="parTrans" cxnId="{F2BF267B-5A5A-4CB8-B81F-6E794E29B9A8}">
      <dgm:prSet/>
      <dgm:spPr/>
      <dgm:t>
        <a:bodyPr/>
        <a:lstStyle/>
        <a:p>
          <a:endParaRPr lang="en-US"/>
        </a:p>
      </dgm:t>
    </dgm:pt>
    <dgm:pt modelId="{98F1D0B6-2ED1-481F-85B6-374228DD579C}" type="sibTrans" cxnId="{F2BF267B-5A5A-4CB8-B81F-6E794E29B9A8}">
      <dgm:prSet/>
      <dgm:spPr/>
      <dgm:t>
        <a:bodyPr/>
        <a:lstStyle/>
        <a:p>
          <a:endParaRPr lang="en-US"/>
        </a:p>
      </dgm:t>
    </dgm:pt>
    <dgm:pt modelId="{CC6A8937-8EBA-49D0-9EB1-FE6576F807C6}">
      <dgm:prSet phldrT="[Text]" custT="1"/>
      <dgm:spPr/>
      <dgm:t>
        <a:bodyPr/>
        <a:lstStyle/>
        <a:p>
          <a:r>
            <a:rPr lang="en-US" sz="2000" dirty="0" smtClean="0"/>
            <a:t>AEA recommends funding level.</a:t>
          </a:r>
          <a:endParaRPr lang="en-US" sz="2000" dirty="0"/>
        </a:p>
      </dgm:t>
    </dgm:pt>
    <dgm:pt modelId="{91AAD7FF-684D-4042-B3D4-CF9E7CFBEF06}" type="parTrans" cxnId="{F84175BC-3216-4C5F-8208-D5165E16B555}">
      <dgm:prSet/>
      <dgm:spPr/>
      <dgm:t>
        <a:bodyPr/>
        <a:lstStyle/>
        <a:p>
          <a:endParaRPr lang="en-US"/>
        </a:p>
      </dgm:t>
    </dgm:pt>
    <dgm:pt modelId="{7B2837C6-231F-4903-9223-4E841A751A43}" type="sibTrans" cxnId="{F84175BC-3216-4C5F-8208-D5165E16B555}">
      <dgm:prSet/>
      <dgm:spPr/>
      <dgm:t>
        <a:bodyPr/>
        <a:lstStyle/>
        <a:p>
          <a:endParaRPr lang="en-US"/>
        </a:p>
      </dgm:t>
    </dgm:pt>
    <dgm:pt modelId="{F589230F-0C22-4537-B185-3482B724721B}">
      <dgm:prSet custT="1"/>
      <dgm:spPr/>
      <dgm:t>
        <a:bodyPr/>
        <a:lstStyle/>
        <a:p>
          <a:r>
            <a:rPr lang="en-US" sz="2000" dirty="0" smtClean="0"/>
            <a:t>AEA adjusts Stage 3 ranking to provide statewide distribution of projects.</a:t>
          </a:r>
          <a:endParaRPr lang="en-US" sz="2000" dirty="0"/>
        </a:p>
      </dgm:t>
    </dgm:pt>
    <dgm:pt modelId="{750319A4-7C38-477E-87A1-B023596D9747}" type="parTrans" cxnId="{C546AD77-60B2-4A5B-997D-D9822ECFB0D9}">
      <dgm:prSet/>
      <dgm:spPr/>
      <dgm:t>
        <a:bodyPr/>
        <a:lstStyle/>
        <a:p>
          <a:endParaRPr lang="en-US"/>
        </a:p>
      </dgm:t>
    </dgm:pt>
    <dgm:pt modelId="{A95DC564-521A-4E7D-8C13-377C4C12FAB8}" type="sibTrans" cxnId="{C546AD77-60B2-4A5B-997D-D9822ECFB0D9}">
      <dgm:prSet/>
      <dgm:spPr/>
      <dgm:t>
        <a:bodyPr/>
        <a:lstStyle/>
        <a:p>
          <a:endParaRPr lang="en-US"/>
        </a:p>
      </dgm:t>
    </dgm:pt>
    <dgm:pt modelId="{47ABBC6D-3DC6-41D7-B2F3-5226F7A3D2B4}">
      <dgm:prSet custT="1"/>
      <dgm:spPr/>
      <dgm:t>
        <a:bodyPr/>
        <a:lstStyle/>
        <a:p>
          <a:r>
            <a:rPr lang="en-US" sz="2000" dirty="0" smtClean="0"/>
            <a:t>Recommendations provided to Legislature.</a:t>
          </a:r>
          <a:endParaRPr lang="en-US" sz="2000" dirty="0"/>
        </a:p>
      </dgm:t>
    </dgm:pt>
    <dgm:pt modelId="{349864D2-30D4-4666-B499-66549D9B976E}" type="parTrans" cxnId="{DAB7A73B-FD3F-4BE7-B964-3669B5CB6BF9}">
      <dgm:prSet/>
      <dgm:spPr/>
    </dgm:pt>
    <dgm:pt modelId="{3983E6E4-7207-4D4C-AD2B-1F5D2922398C}" type="sibTrans" cxnId="{DAB7A73B-FD3F-4BE7-B964-3669B5CB6BF9}">
      <dgm:prSet/>
      <dgm:spPr/>
    </dgm:pt>
    <dgm:pt modelId="{75ECB237-91DE-4BCA-BECD-592D580D534F}" type="pres">
      <dgm:prSet presAssocID="{FED896F9-E058-41E8-9A1F-D80B3F49A9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AE63B-2D13-430E-B320-0A61305602A6}" type="pres">
      <dgm:prSet presAssocID="{72C75FFB-9EAD-455D-91E8-A77346B615E2}" presName="composite" presStyleCnt="0"/>
      <dgm:spPr/>
      <dgm:t>
        <a:bodyPr/>
        <a:lstStyle/>
        <a:p>
          <a:endParaRPr lang="en-US"/>
        </a:p>
      </dgm:t>
    </dgm:pt>
    <dgm:pt modelId="{AEED7DA3-EE02-405C-9122-2A853E0AE893}" type="pres">
      <dgm:prSet presAssocID="{72C75FFB-9EAD-455D-91E8-A77346B615E2}" presName="parentText" presStyleLbl="alignNode1" presStyleIdx="0" presStyleCnt="4" custScaleX="1020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59132-E7C3-4CC8-9BC8-636D1F16B39A}" type="pres">
      <dgm:prSet presAssocID="{72C75FFB-9EAD-455D-91E8-A77346B615E2}" presName="descendantText" presStyleLbl="alignAcc1" presStyleIdx="0" presStyleCnt="4" custLinFactNeighborY="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6B83A-8565-4F54-8B7F-2C0380607DF6}" type="pres">
      <dgm:prSet presAssocID="{4D894154-EE73-4E6E-AE89-97CE0E9CFA58}" presName="sp" presStyleCnt="0"/>
      <dgm:spPr/>
      <dgm:t>
        <a:bodyPr/>
        <a:lstStyle/>
        <a:p>
          <a:endParaRPr lang="en-US"/>
        </a:p>
      </dgm:t>
    </dgm:pt>
    <dgm:pt modelId="{DD3AF92F-C031-4ABC-8D16-D217D208B532}" type="pres">
      <dgm:prSet presAssocID="{4255080E-A64F-4458-8266-87256D743FC0}" presName="composite" presStyleCnt="0"/>
      <dgm:spPr/>
      <dgm:t>
        <a:bodyPr/>
        <a:lstStyle/>
        <a:p>
          <a:endParaRPr lang="en-US"/>
        </a:p>
      </dgm:t>
    </dgm:pt>
    <dgm:pt modelId="{F152C3FD-6AE9-4F7D-BED6-2FB9D349A9BA}" type="pres">
      <dgm:prSet presAssocID="{4255080E-A64F-4458-8266-87256D743FC0}" presName="parentText" presStyleLbl="alignNode1" presStyleIdx="1" presStyleCnt="4" custLinFactNeighborY="-13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1F62B-38B0-4E48-BEA2-BBE18DDDEEFB}" type="pres">
      <dgm:prSet presAssocID="{4255080E-A64F-4458-8266-87256D743FC0}" presName="descendantText" presStyleLbl="alignAcc1" presStyleIdx="1" presStyleCnt="4" custScaleY="240481" custLinFactNeighborX="58" custLinFactNeighborY="-17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CBC39-893A-4D16-8C25-426BED9B2D65}" type="pres">
      <dgm:prSet presAssocID="{CADC1640-889A-4E03-B8F7-3BECEF8B2E0B}" presName="sp" presStyleCnt="0"/>
      <dgm:spPr/>
      <dgm:t>
        <a:bodyPr/>
        <a:lstStyle/>
        <a:p>
          <a:endParaRPr lang="en-US"/>
        </a:p>
      </dgm:t>
    </dgm:pt>
    <dgm:pt modelId="{770C20CD-4CE4-4401-A46C-D2CCCB889E25}" type="pres">
      <dgm:prSet presAssocID="{89F07C0E-6553-4EA9-B28B-E5F2CB5B0046}" presName="composite" presStyleCnt="0"/>
      <dgm:spPr/>
      <dgm:t>
        <a:bodyPr/>
        <a:lstStyle/>
        <a:p>
          <a:endParaRPr lang="en-US"/>
        </a:p>
      </dgm:t>
    </dgm:pt>
    <dgm:pt modelId="{74251DD6-C9C3-4B24-A6A7-3EB6B4174AD1}" type="pres">
      <dgm:prSet presAssocID="{89F07C0E-6553-4EA9-B28B-E5F2CB5B0046}" presName="parentText" presStyleLbl="alignNode1" presStyleIdx="2" presStyleCnt="4" custLinFactNeighborY="-29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76EC-A8E6-4786-ABF2-6E07EEF11DD9}" type="pres">
      <dgm:prSet presAssocID="{89F07C0E-6553-4EA9-B28B-E5F2CB5B0046}" presName="descendantText" presStyleLbl="alignAcc1" presStyleIdx="2" presStyleCnt="4" custScaleY="140183" custLinFactNeighborX="66" custLinFactNeighborY="13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9DEAD-F8A0-488F-B301-FD6ADF5BFC89}" type="pres">
      <dgm:prSet presAssocID="{4ECBD121-8811-400F-AE52-F0A1EF24CD56}" presName="sp" presStyleCnt="0"/>
      <dgm:spPr/>
      <dgm:t>
        <a:bodyPr/>
        <a:lstStyle/>
        <a:p>
          <a:endParaRPr lang="en-US"/>
        </a:p>
      </dgm:t>
    </dgm:pt>
    <dgm:pt modelId="{2B9DF4D4-942A-4C36-A389-866BB7D2F65D}" type="pres">
      <dgm:prSet presAssocID="{DC5253E1-DA04-4570-BD5F-85C9937C11B0}" presName="composite" presStyleCnt="0"/>
      <dgm:spPr/>
      <dgm:t>
        <a:bodyPr/>
        <a:lstStyle/>
        <a:p>
          <a:endParaRPr lang="en-US"/>
        </a:p>
      </dgm:t>
    </dgm:pt>
    <dgm:pt modelId="{40EA2AC5-7792-4C76-9D84-500A0BD066D2}" type="pres">
      <dgm:prSet presAssocID="{DC5253E1-DA04-4570-BD5F-85C9937C11B0}" presName="parentText" presStyleLbl="alignNode1" presStyleIdx="3" presStyleCnt="4" custLinFactNeighborY="122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99B21-9F10-4083-AC9F-863AE8E4F573}" type="pres">
      <dgm:prSet presAssocID="{DC5253E1-DA04-4570-BD5F-85C9937C11B0}" presName="descendantText" presStyleLbl="alignAcc1" presStyleIdx="3" presStyleCnt="4" custScaleY="119183" custLinFactNeighborX="27" custLinFactNeighborY="14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6BDAC-8860-4B9F-93D8-8CD90B10632A}" type="presOf" srcId="{CDE9B5AD-337B-4094-A05E-DEB08F485E86}" destId="{1441F62B-38B0-4E48-BEA2-BBE18DDDEEFB}" srcOrd="0" destOrd="1" presId="urn:microsoft.com/office/officeart/2005/8/layout/chevron2"/>
    <dgm:cxn modelId="{F3972FDE-31CE-4010-9255-8FA6446A10A0}" srcId="{FED896F9-E058-41E8-9A1F-D80B3F49A9E9}" destId="{89F07C0E-6553-4EA9-B28B-E5F2CB5B0046}" srcOrd="2" destOrd="0" parTransId="{17ADB5CD-A356-4E35-B29C-0D2D46D0202C}" sibTransId="{4ECBD121-8811-400F-AE52-F0A1EF24CD56}"/>
    <dgm:cxn modelId="{F62891A9-F712-4FB5-8B87-E9FC2A8FD763}" srcId="{FED896F9-E058-41E8-9A1F-D80B3F49A9E9}" destId="{72C75FFB-9EAD-455D-91E8-A77346B615E2}" srcOrd="0" destOrd="0" parTransId="{905D01F2-B89C-4DEB-94A6-A048EB2086CD}" sibTransId="{4D894154-EE73-4E6E-AE89-97CE0E9CFA58}"/>
    <dgm:cxn modelId="{7B6D9D77-290A-48F8-8296-BC2530F220C7}" srcId="{4255080E-A64F-4458-8266-87256D743FC0}" destId="{CDE9B5AD-337B-4094-A05E-DEB08F485E86}" srcOrd="1" destOrd="0" parTransId="{297E9F2E-836F-4822-80DE-EC8F8E2851C3}" sibTransId="{D5AF5382-B7BD-4A59-A3AC-8CF582D7F56A}"/>
    <dgm:cxn modelId="{C19A5FA7-70F6-410A-AEAE-8A9ADD696397}" type="presOf" srcId="{94A3A36B-F56E-430D-A3D4-8BB9DA157328}" destId="{D9B59132-E7C3-4CC8-9BC8-636D1F16B39A}" srcOrd="0" destOrd="0" presId="urn:microsoft.com/office/officeart/2005/8/layout/chevron2"/>
    <dgm:cxn modelId="{F59E6BFF-D173-45DC-9BB8-4D532B6D1FC4}" type="presOf" srcId="{FED896F9-E058-41E8-9A1F-D80B3F49A9E9}" destId="{75ECB237-91DE-4BCA-BECD-592D580D534F}" srcOrd="0" destOrd="0" presId="urn:microsoft.com/office/officeart/2005/8/layout/chevron2"/>
    <dgm:cxn modelId="{23607DF7-64A0-4378-A862-BAAA738491C1}" type="presOf" srcId="{6140387B-AC91-4AFF-8A5A-A2AD094A3C47}" destId="{1441F62B-38B0-4E48-BEA2-BBE18DDDEEFB}" srcOrd="0" destOrd="2" presId="urn:microsoft.com/office/officeart/2005/8/layout/chevron2"/>
    <dgm:cxn modelId="{CA134D10-A079-4726-A606-BA4BFB151371}" srcId="{FED896F9-E058-41E8-9A1F-D80B3F49A9E9}" destId="{4255080E-A64F-4458-8266-87256D743FC0}" srcOrd="1" destOrd="0" parTransId="{4F5616A3-A437-49D9-A916-16C382ACBF77}" sibTransId="{CADC1640-889A-4E03-B8F7-3BECEF8B2E0B}"/>
    <dgm:cxn modelId="{DCDE6964-F21B-4648-BE6A-FF334C8B7BFB}" srcId="{4255080E-A64F-4458-8266-87256D743FC0}" destId="{6140387B-AC91-4AFF-8A5A-A2AD094A3C47}" srcOrd="2" destOrd="0" parTransId="{832B88EF-83DC-4B09-9B96-E71E5746ECB1}" sibTransId="{FBCBA1AD-88AA-42AE-AB9E-50B40E8CDA80}"/>
    <dgm:cxn modelId="{AD1C8865-51F1-4000-B84A-00901C586425}" type="presOf" srcId="{4255080E-A64F-4458-8266-87256D743FC0}" destId="{F152C3FD-6AE9-4F7D-BED6-2FB9D349A9BA}" srcOrd="0" destOrd="0" presId="urn:microsoft.com/office/officeart/2005/8/layout/chevron2"/>
    <dgm:cxn modelId="{F84175BC-3216-4C5F-8208-D5165E16B555}" srcId="{4255080E-A64F-4458-8266-87256D743FC0}" destId="{CC6A8937-8EBA-49D0-9EB1-FE6576F807C6}" srcOrd="3" destOrd="0" parTransId="{91AAD7FF-684D-4042-B3D4-CF9E7CFBEF06}" sibTransId="{7B2837C6-231F-4903-9223-4E841A751A43}"/>
    <dgm:cxn modelId="{58BF64CB-715D-404B-83D6-D2C4CF623AF7}" srcId="{4255080E-A64F-4458-8266-87256D743FC0}" destId="{6D60DAC3-3B68-43DB-834C-5139B4AA021B}" srcOrd="0" destOrd="0" parTransId="{209D4931-2C16-436E-B1D4-D2C7CEDED6CC}" sibTransId="{62877D7F-A5B9-4851-AE84-6700068D4B46}"/>
    <dgm:cxn modelId="{3D9ECCE7-58D4-48F7-B535-B154038617CA}" type="presOf" srcId="{C81E6C2D-7A06-4137-A9EE-8DFD459BC9E3}" destId="{D9B59132-E7C3-4CC8-9BC8-636D1F16B39A}" srcOrd="0" destOrd="1" presId="urn:microsoft.com/office/officeart/2005/8/layout/chevron2"/>
    <dgm:cxn modelId="{6971DF93-C2D6-4E3C-B153-DFA7FDCCC742}" type="presOf" srcId="{F589230F-0C22-4537-B185-3482B724721B}" destId="{9B799B21-9F10-4083-AC9F-863AE8E4F573}" srcOrd="0" destOrd="0" presId="urn:microsoft.com/office/officeart/2005/8/layout/chevron2"/>
    <dgm:cxn modelId="{803BF14F-53CB-4D8A-B5B0-06C3D31752CE}" type="presOf" srcId="{DC5253E1-DA04-4570-BD5F-85C9937C11B0}" destId="{40EA2AC5-7792-4C76-9D84-500A0BD066D2}" srcOrd="0" destOrd="0" presId="urn:microsoft.com/office/officeart/2005/8/layout/chevron2"/>
    <dgm:cxn modelId="{F2BF267B-5A5A-4CB8-B81F-6E794E29B9A8}" srcId="{FED896F9-E058-41E8-9A1F-D80B3F49A9E9}" destId="{DC5253E1-DA04-4570-BD5F-85C9937C11B0}" srcOrd="3" destOrd="0" parTransId="{B238846C-FD65-48FB-8768-FFBEC6FCCEE1}" sibTransId="{98F1D0B6-2ED1-481F-85B6-374228DD579C}"/>
    <dgm:cxn modelId="{DAB7A73B-FD3F-4BE7-B964-3669B5CB6BF9}" srcId="{DC5253E1-DA04-4570-BD5F-85C9937C11B0}" destId="{47ABBC6D-3DC6-41D7-B2F3-5226F7A3D2B4}" srcOrd="1" destOrd="0" parTransId="{349864D2-30D4-4666-B499-66549D9B976E}" sibTransId="{3983E6E4-7207-4D4C-AD2B-1F5D2922398C}"/>
    <dgm:cxn modelId="{8CE281D9-0EAB-4B86-B943-72093749063E}" srcId="{89F07C0E-6553-4EA9-B28B-E5F2CB5B0046}" destId="{B921E97A-6E4C-4629-AA23-C0BD0BDC0CC5}" srcOrd="0" destOrd="0" parTransId="{797FC87C-DBE5-4B35-9EDC-42F3BF1A8E5B}" sibTransId="{E3CBFF47-8655-4CE6-8011-92C92BF237E8}"/>
    <dgm:cxn modelId="{C6562E8D-4C65-43E0-9B58-50D5CE21751B}" srcId="{72C75FFB-9EAD-455D-91E8-A77346B615E2}" destId="{C81E6C2D-7A06-4137-A9EE-8DFD459BC9E3}" srcOrd="1" destOrd="0" parTransId="{B0F447B3-1E26-4033-BD8E-6D52646B6BD6}" sibTransId="{2EE53E4B-432D-4F68-897D-DC8C3E28DDF1}"/>
    <dgm:cxn modelId="{C546AD77-60B2-4A5B-997D-D9822ECFB0D9}" srcId="{DC5253E1-DA04-4570-BD5F-85C9937C11B0}" destId="{F589230F-0C22-4537-B185-3482B724721B}" srcOrd="0" destOrd="0" parTransId="{750319A4-7C38-477E-87A1-B023596D9747}" sibTransId="{A95DC564-521A-4E7D-8C13-377C4C12FAB8}"/>
    <dgm:cxn modelId="{69E40162-E7A5-4460-A3E2-F85E01105B22}" type="presOf" srcId="{6D60DAC3-3B68-43DB-834C-5139B4AA021B}" destId="{1441F62B-38B0-4E48-BEA2-BBE18DDDEEFB}" srcOrd="0" destOrd="0" presId="urn:microsoft.com/office/officeart/2005/8/layout/chevron2"/>
    <dgm:cxn modelId="{A4C1E9AA-A919-43AD-B3DA-037509A3EBA6}" type="presOf" srcId="{72C75FFB-9EAD-455D-91E8-A77346B615E2}" destId="{AEED7DA3-EE02-405C-9122-2A853E0AE893}" srcOrd="0" destOrd="0" presId="urn:microsoft.com/office/officeart/2005/8/layout/chevron2"/>
    <dgm:cxn modelId="{AF7B23F4-2374-4780-8B1C-B1CE94099788}" type="presOf" srcId="{CC6A8937-8EBA-49D0-9EB1-FE6576F807C6}" destId="{1441F62B-38B0-4E48-BEA2-BBE18DDDEEFB}" srcOrd="0" destOrd="3" presId="urn:microsoft.com/office/officeart/2005/8/layout/chevron2"/>
    <dgm:cxn modelId="{529A3603-AA99-4CFC-9CBF-5DCC686D5C25}" type="presOf" srcId="{47ABBC6D-3DC6-41D7-B2F3-5226F7A3D2B4}" destId="{9B799B21-9F10-4083-AC9F-863AE8E4F573}" srcOrd="0" destOrd="1" presId="urn:microsoft.com/office/officeart/2005/8/layout/chevron2"/>
    <dgm:cxn modelId="{C134708C-F7D1-40CE-9193-22448F9C4E84}" type="presOf" srcId="{89F07C0E-6553-4EA9-B28B-E5F2CB5B0046}" destId="{74251DD6-C9C3-4B24-A6A7-3EB6B4174AD1}" srcOrd="0" destOrd="0" presId="urn:microsoft.com/office/officeart/2005/8/layout/chevron2"/>
    <dgm:cxn modelId="{62C08125-CABF-43ED-801A-F56C8DBBF1FD}" type="presOf" srcId="{B921E97A-6E4C-4629-AA23-C0BD0BDC0CC5}" destId="{F6F876EC-A8E6-4786-ABF2-6E07EEF11DD9}" srcOrd="0" destOrd="0" presId="urn:microsoft.com/office/officeart/2005/8/layout/chevron2"/>
    <dgm:cxn modelId="{4F5A6006-9BD7-4C46-8FD8-B2F7E8A93884}" srcId="{72C75FFB-9EAD-455D-91E8-A77346B615E2}" destId="{94A3A36B-F56E-430D-A3D4-8BB9DA157328}" srcOrd="0" destOrd="0" parTransId="{19DEEF80-0E04-48E1-9843-A86834446D41}" sibTransId="{316E6BFC-8768-4F67-B6BE-76B62E9D5C03}"/>
    <dgm:cxn modelId="{AB48CE64-85CC-41BC-BD7E-BD6F8124F49E}" type="presParOf" srcId="{75ECB237-91DE-4BCA-BECD-592D580D534F}" destId="{92DAE63B-2D13-430E-B320-0A61305602A6}" srcOrd="0" destOrd="0" presId="urn:microsoft.com/office/officeart/2005/8/layout/chevron2"/>
    <dgm:cxn modelId="{E9EACAC6-D06B-4536-9C52-A87A6ED8665E}" type="presParOf" srcId="{92DAE63B-2D13-430E-B320-0A61305602A6}" destId="{AEED7DA3-EE02-405C-9122-2A853E0AE893}" srcOrd="0" destOrd="0" presId="urn:microsoft.com/office/officeart/2005/8/layout/chevron2"/>
    <dgm:cxn modelId="{1A8B3468-2119-4435-B942-A747A3A6E74F}" type="presParOf" srcId="{92DAE63B-2D13-430E-B320-0A61305602A6}" destId="{D9B59132-E7C3-4CC8-9BC8-636D1F16B39A}" srcOrd="1" destOrd="0" presId="urn:microsoft.com/office/officeart/2005/8/layout/chevron2"/>
    <dgm:cxn modelId="{FB20736A-EC3C-4375-A3B4-D831D4B92CEE}" type="presParOf" srcId="{75ECB237-91DE-4BCA-BECD-592D580D534F}" destId="{44B6B83A-8565-4F54-8B7F-2C0380607DF6}" srcOrd="1" destOrd="0" presId="urn:microsoft.com/office/officeart/2005/8/layout/chevron2"/>
    <dgm:cxn modelId="{734908CE-F575-46F7-8611-EBDE734ECCB8}" type="presParOf" srcId="{75ECB237-91DE-4BCA-BECD-592D580D534F}" destId="{DD3AF92F-C031-4ABC-8D16-D217D208B532}" srcOrd="2" destOrd="0" presId="urn:microsoft.com/office/officeart/2005/8/layout/chevron2"/>
    <dgm:cxn modelId="{3017DB4F-A918-45B3-8134-7AB764615F7C}" type="presParOf" srcId="{DD3AF92F-C031-4ABC-8D16-D217D208B532}" destId="{F152C3FD-6AE9-4F7D-BED6-2FB9D349A9BA}" srcOrd="0" destOrd="0" presId="urn:microsoft.com/office/officeart/2005/8/layout/chevron2"/>
    <dgm:cxn modelId="{5CBBE407-B31E-4D52-8618-C83066A0DFF5}" type="presParOf" srcId="{DD3AF92F-C031-4ABC-8D16-D217D208B532}" destId="{1441F62B-38B0-4E48-BEA2-BBE18DDDEEFB}" srcOrd="1" destOrd="0" presId="urn:microsoft.com/office/officeart/2005/8/layout/chevron2"/>
    <dgm:cxn modelId="{42748C04-ACDC-4B87-A225-3EF437F4BFEA}" type="presParOf" srcId="{75ECB237-91DE-4BCA-BECD-592D580D534F}" destId="{788CBC39-893A-4D16-8C25-426BED9B2D65}" srcOrd="3" destOrd="0" presId="urn:microsoft.com/office/officeart/2005/8/layout/chevron2"/>
    <dgm:cxn modelId="{13B74CAF-320B-4F7A-8C8E-F5D13C846751}" type="presParOf" srcId="{75ECB237-91DE-4BCA-BECD-592D580D534F}" destId="{770C20CD-4CE4-4401-A46C-D2CCCB889E25}" srcOrd="4" destOrd="0" presId="urn:microsoft.com/office/officeart/2005/8/layout/chevron2"/>
    <dgm:cxn modelId="{B8082E30-9103-427D-A319-3F84786F4D16}" type="presParOf" srcId="{770C20CD-4CE4-4401-A46C-D2CCCB889E25}" destId="{74251DD6-C9C3-4B24-A6A7-3EB6B4174AD1}" srcOrd="0" destOrd="0" presId="urn:microsoft.com/office/officeart/2005/8/layout/chevron2"/>
    <dgm:cxn modelId="{C10FB8FB-BF93-4C6D-802D-4A007232728F}" type="presParOf" srcId="{770C20CD-4CE4-4401-A46C-D2CCCB889E25}" destId="{F6F876EC-A8E6-4786-ABF2-6E07EEF11DD9}" srcOrd="1" destOrd="0" presId="urn:microsoft.com/office/officeart/2005/8/layout/chevron2"/>
    <dgm:cxn modelId="{8FFE3927-0097-4814-B2A8-088C242312B8}" type="presParOf" srcId="{75ECB237-91DE-4BCA-BECD-592D580D534F}" destId="{7309DEAD-F8A0-488F-B301-FD6ADF5BFC89}" srcOrd="5" destOrd="0" presId="urn:microsoft.com/office/officeart/2005/8/layout/chevron2"/>
    <dgm:cxn modelId="{FEEB04AE-09B6-4881-A06E-17417D59489A}" type="presParOf" srcId="{75ECB237-91DE-4BCA-BECD-592D580D534F}" destId="{2B9DF4D4-942A-4C36-A389-866BB7D2F65D}" srcOrd="6" destOrd="0" presId="urn:microsoft.com/office/officeart/2005/8/layout/chevron2"/>
    <dgm:cxn modelId="{DF8F397C-4A40-436A-84A7-41ADA3317570}" type="presParOf" srcId="{2B9DF4D4-942A-4C36-A389-866BB7D2F65D}" destId="{40EA2AC5-7792-4C76-9D84-500A0BD066D2}" srcOrd="0" destOrd="0" presId="urn:microsoft.com/office/officeart/2005/8/layout/chevron2"/>
    <dgm:cxn modelId="{01B87216-A763-4C34-930A-8A387419A969}" type="presParOf" srcId="{2B9DF4D4-942A-4C36-A389-866BB7D2F65D}" destId="{9B799B21-9F10-4083-AC9F-863AE8E4F5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ED7DA3-EE02-405C-9122-2A853E0AE893}">
      <dsp:nvSpPr>
        <dsp:cNvPr id="0" name=""/>
        <dsp:cNvSpPr/>
      </dsp:nvSpPr>
      <dsp:spPr>
        <a:xfrm rot="5400000">
          <a:off x="-179294" y="258021"/>
          <a:ext cx="1224031" cy="8740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Stage 1</a:t>
          </a:r>
          <a:endParaRPr lang="en-US" sz="1900" kern="1200" dirty="0"/>
        </a:p>
      </dsp:txBody>
      <dsp:txXfrm rot="5400000">
        <a:off x="-179294" y="258021"/>
        <a:ext cx="1224031" cy="874060"/>
      </dsp:txXfrm>
    </dsp:sp>
    <dsp:sp modelId="{D9B59132-E7C3-4CC8-9BC8-636D1F16B39A}">
      <dsp:nvSpPr>
        <dsp:cNvPr id="0" name=""/>
        <dsp:cNvSpPr/>
      </dsp:nvSpPr>
      <dsp:spPr>
        <a:xfrm rot="5400000">
          <a:off x="4302110" y="-3316109"/>
          <a:ext cx="795620" cy="76775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Applicant and project are eligible.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Meets minimum tech and economic requirements.</a:t>
          </a:r>
          <a:endParaRPr lang="en-US" sz="2000" kern="1200" dirty="0"/>
        </a:p>
      </dsp:txBody>
      <dsp:txXfrm rot="5400000">
        <a:off x="4302110" y="-3316109"/>
        <a:ext cx="795620" cy="7677578"/>
      </dsp:txXfrm>
    </dsp:sp>
    <dsp:sp modelId="{F152C3FD-6AE9-4F7D-BED6-2FB9D349A9BA}">
      <dsp:nvSpPr>
        <dsp:cNvPr id="0" name=""/>
        <dsp:cNvSpPr/>
      </dsp:nvSpPr>
      <dsp:spPr>
        <a:xfrm rot="5400000">
          <a:off x="-187914" y="1762803"/>
          <a:ext cx="1224031" cy="85682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Stage 2</a:t>
          </a:r>
          <a:endParaRPr lang="en-US" sz="1900" kern="1200" dirty="0"/>
        </a:p>
      </dsp:txBody>
      <dsp:txXfrm rot="5400000">
        <a:off x="-187914" y="1762803"/>
        <a:ext cx="1224031" cy="856821"/>
      </dsp:txXfrm>
    </dsp:sp>
    <dsp:sp modelId="{1441F62B-38B0-4E48-BEA2-BBE18DDDEEFB}">
      <dsp:nvSpPr>
        <dsp:cNvPr id="0" name=""/>
        <dsp:cNvSpPr/>
      </dsp:nvSpPr>
      <dsp:spPr>
        <a:xfrm rot="5400000">
          <a:off x="3738953" y="-1826656"/>
          <a:ext cx="1913315" cy="76775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AEA staff assesses technical proposal, qualifications, schedule, project management, business plan, energy resource quality.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DNR staff assesses permitting risk and resource availability.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Under ISER oversight, independent economists assess life cycle economics.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AEA recommends funding level.</a:t>
          </a:r>
          <a:endParaRPr lang="en-US" sz="2000" kern="1200" dirty="0"/>
        </a:p>
      </dsp:txBody>
      <dsp:txXfrm rot="5400000">
        <a:off x="3738953" y="-1826656"/>
        <a:ext cx="1913315" cy="7677578"/>
      </dsp:txXfrm>
    </dsp:sp>
    <dsp:sp modelId="{74251DD6-C9C3-4B24-A6A7-3EB6B4174AD1}">
      <dsp:nvSpPr>
        <dsp:cNvPr id="0" name=""/>
        <dsp:cNvSpPr/>
      </dsp:nvSpPr>
      <dsp:spPr>
        <a:xfrm rot="5400000">
          <a:off x="-187914" y="3295558"/>
          <a:ext cx="1224031" cy="85682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Stage 3</a:t>
          </a:r>
          <a:endParaRPr lang="en-US" sz="1900" kern="1200" dirty="0"/>
        </a:p>
      </dsp:txBody>
      <dsp:txXfrm rot="5400000">
        <a:off x="-187914" y="3295558"/>
        <a:ext cx="1224031" cy="856821"/>
      </dsp:txXfrm>
    </dsp:sp>
    <dsp:sp modelId="{F6F876EC-A8E6-4786-ABF2-6E07EEF11DD9}">
      <dsp:nvSpPr>
        <dsp:cNvPr id="0" name=""/>
        <dsp:cNvSpPr/>
      </dsp:nvSpPr>
      <dsp:spPr>
        <a:xfrm rot="5400000">
          <a:off x="4137948" y="-186042"/>
          <a:ext cx="1115324" cy="76775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Proposals scored and ranked:  Cost of energy (25%), Matching (20%), Stage 2 Feasibility (20%), Readiness (10%), Readiness (15%), Sustainability (5%), Local Support (5%).</a:t>
          </a:r>
          <a:endParaRPr lang="en-US" sz="2000" kern="1200" dirty="0"/>
        </a:p>
      </dsp:txBody>
      <dsp:txXfrm rot="5400000">
        <a:off x="4137948" y="-186042"/>
        <a:ext cx="1115324" cy="7677578"/>
      </dsp:txXfrm>
    </dsp:sp>
    <dsp:sp modelId="{40EA2AC5-7792-4C76-9D84-500A0BD066D2}">
      <dsp:nvSpPr>
        <dsp:cNvPr id="0" name=""/>
        <dsp:cNvSpPr/>
      </dsp:nvSpPr>
      <dsp:spPr>
        <a:xfrm rot="5400000">
          <a:off x="-187914" y="4598373"/>
          <a:ext cx="1224031" cy="85682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Stage 4</a:t>
          </a:r>
          <a:endParaRPr lang="en-US" sz="1900" kern="1200" dirty="0"/>
        </a:p>
      </dsp:txBody>
      <dsp:txXfrm rot="5400000">
        <a:off x="-187914" y="4598373"/>
        <a:ext cx="1224031" cy="856821"/>
      </dsp:txXfrm>
    </dsp:sp>
    <dsp:sp modelId="{9B799B21-9F10-4083-AC9F-863AE8E4F573}">
      <dsp:nvSpPr>
        <dsp:cNvPr id="0" name=""/>
        <dsp:cNvSpPr/>
      </dsp:nvSpPr>
      <dsp:spPr>
        <a:xfrm rot="5400000">
          <a:off x="4219252" y="1007431"/>
          <a:ext cx="948243" cy="76775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AEA adjusts Stage 3 ranking to provide statewide distribution of projects.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Recommendations provided to Legislature.</a:t>
          </a:r>
          <a:endParaRPr lang="en-US" sz="2000" kern="1200" dirty="0"/>
        </a:p>
      </dsp:txBody>
      <dsp:txXfrm rot="5400000">
        <a:off x="4219252" y="1007431"/>
        <a:ext cx="948243" cy="767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0.45299</cdr:x>
      <cdr:y>0.90411</cdr:y>
    </cdr:from>
    <cdr:to>
      <cdr:x>0.5807</cdr:x>
      <cdr:y>0.98388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00" y="5029200"/>
          <a:ext cx="1138587" cy="443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tx1"/>
              </a:solidFill>
            </a:rPr>
            <a:t>Year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71" y="8831264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60E98BDE-4BB0-4DFC-B0BC-851BD5F1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692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887" y="4416426"/>
            <a:ext cx="504604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71" y="8831264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2E020333-04D1-45C9-BA11-D35D67C37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50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414CA-429B-4C01-A829-C7E59FF9903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765A7-180B-4EF3-BF00-21514A624E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Cord King Firewood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AD5DE-4522-4E05-87F6-AE8FC4AD22D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Alternative Energy Program Overview 7/08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D01AB-63BB-49C7-861C-8B0B500E632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98513"/>
            <a:ext cx="4646613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05" y="4416426"/>
            <a:ext cx="5504204" cy="41830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333-04D1-45C9-BA11-D35D67C370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4389-3414-450A-9881-A8C64CC0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B3D1-1BE9-407D-9D5B-71CFABABE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23D6-23DF-4C06-B164-C0D70DB4B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F0ED-D018-42BA-A948-71C5A54FF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CD30-D2F1-4820-9444-7FE29776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12D0-5A04-4DDC-8547-2962B4379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9193-2A3C-4EED-A55F-6BAC84A5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D32D-1D9D-4C79-8AD0-86DD7661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5F2A-EE92-4F69-9F99-31D1BB33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457C-FB85-42BD-9AA2-B2AC0D71D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6D73-D171-4377-81BB-25E17DDC6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DF6F-16EE-4A3D-89F5-2CED0117E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989CC-7A57-403F-A301-85D83A95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4337-D733-4BAB-9E43-8837A0DD4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6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6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C981ACD-7CC1-4B58-875D-80B3C4B87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energyauthority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Documents and Settings\ebinnian\Local Settings\Temporary Internet Files\Content.Outlook\GJ2XBYL9\_DSC3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365769"/>
            <a:ext cx="4371974" cy="33303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 descr="IMGP470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6" y="187669"/>
            <a:ext cx="4371974" cy="316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043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87" y="3365769"/>
            <a:ext cx="4512014" cy="33213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1" descr="Unalakleet Windmills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214"/>
            <a:ext cx="4479587" cy="3197555"/>
          </a:xfrm>
          <a:prstGeom prst="rect">
            <a:avLst/>
          </a:prstGeom>
          <a:noFill/>
          <a:ln>
            <a:noFill/>
          </a:ln>
        </p:spPr>
      </p:pic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338847" y="19812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Alaska Renewable Energy Fund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 Status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586963" y="5172253"/>
            <a:ext cx="593399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House Special Committee on Energy</a:t>
            </a:r>
          </a:p>
          <a:p>
            <a:pPr algn="ctr"/>
            <a:r>
              <a:rPr lang="en-US" sz="2800" dirty="0" smtClean="0"/>
              <a:t>Juneau</a:t>
            </a:r>
          </a:p>
          <a:p>
            <a:pPr algn="ctr"/>
            <a:r>
              <a:rPr lang="en-US" sz="2000" dirty="0" smtClean="0"/>
              <a:t>February 1, 2011</a:t>
            </a:r>
            <a:endParaRPr lang="en-US" sz="2000" dirty="0"/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6400800" y="5867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7" cstate="email">
            <a:lum bright="-28000"/>
          </a:blip>
          <a:srcRect/>
          <a:stretch>
            <a:fillRect/>
          </a:stretch>
        </p:blipFill>
        <p:spPr bwMode="auto">
          <a:xfrm>
            <a:off x="6553200" y="6172200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Denali Solar Thermal</a:t>
            </a:r>
            <a:endParaRPr lang="en-US" dirty="0"/>
          </a:p>
        </p:txBody>
      </p:sp>
      <p:pic>
        <p:nvPicPr>
          <p:cNvPr id="4" name="Content Placeholder 3" descr="20090730 DED SWHS progress images 0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4165600" cy="3124200"/>
          </a:xfrm>
        </p:spPr>
      </p:pic>
      <p:pic>
        <p:nvPicPr>
          <p:cNvPr id="5" name="Picture 4" descr="Tank 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09800"/>
            <a:ext cx="4165600" cy="31242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891024"/>
              </p:ext>
            </p:extLst>
          </p:nvPr>
        </p:nvGraphicFramePr>
        <p:xfrm>
          <a:off x="2667000" y="5486400"/>
          <a:ext cx="3657600" cy="1135380"/>
        </p:xfrm>
        <a:graphic>
          <a:graphicData uri="http://schemas.openxmlformats.org/drawingml/2006/table">
            <a:tbl>
              <a:tblPr/>
              <a:tblGrid>
                <a:gridCol w="2117197"/>
                <a:gridCol w="154040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Est Fuel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Displaced/yr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5,700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Actual (2010)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183 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971800" cy="2133600"/>
          </a:xfrm>
        </p:spPr>
        <p:txBody>
          <a:bodyPr/>
          <a:lstStyle/>
          <a:p>
            <a:r>
              <a:rPr lang="en-US" dirty="0" smtClean="0"/>
              <a:t>Unalakleet Wind</a:t>
            </a:r>
            <a:endParaRPr lang="en-US" dirty="0"/>
          </a:p>
        </p:txBody>
      </p:sp>
      <p:pic>
        <p:nvPicPr>
          <p:cNvPr id="4" name="Content Placeholder 3" descr="Taking Water from Pad #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52400"/>
            <a:ext cx="5638800" cy="3171825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513502"/>
              </p:ext>
            </p:extLst>
          </p:nvPr>
        </p:nvGraphicFramePr>
        <p:xfrm>
          <a:off x="5867400" y="3581400"/>
          <a:ext cx="2971800" cy="1676400"/>
        </p:xfrm>
        <a:graphic>
          <a:graphicData uri="http://schemas.openxmlformats.org/drawingml/2006/table">
            <a:tbl>
              <a:tblPr/>
              <a:tblGrid>
                <a:gridCol w="1720222"/>
                <a:gridCol w="1251578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4,194,340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Est Fuel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Displaced/yr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90,000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Actual (2010)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47,088 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67400" y="5791200"/>
            <a:ext cx="189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 smtClean="0">
                <a:latin typeface="Calibri"/>
              </a:rPr>
              <a:t>Capacity:  600 kW</a:t>
            </a:r>
            <a:endParaRPr lang="en-US" b="1" dirty="0">
              <a:latin typeface="Calibri"/>
            </a:endParaRPr>
          </a:p>
        </p:txBody>
      </p:sp>
      <p:pic>
        <p:nvPicPr>
          <p:cNvPr id="8" name="Picture 7" descr="Unalakleet 6 wt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08972"/>
            <a:ext cx="5181600" cy="330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Pole Heat Recovery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336720" cy="326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424468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153331"/>
              </p:ext>
            </p:extLst>
          </p:nvPr>
        </p:nvGraphicFramePr>
        <p:xfrm>
          <a:off x="2286000" y="5410200"/>
          <a:ext cx="4800600" cy="1135380"/>
        </p:xfrm>
        <a:graphic>
          <a:graphicData uri="http://schemas.openxmlformats.org/drawingml/2006/table">
            <a:tbl>
              <a:tblPr/>
              <a:tblGrid>
                <a:gridCol w="2778821"/>
                <a:gridCol w="202177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840,000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1,050,000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Est Fuel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Displaced/yr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99,000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Actual (partial 2010)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11,690 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IMGP25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524000"/>
            <a:ext cx="7620000" cy="5199739"/>
          </a:xfr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Gulkana Community</a:t>
            </a:r>
            <a:br>
              <a:rPr lang="en-US" dirty="0" smtClean="0"/>
            </a:br>
            <a:r>
              <a:rPr lang="en-US" dirty="0" smtClean="0"/>
              <a:t>Wood-Fired Boiler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875652"/>
              </p:ext>
            </p:extLst>
          </p:nvPr>
        </p:nvGraphicFramePr>
        <p:xfrm>
          <a:off x="990600" y="5334000"/>
          <a:ext cx="4267200" cy="1135380"/>
        </p:xfrm>
        <a:graphic>
          <a:graphicData uri="http://schemas.openxmlformats.org/drawingml/2006/table">
            <a:tbl>
              <a:tblPr/>
              <a:tblGrid>
                <a:gridCol w="2743200"/>
                <a:gridCol w="15240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$500,000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$ 500,000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 Fuel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Displaced/yr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14,600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2010 (Oct-Dec)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~3,000 gal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Tok School Wood-Fired Boiler</a:t>
            </a:r>
            <a:endParaRPr lang="en-US" dirty="0"/>
          </a:p>
        </p:txBody>
      </p:sp>
      <p:pic>
        <p:nvPicPr>
          <p:cNvPr id="4" name="Content Placeholder 3" descr="IMGP05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4419600" cy="3314700"/>
          </a:xfrm>
        </p:spPr>
      </p:pic>
      <p:pic>
        <p:nvPicPr>
          <p:cNvPr id="5" name="Picture 4" descr="IMGP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371600"/>
            <a:ext cx="3505200" cy="26289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650986"/>
              </p:ext>
            </p:extLst>
          </p:nvPr>
        </p:nvGraphicFramePr>
        <p:xfrm>
          <a:off x="762000" y="5105400"/>
          <a:ext cx="3962400" cy="1135380"/>
        </p:xfrm>
        <a:graphic>
          <a:graphicData uri="http://schemas.openxmlformats.org/drawingml/2006/table">
            <a:tbl>
              <a:tblPr/>
              <a:tblGrid>
                <a:gridCol w="2293630"/>
                <a:gridCol w="166877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$ 3,245,349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$ 3,805,349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Est Fuel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Displaced/yr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50,400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Actual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(Oct-Dec)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~15,000 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IMGP52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672" y="4038600"/>
            <a:ext cx="3514928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Cordova Firewood Processor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3695395"/>
              </p:ext>
            </p:extLst>
          </p:nvPr>
        </p:nvGraphicFramePr>
        <p:xfrm>
          <a:off x="609600" y="5500991"/>
          <a:ext cx="4114800" cy="1135380"/>
        </p:xfrm>
        <a:graphic>
          <a:graphicData uri="http://schemas.openxmlformats.org/drawingml/2006/table">
            <a:tbl>
              <a:tblPr/>
              <a:tblGrid>
                <a:gridCol w="2381846"/>
                <a:gridCol w="173295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147,720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628,825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Est Fuel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Displaced/yr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88,700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Actual (Oct-Dec 2010)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~7,600 gal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H:\AEEE Shared Files\CHP\Cordova Pictures Feb 2010\IMG_48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371600"/>
          </a:xfrm>
        </p:spPr>
        <p:txBody>
          <a:bodyPr/>
          <a:lstStyle/>
          <a:p>
            <a:r>
              <a:rPr lang="en-US" dirty="0" smtClean="0"/>
              <a:t>Thanks.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858000" cy="4114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Peter Crimp</a:t>
            </a:r>
          </a:p>
          <a:p>
            <a:pPr algn="ctr">
              <a:buNone/>
            </a:pPr>
            <a:r>
              <a:rPr lang="en-US" dirty="0" smtClean="0"/>
              <a:t>Alaska Energy Authority</a:t>
            </a:r>
          </a:p>
          <a:p>
            <a:pPr algn="ctr">
              <a:buNone/>
            </a:pPr>
            <a:r>
              <a:rPr lang="en-US" dirty="0" smtClean="0"/>
              <a:t>813 West Northern Lights Boulevard</a:t>
            </a:r>
          </a:p>
          <a:p>
            <a:pPr algn="ctr">
              <a:buNone/>
            </a:pPr>
            <a:r>
              <a:rPr lang="en-US" dirty="0" smtClean="0"/>
              <a:t>Anchorage, Alaska  99503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>
                <a:hlinkClick r:id="rId3"/>
              </a:rPr>
              <a:t>www.akenergyauthority.org</a:t>
            </a:r>
            <a:endParaRPr lang="en-US" sz="3600" dirty="0" smtClean="0"/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Renewable Energy Fund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Grant Recommendation Program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HB 152 passed in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Selection criteria: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Economic and technical feasibility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Energy cost per capita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Statewide balance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Matching funds</a:t>
            </a:r>
            <a:endParaRPr lang="en-US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Advisory committee helps develop methods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$150 M appropriated in fy09-11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AEA recommended up to $66 M for fy11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906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Project Oversight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381000" y="1752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AEA technical staff works with grantee to establish milestones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Grants are on reimbursable basis, but allow for advances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construction projects funds are not released until completion of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design &amp; permitting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Project financing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81200"/>
          </a:xfrm>
        </p:spPr>
        <p:txBody>
          <a:bodyPr/>
          <a:lstStyle/>
          <a:p>
            <a:r>
              <a:rPr lang="en-US" dirty="0" smtClean="0"/>
              <a:t>RE Fund Funding</a:t>
            </a:r>
            <a:br>
              <a:rPr lang="en-US" dirty="0" smtClean="0"/>
            </a:br>
            <a:r>
              <a:rPr lang="en-US" sz="3200" dirty="0" smtClean="0"/>
              <a:t>Rounds 1-3, plus earlier RFP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Total funding:  $157M out of $971 M requested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6096000"/>
            <a:ext cx="98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Million</a:t>
            </a:r>
            <a:r>
              <a:rPr lang="en-US" sz="1400" dirty="0" smtClean="0">
                <a:solidFill>
                  <a:srgbClr val="FFFF00"/>
                </a:solidFill>
              </a:rPr>
              <a:t> $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635350"/>
              </p:ext>
            </p:extLst>
          </p:nvPr>
        </p:nvGraphicFramePr>
        <p:xfrm>
          <a:off x="457200" y="1752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05000"/>
          </a:xfrm>
        </p:spPr>
        <p:txBody>
          <a:bodyPr/>
          <a:lstStyle/>
          <a:p>
            <a:r>
              <a:rPr lang="en-US" dirty="0" smtClean="0"/>
              <a:t>RE Fund Rounds 1-2</a:t>
            </a:r>
            <a:br>
              <a:rPr lang="en-US" dirty="0" smtClean="0"/>
            </a:br>
            <a:r>
              <a:rPr lang="en-US" sz="3600" dirty="0" smtClean="0"/>
              <a:t>Scheduled Project Completion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9038818"/>
              </p:ext>
            </p:extLst>
          </p:nvPr>
        </p:nvGraphicFramePr>
        <p:xfrm>
          <a:off x="457200" y="17526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336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05000"/>
          </a:xfrm>
        </p:spPr>
        <p:txBody>
          <a:bodyPr/>
          <a:lstStyle/>
          <a:p>
            <a:r>
              <a:rPr lang="en-US" dirty="0" smtClean="0"/>
              <a:t>RE Fund Rounds 1 - 3</a:t>
            </a:r>
            <a:br>
              <a:rPr lang="en-US" dirty="0" smtClean="0"/>
            </a:br>
            <a:r>
              <a:rPr lang="en-US" sz="3600" dirty="0" smtClean="0"/>
              <a:t>Est Cumulative Fuel Savings/yr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7353151"/>
              </p:ext>
            </p:extLst>
          </p:nvPr>
        </p:nvGraphicFramePr>
        <p:xfrm>
          <a:off x="152400" y="10668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216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599"/>
            <a:ext cx="8382000" cy="558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90600"/>
          </a:xfrm>
        </p:spPr>
        <p:txBody>
          <a:bodyPr/>
          <a:lstStyle/>
          <a:p>
            <a:r>
              <a:rPr lang="en-US" dirty="0" smtClean="0"/>
              <a:t>Falls Cr Hydro, Gustavus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4428235"/>
              </p:ext>
            </p:extLst>
          </p:nvPr>
        </p:nvGraphicFramePr>
        <p:xfrm>
          <a:off x="1295400" y="5867400"/>
          <a:ext cx="4343400" cy="851535"/>
        </p:xfrm>
        <a:graphic>
          <a:graphicData uri="http://schemas.openxmlformats.org/drawingml/2006/table">
            <a:tbl>
              <a:tblPr/>
              <a:tblGrid>
                <a:gridCol w="2971800"/>
                <a:gridCol w="1371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$      750,000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$ 10,153,000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Fuel Displaced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(2010)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126,646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6096000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b="1" dirty="0" smtClean="0">
                <a:latin typeface="Calibri"/>
              </a:rPr>
              <a:t>Capacity:  800 kW</a:t>
            </a:r>
            <a:endParaRPr lang="en-US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_21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2800" y="228600"/>
            <a:ext cx="7416800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Pillar Mt Wind, Kodiak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5606947"/>
              </p:ext>
            </p:extLst>
          </p:nvPr>
        </p:nvGraphicFramePr>
        <p:xfrm>
          <a:off x="1371600" y="5867400"/>
          <a:ext cx="4114800" cy="851535"/>
        </p:xfrm>
        <a:graphic>
          <a:graphicData uri="http://schemas.openxmlformats.org/drawingml/2006/table">
            <a:tbl>
              <a:tblPr/>
              <a:tblGrid>
                <a:gridCol w="2633472"/>
                <a:gridCol w="148132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 Fund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  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Project Cost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23,320,000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Fuel Displaced (2010)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865,364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91200" y="609600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b="1" dirty="0" smtClean="0">
                <a:latin typeface="Calibri"/>
              </a:rPr>
              <a:t>Capacity:  4.5 MW</a:t>
            </a:r>
            <a:endParaRPr lang="en-US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xtured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xtured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15026</TotalTime>
  <Words>553</Words>
  <Application>Microsoft Office PowerPoint</Application>
  <PresentationFormat>On-screen Show (4:3)</PresentationFormat>
  <Paragraphs>162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Textured</vt:lpstr>
      <vt:lpstr>Slide 1</vt:lpstr>
      <vt:lpstr>Renewable Energy Fund Grant Recommendation Program</vt:lpstr>
      <vt:lpstr>Review Process</vt:lpstr>
      <vt:lpstr>Slide 4</vt:lpstr>
      <vt:lpstr>RE Fund Funding Rounds 1-3, plus earlier RFP Total funding:  $157M out of $971 M requested</vt:lpstr>
      <vt:lpstr>RE Fund Rounds 1-2 Scheduled Project Completion</vt:lpstr>
      <vt:lpstr>RE Fund Rounds 1 - 3 Est Cumulative Fuel Savings/yr</vt:lpstr>
      <vt:lpstr>Falls Cr Hydro, Gustavus</vt:lpstr>
      <vt:lpstr>Pillar Mt Wind, Kodiak</vt:lpstr>
      <vt:lpstr>Denali Solar Thermal</vt:lpstr>
      <vt:lpstr>Unalakleet Wind</vt:lpstr>
      <vt:lpstr>North Pole Heat Recovery</vt:lpstr>
      <vt:lpstr>Gulkana Community Wood-Fired Boiler</vt:lpstr>
      <vt:lpstr>Tok School Wood-Fired Boiler</vt:lpstr>
      <vt:lpstr>Cordova Firewood Processor</vt:lpstr>
      <vt:lpstr>Thanks.</vt:lpstr>
    </vt:vector>
  </TitlesOfParts>
  <Company>AIDEA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Wood-Fired Boilers for Rural Communities</dc:title>
  <dc:creator>Peter Crimp</dc:creator>
  <cp:lastModifiedBy>Administrator</cp:lastModifiedBy>
  <cp:revision>223</cp:revision>
  <cp:lastPrinted>2001-05-02T19:46:42Z</cp:lastPrinted>
  <dcterms:created xsi:type="dcterms:W3CDTF">2001-05-02T19:22:37Z</dcterms:created>
  <dcterms:modified xsi:type="dcterms:W3CDTF">2011-02-01T02:28:01Z</dcterms:modified>
</cp:coreProperties>
</file>