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31"/>
  </p:notesMasterIdLst>
  <p:handoutMasterIdLst>
    <p:handoutMasterId r:id="rId32"/>
  </p:handoutMasterIdLst>
  <p:sldIdLst>
    <p:sldId id="275" r:id="rId3"/>
    <p:sldId id="289" r:id="rId4"/>
    <p:sldId id="287" r:id="rId5"/>
    <p:sldId id="272" r:id="rId6"/>
    <p:sldId id="283" r:id="rId7"/>
    <p:sldId id="276" r:id="rId8"/>
    <p:sldId id="274" r:id="rId9"/>
    <p:sldId id="284" r:id="rId10"/>
    <p:sldId id="277" r:id="rId11"/>
    <p:sldId id="292" r:id="rId12"/>
    <p:sldId id="290" r:id="rId13"/>
    <p:sldId id="291" r:id="rId14"/>
    <p:sldId id="286" r:id="rId15"/>
    <p:sldId id="288" r:id="rId16"/>
    <p:sldId id="293" r:id="rId17"/>
    <p:sldId id="294" r:id="rId18"/>
    <p:sldId id="281" r:id="rId19"/>
    <p:sldId id="295" r:id="rId20"/>
    <p:sldId id="296" r:id="rId21"/>
    <p:sldId id="297" r:id="rId22"/>
    <p:sldId id="298" r:id="rId23"/>
    <p:sldId id="280" r:id="rId24"/>
    <p:sldId id="299" r:id="rId25"/>
    <p:sldId id="300" r:id="rId26"/>
    <p:sldId id="301" r:id="rId27"/>
    <p:sldId id="302" r:id="rId28"/>
    <p:sldId id="304" r:id="rId29"/>
    <p:sldId id="3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58795"/>
    <a:srgbClr val="006699"/>
    <a:srgbClr val="0183AB"/>
    <a:srgbClr val="017CA3"/>
    <a:srgbClr val="008080"/>
    <a:srgbClr val="009999"/>
    <a:srgbClr val="A08564"/>
    <a:srgbClr val="C8B18B"/>
    <a:srgbClr val="8A71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860" autoAdjust="0"/>
    <p:restoredTop sz="89671" autoAdjust="0"/>
  </p:normalViewPr>
  <p:slideViewPr>
    <p:cSldViewPr snapToGrid="0">
      <p:cViewPr>
        <p:scale>
          <a:sx n="81" d="100"/>
          <a:sy n="81" d="100"/>
        </p:scale>
        <p:origin x="1416" y="138"/>
      </p:cViewPr>
      <p:guideLst>
        <p:guide orient="horz" pos="2160"/>
        <p:guide pos="2880"/>
      </p:guideLst>
    </p:cSldViewPr>
  </p:slideViewPr>
  <p:outlineViewPr>
    <p:cViewPr>
      <p:scale>
        <a:sx n="33" d="100"/>
        <a:sy n="33" d="100"/>
      </p:scale>
      <p:origin x="0" y="781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35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lharvey\AppData\Local\Microsoft\Windows\Temporary%20Internet%20Files\Content.Outlook\NWBLRWSF\Metrics%20Chart%20for%20Program%20Integri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lharvey\AppData\Local\Microsoft\Windows\Temporary%20Internet%20Files\Content.Outlook\NWBLRWSF\Collections%20FY13%20as%20of%200117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22545258765743"/>
          <c:y val="0.12614408108622296"/>
          <c:w val="0.70385679318175121"/>
          <c:h val="0.75328687047278364"/>
        </c:manualLayout>
      </c:layout>
      <c:barChart>
        <c:barDir val="col"/>
        <c:grouping val="clustered"/>
        <c:varyColors val="0"/>
        <c:ser>
          <c:idx val="1"/>
          <c:order val="0"/>
          <c:invertIfNegative val="0"/>
          <c:cat>
            <c:strRef>
              <c:f>Sheet1!$B$2:$I$2</c:f>
              <c:strCache>
                <c:ptCount val="8"/>
                <c:pt idx="0">
                  <c:v>FY06</c:v>
                </c:pt>
                <c:pt idx="1">
                  <c:v>FY07</c:v>
                </c:pt>
                <c:pt idx="2">
                  <c:v>FY 08</c:v>
                </c:pt>
                <c:pt idx="3">
                  <c:v>FY 09</c:v>
                </c:pt>
                <c:pt idx="4">
                  <c:v>FY 10</c:v>
                </c:pt>
                <c:pt idx="5">
                  <c:v>FY 11</c:v>
                </c:pt>
                <c:pt idx="6">
                  <c:v>FY 12</c:v>
                </c:pt>
                <c:pt idx="7">
                  <c:v>FY13</c:v>
                </c:pt>
              </c:strCache>
            </c:strRef>
          </c:cat>
          <c:val>
            <c:numRef>
              <c:f>Sheet1!$B$3:$I$3</c:f>
              <c:numCache>
                <c:formatCode>General</c:formatCode>
                <c:ptCount val="8"/>
                <c:pt idx="0">
                  <c:v>144205</c:v>
                </c:pt>
                <c:pt idx="1">
                  <c:v>827328</c:v>
                </c:pt>
                <c:pt idx="2" formatCode="#,##0">
                  <c:v>738000</c:v>
                </c:pt>
                <c:pt idx="3" formatCode="#,##0">
                  <c:v>814000</c:v>
                </c:pt>
                <c:pt idx="4" formatCode="#,##0">
                  <c:v>1718991</c:v>
                </c:pt>
                <c:pt idx="5" formatCode="#,##0">
                  <c:v>1510522</c:v>
                </c:pt>
                <c:pt idx="6" formatCode="#,##0">
                  <c:v>1960822</c:v>
                </c:pt>
                <c:pt idx="7" formatCode="#,##0">
                  <c:v>888853.3200000003</c:v>
                </c:pt>
              </c:numCache>
            </c:numRef>
          </c:val>
        </c:ser>
        <c:dLbls>
          <c:showLegendKey val="0"/>
          <c:showVal val="0"/>
          <c:showCatName val="0"/>
          <c:showSerName val="0"/>
          <c:showPercent val="0"/>
          <c:showBubbleSize val="0"/>
        </c:dLbls>
        <c:gapWidth val="150"/>
        <c:axId val="35337344"/>
        <c:axId val="35338880"/>
      </c:barChart>
      <c:catAx>
        <c:axId val="35337344"/>
        <c:scaling>
          <c:orientation val="minMax"/>
        </c:scaling>
        <c:delete val="0"/>
        <c:axPos val="b"/>
        <c:numFmt formatCode="General" sourceLinked="1"/>
        <c:majorTickMark val="none"/>
        <c:minorTickMark val="none"/>
        <c:tickLblPos val="nextTo"/>
        <c:crossAx val="35338880"/>
        <c:crosses val="autoZero"/>
        <c:auto val="1"/>
        <c:lblAlgn val="ctr"/>
        <c:lblOffset val="100"/>
        <c:noMultiLvlLbl val="0"/>
      </c:catAx>
      <c:valAx>
        <c:axId val="35338880"/>
        <c:scaling>
          <c:orientation val="minMax"/>
        </c:scaling>
        <c:delete val="0"/>
        <c:axPos val="l"/>
        <c:majorGridlines/>
        <c:numFmt formatCode="&quot;$&quot;#,##0" sourceLinked="0"/>
        <c:majorTickMark val="none"/>
        <c:minorTickMark val="none"/>
        <c:tickLblPos val="nextTo"/>
        <c:crossAx val="35337344"/>
        <c:crosses val="autoZero"/>
        <c:crossBetween val="between"/>
      </c:valAx>
      <c:spPr>
        <a:noFill/>
        <a:ln w="25400">
          <a:noFill/>
        </a:ln>
      </c:spPr>
    </c:plotArea>
    <c:plotVisOnly val="1"/>
    <c:dispBlanksAs val="gap"/>
    <c:showDLblsOverMax val="0"/>
  </c:chart>
  <c:spPr>
    <a:solidFill>
      <a:schemeClr val="lt1"/>
    </a:solidFill>
    <a:ln w="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'Medicaid Collections FY07-FY13'!$B$2</c:f>
              <c:strCache>
                <c:ptCount val="1"/>
                <c:pt idx="0">
                  <c:v>Pharmacy Rebates</c:v>
                </c:pt>
              </c:strCache>
            </c:strRef>
          </c:tx>
          <c:invertIfNegative val="0"/>
          <c:cat>
            <c:numRef>
              <c:f>'Medicaid Collections FY07-FY13'!$A$3:$A$8</c:f>
              <c:numCache>
                <c:formatCode>General</c:formatCode>
                <c:ptCount val="6"/>
                <c:pt idx="0">
                  <c:v>2007</c:v>
                </c:pt>
                <c:pt idx="1">
                  <c:v>2008</c:v>
                </c:pt>
                <c:pt idx="2">
                  <c:v>2009</c:v>
                </c:pt>
                <c:pt idx="3">
                  <c:v>2010</c:v>
                </c:pt>
                <c:pt idx="4">
                  <c:v>2011</c:v>
                </c:pt>
                <c:pt idx="5">
                  <c:v>2012</c:v>
                </c:pt>
              </c:numCache>
            </c:numRef>
          </c:cat>
          <c:val>
            <c:numRef>
              <c:f>'Medicaid Collections FY07-FY13'!$B$3:$B$8</c:f>
              <c:numCache>
                <c:formatCode>"$"#,##0.00</c:formatCode>
                <c:ptCount val="6"/>
                <c:pt idx="0">
                  <c:v>20587041.640000001</c:v>
                </c:pt>
                <c:pt idx="1">
                  <c:v>21885791.190000001</c:v>
                </c:pt>
                <c:pt idx="2">
                  <c:v>24088703.079999998</c:v>
                </c:pt>
                <c:pt idx="3">
                  <c:v>28980618.530000001</c:v>
                </c:pt>
                <c:pt idx="4">
                  <c:v>37752150.800000004</c:v>
                </c:pt>
                <c:pt idx="5" formatCode="[$$-409]#,##0.00">
                  <c:v>37402765.809999995</c:v>
                </c:pt>
              </c:numCache>
            </c:numRef>
          </c:val>
        </c:ser>
        <c:ser>
          <c:idx val="1"/>
          <c:order val="1"/>
          <c:tx>
            <c:strRef>
              <c:f>'Medicaid Collections FY07-FY13'!$C$2</c:f>
              <c:strCache>
                <c:ptCount val="1"/>
                <c:pt idx="0">
                  <c:v>Other Collections</c:v>
                </c:pt>
              </c:strCache>
            </c:strRef>
          </c:tx>
          <c:invertIfNegative val="0"/>
          <c:cat>
            <c:numRef>
              <c:f>'Medicaid Collections FY07-FY13'!$A$3:$A$8</c:f>
              <c:numCache>
                <c:formatCode>General</c:formatCode>
                <c:ptCount val="6"/>
                <c:pt idx="0">
                  <c:v>2007</c:v>
                </c:pt>
                <c:pt idx="1">
                  <c:v>2008</c:v>
                </c:pt>
                <c:pt idx="2">
                  <c:v>2009</c:v>
                </c:pt>
                <c:pt idx="3">
                  <c:v>2010</c:v>
                </c:pt>
                <c:pt idx="4">
                  <c:v>2011</c:v>
                </c:pt>
                <c:pt idx="5">
                  <c:v>2012</c:v>
                </c:pt>
              </c:numCache>
            </c:numRef>
          </c:cat>
          <c:val>
            <c:numRef>
              <c:f>'Medicaid Collections FY07-FY13'!$C$3:$C$8</c:f>
              <c:numCache>
                <c:formatCode>"$"#,##0.00</c:formatCode>
                <c:ptCount val="6"/>
                <c:pt idx="0">
                  <c:v>9157085.9299999941</c:v>
                </c:pt>
                <c:pt idx="1">
                  <c:v>8172489.8800000008</c:v>
                </c:pt>
                <c:pt idx="2">
                  <c:v>10329677.940000005</c:v>
                </c:pt>
                <c:pt idx="3">
                  <c:v>13098926.409999995</c:v>
                </c:pt>
                <c:pt idx="4">
                  <c:v>16407187.880000006</c:v>
                </c:pt>
                <c:pt idx="5">
                  <c:v>14317078.739999989</c:v>
                </c:pt>
              </c:numCache>
            </c:numRef>
          </c:val>
        </c:ser>
        <c:dLbls>
          <c:showLegendKey val="0"/>
          <c:showVal val="0"/>
          <c:showCatName val="0"/>
          <c:showSerName val="0"/>
          <c:showPercent val="0"/>
          <c:showBubbleSize val="0"/>
        </c:dLbls>
        <c:gapWidth val="150"/>
        <c:overlap val="100"/>
        <c:axId val="34767232"/>
        <c:axId val="34768768"/>
      </c:barChart>
      <c:catAx>
        <c:axId val="34767232"/>
        <c:scaling>
          <c:orientation val="minMax"/>
        </c:scaling>
        <c:delete val="0"/>
        <c:axPos val="b"/>
        <c:numFmt formatCode="General" sourceLinked="1"/>
        <c:majorTickMark val="out"/>
        <c:minorTickMark val="none"/>
        <c:tickLblPos val="nextTo"/>
        <c:crossAx val="34768768"/>
        <c:crosses val="autoZero"/>
        <c:auto val="1"/>
        <c:lblAlgn val="ctr"/>
        <c:lblOffset val="100"/>
        <c:noMultiLvlLbl val="0"/>
      </c:catAx>
      <c:valAx>
        <c:axId val="34768768"/>
        <c:scaling>
          <c:orientation val="minMax"/>
        </c:scaling>
        <c:delete val="0"/>
        <c:axPos val="l"/>
        <c:majorGridlines/>
        <c:numFmt formatCode="&quot;$&quot;#,##0.00" sourceLinked="1"/>
        <c:majorTickMark val="out"/>
        <c:minorTickMark val="none"/>
        <c:tickLblPos val="nextTo"/>
        <c:crossAx val="34767232"/>
        <c:crosses val="autoZero"/>
        <c:crossBetween val="between"/>
      </c:valAx>
    </c:plotArea>
    <c:legend>
      <c:legendPos val="r"/>
      <c:layout>
        <c:manualLayout>
          <c:xMode val="edge"/>
          <c:yMode val="edge"/>
          <c:x val="0.81409180386542623"/>
          <c:y val="0.37978878350433493"/>
          <c:w val="0.18590819613457424"/>
          <c:h val="0.17729111986001758"/>
        </c:manualLayout>
      </c:layout>
      <c:overlay val="0"/>
      <c:txPr>
        <a:bodyPr/>
        <a:lstStyle/>
        <a:p>
          <a:pPr>
            <a:defRPr sz="12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0.39744</cdr:x>
      <cdr:y>0.93103</cdr:y>
    </cdr:from>
    <cdr:to>
      <cdr:x>0.73077</cdr:x>
      <cdr:y>1</cdr:y>
    </cdr:to>
    <cdr:sp macro="" textlink="">
      <cdr:nvSpPr>
        <cdr:cNvPr id="2" name="TextBox 1"/>
        <cdr:cNvSpPr txBox="1"/>
      </cdr:nvSpPr>
      <cdr:spPr>
        <a:xfrm xmlns:a="http://schemas.openxmlformats.org/drawingml/2006/main">
          <a:off x="2362200" y="4114800"/>
          <a:ext cx="1981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dirty="0" smtClean="0"/>
            <a:t>State Fiscal Year</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B08200-FD5D-4ED9-A38E-1E27F9A114C7}" type="datetimeFigureOut">
              <a:rPr lang="en-US" smtClean="0"/>
              <a:pPr/>
              <a:t>1/28/2013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07EB63-6302-4367-B70C-395D4A3A1307}" type="slidenum">
              <a:rPr lang="en-US" smtClean="0"/>
              <a:pPr/>
              <a:t>‹#›</a:t>
            </a:fld>
            <a:endParaRPr lang="en-US"/>
          </a:p>
        </p:txBody>
      </p:sp>
    </p:spTree>
    <p:extLst>
      <p:ext uri="{BB962C8B-B14F-4D97-AF65-F5344CB8AC3E}">
        <p14:creationId xmlns:p14="http://schemas.microsoft.com/office/powerpoint/2010/main" val="58686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AC049-C409-4B90-B961-6DDCE541F4E8}" type="datetimeFigureOut">
              <a:rPr lang="en-US" smtClean="0"/>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F7597-61D3-4E34-B685-3015581E3A38}" type="slidenum">
              <a:rPr lang="en-US" smtClean="0"/>
              <a:pPr/>
              <a:t>‹#›</a:t>
            </a:fld>
            <a:endParaRPr lang="en-US"/>
          </a:p>
        </p:txBody>
      </p:sp>
    </p:spTree>
    <p:extLst>
      <p:ext uri="{BB962C8B-B14F-4D97-AF65-F5344CB8AC3E}">
        <p14:creationId xmlns:p14="http://schemas.microsoft.com/office/powerpoint/2010/main" val="395881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F4F7597-61D3-4E34-B685-3015581E3A3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4F7597-61D3-4E34-B685-3015581E3A38}"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bwMode="auto">
          <a:xfrm>
            <a:off x="0" y="6534150"/>
            <a:ext cx="9144000" cy="323850"/>
          </a:xfrm>
          <a:prstGeom prst="rect">
            <a:avLst/>
          </a:prstGeom>
          <a:solidFill>
            <a:srgbClr val="007C92"/>
          </a:solidFill>
          <a:ln w="95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grpSp>
        <p:nvGrpSpPr>
          <p:cNvPr id="6" name="Group 5"/>
          <p:cNvGrpSpPr/>
          <p:nvPr userDrawn="1"/>
        </p:nvGrpSpPr>
        <p:grpSpPr>
          <a:xfrm>
            <a:off x="0" y="0"/>
            <a:ext cx="9144000" cy="1371600"/>
            <a:chOff x="0" y="0"/>
            <a:chExt cx="9144000" cy="914400"/>
          </a:xfrm>
        </p:grpSpPr>
        <p:sp>
          <p:nvSpPr>
            <p:cNvPr id="7" name="Rectangle 6"/>
            <p:cNvSpPr/>
            <p:nvPr userDrawn="1"/>
          </p:nvSpPr>
          <p:spPr bwMode="auto">
            <a:xfrm>
              <a:off x="0" y="0"/>
              <a:ext cx="9144000" cy="914400"/>
            </a:xfrm>
            <a:prstGeom prst="rect">
              <a:avLst/>
            </a:prstGeom>
            <a:solidFill>
              <a:srgbClr val="007C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25000" dirty="0" smtClean="0">
                <a:ln>
                  <a:noFill/>
                </a:ln>
                <a:solidFill>
                  <a:srgbClr val="006576"/>
                </a:solidFill>
                <a:effectLst/>
                <a:latin typeface="Arial" pitchFamily="34" charset="0"/>
              </a:endParaRPr>
            </a:p>
          </p:txBody>
        </p:sp>
        <p:cxnSp>
          <p:nvCxnSpPr>
            <p:cNvPr id="8" name="Straight Connector 7"/>
            <p:cNvCxnSpPr/>
            <p:nvPr userDrawn="1"/>
          </p:nvCxnSpPr>
          <p:spPr bwMode="auto">
            <a:xfrm>
              <a:off x="0" y="914400"/>
              <a:ext cx="9144000" cy="0"/>
            </a:xfrm>
            <a:prstGeom prst="line">
              <a:avLst/>
            </a:prstGeom>
            <a:ln>
              <a:solidFill>
                <a:schemeClr val="bg1">
                  <a:lumMod val="7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9" name="Rectangle 8"/>
          <p:cNvSpPr>
            <a:spLocks noChangeArrowheads="1"/>
          </p:cNvSpPr>
          <p:nvPr userDrawn="1"/>
        </p:nvSpPr>
        <p:spPr bwMode="auto">
          <a:xfrm>
            <a:off x="152400" y="304800"/>
            <a:ext cx="7696200" cy="533400"/>
          </a:xfrm>
          <a:prstGeom prst="rect">
            <a:avLst/>
          </a:prstGeom>
          <a:noFill/>
          <a:ln w="9525">
            <a:noFill/>
            <a:miter lim="800000"/>
            <a:headEnd/>
            <a:tailEnd/>
          </a:ln>
          <a:effectLst/>
        </p:spPr>
        <p:txBody>
          <a:bodyPr/>
          <a:lstStyle/>
          <a:p>
            <a:pPr algn="l"/>
            <a:r>
              <a:rPr lang="en-US" sz="3200" b="0" kern="1800" spc="-50" baseline="0" dirty="0" smtClean="0">
                <a:solidFill>
                  <a:schemeClr val="bg1"/>
                </a:solidFill>
                <a:latin typeface="Arial" pitchFamily="34" charset="0"/>
                <a:cs typeface="Arial" pitchFamily="34" charset="0"/>
              </a:rPr>
              <a:t>Department of Health &amp; Social Services</a:t>
            </a:r>
            <a:endParaRPr lang="en-US" sz="3200" b="0" kern="1800" spc="-50" baseline="0" dirty="0">
              <a:solidFill>
                <a:schemeClr val="bg1"/>
              </a:solidFill>
              <a:latin typeface="Arial" pitchFamily="34" charset="0"/>
              <a:cs typeface="Arial" pitchFamily="34" charset="0"/>
            </a:endParaRPr>
          </a:p>
        </p:txBody>
      </p:sp>
      <p:pic>
        <p:nvPicPr>
          <p:cNvPr id="10" name="Picture 9" descr="Copy-of-DHSS-Logo-WHITE.png"/>
          <p:cNvPicPr>
            <a:picLocks noChangeAspect="1"/>
          </p:cNvPicPr>
          <p:nvPr userDrawn="1"/>
        </p:nvPicPr>
        <p:blipFill>
          <a:blip r:embed="rId2" cstate="print"/>
          <a:stretch>
            <a:fillRect/>
          </a:stretch>
        </p:blipFill>
        <p:spPr>
          <a:xfrm>
            <a:off x="7696200" y="76200"/>
            <a:ext cx="1240172" cy="1300769"/>
          </a:xfrm>
          <a:prstGeom prst="rect">
            <a:avLst/>
          </a:prstGeom>
        </p:spPr>
      </p:pic>
      <p:sp>
        <p:nvSpPr>
          <p:cNvPr id="11" name="TextBox 10"/>
          <p:cNvSpPr txBox="1"/>
          <p:nvPr userDrawn="1"/>
        </p:nvSpPr>
        <p:spPr>
          <a:xfrm>
            <a:off x="152400" y="762000"/>
            <a:ext cx="6289029"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spc="-70" baseline="0" dirty="0" smtClean="0">
                <a:solidFill>
                  <a:schemeClr val="bg1">
                    <a:lumMod val="85000"/>
                  </a:schemeClr>
                </a:solidFill>
                <a:latin typeface="+mn-lt"/>
                <a:ea typeface="+mn-ea"/>
                <a:cs typeface="+mn-cs"/>
              </a:rPr>
              <a:t>Mission: To promote and protect the health and well-being of Alaskans. </a:t>
            </a:r>
          </a:p>
          <a:p>
            <a:endParaRPr lang="en-US" dirty="0"/>
          </a:p>
        </p:txBody>
      </p:sp>
      <p:sp>
        <p:nvSpPr>
          <p:cNvPr id="12" name="TextBox 11"/>
          <p:cNvSpPr txBox="1"/>
          <p:nvPr userDrawn="1"/>
        </p:nvSpPr>
        <p:spPr>
          <a:xfrm>
            <a:off x="8713708" y="1043490"/>
            <a:ext cx="516367" cy="369332"/>
          </a:xfrm>
          <a:prstGeom prst="rect">
            <a:avLst/>
          </a:prstGeom>
          <a:noFill/>
        </p:spPr>
        <p:txBody>
          <a:bodyPr wrap="square" rtlCol="0">
            <a:spAutoFit/>
          </a:bodyPr>
          <a:lstStyle/>
          <a:p>
            <a:fld id="{6A6B838E-B2CF-4842-A7D4-EAD5A1A3C594}" type="slidenum">
              <a:rPr lang="en-US" b="1" smtClean="0">
                <a:solidFill>
                  <a:schemeClr val="bg1"/>
                </a:solidFill>
              </a:rPr>
              <a:t>‹#›</a:t>
            </a:fld>
            <a:endParaRPr lang="en-US" b="1" dirty="0">
              <a:solidFill>
                <a:schemeClr val="bg1"/>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1/28/2013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fade/>
  </p:transition>
  <p:txStyles>
    <p:titleStyle>
      <a:lvl1pPr algn="l" defTabSz="914400" rtl="0" eaLnBrk="1" latinLnBrk="0" hangingPunct="1">
        <a:spcBef>
          <a:spcPct val="0"/>
        </a:spcBef>
        <a:buNone/>
        <a:defRPr sz="4000" b="1" kern="1200" spc="-150">
          <a:solidFill>
            <a:schemeClr val="bg2">
              <a:lumMod val="75000"/>
            </a:schemeClr>
          </a:solidFill>
          <a:latin typeface="Arial" pitchFamily="34" charset="0"/>
          <a:ea typeface="+mj-ea"/>
          <a:cs typeface="Arial"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tab pos="461963" algn="l"/>
        </a:tabLst>
        <a:defRPr sz="3200" kern="1200">
          <a:solidFill>
            <a:schemeClr val="tx1"/>
          </a:solidFill>
          <a:latin typeface="+mn-lt"/>
          <a:ea typeface="+mn-ea"/>
          <a:cs typeface="+mn-cs"/>
        </a:defRPr>
      </a:lvl1pPr>
      <a:lvl2pPr marL="800100" marR="0" indent="-342900" algn="l" defTabSz="914400" rtl="0" eaLnBrk="1" fontAlgn="auto" latinLnBrk="0" hangingPunct="1">
        <a:lnSpc>
          <a:spcPct val="100000"/>
        </a:lnSpc>
        <a:spcBef>
          <a:spcPct val="20000"/>
        </a:spcBef>
        <a:spcAft>
          <a:spcPts val="0"/>
        </a:spcAft>
        <a:buClr>
          <a:srgbClr val="8A7154"/>
        </a:buClr>
        <a:buSzPct val="95000"/>
        <a:buFont typeface="Arial" pitchFamily="34" charset="0"/>
        <a:buChar char="•"/>
        <a:tabLst>
          <a:tab pos="461963" algn="l"/>
        </a:tabLst>
        <a:defRPr sz="2800" kern="1200">
          <a:solidFill>
            <a:schemeClr val="tx1"/>
          </a:solidFill>
          <a:latin typeface="+mn-lt"/>
          <a:ea typeface="+mn-ea"/>
          <a:cs typeface="+mn-cs"/>
        </a:defRPr>
      </a:lvl2pPr>
      <a:lvl3pPr marL="1257300" marR="0" indent="-342900" algn="l" defTabSz="914400" rtl="0" eaLnBrk="1" fontAlgn="auto" latinLnBrk="0" hangingPunct="1">
        <a:lnSpc>
          <a:spcPct val="100000"/>
        </a:lnSpc>
        <a:spcBef>
          <a:spcPct val="20000"/>
        </a:spcBef>
        <a:spcAft>
          <a:spcPts val="0"/>
        </a:spcAft>
        <a:buClr>
          <a:srgbClr val="8A7154"/>
        </a:buClr>
        <a:buSzPct val="50000"/>
        <a:buFont typeface="Courier New" pitchFamily="49" charset="0"/>
        <a:buChar char="o"/>
        <a:tabLst>
          <a:tab pos="461963" algn="l"/>
        </a:tabLst>
        <a:defRPr sz="2400" kern="1200">
          <a:solidFill>
            <a:schemeClr val="tx1"/>
          </a:solidFill>
          <a:latin typeface="+mn-lt"/>
          <a:ea typeface="+mn-ea"/>
          <a:cs typeface="+mn-cs"/>
        </a:defRPr>
      </a:lvl3pPr>
      <a:lvl4pPr marL="1714500" marR="0" indent="-342900" algn="l" defTabSz="914400" rtl="0" eaLnBrk="1" fontAlgn="auto" latinLnBrk="0" hangingPunct="1">
        <a:lnSpc>
          <a:spcPct val="100000"/>
        </a:lnSpc>
        <a:spcBef>
          <a:spcPct val="20000"/>
        </a:spcBef>
        <a:spcAft>
          <a:spcPts val="0"/>
        </a:spcAft>
        <a:buClr>
          <a:srgbClr val="C8B18B"/>
        </a:buClr>
        <a:buSzPct val="50000"/>
        <a:buFont typeface="Courier New" pitchFamily="49" charset="0"/>
        <a:buChar char="o"/>
        <a:tabLst>
          <a:tab pos="461963" algn="l"/>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bwMode="auto">
          <a:xfrm>
            <a:off x="0" y="5943600"/>
            <a:ext cx="9144000" cy="914400"/>
          </a:xfrm>
          <a:prstGeom prst="rect">
            <a:avLst/>
          </a:prstGeom>
          <a:solidFill>
            <a:srgbClr val="007C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25000" dirty="0" smtClean="0">
              <a:ln>
                <a:noFill/>
              </a:ln>
              <a:solidFill>
                <a:srgbClr val="006576"/>
              </a:solidFill>
              <a:effectLst/>
              <a:latin typeface="Arial" pitchFamily="34" charset="0"/>
            </a:endParaRPr>
          </a:p>
        </p:txBody>
      </p:sp>
      <p:sp>
        <p:nvSpPr>
          <p:cNvPr id="7" name="TextBox 6"/>
          <p:cNvSpPr txBox="1"/>
          <p:nvPr userDrawn="1"/>
        </p:nvSpPr>
        <p:spPr>
          <a:xfrm>
            <a:off x="228600" y="5334000"/>
            <a:ext cx="4648200" cy="369332"/>
          </a:xfrm>
          <a:prstGeom prst="rect">
            <a:avLst/>
          </a:prstGeom>
          <a:noFill/>
        </p:spPr>
        <p:txBody>
          <a:bodyPr wrap="square" rtlCol="0">
            <a:spAutoFit/>
          </a:bodyPr>
          <a:lstStyle/>
          <a:p>
            <a:endParaRPr lang="en-US" dirty="0"/>
          </a:p>
        </p:txBody>
      </p:sp>
      <p:cxnSp>
        <p:nvCxnSpPr>
          <p:cNvPr id="8" name="Straight Connector 7"/>
          <p:cNvCxnSpPr/>
          <p:nvPr userDrawn="1"/>
        </p:nvCxnSpPr>
        <p:spPr>
          <a:xfrm>
            <a:off x="0" y="5419726"/>
            <a:ext cx="9144000" cy="0"/>
          </a:xfrm>
          <a:prstGeom prst="line">
            <a:avLst/>
          </a:prstGeom>
          <a:ln w="57150">
            <a:solidFill>
              <a:srgbClr val="006576"/>
            </a:solidFill>
          </a:ln>
        </p:spPr>
        <p:style>
          <a:lnRef idx="1">
            <a:schemeClr val="accent1"/>
          </a:lnRef>
          <a:fillRef idx="0">
            <a:schemeClr val="accent1"/>
          </a:fillRef>
          <a:effectRef idx="0">
            <a:schemeClr val="accent1"/>
          </a:effectRef>
          <a:fontRef idx="minor">
            <a:schemeClr val="tx1"/>
          </a:fontRef>
        </p:style>
      </p:cxnSp>
      <p:pic>
        <p:nvPicPr>
          <p:cNvPr id="9" name="Picture 8" descr="seniors.png"/>
          <p:cNvPicPr>
            <a:picLocks noChangeAspect="1"/>
          </p:cNvPicPr>
          <p:nvPr userDrawn="1"/>
        </p:nvPicPr>
        <p:blipFill>
          <a:blip r:embed="rId13" cstate="print"/>
          <a:stretch>
            <a:fillRect/>
          </a:stretch>
        </p:blipFill>
        <p:spPr>
          <a:xfrm>
            <a:off x="0" y="5419344"/>
            <a:ext cx="9144000" cy="1362456"/>
          </a:xfrm>
          <a:prstGeom prst="rect">
            <a:avLst/>
          </a:prstGeom>
        </p:spPr>
      </p:pic>
      <p:cxnSp>
        <p:nvCxnSpPr>
          <p:cNvPr id="10" name="Straight Connector 9"/>
          <p:cNvCxnSpPr/>
          <p:nvPr userDrawn="1"/>
        </p:nvCxnSpPr>
        <p:spPr>
          <a:xfrm>
            <a:off x="0" y="6781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54102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0" y="0"/>
            <a:ext cx="9144000" cy="1371600"/>
            <a:chOff x="0" y="0"/>
            <a:chExt cx="9144000" cy="914400"/>
          </a:xfrm>
        </p:grpSpPr>
        <p:sp>
          <p:nvSpPr>
            <p:cNvPr id="13" name="Rectangle 12"/>
            <p:cNvSpPr/>
            <p:nvPr userDrawn="1"/>
          </p:nvSpPr>
          <p:spPr bwMode="auto">
            <a:xfrm>
              <a:off x="0" y="0"/>
              <a:ext cx="9144000" cy="914400"/>
            </a:xfrm>
            <a:prstGeom prst="rect">
              <a:avLst/>
            </a:prstGeom>
            <a:solidFill>
              <a:srgbClr val="007C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25000" dirty="0" smtClean="0">
                <a:ln>
                  <a:noFill/>
                </a:ln>
                <a:solidFill>
                  <a:srgbClr val="006576"/>
                </a:solidFill>
                <a:effectLst/>
                <a:latin typeface="Arial" pitchFamily="34" charset="0"/>
              </a:endParaRPr>
            </a:p>
          </p:txBody>
        </p:sp>
        <p:cxnSp>
          <p:nvCxnSpPr>
            <p:cNvPr id="14" name="Straight Connector 13"/>
            <p:cNvCxnSpPr/>
            <p:nvPr userDrawn="1"/>
          </p:nvCxnSpPr>
          <p:spPr bwMode="auto">
            <a:xfrm>
              <a:off x="0" y="914400"/>
              <a:ext cx="9144000" cy="0"/>
            </a:xfrm>
            <a:prstGeom prst="line">
              <a:avLst/>
            </a:prstGeom>
            <a:ln>
              <a:solidFill>
                <a:schemeClr val="bg1">
                  <a:lumMod val="7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15" name="Rectangle 14"/>
          <p:cNvSpPr>
            <a:spLocks noChangeArrowheads="1"/>
          </p:cNvSpPr>
          <p:nvPr userDrawn="1"/>
        </p:nvSpPr>
        <p:spPr bwMode="auto">
          <a:xfrm>
            <a:off x="152400" y="304800"/>
            <a:ext cx="7696200" cy="533400"/>
          </a:xfrm>
          <a:prstGeom prst="rect">
            <a:avLst/>
          </a:prstGeom>
          <a:noFill/>
          <a:ln w="9525">
            <a:noFill/>
            <a:miter lim="800000"/>
            <a:headEnd/>
            <a:tailEnd/>
          </a:ln>
          <a:effectLst/>
        </p:spPr>
        <p:txBody>
          <a:bodyPr/>
          <a:lstStyle/>
          <a:p>
            <a:pPr algn="l"/>
            <a:r>
              <a:rPr lang="en-US" sz="3200" b="0" kern="1800" spc="-50" baseline="0" dirty="0" smtClean="0">
                <a:solidFill>
                  <a:schemeClr val="bg1"/>
                </a:solidFill>
                <a:latin typeface="Arial" pitchFamily="34" charset="0"/>
                <a:cs typeface="Arial" pitchFamily="34" charset="0"/>
              </a:rPr>
              <a:t>Department of Health &amp; Social Services</a:t>
            </a:r>
            <a:endParaRPr lang="en-US" sz="3200" b="0" kern="1800" spc="-50" baseline="0" dirty="0">
              <a:solidFill>
                <a:schemeClr val="bg1"/>
              </a:solidFill>
              <a:latin typeface="Arial" pitchFamily="34" charset="0"/>
              <a:cs typeface="Arial" pitchFamily="34" charset="0"/>
            </a:endParaRPr>
          </a:p>
        </p:txBody>
      </p:sp>
      <p:pic>
        <p:nvPicPr>
          <p:cNvPr id="16" name="Picture 15" descr="Copy-of-DHSS-Logo-WHITE.png"/>
          <p:cNvPicPr>
            <a:picLocks noChangeAspect="1"/>
          </p:cNvPicPr>
          <p:nvPr userDrawn="1"/>
        </p:nvPicPr>
        <p:blipFill>
          <a:blip r:embed="rId14" cstate="print"/>
          <a:stretch>
            <a:fillRect/>
          </a:stretch>
        </p:blipFill>
        <p:spPr>
          <a:xfrm>
            <a:off x="7696200" y="76200"/>
            <a:ext cx="1240172" cy="1300769"/>
          </a:xfrm>
          <a:prstGeom prst="rect">
            <a:avLst/>
          </a:prstGeom>
        </p:spPr>
      </p:pic>
      <p:sp>
        <p:nvSpPr>
          <p:cNvPr id="17" name="TextBox 16"/>
          <p:cNvSpPr txBox="1"/>
          <p:nvPr userDrawn="1"/>
        </p:nvSpPr>
        <p:spPr>
          <a:xfrm>
            <a:off x="152400" y="762000"/>
            <a:ext cx="6289029"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spc="-70" baseline="0" dirty="0" smtClean="0">
                <a:solidFill>
                  <a:schemeClr val="bg1">
                    <a:lumMod val="85000"/>
                  </a:schemeClr>
                </a:solidFill>
                <a:latin typeface="+mn-lt"/>
                <a:ea typeface="+mn-ea"/>
                <a:cs typeface="+mn-cs"/>
              </a:rPr>
              <a:t>Mission: To promote and protect the health and well-being of Alaskans. </a:t>
            </a:r>
          </a:p>
          <a:p>
            <a:endParaRPr lang="en-US" dirty="0"/>
          </a:p>
        </p:txBody>
      </p:sp>
      <p:sp>
        <p:nvSpPr>
          <p:cNvPr id="18" name="TextBox 17"/>
          <p:cNvSpPr txBox="1"/>
          <p:nvPr userDrawn="1"/>
        </p:nvSpPr>
        <p:spPr>
          <a:xfrm>
            <a:off x="8713708" y="1043490"/>
            <a:ext cx="516367" cy="369332"/>
          </a:xfrm>
          <a:prstGeom prst="rect">
            <a:avLst/>
          </a:prstGeom>
          <a:noFill/>
        </p:spPr>
        <p:txBody>
          <a:bodyPr wrap="square" rtlCol="0">
            <a:spAutoFit/>
          </a:bodyPr>
          <a:lstStyle/>
          <a:p>
            <a:fld id="{6A6B838E-B2CF-4842-A7D4-EAD5A1A3C594}" type="slidenum">
              <a:rPr lang="en-US" b="1" smtClean="0">
                <a:solidFill>
                  <a:schemeClr val="bg1"/>
                </a:solidFill>
              </a:rPr>
              <a:t>‹#›</a:t>
            </a:fld>
            <a:endParaRPr lang="en-US"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0" y="4714875"/>
            <a:ext cx="9144000" cy="533400"/>
          </a:xfrm>
          <a:prstGeom prst="rect">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4800600"/>
            <a:ext cx="7696200" cy="381000"/>
          </a:xfrm>
          <a:prstGeom prst="rect">
            <a:avLst/>
          </a:prstGeom>
          <a:noFill/>
        </p:spPr>
        <p:txBody>
          <a:bodyPr wrap="square" rtlCol="0">
            <a:spAutoFit/>
          </a:bodyPr>
          <a:lstStyle/>
          <a:p>
            <a:pPr algn="r"/>
            <a:r>
              <a:rPr lang="en-US" dirty="0" smtClean="0">
                <a:solidFill>
                  <a:schemeClr val="bg1"/>
                </a:solidFill>
              </a:rPr>
              <a:t>Margaret </a:t>
            </a:r>
            <a:r>
              <a:rPr lang="en-US" dirty="0" err="1" smtClean="0">
                <a:solidFill>
                  <a:schemeClr val="bg1"/>
                </a:solidFill>
              </a:rPr>
              <a:t>Brodie</a:t>
            </a:r>
            <a:r>
              <a:rPr lang="en-US" dirty="0" smtClean="0">
                <a:solidFill>
                  <a:schemeClr val="bg1"/>
                </a:solidFill>
              </a:rPr>
              <a:t>, Director</a:t>
            </a:r>
            <a:endParaRPr lang="en-US" dirty="0">
              <a:solidFill>
                <a:schemeClr val="bg1"/>
              </a:solidFill>
            </a:endParaRPr>
          </a:p>
        </p:txBody>
      </p:sp>
      <p:pic>
        <p:nvPicPr>
          <p:cNvPr id="7" name="Picture 6" descr="innovation.png"/>
          <p:cNvPicPr>
            <a:picLocks noChangeAspect="1"/>
          </p:cNvPicPr>
          <p:nvPr/>
        </p:nvPicPr>
        <p:blipFill>
          <a:blip r:embed="rId3" cstate="print"/>
          <a:stretch>
            <a:fillRect/>
          </a:stretch>
        </p:blipFill>
        <p:spPr>
          <a:xfrm>
            <a:off x="327171" y="4181475"/>
            <a:ext cx="3667125" cy="1028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57400"/>
            <a:ext cx="5410200" cy="838200"/>
          </a:xfrm>
          <a:prstGeom prst="rect">
            <a:avLst/>
          </a:prstGeom>
        </p:spPr>
        <p:txBody>
          <a:bodyPr/>
          <a:lstStyle/>
          <a:p>
            <a:r>
              <a:rPr lang="en-US" b="1" dirty="0" smtClean="0">
                <a:solidFill>
                  <a:srgbClr val="058795"/>
                </a:solidFill>
              </a:rPr>
              <a:t>Eligibility</a:t>
            </a:r>
            <a:endParaRPr lang="en-US" b="1" dirty="0">
              <a:solidFill>
                <a:srgbClr val="058795"/>
              </a:solidFill>
            </a:endParaRPr>
          </a:p>
        </p:txBody>
      </p:sp>
      <p:sp>
        <p:nvSpPr>
          <p:cNvPr id="3" name="Content Placeholder 2"/>
          <p:cNvSpPr>
            <a:spLocks noGrp="1"/>
          </p:cNvSpPr>
          <p:nvPr>
            <p:ph sz="quarter" idx="4294967295"/>
          </p:nvPr>
        </p:nvSpPr>
        <p:spPr>
          <a:xfrm>
            <a:off x="685800" y="2971800"/>
            <a:ext cx="7391400" cy="1219200"/>
          </a:xfrm>
          <a:prstGeom prst="rect">
            <a:avLst/>
          </a:prstGeom>
        </p:spPr>
        <p:txBody>
          <a:bodyPr/>
          <a:lstStyle/>
          <a:p>
            <a:pPr lvl="2"/>
            <a:r>
              <a:rPr lang="en-US" sz="2800" dirty="0" smtClean="0"/>
              <a:t>Limited opportunity</a:t>
            </a:r>
          </a:p>
          <a:p>
            <a:pPr lvl="2"/>
            <a:r>
              <a:rPr lang="en-US" sz="2800" dirty="0" smtClean="0"/>
              <a:t>Maintenance of Effort implications</a:t>
            </a:r>
          </a:p>
          <a:p>
            <a:pPr>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524000"/>
            <a:ext cx="7620000" cy="762000"/>
          </a:xfrm>
          <a:prstGeom prst="rect">
            <a:avLst/>
          </a:prstGeom>
        </p:spPr>
        <p:txBody>
          <a:bodyPr/>
          <a:lstStyle/>
          <a:p>
            <a:pPr algn="l"/>
            <a:r>
              <a:rPr lang="en-US" b="1" dirty="0" smtClean="0">
                <a:solidFill>
                  <a:srgbClr val="058795"/>
                </a:solidFill>
              </a:rPr>
              <a:t>Covered Services</a:t>
            </a:r>
            <a:endParaRPr lang="en-US" b="1" dirty="0">
              <a:solidFill>
                <a:srgbClr val="058795"/>
              </a:solidFill>
            </a:endParaRPr>
          </a:p>
        </p:txBody>
      </p:sp>
      <p:sp>
        <p:nvSpPr>
          <p:cNvPr id="3" name="Content Placeholder 2"/>
          <p:cNvSpPr>
            <a:spLocks noGrp="1"/>
          </p:cNvSpPr>
          <p:nvPr>
            <p:ph sz="quarter" idx="4294967295"/>
          </p:nvPr>
        </p:nvSpPr>
        <p:spPr>
          <a:xfrm>
            <a:off x="1600200" y="2209800"/>
            <a:ext cx="7543800" cy="3429000"/>
          </a:xfrm>
          <a:prstGeom prst="rect">
            <a:avLst/>
          </a:prstGeom>
        </p:spPr>
        <p:txBody>
          <a:bodyPr/>
          <a:lstStyle/>
          <a:p>
            <a:pPr>
              <a:spcBef>
                <a:spcPts val="172"/>
              </a:spcBef>
            </a:pPr>
            <a:r>
              <a:rPr lang="en-US" sz="2800" dirty="0" smtClean="0"/>
              <a:t>Optional Benefits, </a:t>
            </a:r>
            <a:r>
              <a:rPr lang="en-US" sz="2800" i="1" dirty="0" smtClean="0"/>
              <a:t>but not really</a:t>
            </a:r>
          </a:p>
          <a:p>
            <a:pPr>
              <a:spcBef>
                <a:spcPts val="172"/>
              </a:spcBef>
            </a:pPr>
            <a:r>
              <a:rPr lang="en-US" sz="2800" dirty="0" smtClean="0"/>
              <a:t>Limits on benefits?</a:t>
            </a:r>
          </a:p>
          <a:p>
            <a:pPr>
              <a:spcBef>
                <a:spcPts val="172"/>
              </a:spcBef>
            </a:pPr>
            <a:r>
              <a:rPr lang="en-US" sz="2800" dirty="0" smtClean="0"/>
              <a:t>Considerations</a:t>
            </a:r>
          </a:p>
          <a:p>
            <a:pPr lvl="1">
              <a:spcBef>
                <a:spcPts val="172"/>
              </a:spcBef>
            </a:pPr>
            <a:r>
              <a:rPr lang="en-US" sz="2400" dirty="0" smtClean="0"/>
              <a:t>Shifting bulge</a:t>
            </a:r>
          </a:p>
          <a:p>
            <a:pPr lvl="1">
              <a:spcBef>
                <a:spcPts val="172"/>
              </a:spcBef>
            </a:pPr>
            <a:r>
              <a:rPr lang="en-US" sz="2400" dirty="0" smtClean="0"/>
              <a:t>Medicaid rules, Olmstead and other implications</a:t>
            </a:r>
          </a:p>
          <a:p>
            <a:pPr lvl="1">
              <a:spcBef>
                <a:spcPts val="172"/>
              </a:spcBef>
            </a:pPr>
            <a:r>
              <a:rPr lang="en-US" sz="2400" dirty="0" smtClean="0"/>
              <a:t>CMS approval process</a:t>
            </a:r>
          </a:p>
          <a:p>
            <a:pPr lvl="1">
              <a:spcBef>
                <a:spcPts val="172"/>
              </a:spcBef>
            </a:pPr>
            <a:r>
              <a:rPr lang="en-US" sz="2400" dirty="0" smtClean="0"/>
              <a:t>Access and quality impacts</a:t>
            </a:r>
            <a:endParaRPr lang="en-US"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600200"/>
            <a:ext cx="8686800" cy="762000"/>
          </a:xfrm>
          <a:prstGeom prst="rect">
            <a:avLst/>
          </a:prstGeom>
        </p:spPr>
        <p:txBody>
          <a:bodyPr/>
          <a:lstStyle/>
          <a:p>
            <a:r>
              <a:rPr lang="en-US" dirty="0" smtClean="0">
                <a:solidFill>
                  <a:srgbClr val="058795"/>
                </a:solidFill>
              </a:rPr>
              <a:t>Mandatory            Optional</a:t>
            </a:r>
            <a:endParaRPr lang="en-US" dirty="0">
              <a:solidFill>
                <a:srgbClr val="058795"/>
              </a:solidFill>
            </a:endParaRPr>
          </a:p>
        </p:txBody>
      </p:sp>
      <p:sp>
        <p:nvSpPr>
          <p:cNvPr id="5" name="Content Placeholder 2"/>
          <p:cNvSpPr txBox="1">
            <a:spLocks/>
          </p:cNvSpPr>
          <p:nvPr/>
        </p:nvSpPr>
        <p:spPr>
          <a:xfrm>
            <a:off x="685800" y="2362200"/>
            <a:ext cx="8001000" cy="3810000"/>
          </a:xfrm>
          <a:prstGeom prst="rect">
            <a:avLst/>
          </a:prstGeom>
        </p:spPr>
        <p:txBody>
          <a:bodyPr numCol="2"/>
          <a:lstStyle/>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Inpatient hospital</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Outpatient  hospital</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Physicians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Nurse midwives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Lab and X-ray</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Advanced Nurse Practitioners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Early Periodic Screening, Diagnosis, and Treatment</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Family planning services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Pregnancy-related services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Nursing facility (NF) services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Home Health (NF qualified)</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Medical/surgical dental services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MH Rehab/Stabilization</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Diagnostic/Screening/Preventive</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Therapies (OP, PT, SLP)</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Inpatient  psychiatry &lt;21 years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Drugs</a:t>
            </a:r>
          </a:p>
          <a:p>
            <a:pPr marL="342900" lvl="0" indent="-342900">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Intermediate Care Facility/ </a:t>
            </a:r>
            <a:r>
              <a:rPr lang="en-US" dirty="0" smtClean="0"/>
              <a:t>Intellectual Disability</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Personal care</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Dental</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Other  home health</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Other licensed practitioners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Transportation</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Targeted Case Management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676400"/>
            <a:ext cx="4267200" cy="838200"/>
          </a:xfrm>
          <a:prstGeom prst="rect">
            <a:avLst/>
          </a:prstGeom>
        </p:spPr>
        <p:txBody>
          <a:bodyPr/>
          <a:lstStyle/>
          <a:p>
            <a:pPr algn="l"/>
            <a:r>
              <a:rPr lang="en-US" b="1" dirty="0" smtClean="0">
                <a:solidFill>
                  <a:srgbClr val="058795"/>
                </a:solidFill>
              </a:rPr>
              <a:t>Rates</a:t>
            </a:r>
            <a:endParaRPr lang="en-US" b="1" dirty="0">
              <a:solidFill>
                <a:srgbClr val="058795"/>
              </a:solidFill>
            </a:endParaRPr>
          </a:p>
        </p:txBody>
      </p:sp>
      <p:sp>
        <p:nvSpPr>
          <p:cNvPr id="3" name="Content Placeholder 2"/>
          <p:cNvSpPr>
            <a:spLocks noGrp="1"/>
          </p:cNvSpPr>
          <p:nvPr>
            <p:ph sz="quarter" idx="4294967295"/>
          </p:nvPr>
        </p:nvSpPr>
        <p:spPr>
          <a:xfrm>
            <a:off x="1524000" y="2514600"/>
            <a:ext cx="7467600" cy="2514600"/>
          </a:xfrm>
          <a:prstGeom prst="rect">
            <a:avLst/>
          </a:prstGeom>
        </p:spPr>
        <p:txBody>
          <a:bodyPr/>
          <a:lstStyle/>
          <a:p>
            <a:r>
              <a:rPr lang="en-US" sz="2400" dirty="0" smtClean="0"/>
              <a:t>Most common reduction by states</a:t>
            </a:r>
          </a:p>
          <a:p>
            <a:r>
              <a:rPr lang="en-US" sz="2400" dirty="0" smtClean="0"/>
              <a:t>Considerations</a:t>
            </a:r>
          </a:p>
          <a:p>
            <a:pPr lvl="1"/>
            <a:r>
              <a:rPr lang="en-US" sz="1800" dirty="0" smtClean="0"/>
              <a:t>Reducing rates in one area may cause cost increases in another</a:t>
            </a:r>
          </a:p>
          <a:p>
            <a:pPr lvl="1"/>
            <a:r>
              <a:rPr lang="en-US" sz="1800" dirty="0" smtClean="0"/>
              <a:t>Potential litigation</a:t>
            </a:r>
          </a:p>
          <a:p>
            <a:pPr lvl="1"/>
            <a:r>
              <a:rPr lang="en-US" sz="1800" dirty="0" smtClean="0"/>
              <a:t>CMS approval of State Plan Amendment (SPA)</a:t>
            </a:r>
          </a:p>
          <a:p>
            <a:pPr lvl="1"/>
            <a:r>
              <a:rPr lang="en-US" sz="1800" dirty="0" smtClean="0"/>
              <a:t>Impact on access and quality of care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447800"/>
            <a:ext cx="8686800" cy="762000"/>
          </a:xfrm>
          <a:prstGeom prst="rect">
            <a:avLst/>
          </a:prstGeom>
        </p:spPr>
        <p:txBody>
          <a:bodyPr/>
          <a:lstStyle/>
          <a:p>
            <a:r>
              <a:rPr lang="en-US" dirty="0" smtClean="0">
                <a:solidFill>
                  <a:srgbClr val="058795"/>
                </a:solidFill>
              </a:rPr>
              <a:t>Payment Comparisons</a:t>
            </a:r>
            <a:endParaRPr lang="en-US" dirty="0">
              <a:solidFill>
                <a:srgbClr val="058795"/>
              </a:solidFill>
            </a:endParaRPr>
          </a:p>
        </p:txBody>
      </p:sp>
      <p:graphicFrame>
        <p:nvGraphicFramePr>
          <p:cNvPr id="4" name="Content Placeholder 3"/>
          <p:cNvGraphicFramePr>
            <a:graphicFrameLocks noGrp="1"/>
          </p:cNvGraphicFramePr>
          <p:nvPr>
            <p:ph sz="quarter" idx="4294967295"/>
          </p:nvPr>
        </p:nvGraphicFramePr>
        <p:xfrm>
          <a:off x="304800" y="2313801"/>
          <a:ext cx="8686800" cy="3505200"/>
        </p:xfrm>
        <a:graphic>
          <a:graphicData uri="http://schemas.openxmlformats.org/drawingml/2006/table">
            <a:tbl>
              <a:tblPr firstRow="1" bandRow="1">
                <a:tableStyleId>{073A0DAA-6AF3-43AB-8588-CEC1D06C72B9}</a:tableStyleId>
              </a:tblPr>
              <a:tblGrid>
                <a:gridCol w="2895600"/>
                <a:gridCol w="2895600"/>
                <a:gridCol w="2895600"/>
              </a:tblGrid>
              <a:tr h="370840">
                <a:tc gridSpan="3">
                  <a:txBody>
                    <a:bodyPr/>
                    <a:lstStyle/>
                    <a:p>
                      <a:pPr algn="ctr"/>
                      <a:r>
                        <a:rPr lang="en-US" dirty="0" smtClean="0"/>
                        <a:t>Payment Levels</a:t>
                      </a:r>
                    </a:p>
                    <a:p>
                      <a:pPr algn="ctr"/>
                      <a:r>
                        <a:rPr lang="en-US" dirty="0" smtClean="0">
                          <a:solidFill>
                            <a:srgbClr val="058795"/>
                          </a:solidFill>
                        </a:rPr>
                        <a:t>                                               Office</a:t>
                      </a:r>
                      <a:r>
                        <a:rPr lang="en-US" baseline="0" dirty="0" smtClean="0">
                          <a:solidFill>
                            <a:srgbClr val="058795"/>
                          </a:solidFill>
                        </a:rPr>
                        <a:t> Visit (99215)                       Obstetrical Care (59400)</a:t>
                      </a:r>
                      <a:endParaRPr lang="en-US" dirty="0">
                        <a:solidFill>
                          <a:srgbClr val="058795"/>
                        </a:solidFill>
                      </a:endParaRPr>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Alaska Medicaid</a:t>
                      </a:r>
                      <a:endParaRPr lang="en-US" dirty="0"/>
                    </a:p>
                  </a:txBody>
                  <a:tcPr/>
                </a:tc>
                <a:tc>
                  <a:txBody>
                    <a:bodyPr/>
                    <a:lstStyle/>
                    <a:p>
                      <a:r>
                        <a:rPr lang="en-US" dirty="0" smtClean="0"/>
                        <a:t>$221.58</a:t>
                      </a:r>
                      <a:endParaRPr lang="en-US" dirty="0"/>
                    </a:p>
                  </a:txBody>
                  <a:tcPr/>
                </a:tc>
                <a:tc>
                  <a:txBody>
                    <a:bodyPr/>
                    <a:lstStyle/>
                    <a:p>
                      <a:r>
                        <a:rPr lang="en-US" dirty="0" smtClean="0"/>
                        <a:t>$2821.81</a:t>
                      </a:r>
                      <a:endParaRPr lang="en-US" dirty="0"/>
                    </a:p>
                  </a:txBody>
                  <a:tcPr/>
                </a:tc>
              </a:tr>
              <a:tr h="370840">
                <a:tc>
                  <a:txBody>
                    <a:bodyPr/>
                    <a:lstStyle/>
                    <a:p>
                      <a:r>
                        <a:rPr lang="en-US" dirty="0" smtClean="0"/>
                        <a:t>Alaska Medicare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$177.40</a:t>
                      </a:r>
                    </a:p>
                  </a:txBody>
                  <a:tcPr/>
                </a:tc>
                <a:tc>
                  <a:txBody>
                    <a:bodyPr/>
                    <a:lstStyle/>
                    <a:p>
                      <a:r>
                        <a:rPr lang="en-US" dirty="0" smtClean="0"/>
                        <a:t>$2354.90</a:t>
                      </a:r>
                      <a:endParaRPr lang="en-US" dirty="0"/>
                    </a:p>
                  </a:txBody>
                  <a:tcPr/>
                </a:tc>
              </a:tr>
              <a:tr h="370840">
                <a:tc>
                  <a:txBody>
                    <a:bodyPr/>
                    <a:lstStyle/>
                    <a:p>
                      <a:r>
                        <a:rPr lang="en-US" dirty="0" smtClean="0"/>
                        <a:t>Alaska Commercial Mean</a:t>
                      </a:r>
                      <a:endParaRPr lang="en-US" dirty="0"/>
                    </a:p>
                  </a:txBody>
                  <a:tcPr/>
                </a:tc>
                <a:tc>
                  <a:txBody>
                    <a:bodyPr/>
                    <a:lstStyle/>
                    <a:p>
                      <a:r>
                        <a:rPr lang="en-US" dirty="0" smtClean="0"/>
                        <a:t>$290.64</a:t>
                      </a:r>
                      <a:endParaRPr lang="en-US" dirty="0"/>
                    </a:p>
                  </a:txBody>
                  <a:tcPr/>
                </a:tc>
                <a:tc>
                  <a:txBody>
                    <a:bodyPr/>
                    <a:lstStyle/>
                    <a:p>
                      <a:r>
                        <a:rPr lang="en-US" dirty="0" smtClean="0"/>
                        <a:t>$4704.80</a:t>
                      </a:r>
                      <a:endParaRPr lang="en-US" dirty="0"/>
                    </a:p>
                  </a:txBody>
                  <a:tcPr/>
                </a:tc>
              </a:tr>
              <a:tr h="370840">
                <a:tc>
                  <a:txBody>
                    <a:bodyPr/>
                    <a:lstStyle/>
                    <a:p>
                      <a:r>
                        <a:rPr lang="en-US" dirty="0" smtClean="0"/>
                        <a:t>Washington Medicaid</a:t>
                      </a:r>
                      <a:endParaRPr lang="en-US" dirty="0"/>
                    </a:p>
                  </a:txBody>
                  <a:tcPr/>
                </a:tc>
                <a:tc>
                  <a:txBody>
                    <a:bodyPr/>
                    <a:lstStyle/>
                    <a:p>
                      <a:r>
                        <a:rPr lang="en-US" dirty="0" smtClean="0"/>
                        <a:t>$76.86</a:t>
                      </a:r>
                      <a:endParaRPr lang="en-US" dirty="0"/>
                    </a:p>
                  </a:txBody>
                  <a:tcPr/>
                </a:tc>
                <a:tc>
                  <a:txBody>
                    <a:bodyPr/>
                    <a:lstStyle/>
                    <a:p>
                      <a:r>
                        <a:rPr lang="en-US" dirty="0" smtClean="0"/>
                        <a:t>$2034.50</a:t>
                      </a:r>
                      <a:endParaRPr lang="en-US" dirty="0"/>
                    </a:p>
                  </a:txBody>
                  <a:tcPr/>
                </a:tc>
              </a:tr>
              <a:tr h="370840">
                <a:tc>
                  <a:txBody>
                    <a:bodyPr/>
                    <a:lstStyle/>
                    <a:p>
                      <a:r>
                        <a:rPr lang="en-US" dirty="0" smtClean="0"/>
                        <a:t>Washington Commercial Mean</a:t>
                      </a:r>
                      <a:endParaRPr lang="en-US" dirty="0"/>
                    </a:p>
                  </a:txBody>
                  <a:tcPr/>
                </a:tc>
                <a:tc>
                  <a:txBody>
                    <a:bodyPr/>
                    <a:lstStyle/>
                    <a:p>
                      <a:r>
                        <a:rPr lang="en-US" dirty="0" smtClean="0"/>
                        <a:t>$183.24</a:t>
                      </a:r>
                      <a:endParaRPr lang="en-US" dirty="0"/>
                    </a:p>
                  </a:txBody>
                  <a:tcPr/>
                </a:tc>
                <a:tc>
                  <a:txBody>
                    <a:bodyPr/>
                    <a:lstStyle/>
                    <a:p>
                      <a:r>
                        <a:rPr lang="en-US" dirty="0" smtClean="0"/>
                        <a:t>$2601.20</a:t>
                      </a:r>
                      <a:endParaRPr lang="en-US" dirty="0"/>
                    </a:p>
                  </a:txBody>
                  <a:tcPr/>
                </a:tc>
              </a:tr>
              <a:tr h="370840">
                <a:tc>
                  <a:txBody>
                    <a:bodyPr/>
                    <a:lstStyle/>
                    <a:p>
                      <a:r>
                        <a:rPr lang="en-US" dirty="0" smtClean="0"/>
                        <a:t>North Dakota Medicaid</a:t>
                      </a:r>
                      <a:endParaRPr lang="en-US" dirty="0"/>
                    </a:p>
                  </a:txBody>
                  <a:tcPr/>
                </a:tc>
                <a:tc>
                  <a:txBody>
                    <a:bodyPr/>
                    <a:lstStyle/>
                    <a:p>
                      <a:r>
                        <a:rPr lang="en-US" dirty="0" smtClean="0"/>
                        <a:t>$186.19</a:t>
                      </a:r>
                      <a:endParaRPr lang="en-US" dirty="0"/>
                    </a:p>
                  </a:txBody>
                  <a:tcPr/>
                </a:tc>
                <a:tc>
                  <a:txBody>
                    <a:bodyPr/>
                    <a:lstStyle/>
                    <a:p>
                      <a:r>
                        <a:rPr lang="en-US" dirty="0" smtClean="0"/>
                        <a:t>$2339.40</a:t>
                      </a:r>
                      <a:endParaRPr lang="en-US" dirty="0"/>
                    </a:p>
                  </a:txBody>
                  <a:tcPr/>
                </a:tc>
              </a:tr>
              <a:tr h="370840">
                <a:tc>
                  <a:txBody>
                    <a:bodyPr/>
                    <a:lstStyle/>
                    <a:p>
                      <a:r>
                        <a:rPr lang="en-US" dirty="0" smtClean="0"/>
                        <a:t>Idaho Medicaid</a:t>
                      </a:r>
                      <a:endParaRPr lang="en-US" dirty="0"/>
                    </a:p>
                  </a:txBody>
                  <a:tcPr/>
                </a:tc>
                <a:tc>
                  <a:txBody>
                    <a:bodyPr/>
                    <a:lstStyle/>
                    <a:p>
                      <a:r>
                        <a:rPr lang="en-US" dirty="0" smtClean="0"/>
                        <a:t>$117.01</a:t>
                      </a:r>
                      <a:endParaRPr lang="en-US" dirty="0"/>
                    </a:p>
                  </a:txBody>
                  <a:tcPr/>
                </a:tc>
                <a:tc>
                  <a:txBody>
                    <a:bodyPr/>
                    <a:lstStyle/>
                    <a:p>
                      <a:r>
                        <a:rPr lang="en-US" dirty="0" smtClean="0"/>
                        <a:t>$1539.21</a:t>
                      </a:r>
                      <a:endParaRPr lang="en-US" dirty="0"/>
                    </a:p>
                  </a:txBody>
                  <a:tcPr/>
                </a:tc>
              </a:tr>
            </a:tbl>
          </a:graphicData>
        </a:graphic>
      </p:graphicFrame>
      <p:sp>
        <p:nvSpPr>
          <p:cNvPr id="5" name="TextBox 4"/>
          <p:cNvSpPr txBox="1"/>
          <p:nvPr/>
        </p:nvSpPr>
        <p:spPr>
          <a:xfrm>
            <a:off x="381000" y="5819001"/>
            <a:ext cx="8534400" cy="276999"/>
          </a:xfrm>
          <a:prstGeom prst="rect">
            <a:avLst/>
          </a:prstGeom>
          <a:noFill/>
        </p:spPr>
        <p:txBody>
          <a:bodyPr wrap="square" rtlCol="0">
            <a:spAutoFit/>
          </a:bodyPr>
          <a:lstStyle/>
          <a:p>
            <a:r>
              <a:rPr lang="en-US" sz="1200" dirty="0" err="1" smtClean="0"/>
              <a:t>Milliman</a:t>
            </a:r>
            <a:r>
              <a:rPr lang="en-US" sz="1200" dirty="0" smtClean="0"/>
              <a:t> Client Report:  Physician Payment Rates in Alaska and Comparison States prepared for Alaska Health Care Commission 2011</a:t>
            </a:r>
            <a:endParaRPr lang="en-US" sz="1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600200"/>
            <a:ext cx="6172200" cy="762000"/>
          </a:xfrm>
          <a:prstGeom prst="rect">
            <a:avLst/>
          </a:prstGeom>
        </p:spPr>
        <p:txBody>
          <a:bodyPr/>
          <a:lstStyle/>
          <a:p>
            <a:pPr algn="l"/>
            <a:r>
              <a:rPr lang="en-US" b="1" dirty="0" smtClean="0">
                <a:solidFill>
                  <a:srgbClr val="058795"/>
                </a:solidFill>
              </a:rPr>
              <a:t>Utilization Controls</a:t>
            </a:r>
            <a:endParaRPr lang="en-US" b="1" dirty="0">
              <a:solidFill>
                <a:srgbClr val="058795"/>
              </a:solidFill>
            </a:endParaRPr>
          </a:p>
        </p:txBody>
      </p:sp>
      <p:sp>
        <p:nvSpPr>
          <p:cNvPr id="3" name="Content Placeholder 2"/>
          <p:cNvSpPr>
            <a:spLocks noGrp="1"/>
          </p:cNvSpPr>
          <p:nvPr>
            <p:ph sz="quarter" idx="4294967295"/>
          </p:nvPr>
        </p:nvSpPr>
        <p:spPr>
          <a:xfrm>
            <a:off x="1371600" y="2209800"/>
            <a:ext cx="6400800" cy="3200400"/>
          </a:xfrm>
          <a:prstGeom prst="rect">
            <a:avLst/>
          </a:prstGeom>
        </p:spPr>
        <p:txBody>
          <a:bodyPr/>
          <a:lstStyle/>
          <a:p>
            <a:r>
              <a:rPr lang="en-US" sz="2000" dirty="0" smtClean="0"/>
              <a:t>States may impose utilization controls to ensure appropriateness of treatment being funded</a:t>
            </a:r>
          </a:p>
          <a:p>
            <a:r>
              <a:rPr lang="en-US" sz="2000" dirty="0" smtClean="0"/>
              <a:t>Wide range of controls and screens</a:t>
            </a:r>
          </a:p>
          <a:p>
            <a:pPr lvl="1"/>
            <a:r>
              <a:rPr lang="en-US" sz="2000" dirty="0" smtClean="0"/>
              <a:t>Prior Authorization</a:t>
            </a:r>
          </a:p>
          <a:p>
            <a:pPr lvl="1"/>
            <a:r>
              <a:rPr lang="en-US" sz="2000" dirty="0" smtClean="0"/>
              <a:t>Post payment reviews</a:t>
            </a:r>
          </a:p>
          <a:p>
            <a:pPr lvl="1"/>
            <a:r>
              <a:rPr lang="en-US" sz="2000" dirty="0" smtClean="0"/>
              <a:t>Hard or soft edits </a:t>
            </a:r>
          </a:p>
          <a:p>
            <a:pPr lvl="1"/>
            <a:r>
              <a:rPr lang="en-US" sz="2000" dirty="0" smtClean="0"/>
              <a:t>Bundling, unbundling, and order of billing</a:t>
            </a:r>
          </a:p>
          <a:p>
            <a:pPr lvl="1"/>
            <a:r>
              <a:rPr lang="en-US" sz="2000" dirty="0" smtClean="0"/>
              <a:t>New edits and audits for FFS (fee-for-service)</a:t>
            </a:r>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676400"/>
            <a:ext cx="8229600" cy="762000"/>
          </a:xfrm>
          <a:prstGeom prst="rect">
            <a:avLst/>
          </a:prstGeom>
        </p:spPr>
        <p:txBody>
          <a:bodyPr/>
          <a:lstStyle/>
          <a:p>
            <a:pPr algn="l"/>
            <a:r>
              <a:rPr lang="en-US" b="1" dirty="0" smtClean="0">
                <a:solidFill>
                  <a:srgbClr val="058795"/>
                </a:solidFill>
              </a:rPr>
              <a:t>Compliance / Anti-Fraud</a:t>
            </a:r>
            <a:endParaRPr lang="en-US" b="1" dirty="0">
              <a:solidFill>
                <a:srgbClr val="058795"/>
              </a:solidFill>
            </a:endParaRPr>
          </a:p>
        </p:txBody>
      </p:sp>
      <p:sp>
        <p:nvSpPr>
          <p:cNvPr id="3" name="Content Placeholder 2"/>
          <p:cNvSpPr>
            <a:spLocks noGrp="1"/>
          </p:cNvSpPr>
          <p:nvPr>
            <p:ph sz="quarter" idx="4294967295"/>
          </p:nvPr>
        </p:nvSpPr>
        <p:spPr>
          <a:xfrm>
            <a:off x="1066800" y="2514600"/>
            <a:ext cx="7162800" cy="2667000"/>
          </a:xfrm>
          <a:prstGeom prst="rect">
            <a:avLst/>
          </a:prstGeom>
        </p:spPr>
        <p:txBody>
          <a:bodyPr/>
          <a:lstStyle/>
          <a:p>
            <a:r>
              <a:rPr lang="en-US" sz="2400" dirty="0" smtClean="0"/>
              <a:t>In some states may be an untapped area for savings</a:t>
            </a:r>
          </a:p>
          <a:p>
            <a:r>
              <a:rPr lang="en-US" sz="2400" dirty="0" smtClean="0"/>
              <a:t>Fraud in Medicaid is a reality</a:t>
            </a:r>
          </a:p>
          <a:p>
            <a:r>
              <a:rPr lang="en-US" sz="2400" dirty="0" smtClean="0"/>
              <a:t>Numerous methods and vendors </a:t>
            </a:r>
          </a:p>
          <a:p>
            <a:r>
              <a:rPr lang="en-US" sz="2400" dirty="0" smtClean="0"/>
              <a:t>Fraud undermines the entire program</a:t>
            </a:r>
          </a:p>
          <a:p>
            <a:r>
              <a:rPr lang="en-US" sz="2400" dirty="0" smtClean="0"/>
              <a:t>Politically popular reduction</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1524000"/>
            <a:ext cx="8229600" cy="639762"/>
          </a:xfrm>
          <a:prstGeom prst="rect">
            <a:avLst/>
          </a:prstGeom>
        </p:spPr>
        <p:txBody>
          <a:bodyPr>
            <a:normAutofit/>
          </a:bodyPr>
          <a:lstStyle/>
          <a:p>
            <a:pPr algn="ctr"/>
            <a:r>
              <a:rPr lang="en-US" sz="2600" dirty="0" smtClean="0">
                <a:solidFill>
                  <a:srgbClr val="058795"/>
                </a:solidFill>
              </a:rPr>
              <a:t>Program Integrity Collections</a:t>
            </a:r>
            <a:endParaRPr lang="en-US" sz="2600" dirty="0">
              <a:solidFill>
                <a:srgbClr val="058795"/>
              </a:solidFill>
            </a:endParaRPr>
          </a:p>
        </p:txBody>
      </p:sp>
      <p:graphicFrame>
        <p:nvGraphicFramePr>
          <p:cNvPr id="7" name="Chart 6"/>
          <p:cNvGraphicFramePr>
            <a:graphicFrameLocks/>
          </p:cNvGraphicFramePr>
          <p:nvPr/>
        </p:nvGraphicFramePr>
        <p:xfrm>
          <a:off x="1676400" y="2018323"/>
          <a:ext cx="5688725" cy="42300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1447800"/>
            <a:ext cx="6858000" cy="609600"/>
          </a:xfrm>
          <a:prstGeom prst="rect">
            <a:avLst/>
          </a:prstGeom>
        </p:spPr>
        <p:txBody>
          <a:bodyPr/>
          <a:lstStyle/>
          <a:p>
            <a:r>
              <a:rPr lang="en-US" sz="2800" dirty="0" smtClean="0">
                <a:solidFill>
                  <a:srgbClr val="058795"/>
                </a:solidFill>
              </a:rPr>
              <a:t>Existing Compliance Efforts in Alaska</a:t>
            </a:r>
            <a:endParaRPr lang="en-US" sz="2800" dirty="0">
              <a:solidFill>
                <a:srgbClr val="058795"/>
              </a:solidFill>
            </a:endParaRPr>
          </a:p>
        </p:txBody>
      </p:sp>
      <p:sp>
        <p:nvSpPr>
          <p:cNvPr id="3" name="Content Placeholder 2"/>
          <p:cNvSpPr>
            <a:spLocks noGrp="1"/>
          </p:cNvSpPr>
          <p:nvPr>
            <p:ph sz="quarter" idx="4294967295"/>
          </p:nvPr>
        </p:nvSpPr>
        <p:spPr>
          <a:xfrm>
            <a:off x="1447800" y="1981200"/>
            <a:ext cx="6172200" cy="4267200"/>
          </a:xfrm>
          <a:prstGeom prst="rect">
            <a:avLst/>
          </a:prstGeom>
        </p:spPr>
        <p:txBody>
          <a:bodyPr/>
          <a:lstStyle/>
          <a:p>
            <a:pPr marL="182880" lvl="2"/>
            <a:r>
              <a:rPr lang="en-US" sz="2000" dirty="0" smtClean="0"/>
              <a:t>Surveillance Utilization Review (SUR)</a:t>
            </a:r>
          </a:p>
          <a:p>
            <a:pPr marL="182880" lvl="2"/>
            <a:r>
              <a:rPr lang="en-US" sz="2000" dirty="0" smtClean="0"/>
              <a:t>Audits required by AS 47.05.200</a:t>
            </a:r>
          </a:p>
          <a:p>
            <a:pPr marL="182880" lvl="2"/>
            <a:r>
              <a:rPr lang="en-US" sz="2000" dirty="0" smtClean="0"/>
              <a:t>Credit Balance Audits</a:t>
            </a:r>
          </a:p>
          <a:p>
            <a:pPr marL="182880" lvl="2"/>
            <a:r>
              <a:rPr lang="en-US" sz="2000" dirty="0" smtClean="0"/>
              <a:t>Focused reviews</a:t>
            </a:r>
          </a:p>
          <a:p>
            <a:pPr marL="182880" lvl="2"/>
            <a:r>
              <a:rPr lang="en-US" sz="2000" dirty="0" smtClean="0"/>
              <a:t>CMS Medicaid Integrity Program</a:t>
            </a:r>
          </a:p>
          <a:p>
            <a:pPr marL="182880" lvl="2"/>
            <a:r>
              <a:rPr lang="en-US" sz="2000" dirty="0" smtClean="0"/>
              <a:t>Payment Error Rate Measurement</a:t>
            </a:r>
          </a:p>
          <a:p>
            <a:pPr marL="182880" lvl="2"/>
            <a:r>
              <a:rPr lang="en-US" sz="2000" dirty="0" smtClean="0"/>
              <a:t>“Cluster Audits”</a:t>
            </a:r>
          </a:p>
          <a:p>
            <a:pPr marL="182880" lvl="2"/>
            <a:r>
              <a:rPr lang="en-US" sz="2000" dirty="0" smtClean="0"/>
              <a:t>Medicaid Recovery Audit Contractors</a:t>
            </a:r>
          </a:p>
          <a:p>
            <a:pPr marL="182880" lvl="2"/>
            <a:r>
              <a:rPr lang="en-US" sz="2000" dirty="0" smtClean="0"/>
              <a:t>Medicaid Fraud Control Unit (MFCU)</a:t>
            </a:r>
          </a:p>
          <a:p>
            <a:pPr marL="182880" lvl="2"/>
            <a:r>
              <a:rPr lang="en-US" sz="2000" dirty="0" smtClean="0"/>
              <a:t>Provider, referrer, prescriber, renderer enrollment</a:t>
            </a:r>
          </a:p>
          <a:p>
            <a:pPr marL="182880" lvl="2"/>
            <a:r>
              <a:rPr lang="en-US" sz="2000" dirty="0" smtClean="0"/>
              <a:t>Medicaid Recovery Audit Contractor</a:t>
            </a:r>
          </a:p>
          <a:p>
            <a:endParaRPr lang="en-US" sz="2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8699" y="1857375"/>
            <a:ext cx="7724775" cy="742950"/>
          </a:xfrm>
          <a:prstGeom prst="rect">
            <a:avLst/>
          </a:prstGeom>
        </p:spPr>
        <p:txBody>
          <a:bodyPr/>
          <a:lstStyle/>
          <a:p>
            <a:r>
              <a:rPr lang="en-US" sz="3000" dirty="0" smtClean="0">
                <a:solidFill>
                  <a:srgbClr val="058795"/>
                </a:solidFill>
              </a:rPr>
              <a:t>Innovations in Service Delivery/Payment	</a:t>
            </a:r>
            <a:endParaRPr lang="en-US" sz="3000" dirty="0">
              <a:solidFill>
                <a:srgbClr val="058795"/>
              </a:solidFill>
            </a:endParaRPr>
          </a:p>
        </p:txBody>
      </p:sp>
      <p:sp>
        <p:nvSpPr>
          <p:cNvPr id="3" name="Content Placeholder 2"/>
          <p:cNvSpPr>
            <a:spLocks noGrp="1"/>
          </p:cNvSpPr>
          <p:nvPr>
            <p:ph sz="quarter" idx="4294967295"/>
          </p:nvPr>
        </p:nvSpPr>
        <p:spPr>
          <a:xfrm>
            <a:off x="971550" y="2600324"/>
            <a:ext cx="7458075" cy="3286125"/>
          </a:xfrm>
          <a:prstGeom prst="rect">
            <a:avLst/>
          </a:prstGeom>
        </p:spPr>
        <p:txBody>
          <a:bodyPr/>
          <a:lstStyle/>
          <a:p>
            <a:r>
              <a:rPr lang="en-US" sz="2800" dirty="0" smtClean="0"/>
              <a:t>Medical Home</a:t>
            </a:r>
          </a:p>
          <a:p>
            <a:r>
              <a:rPr lang="en-US" sz="2800" dirty="0" smtClean="0"/>
              <a:t>Tribal Health – </a:t>
            </a:r>
            <a:r>
              <a:rPr lang="en-US" sz="2800" i="1" dirty="0" smtClean="0"/>
              <a:t>exemplar of alternative provider types</a:t>
            </a:r>
          </a:p>
          <a:p>
            <a:r>
              <a:rPr lang="en-US" sz="2800" dirty="0" smtClean="0"/>
              <a:t>Bundled services</a:t>
            </a:r>
          </a:p>
          <a:p>
            <a:r>
              <a:rPr lang="en-US" sz="2800" dirty="0" smtClean="0"/>
              <a:t>Integrated BH/Primary care services</a:t>
            </a:r>
          </a:p>
          <a:p>
            <a:r>
              <a:rPr lang="en-US" sz="2800" i="1" dirty="0" smtClean="0"/>
              <a:t>more</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14400" y="2514600"/>
            <a:ext cx="7924800" cy="2514600"/>
          </a:xfrm>
          <a:prstGeom prst="rect">
            <a:avLst/>
          </a:prstGeom>
        </p:spPr>
        <p:txBody>
          <a:bodyPr/>
          <a:lstStyle/>
          <a:p>
            <a:r>
              <a:rPr lang="en-US" dirty="0" smtClean="0"/>
              <a:t>Medicaid 101</a:t>
            </a:r>
          </a:p>
          <a:p>
            <a:r>
              <a:rPr lang="en-US" dirty="0" smtClean="0"/>
              <a:t>Medicaid Task Force Initiatives</a:t>
            </a:r>
          </a:p>
          <a:p>
            <a:r>
              <a:rPr lang="en-US" dirty="0" smtClean="0"/>
              <a:t>Affordable Care Act Implications - </a:t>
            </a:r>
            <a:r>
              <a:rPr lang="en-US" i="1" dirty="0" smtClean="0"/>
              <a:t>potential</a:t>
            </a:r>
            <a:endParaRPr lang="en-US" dirty="0" smtClean="0"/>
          </a:p>
        </p:txBody>
      </p:sp>
      <p:sp>
        <p:nvSpPr>
          <p:cNvPr id="2" name="Title 1"/>
          <p:cNvSpPr>
            <a:spLocks noGrp="1"/>
          </p:cNvSpPr>
          <p:nvPr>
            <p:ph type="title" idx="4294967295"/>
          </p:nvPr>
        </p:nvSpPr>
        <p:spPr>
          <a:xfrm>
            <a:off x="838200" y="1752600"/>
            <a:ext cx="7696200" cy="762000"/>
          </a:xfrm>
          <a:prstGeom prst="rect">
            <a:avLst/>
          </a:prstGeom>
        </p:spPr>
        <p:txBody>
          <a:bodyPr/>
          <a:lstStyle/>
          <a:p>
            <a:pPr algn="l"/>
            <a:r>
              <a:rPr lang="en-US" b="1" dirty="0" smtClean="0">
                <a:solidFill>
                  <a:srgbClr val="009999"/>
                </a:solidFill>
              </a:rPr>
              <a:t>Roadmap for Today’s Discussion</a:t>
            </a:r>
            <a:endParaRPr lang="en-US" b="1" dirty="0">
              <a:solidFill>
                <a:srgbClr val="00999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2453081"/>
            <a:ext cx="5181600" cy="762000"/>
          </a:xfrm>
          <a:prstGeom prst="rect">
            <a:avLst/>
          </a:prstGeom>
        </p:spPr>
        <p:txBody>
          <a:bodyPr/>
          <a:lstStyle/>
          <a:p>
            <a:pPr algn="l"/>
            <a:r>
              <a:rPr lang="en-US" sz="3200" b="1" dirty="0" smtClean="0">
                <a:solidFill>
                  <a:srgbClr val="058795"/>
                </a:solidFill>
              </a:rPr>
              <a:t>Technology</a:t>
            </a:r>
            <a:endParaRPr lang="en-US" sz="3200" b="1" dirty="0">
              <a:solidFill>
                <a:srgbClr val="058795"/>
              </a:solidFill>
            </a:endParaRPr>
          </a:p>
        </p:txBody>
      </p:sp>
      <p:sp>
        <p:nvSpPr>
          <p:cNvPr id="3" name="Content Placeholder 2"/>
          <p:cNvSpPr>
            <a:spLocks noGrp="1"/>
          </p:cNvSpPr>
          <p:nvPr>
            <p:ph sz="quarter" idx="4294967295"/>
          </p:nvPr>
        </p:nvSpPr>
        <p:spPr>
          <a:xfrm>
            <a:off x="2141290" y="3106723"/>
            <a:ext cx="5486400" cy="1447800"/>
          </a:xfrm>
          <a:prstGeom prst="rect">
            <a:avLst/>
          </a:prstGeom>
        </p:spPr>
        <p:txBody>
          <a:bodyPr/>
          <a:lstStyle/>
          <a:p>
            <a:r>
              <a:rPr lang="en-US" sz="2400" dirty="0" smtClean="0"/>
              <a:t>Operational efficiencies</a:t>
            </a:r>
          </a:p>
          <a:p>
            <a:r>
              <a:rPr lang="en-US" sz="2400" dirty="0" smtClean="0"/>
              <a:t>Care delivery implications</a:t>
            </a:r>
            <a:endParaRPr lang="en-US" sz="2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828800"/>
            <a:ext cx="6553200" cy="1371600"/>
          </a:xfrm>
          <a:prstGeom prst="rect">
            <a:avLst/>
          </a:prstGeom>
        </p:spPr>
        <p:txBody>
          <a:bodyPr>
            <a:noAutofit/>
          </a:bodyPr>
          <a:lstStyle/>
          <a:p>
            <a:pPr algn="l"/>
            <a:r>
              <a:rPr lang="en-US" sz="2800" b="1" dirty="0" smtClean="0">
                <a:solidFill>
                  <a:srgbClr val="058795"/>
                </a:solidFill>
              </a:rPr>
              <a:t>Maximize Match/Collections/Refinancing Opportunities</a:t>
            </a:r>
            <a:endParaRPr lang="en-US" sz="2800" b="1" dirty="0">
              <a:solidFill>
                <a:srgbClr val="058795"/>
              </a:solidFill>
            </a:endParaRPr>
          </a:p>
        </p:txBody>
      </p:sp>
      <p:sp>
        <p:nvSpPr>
          <p:cNvPr id="3" name="Content Placeholder 2"/>
          <p:cNvSpPr>
            <a:spLocks noGrp="1"/>
          </p:cNvSpPr>
          <p:nvPr>
            <p:ph sz="quarter" idx="4294967295"/>
          </p:nvPr>
        </p:nvSpPr>
        <p:spPr>
          <a:xfrm>
            <a:off x="1600200" y="2971800"/>
            <a:ext cx="7010400" cy="1981200"/>
          </a:xfrm>
          <a:prstGeom prst="rect">
            <a:avLst/>
          </a:prstGeom>
        </p:spPr>
        <p:txBody>
          <a:bodyPr/>
          <a:lstStyle/>
          <a:p>
            <a:r>
              <a:rPr lang="en-US" sz="2800" dirty="0" smtClean="0"/>
              <a:t>Replace state funding with federal funding where allowable</a:t>
            </a:r>
          </a:p>
          <a:p>
            <a:r>
              <a:rPr lang="en-US" sz="2800" dirty="0" smtClean="0"/>
              <a:t>Tribal Partner opportunities</a:t>
            </a:r>
          </a:p>
          <a:p>
            <a:pPr>
              <a:buNone/>
            </a:pP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76400"/>
            <a:ext cx="9144000" cy="533400"/>
          </a:xfrm>
          <a:prstGeom prst="rect">
            <a:avLst/>
          </a:prstGeom>
        </p:spPr>
        <p:txBody>
          <a:bodyPr>
            <a:noAutofit/>
          </a:bodyPr>
          <a:lstStyle/>
          <a:p>
            <a:pPr algn="ctr"/>
            <a:r>
              <a:rPr lang="en-US" sz="2800" spc="0" dirty="0" smtClean="0">
                <a:solidFill>
                  <a:srgbClr val="058795"/>
                </a:solidFill>
              </a:rPr>
              <a:t>Accounting &amp; Recovery Collections</a:t>
            </a:r>
            <a:endParaRPr lang="en-US" sz="2800" spc="0" dirty="0">
              <a:solidFill>
                <a:srgbClr val="058795"/>
              </a:solidFill>
            </a:endParaRPr>
          </a:p>
        </p:txBody>
      </p:sp>
      <p:sp>
        <p:nvSpPr>
          <p:cNvPr id="10" name="Text Box 7"/>
          <p:cNvSpPr txBox="1">
            <a:spLocks noChangeArrowheads="1"/>
          </p:cNvSpPr>
          <p:nvPr/>
        </p:nvSpPr>
        <p:spPr bwMode="auto">
          <a:xfrm>
            <a:off x="6842125" y="2474913"/>
            <a:ext cx="184150" cy="366712"/>
          </a:xfrm>
          <a:prstGeom prst="rect">
            <a:avLst/>
          </a:prstGeom>
          <a:noFill/>
          <a:ln w="9525" algn="ctr">
            <a:noFill/>
            <a:miter lim="800000"/>
            <a:headEnd/>
            <a:tailEnd/>
          </a:ln>
        </p:spPr>
        <p:txBody>
          <a:bodyPr wrap="none">
            <a:spAutoFit/>
          </a:bodyPr>
          <a:lstStyle/>
          <a:p>
            <a:pPr algn="ctr" eaLnBrk="0" hangingPunct="0"/>
            <a:endParaRPr lang="en-US" b="1">
              <a:latin typeface="Tahoma" pitchFamily="34" charset="0"/>
              <a:cs typeface="Arial" pitchFamily="34" charset="0"/>
            </a:endParaRPr>
          </a:p>
        </p:txBody>
      </p:sp>
      <p:graphicFrame>
        <p:nvGraphicFramePr>
          <p:cNvPr id="7" name="Chart 6"/>
          <p:cNvGraphicFramePr/>
          <p:nvPr/>
        </p:nvGraphicFramePr>
        <p:xfrm>
          <a:off x="1143000" y="2286000"/>
          <a:ext cx="7467600" cy="4023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524000"/>
            <a:ext cx="7010400" cy="762000"/>
          </a:xfrm>
          <a:prstGeom prst="rect">
            <a:avLst/>
          </a:prstGeom>
        </p:spPr>
        <p:txBody>
          <a:bodyPr/>
          <a:lstStyle/>
          <a:p>
            <a:pPr algn="l"/>
            <a:r>
              <a:rPr lang="en-US" b="1" dirty="0" smtClean="0">
                <a:solidFill>
                  <a:srgbClr val="058795"/>
                </a:solidFill>
              </a:rPr>
              <a:t>Medicaid Task Force</a:t>
            </a:r>
            <a:endParaRPr lang="en-US" b="1" dirty="0">
              <a:solidFill>
                <a:srgbClr val="058795"/>
              </a:solidFill>
            </a:endParaRPr>
          </a:p>
        </p:txBody>
      </p:sp>
      <p:sp>
        <p:nvSpPr>
          <p:cNvPr id="3" name="Content Placeholder 2"/>
          <p:cNvSpPr>
            <a:spLocks noGrp="1"/>
          </p:cNvSpPr>
          <p:nvPr>
            <p:ph sz="quarter" idx="4294967295"/>
          </p:nvPr>
        </p:nvSpPr>
        <p:spPr>
          <a:xfrm>
            <a:off x="1066800" y="2209800"/>
            <a:ext cx="7467600" cy="3048000"/>
          </a:xfrm>
          <a:prstGeom prst="rect">
            <a:avLst/>
          </a:prstGeom>
        </p:spPr>
        <p:txBody>
          <a:bodyPr/>
          <a:lstStyle/>
          <a:p>
            <a:r>
              <a:rPr lang="en-US" dirty="0" smtClean="0"/>
              <a:t>Medical Home – primary, integrated care</a:t>
            </a:r>
          </a:p>
          <a:p>
            <a:pPr lvl="2"/>
            <a:r>
              <a:rPr lang="en-US" dirty="0" smtClean="0"/>
              <a:t>Consultant</a:t>
            </a:r>
          </a:p>
          <a:p>
            <a:pPr lvl="2"/>
            <a:r>
              <a:rPr lang="en-US" dirty="0" smtClean="0"/>
              <a:t>Pilots</a:t>
            </a:r>
          </a:p>
          <a:p>
            <a:pPr lvl="2"/>
            <a:r>
              <a:rPr lang="en-US" dirty="0" smtClean="0"/>
              <a:t>Technical assistance</a:t>
            </a:r>
          </a:p>
          <a:p>
            <a:pPr lvl="2"/>
            <a:r>
              <a:rPr lang="en-US" dirty="0" smtClean="0"/>
              <a:t>Data </a:t>
            </a:r>
          </a:p>
          <a:p>
            <a:pPr lvl="3"/>
            <a:r>
              <a:rPr lang="en-US" sz="1800" i="1" dirty="0" smtClean="0"/>
              <a:t>Estimate of cost avoidance:  $78,000 - $165,000/1,000 participants.  Mature programs are showing 10% savings.</a:t>
            </a:r>
            <a:endParaRPr lang="en-US" sz="1800" i="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600200"/>
            <a:ext cx="8686800" cy="3810000"/>
          </a:xfrm>
          <a:prstGeom prst="rect">
            <a:avLst/>
          </a:prstGeom>
        </p:spPr>
        <p:txBody>
          <a:bodyPr/>
          <a:lstStyle/>
          <a:p>
            <a:r>
              <a:rPr lang="en-US" dirty="0" smtClean="0"/>
              <a:t>Care Management Program – expanded element of medical home with focus on recipients at highest risk who offer the greatest potential for improvements in both health outcomes and enhanced funding/cost avoidance.  </a:t>
            </a:r>
          </a:p>
          <a:p>
            <a:pPr marL="1143000" lvl="3"/>
            <a:r>
              <a:rPr lang="en-US" i="1" dirty="0" smtClean="0"/>
              <a:t>Estimate of cost avoidance:  Enhanced FMAP for 8 quarters for each participant.  Conservative savings estimate of $1,040,000 for 7,500 participants.</a:t>
            </a:r>
            <a:endParaRPr lang="en-US" i="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485900"/>
            <a:ext cx="8686800" cy="4114800"/>
          </a:xfrm>
          <a:prstGeom prst="rect">
            <a:avLst/>
          </a:prstGeom>
        </p:spPr>
        <p:txBody>
          <a:bodyPr/>
          <a:lstStyle/>
          <a:p>
            <a:pPr>
              <a:spcBef>
                <a:spcPts val="200"/>
              </a:spcBef>
            </a:pPr>
            <a:r>
              <a:rPr lang="en-US" dirty="0" smtClean="0"/>
              <a:t>Pharmacy Initiatives</a:t>
            </a:r>
          </a:p>
          <a:p>
            <a:pPr lvl="1">
              <a:spcBef>
                <a:spcPts val="200"/>
              </a:spcBef>
            </a:pPr>
            <a:r>
              <a:rPr lang="en-US" dirty="0" smtClean="0"/>
              <a:t>Increased substitution to generic medications </a:t>
            </a:r>
          </a:p>
          <a:p>
            <a:pPr lvl="2">
              <a:spcBef>
                <a:spcPts val="200"/>
              </a:spcBef>
            </a:pPr>
            <a:r>
              <a:rPr lang="en-US" sz="2000" i="1" dirty="0" smtClean="0"/>
              <a:t>Fully implemented in May 2012. Annual cost avoidance $5-$6 million.</a:t>
            </a:r>
          </a:p>
          <a:p>
            <a:pPr lvl="1">
              <a:spcBef>
                <a:spcPts val="200"/>
              </a:spcBef>
            </a:pPr>
            <a:r>
              <a:rPr lang="en-US" dirty="0" smtClean="0"/>
              <a:t>Increased Generic Medication through edits/PA</a:t>
            </a:r>
          </a:p>
          <a:p>
            <a:pPr lvl="2">
              <a:spcBef>
                <a:spcPts val="200"/>
              </a:spcBef>
            </a:pPr>
            <a:r>
              <a:rPr lang="en-US" sz="2000" i="1" dirty="0" smtClean="0"/>
              <a:t>Phase 1:  6 months $1,405,938 cost avoidance annualized at $2,810,000. The annual cost avoidance will decrease over time as brand named medication patents expire</a:t>
            </a:r>
          </a:p>
          <a:p>
            <a:pPr lvl="1">
              <a:spcBef>
                <a:spcPts val="200"/>
              </a:spcBef>
            </a:pPr>
            <a:r>
              <a:rPr lang="en-US" i="1" dirty="0" smtClean="0"/>
              <a:t>State Maximum Allowable Cost</a:t>
            </a:r>
          </a:p>
          <a:p>
            <a:pPr lvl="2">
              <a:spcBef>
                <a:spcPts val="200"/>
              </a:spcBef>
            </a:pPr>
            <a:r>
              <a:rPr lang="en-US" sz="2000" i="1" dirty="0" smtClean="0"/>
              <a:t>Fully implemented:  $500,000 cost avoidance annualized at $5.5-$6 million annually</a:t>
            </a:r>
            <a:endParaRPr lang="en-US" sz="2000" i="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676400"/>
            <a:ext cx="8991600" cy="3248025"/>
          </a:xfrm>
          <a:prstGeom prst="rect">
            <a:avLst/>
          </a:prstGeom>
        </p:spPr>
        <p:txBody>
          <a:bodyPr/>
          <a:lstStyle/>
          <a:p>
            <a:pPr lvl="1"/>
            <a:r>
              <a:rPr lang="en-US" dirty="0" smtClean="0"/>
              <a:t>Pharmacy </a:t>
            </a:r>
            <a:r>
              <a:rPr lang="en-US" i="1" dirty="0" smtClean="0"/>
              <a:t>continued</a:t>
            </a:r>
            <a:endParaRPr lang="en-US" dirty="0" smtClean="0"/>
          </a:p>
          <a:p>
            <a:pPr lvl="2"/>
            <a:r>
              <a:rPr lang="en-US" dirty="0" smtClean="0"/>
              <a:t>Psychiatric Medication Policy – implemented in June 2012</a:t>
            </a:r>
          </a:p>
          <a:p>
            <a:pPr lvl="3"/>
            <a:r>
              <a:rPr lang="en-US" i="1" dirty="0" smtClean="0"/>
              <a:t>Estimate of cost avoidance $182,000 – right care.</a:t>
            </a:r>
          </a:p>
          <a:p>
            <a:pPr lvl="3"/>
            <a:r>
              <a:rPr lang="en-US" i="1" dirty="0" err="1" smtClean="0"/>
              <a:t>Opioid</a:t>
            </a:r>
            <a:r>
              <a:rPr lang="en-US" i="1" dirty="0" smtClean="0"/>
              <a:t> Second Opinion contract implemented September 2012</a:t>
            </a:r>
          </a:p>
          <a:p>
            <a:pPr lvl="4">
              <a:buFont typeface="Arial" pitchFamily="34" charset="0"/>
              <a:buChar char="•"/>
            </a:pPr>
            <a:r>
              <a:rPr lang="en-US" i="1" dirty="0" smtClean="0"/>
              <a:t>Cost avoidance is difficult to quantify</a:t>
            </a:r>
          </a:p>
          <a:p>
            <a:pPr lvl="4">
              <a:buNone/>
            </a:pPr>
            <a:endParaRPr lang="en-US" i="1" dirty="0" smtClean="0"/>
          </a:p>
          <a:p>
            <a:r>
              <a:rPr lang="en-US" sz="2400" dirty="0" smtClean="0"/>
              <a:t>Pharmacy initiative cost avoidance through Q2:  </a:t>
            </a:r>
            <a:r>
              <a:rPr lang="en-US" sz="2400" b="1" dirty="0" smtClean="0"/>
              <a:t>$4,655,938 </a:t>
            </a:r>
            <a:r>
              <a:rPr lang="en-US" sz="2400" dirty="0" smtClean="0"/>
              <a:t>annualized to </a:t>
            </a:r>
            <a:r>
              <a:rPr lang="en-US" sz="2400" b="1" dirty="0" smtClean="0"/>
              <a:t>$13,310,000 - $13,810,000</a:t>
            </a:r>
            <a:endParaRPr lang="en-US" sz="2400" b="1" dirty="0"/>
          </a:p>
        </p:txBody>
      </p:sp>
      <p:cxnSp>
        <p:nvCxnSpPr>
          <p:cNvPr id="7" name="Straight Connector 6"/>
          <p:cNvCxnSpPr/>
          <p:nvPr/>
        </p:nvCxnSpPr>
        <p:spPr>
          <a:xfrm>
            <a:off x="0" y="5419726"/>
            <a:ext cx="9144000" cy="0"/>
          </a:xfrm>
          <a:prstGeom prst="line">
            <a:avLst/>
          </a:prstGeom>
          <a:ln w="57150">
            <a:solidFill>
              <a:srgbClr val="006576"/>
            </a:solidFill>
          </a:ln>
        </p:spPr>
        <p:style>
          <a:lnRef idx="1">
            <a:schemeClr val="accent1"/>
          </a:lnRef>
          <a:fillRef idx="0">
            <a:schemeClr val="accent1"/>
          </a:fillRef>
          <a:effectRef idx="0">
            <a:schemeClr val="accent1"/>
          </a:effectRef>
          <a:fontRef idx="minor">
            <a:schemeClr val="tx1"/>
          </a:fontRef>
        </p:style>
      </p:cxnSp>
      <p:pic>
        <p:nvPicPr>
          <p:cNvPr id="8" name="Picture 7" descr="seniors.png"/>
          <p:cNvPicPr>
            <a:picLocks noChangeAspect="1"/>
          </p:cNvPicPr>
          <p:nvPr/>
        </p:nvPicPr>
        <p:blipFill>
          <a:blip r:embed="rId2" cstate="print"/>
          <a:stretch>
            <a:fillRect/>
          </a:stretch>
        </p:blipFill>
        <p:spPr>
          <a:xfrm>
            <a:off x="0" y="5419344"/>
            <a:ext cx="9144000" cy="1362456"/>
          </a:xfrm>
          <a:prstGeom prst="rect">
            <a:avLst/>
          </a:prstGeom>
        </p:spPr>
      </p:pic>
      <p:cxnSp>
        <p:nvCxnSpPr>
          <p:cNvPr id="9" name="Straight Connector 8"/>
          <p:cNvCxnSpPr/>
          <p:nvPr/>
        </p:nvCxnSpPr>
        <p:spPr>
          <a:xfrm>
            <a:off x="0" y="6781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54102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6225" y="1562100"/>
            <a:ext cx="8467725" cy="1019176"/>
          </a:xfrm>
          <a:prstGeom prst="rect">
            <a:avLst/>
          </a:prstGeom>
        </p:spPr>
        <p:txBody>
          <a:bodyPr/>
          <a:lstStyle/>
          <a:p>
            <a:pPr algn="ctr"/>
            <a:r>
              <a:rPr lang="en-US" sz="2400" dirty="0" smtClean="0">
                <a:solidFill>
                  <a:srgbClr val="058795"/>
                </a:solidFill>
              </a:rPr>
              <a:t>New State and Federal Medicaid Expenditures under ACA, with All and No States Expanding Medicaid, 2013-2022</a:t>
            </a:r>
            <a:endParaRPr lang="en-US" sz="2400" dirty="0">
              <a:solidFill>
                <a:srgbClr val="058795"/>
              </a:solidFill>
            </a:endParaRPr>
          </a:p>
        </p:txBody>
      </p:sp>
      <p:sp>
        <p:nvSpPr>
          <p:cNvPr id="6" name="Rectangle 5"/>
          <p:cNvSpPr/>
          <p:nvPr/>
        </p:nvSpPr>
        <p:spPr>
          <a:xfrm>
            <a:off x="0" y="6342076"/>
            <a:ext cx="9144000" cy="515923"/>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389" y="6437365"/>
            <a:ext cx="7543800" cy="276999"/>
          </a:xfrm>
          <a:prstGeom prst="rect">
            <a:avLst/>
          </a:prstGeom>
        </p:spPr>
        <p:txBody>
          <a:bodyPr wrap="square">
            <a:spAutoFit/>
          </a:bodyPr>
          <a:lstStyle/>
          <a:p>
            <a:pPr>
              <a:spcBef>
                <a:spcPct val="0"/>
              </a:spcBef>
            </a:pPr>
            <a:r>
              <a:rPr lang="en-US" sz="1200" dirty="0" smtClean="0">
                <a:solidFill>
                  <a:schemeClr val="bg2"/>
                </a:solidFill>
              </a:rPr>
              <a:t>SOURCE: Urban Institute estimates prepared for the Kaiser Commission on Medicaid and Uninsured, October 2012.</a:t>
            </a:r>
            <a:endParaRPr lang="en-US" sz="1200" dirty="0">
              <a:solidFill>
                <a:schemeClr val="bg2"/>
              </a:solidFill>
            </a:endParaRPr>
          </a:p>
        </p:txBody>
      </p:sp>
      <p:pic>
        <p:nvPicPr>
          <p:cNvPr id="9" name="Picture 7" descr="kfflogo-color1"/>
          <p:cNvPicPr>
            <a:picLocks noChangeAspect="1" noChangeArrowheads="1"/>
          </p:cNvPicPr>
          <p:nvPr/>
        </p:nvPicPr>
        <p:blipFill>
          <a:blip r:embed="rId3" cstate="print"/>
          <a:srcRect/>
          <a:stretch>
            <a:fillRect/>
          </a:stretch>
        </p:blipFill>
        <p:spPr bwMode="auto">
          <a:xfrm>
            <a:off x="8382000" y="6211669"/>
            <a:ext cx="457200" cy="458788"/>
          </a:xfrm>
          <a:prstGeom prst="rect">
            <a:avLst/>
          </a:prstGeom>
          <a:noFill/>
          <a:ln w="9525">
            <a:noFill/>
            <a:miter lim="800000"/>
            <a:headEnd/>
            <a:tailEnd/>
          </a:ln>
        </p:spPr>
      </p:pic>
      <p:sp>
        <p:nvSpPr>
          <p:cNvPr id="10" name="Rectangle 9"/>
          <p:cNvSpPr/>
          <p:nvPr/>
        </p:nvSpPr>
        <p:spPr>
          <a:xfrm>
            <a:off x="2852257" y="2894203"/>
            <a:ext cx="402671" cy="2550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53886" y="5050173"/>
            <a:ext cx="402671" cy="394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87736" y="3330431"/>
            <a:ext cx="402671" cy="2114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47924" y="5242902"/>
            <a:ext cx="404813" cy="200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63053" y="5266714"/>
            <a:ext cx="404813" cy="176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91135" y="5397208"/>
            <a:ext cx="40481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57938" y="4076089"/>
            <a:ext cx="190500" cy="19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57938" y="4480901"/>
            <a:ext cx="190500" cy="19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86538" y="3961787"/>
            <a:ext cx="1171575" cy="784254"/>
          </a:xfrm>
          <a:prstGeom prst="rect">
            <a:avLst/>
          </a:prstGeom>
          <a:noFill/>
        </p:spPr>
        <p:txBody>
          <a:bodyPr wrap="square" rtlCol="0">
            <a:spAutoFit/>
          </a:bodyPr>
          <a:lstStyle/>
          <a:p>
            <a:pPr>
              <a:lnSpc>
                <a:spcPct val="150000"/>
              </a:lnSpc>
            </a:pPr>
            <a:r>
              <a:rPr lang="en-US" sz="1600" dirty="0" smtClean="0">
                <a:latin typeface="HelveticaNeueLT Std Cn" pitchFamily="34" charset="0"/>
              </a:rPr>
              <a:t>State</a:t>
            </a:r>
          </a:p>
          <a:p>
            <a:pPr>
              <a:lnSpc>
                <a:spcPct val="150000"/>
              </a:lnSpc>
            </a:pPr>
            <a:r>
              <a:rPr lang="en-US" sz="1600" dirty="0" smtClean="0">
                <a:latin typeface="HelveticaNeueLT Std Cn" pitchFamily="34" charset="0"/>
              </a:rPr>
              <a:t>Federal</a:t>
            </a:r>
            <a:endParaRPr lang="en-US" sz="1600" dirty="0">
              <a:latin typeface="HelveticaNeueLT Std Cn" pitchFamily="34" charset="0"/>
            </a:endParaRPr>
          </a:p>
        </p:txBody>
      </p:sp>
      <p:sp>
        <p:nvSpPr>
          <p:cNvPr id="19" name="TextBox 18"/>
          <p:cNvSpPr txBox="1"/>
          <p:nvPr/>
        </p:nvSpPr>
        <p:spPr>
          <a:xfrm>
            <a:off x="4241553" y="4728551"/>
            <a:ext cx="661988" cy="338554"/>
          </a:xfrm>
          <a:prstGeom prst="rect">
            <a:avLst/>
          </a:prstGeom>
          <a:noFill/>
        </p:spPr>
        <p:txBody>
          <a:bodyPr wrap="square" rtlCol="0">
            <a:spAutoFit/>
          </a:bodyPr>
          <a:lstStyle/>
          <a:p>
            <a:pPr algn="ctr"/>
            <a:r>
              <a:rPr lang="en-US" sz="1600" dirty="0" smtClean="0">
                <a:latin typeface="HelveticaNeueLT Std Cn" pitchFamily="34" charset="0"/>
              </a:rPr>
              <a:t>$152</a:t>
            </a:r>
            <a:endParaRPr lang="en-US" sz="1600" dirty="0">
              <a:latin typeface="HelveticaNeueLT Std Cn" pitchFamily="34" charset="0"/>
            </a:endParaRPr>
          </a:p>
        </p:txBody>
      </p:sp>
      <p:sp>
        <p:nvSpPr>
          <p:cNvPr id="20" name="TextBox 19"/>
          <p:cNvSpPr txBox="1"/>
          <p:nvPr/>
        </p:nvSpPr>
        <p:spPr>
          <a:xfrm>
            <a:off x="5276850" y="5119077"/>
            <a:ext cx="400050" cy="338554"/>
          </a:xfrm>
          <a:prstGeom prst="rect">
            <a:avLst/>
          </a:prstGeom>
          <a:noFill/>
        </p:spPr>
        <p:txBody>
          <a:bodyPr wrap="square" rtlCol="0">
            <a:spAutoFit/>
          </a:bodyPr>
          <a:lstStyle/>
          <a:p>
            <a:pPr algn="ctr"/>
            <a:r>
              <a:rPr lang="en-US" sz="1600" dirty="0" smtClean="0">
                <a:latin typeface="HelveticaNeueLT Std Cn" pitchFamily="34" charset="0"/>
              </a:rPr>
              <a:t>$8</a:t>
            </a:r>
            <a:endParaRPr lang="en-US" sz="1600" dirty="0">
              <a:latin typeface="HelveticaNeueLT Std Cn" pitchFamily="34" charset="0"/>
            </a:endParaRPr>
          </a:p>
        </p:txBody>
      </p:sp>
      <p:sp>
        <p:nvSpPr>
          <p:cNvPr id="23" name="TextBox 22"/>
          <p:cNvSpPr txBox="1"/>
          <p:nvPr/>
        </p:nvSpPr>
        <p:spPr>
          <a:xfrm>
            <a:off x="3896380" y="4961914"/>
            <a:ext cx="547688" cy="338554"/>
          </a:xfrm>
          <a:prstGeom prst="rect">
            <a:avLst/>
          </a:prstGeom>
          <a:noFill/>
        </p:spPr>
        <p:txBody>
          <a:bodyPr wrap="square" rtlCol="0">
            <a:spAutoFit/>
          </a:bodyPr>
          <a:lstStyle/>
          <a:p>
            <a:pPr algn="ctr"/>
            <a:r>
              <a:rPr lang="en-US" sz="1600" dirty="0" smtClean="0">
                <a:latin typeface="HelveticaNeueLT Std Cn" pitchFamily="34" charset="0"/>
              </a:rPr>
              <a:t>$68</a:t>
            </a:r>
            <a:endParaRPr lang="en-US" sz="1600" dirty="0">
              <a:latin typeface="HelveticaNeueLT Std Cn" pitchFamily="34" charset="0"/>
            </a:endParaRPr>
          </a:p>
        </p:txBody>
      </p:sp>
      <p:sp>
        <p:nvSpPr>
          <p:cNvPr id="24" name="TextBox 23"/>
          <p:cNvSpPr txBox="1"/>
          <p:nvPr/>
        </p:nvSpPr>
        <p:spPr>
          <a:xfrm>
            <a:off x="1596136" y="3510705"/>
            <a:ext cx="1019175" cy="347663"/>
          </a:xfrm>
          <a:prstGeom prst="rect">
            <a:avLst/>
          </a:prstGeom>
          <a:noFill/>
        </p:spPr>
        <p:txBody>
          <a:bodyPr wrap="square" rtlCol="0">
            <a:spAutoFit/>
          </a:bodyPr>
          <a:lstStyle/>
          <a:p>
            <a:pPr algn="ctr"/>
            <a:r>
              <a:rPr lang="en-US" sz="1600" dirty="0" smtClean="0">
                <a:latin typeface="HelveticaNeueLT Std Cn" pitchFamily="34" charset="0"/>
              </a:rPr>
              <a:t>$in billions</a:t>
            </a:r>
            <a:endParaRPr lang="en-US" sz="1600" dirty="0">
              <a:latin typeface="HelveticaNeueLT Std Cn" pitchFamily="34" charset="0"/>
            </a:endParaRPr>
          </a:p>
        </p:txBody>
      </p:sp>
      <p:sp>
        <p:nvSpPr>
          <p:cNvPr id="25" name="TextBox 24"/>
          <p:cNvSpPr txBox="1"/>
          <p:nvPr/>
        </p:nvSpPr>
        <p:spPr>
          <a:xfrm>
            <a:off x="2352674" y="4938102"/>
            <a:ext cx="547688" cy="338554"/>
          </a:xfrm>
          <a:prstGeom prst="rect">
            <a:avLst/>
          </a:prstGeom>
          <a:noFill/>
        </p:spPr>
        <p:txBody>
          <a:bodyPr wrap="square" rtlCol="0">
            <a:spAutoFit/>
          </a:bodyPr>
          <a:lstStyle/>
          <a:p>
            <a:pPr algn="ctr"/>
            <a:r>
              <a:rPr lang="en-US" sz="1600" dirty="0" smtClean="0">
                <a:latin typeface="HelveticaNeueLT Std Cn" pitchFamily="34" charset="0"/>
              </a:rPr>
              <a:t>$76</a:t>
            </a:r>
            <a:endParaRPr lang="en-US" sz="1600" dirty="0">
              <a:latin typeface="HelveticaNeueLT Std Cn" pitchFamily="34" charset="0"/>
            </a:endParaRPr>
          </a:p>
        </p:txBody>
      </p:sp>
      <p:sp>
        <p:nvSpPr>
          <p:cNvPr id="26" name="TextBox 25"/>
          <p:cNvSpPr txBox="1"/>
          <p:nvPr/>
        </p:nvSpPr>
        <p:spPr>
          <a:xfrm>
            <a:off x="2657474" y="2594952"/>
            <a:ext cx="771526" cy="338138"/>
          </a:xfrm>
          <a:prstGeom prst="rect">
            <a:avLst/>
          </a:prstGeom>
          <a:noFill/>
        </p:spPr>
        <p:txBody>
          <a:bodyPr wrap="square" rtlCol="0">
            <a:spAutoFit/>
          </a:bodyPr>
          <a:lstStyle/>
          <a:p>
            <a:pPr algn="ctr"/>
            <a:r>
              <a:rPr lang="en-US" sz="1600" dirty="0" smtClean="0">
                <a:latin typeface="HelveticaNeueLT Std Cn" pitchFamily="34" charset="0"/>
              </a:rPr>
              <a:t>$952</a:t>
            </a:r>
            <a:endParaRPr lang="en-US" sz="1600" dirty="0">
              <a:latin typeface="HelveticaNeueLT Std Cn" pitchFamily="34" charset="0"/>
            </a:endParaRPr>
          </a:p>
        </p:txBody>
      </p:sp>
      <p:sp>
        <p:nvSpPr>
          <p:cNvPr id="27" name="TextBox 26"/>
          <p:cNvSpPr txBox="1"/>
          <p:nvPr/>
        </p:nvSpPr>
        <p:spPr>
          <a:xfrm>
            <a:off x="2019299" y="5502568"/>
            <a:ext cx="1619252" cy="466725"/>
          </a:xfrm>
          <a:prstGeom prst="rect">
            <a:avLst/>
          </a:prstGeom>
          <a:noFill/>
        </p:spPr>
        <p:txBody>
          <a:bodyPr wrap="square" rtlCol="0">
            <a:spAutoFit/>
          </a:bodyPr>
          <a:lstStyle/>
          <a:p>
            <a:pPr algn="ctr"/>
            <a:r>
              <a:rPr lang="en-US" sz="1200" dirty="0" smtClean="0">
                <a:latin typeface="HelveticaNeueLT Std Cn" pitchFamily="34" charset="0"/>
              </a:rPr>
              <a:t>ACA with All States Expanding Medicaid</a:t>
            </a:r>
            <a:endParaRPr lang="en-US" sz="1200" dirty="0">
              <a:latin typeface="HelveticaNeueLT Std Cn" pitchFamily="34" charset="0"/>
            </a:endParaRPr>
          </a:p>
        </p:txBody>
      </p:sp>
      <p:sp>
        <p:nvSpPr>
          <p:cNvPr id="28" name="TextBox 27"/>
          <p:cNvSpPr txBox="1"/>
          <p:nvPr/>
        </p:nvSpPr>
        <p:spPr>
          <a:xfrm>
            <a:off x="3524249" y="5531142"/>
            <a:ext cx="1619252" cy="466725"/>
          </a:xfrm>
          <a:prstGeom prst="rect">
            <a:avLst/>
          </a:prstGeom>
          <a:noFill/>
        </p:spPr>
        <p:txBody>
          <a:bodyPr wrap="square" rtlCol="0">
            <a:spAutoFit/>
          </a:bodyPr>
          <a:lstStyle/>
          <a:p>
            <a:pPr algn="ctr"/>
            <a:r>
              <a:rPr lang="en-US" sz="1200" dirty="0" smtClean="0">
                <a:latin typeface="HelveticaNeueLT Std Cn" pitchFamily="34" charset="0"/>
              </a:rPr>
              <a:t>ACA with No States Expanding Medicaid</a:t>
            </a:r>
            <a:endParaRPr lang="en-US" sz="1200" dirty="0">
              <a:latin typeface="HelveticaNeueLT Std Cn" pitchFamily="34" charset="0"/>
            </a:endParaRPr>
          </a:p>
        </p:txBody>
      </p:sp>
      <p:sp>
        <p:nvSpPr>
          <p:cNvPr id="29" name="TextBox 28"/>
          <p:cNvSpPr txBox="1"/>
          <p:nvPr/>
        </p:nvSpPr>
        <p:spPr>
          <a:xfrm>
            <a:off x="5057776" y="5531142"/>
            <a:ext cx="1619252" cy="461665"/>
          </a:xfrm>
          <a:prstGeom prst="rect">
            <a:avLst/>
          </a:prstGeom>
          <a:noFill/>
        </p:spPr>
        <p:txBody>
          <a:bodyPr wrap="square" rtlCol="0">
            <a:spAutoFit/>
          </a:bodyPr>
          <a:lstStyle/>
          <a:p>
            <a:pPr algn="ctr"/>
            <a:r>
              <a:rPr lang="en-US" sz="1200" dirty="0" smtClean="0">
                <a:latin typeface="HelveticaNeueLT Std Cn" pitchFamily="34" charset="0"/>
              </a:rPr>
              <a:t>Incremental Impact Medicaid Expansion</a:t>
            </a:r>
            <a:endParaRPr lang="en-US" sz="1200" dirty="0">
              <a:latin typeface="HelveticaNeueLT Std Cn" pitchFamily="34" charset="0"/>
            </a:endParaRPr>
          </a:p>
        </p:txBody>
      </p:sp>
      <p:cxnSp>
        <p:nvCxnSpPr>
          <p:cNvPr id="31" name="Straight Connector 30"/>
          <p:cNvCxnSpPr/>
          <p:nvPr/>
        </p:nvCxnSpPr>
        <p:spPr>
          <a:xfrm>
            <a:off x="1912690" y="5444456"/>
            <a:ext cx="4915949" cy="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57776" y="2516697"/>
            <a:ext cx="42730" cy="3589228"/>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657600" y="2516697"/>
            <a:ext cx="42730" cy="3589228"/>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3032" y="3283974"/>
            <a:ext cx="3372465" cy="769441"/>
          </a:xfrm>
          <a:prstGeom prst="rect">
            <a:avLst/>
          </a:prstGeom>
          <a:noFill/>
        </p:spPr>
        <p:txBody>
          <a:bodyPr wrap="square" rtlCol="0">
            <a:spAutoFit/>
          </a:bodyPr>
          <a:lstStyle/>
          <a:p>
            <a:pPr algn="ctr"/>
            <a:r>
              <a:rPr lang="en-US" sz="4400" dirty="0" smtClean="0"/>
              <a:t>Questions</a:t>
            </a:r>
            <a:r>
              <a:rPr lang="en-US" dirty="0" smtClean="0"/>
              <a:t>?</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529954" y="2286000"/>
            <a:ext cx="2030015" cy="2560320"/>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Services</a:t>
            </a:r>
            <a:endParaRPr lang="en-US" sz="3700" kern="1200" dirty="0"/>
          </a:p>
        </p:txBody>
      </p:sp>
      <p:sp>
        <p:nvSpPr>
          <p:cNvPr id="10" name="Freeform 9"/>
          <p:cNvSpPr/>
          <p:nvPr/>
        </p:nvSpPr>
        <p:spPr>
          <a:xfrm>
            <a:off x="3559970" y="2286000"/>
            <a:ext cx="2030015" cy="2560320"/>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Economy</a:t>
            </a:r>
            <a:endParaRPr lang="en-US" sz="3700" kern="1200" dirty="0"/>
          </a:p>
        </p:txBody>
      </p:sp>
      <p:sp>
        <p:nvSpPr>
          <p:cNvPr id="11" name="Freeform 10"/>
          <p:cNvSpPr/>
          <p:nvPr/>
        </p:nvSpPr>
        <p:spPr>
          <a:xfrm>
            <a:off x="5589985" y="2286000"/>
            <a:ext cx="2030015" cy="2560320"/>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Jobs</a:t>
            </a:r>
            <a:endParaRPr lang="en-US" sz="3700" kern="1200" dirty="0"/>
          </a:p>
        </p:txBody>
      </p:sp>
      <p:sp>
        <p:nvSpPr>
          <p:cNvPr id="12" name="Rectangle 11"/>
          <p:cNvSpPr/>
          <p:nvPr/>
        </p:nvSpPr>
        <p:spPr>
          <a:xfrm>
            <a:off x="1524000" y="4800600"/>
            <a:ext cx="6096000" cy="228600"/>
          </a:xfrm>
          <a:prstGeom prst="rect">
            <a:avLst/>
          </a:prstGeom>
          <a:ln>
            <a:solidFill>
              <a:schemeClr val="tx1"/>
            </a:solidFill>
          </a:ln>
        </p:spPr>
        <p:style>
          <a:lnRef idx="0">
            <a:schemeClr val="dk1">
              <a:hueOff val="0"/>
              <a:satOff val="0"/>
              <a:lumOff val="0"/>
              <a:alphaOff val="0"/>
            </a:schemeClr>
          </a:lnRef>
          <a:fillRef idx="1">
            <a:schemeClr val="dk1">
              <a:shade val="80000"/>
              <a:hueOff val="0"/>
              <a:satOff val="0"/>
              <a:lumOff val="0"/>
              <a:alphaOff val="0"/>
            </a:schemeClr>
          </a:fillRef>
          <a:effectRef idx="0">
            <a:schemeClr val="dk1">
              <a:shade val="80000"/>
              <a:hueOff val="0"/>
              <a:satOff val="0"/>
              <a:lumOff val="0"/>
              <a:alphaOff val="0"/>
            </a:schemeClr>
          </a:effectRef>
          <a:fontRef idx="minor">
            <a:schemeClr val="lt1">
              <a:hueOff val="0"/>
              <a:satOff val="0"/>
              <a:lumOff val="0"/>
              <a:alphaOff val="0"/>
            </a:schemeClr>
          </a:fontRef>
        </p:style>
      </p:sp>
      <p:sp>
        <p:nvSpPr>
          <p:cNvPr id="15" name="TextBox 14"/>
          <p:cNvSpPr txBox="1"/>
          <p:nvPr/>
        </p:nvSpPr>
        <p:spPr>
          <a:xfrm>
            <a:off x="533400" y="1600200"/>
            <a:ext cx="8077200" cy="461665"/>
          </a:xfrm>
          <a:prstGeom prst="rect">
            <a:avLst/>
          </a:prstGeom>
          <a:noFill/>
        </p:spPr>
        <p:txBody>
          <a:bodyPr wrap="square" rtlCol="0">
            <a:spAutoFit/>
          </a:bodyPr>
          <a:lstStyle/>
          <a:p>
            <a:pPr algn="ctr"/>
            <a:r>
              <a:rPr lang="en-US" sz="2400" b="1" dirty="0" smtClean="0">
                <a:solidFill>
                  <a:srgbClr val="009999"/>
                </a:solidFill>
                <a:latin typeface="HelveticaNeueLT Std Med" pitchFamily="34" charset="0"/>
              </a:rPr>
              <a:t>Medicaid has an Integral Health Care Component</a:t>
            </a:r>
            <a:endParaRPr lang="en-US" sz="2400" b="1" dirty="0">
              <a:solidFill>
                <a:srgbClr val="009999"/>
              </a:solidFill>
              <a:latin typeface="HelveticaNeueLT Std Med"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715000"/>
            <a:ext cx="9144000" cy="1143000"/>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4"/>
          <p:cNvSpPr txBox="1">
            <a:spLocks noChangeArrowheads="1"/>
          </p:cNvSpPr>
          <p:nvPr/>
        </p:nvSpPr>
        <p:spPr bwMode="auto">
          <a:xfrm>
            <a:off x="228600" y="5867400"/>
            <a:ext cx="8077200" cy="769441"/>
          </a:xfrm>
          <a:prstGeom prst="rect">
            <a:avLst/>
          </a:prstGeom>
          <a:noFill/>
          <a:ln w="9525">
            <a:noFill/>
            <a:miter lim="800000"/>
            <a:headEnd/>
            <a:tailEnd/>
          </a:ln>
        </p:spPr>
        <p:txBody>
          <a:bodyPr wrap="square">
            <a:spAutoFit/>
          </a:bodyPr>
          <a:lstStyle/>
          <a:p>
            <a:pPr eaLnBrk="1" hangingPunct="1">
              <a:spcBef>
                <a:spcPct val="50000"/>
              </a:spcBef>
            </a:pPr>
            <a:r>
              <a:rPr lang="en-US" sz="1100" dirty="0">
                <a:solidFill>
                  <a:schemeClr val="bg2"/>
                </a:solidFill>
                <a:latin typeface="Arial" pitchFamily="34" charset="0"/>
                <a:cs typeface="Arial" pitchFamily="34" charset="0"/>
              </a:rPr>
              <a:t>NOTE: Enrollment percentage changes from June to June of each year.  Spending growth percentages in state fiscal year.  </a:t>
            </a:r>
          </a:p>
          <a:p>
            <a:pPr eaLnBrk="1" hangingPunct="1"/>
            <a:r>
              <a:rPr lang="en-US" sz="1100" dirty="0">
                <a:solidFill>
                  <a:schemeClr val="bg2"/>
                </a:solidFill>
                <a:latin typeface="Arial" pitchFamily="34" charset="0"/>
                <a:cs typeface="Arial" pitchFamily="34" charset="0"/>
              </a:rPr>
              <a:t>SOURCE: Enrollment Data for 1998-2009: </a:t>
            </a:r>
            <a:r>
              <a:rPr lang="en-US" sz="1100" i="1" dirty="0">
                <a:solidFill>
                  <a:schemeClr val="bg2"/>
                </a:solidFill>
                <a:latin typeface="Arial" pitchFamily="34" charset="0"/>
                <a:cs typeface="Arial" pitchFamily="34" charset="0"/>
              </a:rPr>
              <a:t>Medicaid Enrollment in 50 States, </a:t>
            </a:r>
            <a:r>
              <a:rPr lang="en-US" sz="1100" dirty="0">
                <a:solidFill>
                  <a:schemeClr val="bg2"/>
                </a:solidFill>
                <a:latin typeface="Arial" pitchFamily="34" charset="0"/>
                <a:cs typeface="Arial" pitchFamily="34" charset="0"/>
              </a:rPr>
              <a:t>KCMU. Spending Data from KCMU Analysis of CMS Form 64 Data for Historic Medicaid Growth Rates.  FY 2010 and FY 2011 data based on KCMU survey of Medicaid officials in 50 states and DC conducted by Health Management Associates, September 2010.</a:t>
            </a:r>
          </a:p>
        </p:txBody>
      </p:sp>
      <p:pic>
        <p:nvPicPr>
          <p:cNvPr id="12" name="Picture 7" descr="kfflogo-color1"/>
          <p:cNvPicPr>
            <a:picLocks noChangeAspect="1" noChangeArrowheads="1"/>
          </p:cNvPicPr>
          <p:nvPr/>
        </p:nvPicPr>
        <p:blipFill>
          <a:blip r:embed="rId2" cstate="print"/>
          <a:srcRect/>
          <a:stretch>
            <a:fillRect/>
          </a:stretch>
        </p:blipFill>
        <p:spPr bwMode="auto">
          <a:xfrm>
            <a:off x="8382000" y="6019800"/>
            <a:ext cx="457200" cy="458788"/>
          </a:xfrm>
          <a:prstGeom prst="rect">
            <a:avLst/>
          </a:prstGeom>
          <a:noFill/>
          <a:ln w="9525">
            <a:noFill/>
            <a:miter lim="800000"/>
            <a:headEnd/>
            <a:tailEnd/>
          </a:ln>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099" y="1524000"/>
            <a:ext cx="67617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219200" y="1600200"/>
            <a:ext cx="6629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295400" y="1600200"/>
            <a:ext cx="6400800" cy="838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58795"/>
                </a:solidFill>
                <a:effectLst/>
                <a:uLnTx/>
                <a:uFillTx/>
                <a:latin typeface="Arial" pitchFamily="34" charset="0"/>
                <a:ea typeface="+mj-ea"/>
                <a:cs typeface="Arial" pitchFamily="34" charset="0"/>
              </a:rPr>
              <a:t>Percent Change in Total Medicaid Spending and Enrollment,  FY 1998 – FY 2013</a:t>
            </a:r>
            <a:endParaRPr kumimoji="0" lang="en-US" sz="2000" b="1" i="0" u="none" strike="noStrike" kern="1200" cap="none" spc="0" normalizeH="0" baseline="0" noProof="0" dirty="0">
              <a:ln>
                <a:noFill/>
              </a:ln>
              <a:solidFill>
                <a:srgbClr val="058795"/>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68737"/>
            <a:ext cx="8686800" cy="44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81000" y="1844937"/>
            <a:ext cx="845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04800" y="1768737"/>
            <a:ext cx="8534400" cy="762000"/>
          </a:xfrm>
          <a:prstGeom prst="rect">
            <a:avLst/>
          </a:prstGeom>
        </p:spPr>
        <p:txBody>
          <a:bodyPr>
            <a:noAutofit/>
          </a:bodyPr>
          <a:lstStyle/>
          <a:p>
            <a:pPr algn="ctr"/>
            <a:r>
              <a:rPr lang="en-US" sz="2000" spc="0" dirty="0" smtClean="0">
                <a:solidFill>
                  <a:srgbClr val="058795"/>
                </a:solidFill>
              </a:rPr>
              <a:t>Percent Change in Alaska’s Total Medicaid Spending and Enrollment, </a:t>
            </a:r>
            <a:br>
              <a:rPr lang="en-US" sz="2000" spc="0" dirty="0" smtClean="0">
                <a:solidFill>
                  <a:srgbClr val="058795"/>
                </a:solidFill>
              </a:rPr>
            </a:br>
            <a:r>
              <a:rPr lang="en-US" sz="2000" spc="0" dirty="0" smtClean="0">
                <a:solidFill>
                  <a:srgbClr val="058795"/>
                </a:solidFill>
              </a:rPr>
              <a:t>FY 1998 – FY 2012</a:t>
            </a:r>
            <a:endParaRPr lang="en-US" sz="2000" spc="0" dirty="0">
              <a:solidFill>
                <a:srgbClr val="058795"/>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jpg"/>
          <p:cNvPicPr>
            <a:picLocks noChangeAspect="1"/>
          </p:cNvPicPr>
          <p:nvPr/>
        </p:nvPicPr>
        <p:blipFill>
          <a:blip r:embed="rId3" cstate="print"/>
          <a:stretch>
            <a:fillRect/>
          </a:stretch>
        </p:blipFill>
        <p:spPr>
          <a:xfrm>
            <a:off x="1066800" y="1909482"/>
            <a:ext cx="6858000" cy="4034118"/>
          </a:xfrm>
          <a:prstGeom prst="rect">
            <a:avLst/>
          </a:prstGeom>
        </p:spPr>
      </p:pic>
      <p:sp>
        <p:nvSpPr>
          <p:cNvPr id="5" name="Rectangle 4"/>
          <p:cNvSpPr/>
          <p:nvPr/>
        </p:nvSpPr>
        <p:spPr>
          <a:xfrm>
            <a:off x="0" y="6019800"/>
            <a:ext cx="9144000" cy="838200"/>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04800" y="1524000"/>
            <a:ext cx="8686800" cy="762000"/>
          </a:xfrm>
          <a:prstGeom prst="rect">
            <a:avLst/>
          </a:prstGeom>
        </p:spPr>
        <p:txBody>
          <a:bodyPr>
            <a:noAutofit/>
          </a:bodyPr>
          <a:lstStyle/>
          <a:p>
            <a:pPr algn="ctr"/>
            <a:r>
              <a:rPr lang="en-US" sz="2000" spc="10" dirty="0" smtClean="0">
                <a:solidFill>
                  <a:srgbClr val="058795"/>
                </a:solidFill>
              </a:rPr>
              <a:t>Statutory Federal Medical Assistance Percentages (FMAP). FY 2012</a:t>
            </a:r>
            <a:endParaRPr lang="en-US" sz="2000" spc="10" dirty="0">
              <a:solidFill>
                <a:srgbClr val="058795"/>
              </a:solidFill>
            </a:endParaRPr>
          </a:p>
        </p:txBody>
      </p:sp>
      <p:sp>
        <p:nvSpPr>
          <p:cNvPr id="6" name="Rectangle 5"/>
          <p:cNvSpPr/>
          <p:nvPr/>
        </p:nvSpPr>
        <p:spPr>
          <a:xfrm>
            <a:off x="457200" y="6135469"/>
            <a:ext cx="7543800" cy="646331"/>
          </a:xfrm>
          <a:prstGeom prst="rect">
            <a:avLst/>
          </a:prstGeom>
        </p:spPr>
        <p:txBody>
          <a:bodyPr wrap="square">
            <a:spAutoFit/>
          </a:bodyPr>
          <a:lstStyle/>
          <a:p>
            <a:pPr>
              <a:spcBef>
                <a:spcPct val="0"/>
              </a:spcBef>
            </a:pPr>
            <a:r>
              <a:rPr lang="en-US" sz="1200" dirty="0" smtClean="0">
                <a:solidFill>
                  <a:schemeClr val="bg2"/>
                </a:solidFill>
              </a:rPr>
              <a:t>NOTE: Rates are rounded to nearest percent. These rates will be in effect Oct. 1, 2011.</a:t>
            </a:r>
            <a:br>
              <a:rPr lang="en-US" sz="1200" dirty="0" smtClean="0">
                <a:solidFill>
                  <a:schemeClr val="bg2"/>
                </a:solidFill>
              </a:rPr>
            </a:br>
            <a:r>
              <a:rPr lang="en-US" sz="1200" dirty="0" smtClean="0">
                <a:solidFill>
                  <a:schemeClr val="bg2"/>
                </a:solidFill>
              </a:rPr>
              <a:t>SOURCE: Federal Register,, Nov., 10  2010 (Vol. 75, No. 217), pp. 69082-69083</a:t>
            </a:r>
          </a:p>
          <a:p>
            <a:pPr>
              <a:spcBef>
                <a:spcPct val="0"/>
              </a:spcBef>
            </a:pPr>
            <a:r>
              <a:rPr lang="en-US" sz="1200" dirty="0" smtClean="0">
                <a:solidFill>
                  <a:schemeClr val="bg2"/>
                </a:solidFill>
              </a:rPr>
              <a:t>http://edocket.access.goo.gov/2010/pdf/2010-28319.pdf</a:t>
            </a:r>
            <a:endParaRPr lang="en-US" sz="1200" dirty="0">
              <a:solidFill>
                <a:schemeClr val="bg2"/>
              </a:solidFill>
            </a:endParaRPr>
          </a:p>
        </p:txBody>
      </p:sp>
      <p:sp>
        <p:nvSpPr>
          <p:cNvPr id="10" name="Text Box 7"/>
          <p:cNvSpPr txBox="1">
            <a:spLocks noChangeArrowheads="1"/>
          </p:cNvSpPr>
          <p:nvPr/>
        </p:nvSpPr>
        <p:spPr bwMode="auto">
          <a:xfrm>
            <a:off x="6842125" y="1789113"/>
            <a:ext cx="184150" cy="366712"/>
          </a:xfrm>
          <a:prstGeom prst="rect">
            <a:avLst/>
          </a:prstGeom>
          <a:noFill/>
          <a:ln w="9525" algn="ctr">
            <a:noFill/>
            <a:miter lim="800000"/>
            <a:headEnd/>
            <a:tailEnd/>
          </a:ln>
        </p:spPr>
        <p:txBody>
          <a:bodyPr wrap="none">
            <a:spAutoFit/>
          </a:bodyPr>
          <a:lstStyle/>
          <a:p>
            <a:pPr algn="ctr" eaLnBrk="0" hangingPunct="0"/>
            <a:endParaRPr lang="en-US" b="1">
              <a:latin typeface="Tahoma"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47800"/>
            <a:ext cx="6858000" cy="44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3400" y="1447800"/>
            <a:ext cx="8077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019800"/>
            <a:ext cx="9144000" cy="838200"/>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38200" y="1600200"/>
            <a:ext cx="7467600" cy="838200"/>
          </a:xfrm>
          <a:prstGeom prst="rect">
            <a:avLst/>
          </a:prstGeom>
        </p:spPr>
        <p:txBody>
          <a:bodyPr>
            <a:noAutofit/>
          </a:bodyPr>
          <a:lstStyle/>
          <a:p>
            <a:pPr algn="ctr"/>
            <a:r>
              <a:rPr lang="en-US" sz="2000" spc="10" dirty="0" smtClean="0">
                <a:solidFill>
                  <a:srgbClr val="058795"/>
                </a:solidFill>
              </a:rPr>
              <a:t>Medicaid spending growth per employee was slower than growth in private health spending from 2007 to 2010</a:t>
            </a:r>
            <a:endParaRPr lang="en-US" sz="2000" spc="10" dirty="0">
              <a:solidFill>
                <a:srgbClr val="058795"/>
              </a:solidFill>
            </a:endParaRPr>
          </a:p>
        </p:txBody>
      </p:sp>
      <p:sp>
        <p:nvSpPr>
          <p:cNvPr id="6" name="Rectangle 5"/>
          <p:cNvSpPr/>
          <p:nvPr/>
        </p:nvSpPr>
        <p:spPr>
          <a:xfrm>
            <a:off x="381000" y="6135469"/>
            <a:ext cx="7543800" cy="646331"/>
          </a:xfrm>
          <a:prstGeom prst="rect">
            <a:avLst/>
          </a:prstGeom>
        </p:spPr>
        <p:txBody>
          <a:bodyPr wrap="square">
            <a:spAutoFit/>
          </a:bodyPr>
          <a:lstStyle/>
          <a:p>
            <a:pPr>
              <a:spcBef>
                <a:spcPct val="0"/>
              </a:spcBef>
            </a:pPr>
            <a:r>
              <a:rPr lang="en-US" sz="1200" dirty="0" smtClean="0">
                <a:solidFill>
                  <a:schemeClr val="bg2"/>
                </a:solidFill>
              </a:rPr>
              <a:t>SOURCE: Urban Institute, 2010. Estimates based on data from Medicaid Financial Management Reports (HCFA/CMS Form 64), Medicaid Statistical Information System (MSIS), and KCMU/HMA enrollment data. Expenditures exclude prescription drug spending for dual </a:t>
            </a:r>
            <a:r>
              <a:rPr lang="en-US" sz="1200" dirty="0" err="1" smtClean="0">
                <a:solidFill>
                  <a:schemeClr val="bg2"/>
                </a:solidFill>
              </a:rPr>
              <a:t>eligibles</a:t>
            </a:r>
            <a:r>
              <a:rPr lang="en-US" sz="1200" dirty="0" smtClean="0">
                <a:solidFill>
                  <a:schemeClr val="bg2"/>
                </a:solidFill>
              </a:rPr>
              <a:t> to remove the effect of their transition to Medicare Part D in 2006.</a:t>
            </a:r>
            <a:endParaRPr lang="en-US" sz="1200" dirty="0">
              <a:solidFill>
                <a:schemeClr val="bg2"/>
              </a:solidFill>
            </a:endParaRPr>
          </a:p>
        </p:txBody>
      </p:sp>
      <p:sp>
        <p:nvSpPr>
          <p:cNvPr id="10" name="Text Box 7"/>
          <p:cNvSpPr txBox="1">
            <a:spLocks noChangeArrowheads="1"/>
          </p:cNvSpPr>
          <p:nvPr/>
        </p:nvSpPr>
        <p:spPr bwMode="auto">
          <a:xfrm>
            <a:off x="6842125" y="1712913"/>
            <a:ext cx="184150" cy="366712"/>
          </a:xfrm>
          <a:prstGeom prst="rect">
            <a:avLst/>
          </a:prstGeom>
          <a:noFill/>
          <a:ln w="9525" algn="ctr">
            <a:noFill/>
            <a:miter lim="800000"/>
            <a:headEnd/>
            <a:tailEnd/>
          </a:ln>
        </p:spPr>
        <p:txBody>
          <a:bodyPr wrap="none">
            <a:spAutoFit/>
          </a:bodyPr>
          <a:lstStyle/>
          <a:p>
            <a:pPr algn="ctr" eaLnBrk="0" hangingPunct="0"/>
            <a:endParaRPr lang="en-US" b="1">
              <a:latin typeface="Tahoma" pitchFamily="34" charset="0"/>
              <a:cs typeface="Arial" pitchFamily="34" charset="0"/>
            </a:endParaRPr>
          </a:p>
        </p:txBody>
      </p:sp>
      <p:pic>
        <p:nvPicPr>
          <p:cNvPr id="9" name="Picture 7" descr="kfflogo-color1"/>
          <p:cNvPicPr>
            <a:picLocks noChangeAspect="1" noChangeArrowheads="1"/>
          </p:cNvPicPr>
          <p:nvPr/>
        </p:nvPicPr>
        <p:blipFill>
          <a:blip r:embed="rId4" cstate="print"/>
          <a:srcRect/>
          <a:stretch>
            <a:fillRect/>
          </a:stretch>
        </p:blipFill>
        <p:spPr bwMode="auto">
          <a:xfrm>
            <a:off x="8382000" y="6211669"/>
            <a:ext cx="457200" cy="4587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65262"/>
            <a:ext cx="9144000" cy="820737"/>
          </a:xfrm>
          <a:prstGeom prst="rect">
            <a:avLst/>
          </a:prstGeom>
        </p:spPr>
        <p:txBody>
          <a:bodyPr>
            <a:normAutofit fontScale="90000"/>
          </a:bodyPr>
          <a:lstStyle/>
          <a:p>
            <a:pPr algn="ctr"/>
            <a:r>
              <a:rPr lang="en-US" b="1" dirty="0" smtClean="0">
                <a:solidFill>
                  <a:srgbClr val="058795"/>
                </a:solidFill>
              </a:rPr>
              <a:t>Controlling Growth In Medicaid</a:t>
            </a:r>
            <a:br>
              <a:rPr lang="en-US" b="1" dirty="0" smtClean="0">
                <a:solidFill>
                  <a:srgbClr val="058795"/>
                </a:solidFill>
              </a:rPr>
            </a:br>
            <a:endParaRPr lang="en-US" b="1" dirty="0">
              <a:solidFill>
                <a:srgbClr val="058795"/>
              </a:solidFill>
            </a:endParaRPr>
          </a:p>
        </p:txBody>
      </p:sp>
      <p:graphicFrame>
        <p:nvGraphicFramePr>
          <p:cNvPr id="4" name="Content Placeholder 3"/>
          <p:cNvGraphicFramePr>
            <a:graphicFrameLocks noGrp="1"/>
          </p:cNvGraphicFramePr>
          <p:nvPr>
            <p:ph sz="quarter" idx="4294967295"/>
          </p:nvPr>
        </p:nvGraphicFramePr>
        <p:xfrm>
          <a:off x="685800" y="2303463"/>
          <a:ext cx="7772400" cy="2649220"/>
        </p:xfrm>
        <a:graphic>
          <a:graphicData uri="http://schemas.openxmlformats.org/drawingml/2006/table">
            <a:tbl>
              <a:tblPr firstRow="1" bandRow="1">
                <a:tableStyleId>{073A0DAA-6AF3-43AB-8588-CEC1D06C72B9}</a:tableStyleId>
              </a:tblPr>
              <a:tblGrid>
                <a:gridCol w="3886200"/>
                <a:gridCol w="3886200"/>
              </a:tblGrid>
              <a:tr h="303134">
                <a:tc gridSpan="2">
                  <a:txBody>
                    <a:bodyPr/>
                    <a:lstStyle/>
                    <a:p>
                      <a:pPr lvl="0" algn="ctr">
                        <a:buFont typeface="Arial" pitchFamily="34" charset="0"/>
                        <a:buNone/>
                      </a:pPr>
                      <a:r>
                        <a:rPr lang="en-US" sz="2000" i="1" dirty="0" smtClean="0"/>
                        <a:t>The Options are Limited</a:t>
                      </a:r>
                      <a:endParaRPr lang="en-US" dirty="0"/>
                    </a:p>
                  </a:txBody>
                  <a:tcPr/>
                </a:tc>
                <a:tc hMerge="1">
                  <a:txBody>
                    <a:bodyPr/>
                    <a:lstStyle/>
                    <a:p>
                      <a:endParaRPr lang="en-US" dirty="0"/>
                    </a:p>
                  </a:txBody>
                  <a:tcPr/>
                </a:tc>
              </a:tr>
              <a:tr h="279816">
                <a:tc>
                  <a:txBody>
                    <a:bodyPr/>
                    <a:lstStyle/>
                    <a:p>
                      <a:pPr lvl="1" algn="l">
                        <a:lnSpc>
                          <a:spcPct val="200000"/>
                        </a:lnSpc>
                        <a:buFont typeface="Arial" pitchFamily="34" charset="0"/>
                        <a:buChar char="•"/>
                      </a:pPr>
                      <a:r>
                        <a:rPr lang="en-US" dirty="0" smtClean="0"/>
                        <a:t>Eligibility</a:t>
                      </a:r>
                      <a:endParaRPr lang="en-US" dirty="0"/>
                    </a:p>
                  </a:txBody>
                  <a:tcPr anchor="ctr"/>
                </a:tc>
                <a:tc>
                  <a:txBody>
                    <a:bodyPr/>
                    <a:lstStyle/>
                    <a:p>
                      <a:pPr lvl="1" algn="l">
                        <a:lnSpc>
                          <a:spcPct val="200000"/>
                        </a:lnSpc>
                        <a:buFont typeface="Arial" pitchFamily="34" charset="0"/>
                        <a:buChar char="•"/>
                      </a:pPr>
                      <a:r>
                        <a:rPr lang="en-US" dirty="0" smtClean="0"/>
                        <a:t>Compliance/Anti-Fraud</a:t>
                      </a:r>
                      <a:endParaRPr lang="en-US" dirty="0"/>
                    </a:p>
                  </a:txBody>
                  <a:tcPr anchor="ctr"/>
                </a:tc>
              </a:tr>
              <a:tr h="279816">
                <a:tc>
                  <a:txBody>
                    <a:bodyPr/>
                    <a:lstStyle/>
                    <a:p>
                      <a:pPr lvl="1" algn="l">
                        <a:lnSpc>
                          <a:spcPct val="200000"/>
                        </a:lnSpc>
                        <a:buFont typeface="Arial" pitchFamily="34" charset="0"/>
                        <a:buChar char="•"/>
                      </a:pPr>
                      <a:r>
                        <a:rPr lang="en-US" dirty="0" smtClean="0"/>
                        <a:t>Covered Services</a:t>
                      </a:r>
                      <a:endParaRPr lang="en-US" dirty="0"/>
                    </a:p>
                  </a:txBody>
                  <a:tcPr anchor="ctr"/>
                </a:tc>
                <a:tc>
                  <a:txBody>
                    <a:bodyPr/>
                    <a:lstStyle/>
                    <a:p>
                      <a:pPr lvl="1" algn="l">
                        <a:lnSpc>
                          <a:spcPct val="100000"/>
                        </a:lnSpc>
                        <a:buFont typeface="Arial" pitchFamily="34" charset="0"/>
                        <a:buChar char="•"/>
                      </a:pPr>
                      <a:r>
                        <a:rPr lang="en-US" dirty="0" smtClean="0"/>
                        <a:t>Innovations in Service Delivery</a:t>
                      </a:r>
                      <a:endParaRPr lang="en-US" dirty="0"/>
                    </a:p>
                  </a:txBody>
                  <a:tcPr anchor="ctr"/>
                </a:tc>
              </a:tr>
              <a:tr h="279816">
                <a:tc>
                  <a:txBody>
                    <a:bodyPr/>
                    <a:lstStyle/>
                    <a:p>
                      <a:pPr lvl="1" algn="l">
                        <a:lnSpc>
                          <a:spcPct val="200000"/>
                        </a:lnSpc>
                        <a:buFont typeface="Arial" pitchFamily="34" charset="0"/>
                        <a:buChar char="•"/>
                      </a:pPr>
                      <a:r>
                        <a:rPr lang="en-US" dirty="0" smtClean="0"/>
                        <a:t>Rates</a:t>
                      </a:r>
                      <a:endParaRPr lang="en-US" dirty="0"/>
                    </a:p>
                  </a:txBody>
                  <a:tcPr anchor="ctr"/>
                </a:tc>
                <a:tc>
                  <a:txBody>
                    <a:bodyPr/>
                    <a:lstStyle/>
                    <a:p>
                      <a:pPr lvl="1" algn="l">
                        <a:lnSpc>
                          <a:spcPct val="200000"/>
                        </a:lnSpc>
                        <a:buFont typeface="Arial" pitchFamily="34" charset="0"/>
                        <a:buChar char="•"/>
                      </a:pPr>
                      <a:r>
                        <a:rPr lang="en-US" dirty="0" smtClean="0"/>
                        <a:t>Technology</a:t>
                      </a:r>
                      <a:endParaRPr lang="en-US" dirty="0"/>
                    </a:p>
                  </a:txBody>
                  <a:tcPr anchor="ctr"/>
                </a:tc>
              </a:tr>
              <a:tr h="279816">
                <a:tc>
                  <a:txBody>
                    <a:bodyPr/>
                    <a:lstStyle/>
                    <a:p>
                      <a:pPr lvl="1" algn="l">
                        <a:lnSpc>
                          <a:spcPct val="200000"/>
                        </a:lnSpc>
                        <a:buFont typeface="Arial" pitchFamily="34" charset="0"/>
                        <a:buChar char="•"/>
                      </a:pPr>
                      <a:r>
                        <a:rPr lang="en-US" dirty="0" smtClean="0"/>
                        <a:t>Utilization Controls</a:t>
                      </a:r>
                      <a:endParaRPr lang="en-US" dirty="0"/>
                    </a:p>
                  </a:txBody>
                  <a:tcPr anchor="ctr"/>
                </a:tc>
                <a:tc>
                  <a:txBody>
                    <a:bodyPr/>
                    <a:lstStyle/>
                    <a:p>
                      <a:pPr lvl="1" algn="l">
                        <a:lnSpc>
                          <a:spcPct val="200000"/>
                        </a:lnSpc>
                        <a:buFont typeface="Arial" pitchFamily="34" charset="0"/>
                        <a:buChar char="•"/>
                      </a:pPr>
                      <a:r>
                        <a:rPr lang="en-US" dirty="0" smtClean="0"/>
                        <a:t>Maximize</a:t>
                      </a:r>
                      <a:r>
                        <a:rPr lang="en-US" baseline="0" dirty="0" smtClean="0"/>
                        <a:t> Revenue</a:t>
                      </a:r>
                      <a:endParaRPr lang="en-US" dirty="0"/>
                    </a:p>
                  </a:txBody>
                  <a:tcPr anchor="ct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67400"/>
            <a:ext cx="9144000" cy="990600"/>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457325"/>
            <a:ext cx="9144000" cy="533400"/>
          </a:xfrm>
          <a:prstGeom prst="rect">
            <a:avLst/>
          </a:prstGeom>
        </p:spPr>
        <p:txBody>
          <a:bodyPr>
            <a:noAutofit/>
          </a:bodyPr>
          <a:lstStyle/>
          <a:p>
            <a:pPr algn="ctr"/>
            <a:r>
              <a:rPr lang="en-US" sz="1900" spc="0" dirty="0" smtClean="0">
                <a:solidFill>
                  <a:srgbClr val="058795"/>
                </a:solidFill>
              </a:rPr>
              <a:t>State Policy Actions Implemented in FY 2011 and Adopted for FY 2012</a:t>
            </a:r>
            <a:endParaRPr lang="en-US" sz="1900" spc="0" dirty="0">
              <a:solidFill>
                <a:srgbClr val="058795"/>
              </a:solidFill>
            </a:endParaRPr>
          </a:p>
        </p:txBody>
      </p:sp>
      <p:sp>
        <p:nvSpPr>
          <p:cNvPr id="6" name="Rectangle 5"/>
          <p:cNvSpPr/>
          <p:nvPr/>
        </p:nvSpPr>
        <p:spPr>
          <a:xfrm>
            <a:off x="381000" y="5950803"/>
            <a:ext cx="7543800" cy="830997"/>
          </a:xfrm>
          <a:prstGeom prst="rect">
            <a:avLst/>
          </a:prstGeom>
        </p:spPr>
        <p:txBody>
          <a:bodyPr wrap="square">
            <a:spAutoFit/>
          </a:bodyPr>
          <a:lstStyle/>
          <a:p>
            <a:pPr>
              <a:spcBef>
                <a:spcPct val="0"/>
              </a:spcBef>
            </a:pPr>
            <a:r>
              <a:rPr lang="en-US" sz="1200" dirty="0" smtClean="0">
                <a:solidFill>
                  <a:schemeClr val="bg2"/>
                </a:solidFill>
              </a:rPr>
              <a:t>NOTE: Past survey results indicate not all adopted actions are implemented. Provider payment restrictions include rate cuts for any provider or freezes for nursing facilities or hospitals.</a:t>
            </a:r>
            <a:br>
              <a:rPr lang="en-US" sz="1200" dirty="0" smtClean="0">
                <a:solidFill>
                  <a:schemeClr val="bg2"/>
                </a:solidFill>
              </a:rPr>
            </a:br>
            <a:r>
              <a:rPr lang="en-US" sz="1200" dirty="0" smtClean="0">
                <a:solidFill>
                  <a:schemeClr val="bg2"/>
                </a:solidFill>
              </a:rPr>
              <a:t>SOURCE: KCMU survey of Medicaid officials in 50 states and DC conducted by Health Management Associates, September 2011.</a:t>
            </a:r>
            <a:endParaRPr lang="en-US" sz="1200" dirty="0">
              <a:solidFill>
                <a:schemeClr val="bg2"/>
              </a:solidFill>
            </a:endParaRPr>
          </a:p>
        </p:txBody>
      </p:sp>
      <p:sp>
        <p:nvSpPr>
          <p:cNvPr id="10" name="Text Box 7"/>
          <p:cNvSpPr txBox="1">
            <a:spLocks noChangeArrowheads="1"/>
          </p:cNvSpPr>
          <p:nvPr/>
        </p:nvSpPr>
        <p:spPr bwMode="auto">
          <a:xfrm>
            <a:off x="6842125" y="1789113"/>
            <a:ext cx="184150" cy="366712"/>
          </a:xfrm>
          <a:prstGeom prst="rect">
            <a:avLst/>
          </a:prstGeom>
          <a:noFill/>
          <a:ln w="9525" algn="ctr">
            <a:noFill/>
            <a:miter lim="800000"/>
            <a:headEnd/>
            <a:tailEnd/>
          </a:ln>
        </p:spPr>
        <p:txBody>
          <a:bodyPr wrap="none">
            <a:spAutoFit/>
          </a:bodyPr>
          <a:lstStyle/>
          <a:p>
            <a:pPr algn="ctr" eaLnBrk="0" hangingPunct="0"/>
            <a:endParaRPr lang="en-US" b="1">
              <a:latin typeface="Tahoma" pitchFamily="34" charset="0"/>
              <a:cs typeface="Arial" pitchFamily="34" charset="0"/>
            </a:endParaRPr>
          </a:p>
        </p:txBody>
      </p:sp>
      <p:sp>
        <p:nvSpPr>
          <p:cNvPr id="9" name="Rectangle 8"/>
          <p:cNvSpPr/>
          <p:nvPr/>
        </p:nvSpPr>
        <p:spPr>
          <a:xfrm>
            <a:off x="1893947" y="3080097"/>
            <a:ext cx="438912" cy="2304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32859" y="2970369"/>
            <a:ext cx="438912" cy="24140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39867" y="3080097"/>
            <a:ext cx="438912" cy="120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78779" y="3299553"/>
            <a:ext cx="438912" cy="10972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78929" y="3429853"/>
            <a:ext cx="438912" cy="1261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17841" y="3532725"/>
            <a:ext cx="438912" cy="8778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69985" y="3182968"/>
            <a:ext cx="438912" cy="1268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06227" y="3038948"/>
            <a:ext cx="438912" cy="13647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41319" y="3876675"/>
            <a:ext cx="668655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334127" y="5302089"/>
            <a:ext cx="2780923" cy="276999"/>
          </a:xfrm>
          <a:prstGeom prst="rect">
            <a:avLst/>
          </a:prstGeom>
          <a:noFill/>
        </p:spPr>
        <p:txBody>
          <a:bodyPr wrap="square" rtlCol="0">
            <a:spAutoFit/>
          </a:bodyPr>
          <a:lstStyle/>
          <a:p>
            <a:pPr algn="ctr"/>
            <a:r>
              <a:rPr lang="en-US" sz="1200" b="1" dirty="0" smtClean="0"/>
              <a:t>States with Program Restrictions</a:t>
            </a:r>
            <a:endParaRPr lang="en-US" sz="1200" b="1" dirty="0"/>
          </a:p>
        </p:txBody>
      </p:sp>
      <p:sp>
        <p:nvSpPr>
          <p:cNvPr id="21" name="TextBox 20"/>
          <p:cNvSpPr txBox="1"/>
          <p:nvPr/>
        </p:nvSpPr>
        <p:spPr>
          <a:xfrm>
            <a:off x="2865878" y="2421728"/>
            <a:ext cx="3813048" cy="276999"/>
          </a:xfrm>
          <a:prstGeom prst="rect">
            <a:avLst/>
          </a:prstGeom>
          <a:noFill/>
        </p:spPr>
        <p:txBody>
          <a:bodyPr wrap="square" rtlCol="0">
            <a:spAutoFit/>
          </a:bodyPr>
          <a:lstStyle/>
          <a:p>
            <a:pPr algn="ctr"/>
            <a:r>
              <a:rPr lang="en-US" sz="1200" b="1" dirty="0" smtClean="0"/>
              <a:t>States with Expansions/Enhancements</a:t>
            </a:r>
            <a:endParaRPr lang="en-US" sz="1200" b="1" dirty="0"/>
          </a:p>
        </p:txBody>
      </p:sp>
      <p:sp>
        <p:nvSpPr>
          <p:cNvPr id="22" name="Down Arrow 21"/>
          <p:cNvSpPr/>
          <p:nvPr/>
        </p:nvSpPr>
        <p:spPr>
          <a:xfrm>
            <a:off x="4650863" y="4424265"/>
            <a:ext cx="370332" cy="86410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0800000">
            <a:off x="4637147" y="2757772"/>
            <a:ext cx="370332" cy="86410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76425" y="2819877"/>
            <a:ext cx="483867" cy="246221"/>
          </a:xfrm>
          <a:prstGeom prst="rect">
            <a:avLst/>
          </a:prstGeom>
          <a:noFill/>
        </p:spPr>
        <p:txBody>
          <a:bodyPr wrap="square" rtlCol="0">
            <a:spAutoFit/>
          </a:bodyPr>
          <a:lstStyle/>
          <a:p>
            <a:pPr algn="ctr"/>
            <a:r>
              <a:rPr lang="en-US" sz="1000" dirty="0" smtClean="0"/>
              <a:t>33</a:t>
            </a:r>
            <a:endParaRPr lang="en-US" sz="1000" dirty="0"/>
          </a:p>
        </p:txBody>
      </p:sp>
      <p:sp>
        <p:nvSpPr>
          <p:cNvPr id="25" name="TextBox 24"/>
          <p:cNvSpPr txBox="1"/>
          <p:nvPr/>
        </p:nvSpPr>
        <p:spPr>
          <a:xfrm>
            <a:off x="2336669" y="2711674"/>
            <a:ext cx="459487" cy="246221"/>
          </a:xfrm>
          <a:prstGeom prst="rect">
            <a:avLst/>
          </a:prstGeom>
          <a:noFill/>
        </p:spPr>
        <p:txBody>
          <a:bodyPr wrap="square" rtlCol="0">
            <a:spAutoFit/>
          </a:bodyPr>
          <a:lstStyle/>
          <a:p>
            <a:pPr algn="ctr"/>
            <a:r>
              <a:rPr lang="en-US" sz="1000" dirty="0" smtClean="0"/>
              <a:t>37</a:t>
            </a:r>
            <a:endParaRPr lang="en-US" sz="1000" dirty="0"/>
          </a:p>
        </p:txBody>
      </p:sp>
      <p:sp>
        <p:nvSpPr>
          <p:cNvPr id="26" name="TextBox 25"/>
          <p:cNvSpPr txBox="1"/>
          <p:nvPr/>
        </p:nvSpPr>
        <p:spPr>
          <a:xfrm>
            <a:off x="2330192" y="5392390"/>
            <a:ext cx="459487" cy="246221"/>
          </a:xfrm>
          <a:prstGeom prst="rect">
            <a:avLst/>
          </a:prstGeom>
          <a:noFill/>
        </p:spPr>
        <p:txBody>
          <a:bodyPr wrap="square" rtlCol="0">
            <a:spAutoFit/>
          </a:bodyPr>
          <a:lstStyle/>
          <a:p>
            <a:pPr algn="ctr"/>
            <a:r>
              <a:rPr lang="en-US" sz="1000" dirty="0" smtClean="0"/>
              <a:t>42</a:t>
            </a:r>
            <a:endParaRPr lang="en-US" sz="1000" dirty="0"/>
          </a:p>
        </p:txBody>
      </p:sp>
      <p:sp>
        <p:nvSpPr>
          <p:cNvPr id="27" name="TextBox 26"/>
          <p:cNvSpPr txBox="1"/>
          <p:nvPr/>
        </p:nvSpPr>
        <p:spPr>
          <a:xfrm>
            <a:off x="1873373" y="5398106"/>
            <a:ext cx="459487" cy="246221"/>
          </a:xfrm>
          <a:prstGeom prst="rect">
            <a:avLst/>
          </a:prstGeom>
          <a:noFill/>
        </p:spPr>
        <p:txBody>
          <a:bodyPr wrap="square" rtlCol="0">
            <a:spAutoFit/>
          </a:bodyPr>
          <a:lstStyle/>
          <a:p>
            <a:pPr algn="ctr"/>
            <a:r>
              <a:rPr lang="en-US" sz="1000" dirty="0" smtClean="0"/>
              <a:t>45</a:t>
            </a:r>
            <a:endParaRPr lang="en-US" sz="1000" dirty="0"/>
          </a:p>
        </p:txBody>
      </p:sp>
      <p:sp>
        <p:nvSpPr>
          <p:cNvPr id="28" name="TextBox 27"/>
          <p:cNvSpPr txBox="1"/>
          <p:nvPr/>
        </p:nvSpPr>
        <p:spPr>
          <a:xfrm>
            <a:off x="3550916" y="4288251"/>
            <a:ext cx="459487" cy="246221"/>
          </a:xfrm>
          <a:prstGeom prst="rect">
            <a:avLst/>
          </a:prstGeom>
          <a:noFill/>
        </p:spPr>
        <p:txBody>
          <a:bodyPr wrap="square" rtlCol="0">
            <a:spAutoFit/>
          </a:bodyPr>
          <a:lstStyle/>
          <a:p>
            <a:pPr algn="ctr"/>
            <a:r>
              <a:rPr lang="en-US" sz="1000" dirty="0" smtClean="0"/>
              <a:t>2</a:t>
            </a:r>
            <a:endParaRPr lang="en-US" sz="1000" dirty="0"/>
          </a:p>
        </p:txBody>
      </p:sp>
      <p:sp>
        <p:nvSpPr>
          <p:cNvPr id="29" name="TextBox 28"/>
          <p:cNvSpPr txBox="1"/>
          <p:nvPr/>
        </p:nvSpPr>
        <p:spPr>
          <a:xfrm>
            <a:off x="3524627" y="2798542"/>
            <a:ext cx="459487" cy="246221"/>
          </a:xfrm>
          <a:prstGeom prst="rect">
            <a:avLst/>
          </a:prstGeom>
          <a:noFill/>
        </p:spPr>
        <p:txBody>
          <a:bodyPr wrap="square" rtlCol="0">
            <a:spAutoFit/>
          </a:bodyPr>
          <a:lstStyle/>
          <a:p>
            <a:pPr algn="ctr"/>
            <a:r>
              <a:rPr lang="en-US" sz="1000" dirty="0" smtClean="0"/>
              <a:t>32</a:t>
            </a:r>
            <a:endParaRPr lang="en-US" sz="1000" dirty="0"/>
          </a:p>
        </p:txBody>
      </p:sp>
      <p:sp>
        <p:nvSpPr>
          <p:cNvPr id="30" name="TextBox 29"/>
          <p:cNvSpPr txBox="1"/>
          <p:nvPr/>
        </p:nvSpPr>
        <p:spPr>
          <a:xfrm>
            <a:off x="3976112" y="3082387"/>
            <a:ext cx="459487" cy="246221"/>
          </a:xfrm>
          <a:prstGeom prst="rect">
            <a:avLst/>
          </a:prstGeom>
          <a:noFill/>
        </p:spPr>
        <p:txBody>
          <a:bodyPr wrap="square" rtlCol="0">
            <a:spAutoFit/>
          </a:bodyPr>
          <a:lstStyle/>
          <a:p>
            <a:pPr algn="ctr"/>
            <a:r>
              <a:rPr lang="en-US" sz="1000" dirty="0" smtClean="0"/>
              <a:t>21</a:t>
            </a:r>
            <a:endParaRPr lang="en-US" sz="1000" dirty="0"/>
          </a:p>
        </p:txBody>
      </p:sp>
      <p:sp>
        <p:nvSpPr>
          <p:cNvPr id="31" name="TextBox 30"/>
          <p:cNvSpPr txBox="1"/>
          <p:nvPr/>
        </p:nvSpPr>
        <p:spPr>
          <a:xfrm>
            <a:off x="3991352" y="4382741"/>
            <a:ext cx="459487" cy="246221"/>
          </a:xfrm>
          <a:prstGeom prst="rect">
            <a:avLst/>
          </a:prstGeom>
          <a:noFill/>
        </p:spPr>
        <p:txBody>
          <a:bodyPr wrap="square" rtlCol="0">
            <a:spAutoFit/>
          </a:bodyPr>
          <a:lstStyle/>
          <a:p>
            <a:pPr algn="ctr"/>
            <a:r>
              <a:rPr lang="en-US" sz="1000" dirty="0" smtClean="0"/>
              <a:t>6</a:t>
            </a:r>
            <a:endParaRPr lang="en-US" sz="1000" dirty="0"/>
          </a:p>
        </p:txBody>
      </p:sp>
      <p:sp>
        <p:nvSpPr>
          <p:cNvPr id="32" name="TextBox 31"/>
          <p:cNvSpPr txBox="1"/>
          <p:nvPr/>
        </p:nvSpPr>
        <p:spPr>
          <a:xfrm>
            <a:off x="5137781" y="3186019"/>
            <a:ext cx="459487" cy="246221"/>
          </a:xfrm>
          <a:prstGeom prst="rect">
            <a:avLst/>
          </a:prstGeom>
          <a:noFill/>
        </p:spPr>
        <p:txBody>
          <a:bodyPr wrap="square" rtlCol="0">
            <a:spAutoFit/>
          </a:bodyPr>
          <a:lstStyle/>
          <a:p>
            <a:pPr algn="ctr"/>
            <a:r>
              <a:rPr lang="en-US" sz="1000" dirty="0" smtClean="0"/>
              <a:t>19</a:t>
            </a:r>
            <a:endParaRPr lang="en-US" sz="1000" dirty="0"/>
          </a:p>
        </p:txBody>
      </p:sp>
      <p:sp>
        <p:nvSpPr>
          <p:cNvPr id="33" name="TextBox 32"/>
          <p:cNvSpPr txBox="1"/>
          <p:nvPr/>
        </p:nvSpPr>
        <p:spPr>
          <a:xfrm>
            <a:off x="5613651" y="3272506"/>
            <a:ext cx="459487" cy="246221"/>
          </a:xfrm>
          <a:prstGeom prst="rect">
            <a:avLst/>
          </a:prstGeom>
          <a:noFill/>
        </p:spPr>
        <p:txBody>
          <a:bodyPr wrap="square" rtlCol="0">
            <a:spAutoFit/>
          </a:bodyPr>
          <a:lstStyle/>
          <a:p>
            <a:pPr algn="ctr"/>
            <a:r>
              <a:rPr lang="en-US" sz="1000" dirty="0" smtClean="0"/>
              <a:t>15</a:t>
            </a:r>
            <a:endParaRPr lang="en-US" sz="1000" dirty="0"/>
          </a:p>
        </p:txBody>
      </p:sp>
      <p:sp>
        <p:nvSpPr>
          <p:cNvPr id="34" name="TextBox 33"/>
          <p:cNvSpPr txBox="1"/>
          <p:nvPr/>
        </p:nvSpPr>
        <p:spPr>
          <a:xfrm>
            <a:off x="6749411" y="2918557"/>
            <a:ext cx="459487" cy="246221"/>
          </a:xfrm>
          <a:prstGeom prst="rect">
            <a:avLst/>
          </a:prstGeom>
          <a:noFill/>
        </p:spPr>
        <p:txBody>
          <a:bodyPr wrap="square" rtlCol="0">
            <a:spAutoFit/>
          </a:bodyPr>
          <a:lstStyle/>
          <a:p>
            <a:pPr algn="ctr"/>
            <a:r>
              <a:rPr lang="en-US" sz="1000" dirty="0" smtClean="0"/>
              <a:t>29</a:t>
            </a:r>
            <a:endParaRPr lang="en-US" sz="1000" dirty="0"/>
          </a:p>
        </p:txBody>
      </p:sp>
      <p:sp>
        <p:nvSpPr>
          <p:cNvPr id="35" name="TextBox 34"/>
          <p:cNvSpPr txBox="1"/>
          <p:nvPr/>
        </p:nvSpPr>
        <p:spPr>
          <a:xfrm>
            <a:off x="7200896" y="2779111"/>
            <a:ext cx="459487" cy="246221"/>
          </a:xfrm>
          <a:prstGeom prst="rect">
            <a:avLst/>
          </a:prstGeom>
          <a:noFill/>
        </p:spPr>
        <p:txBody>
          <a:bodyPr wrap="square" rtlCol="0">
            <a:spAutoFit/>
          </a:bodyPr>
          <a:lstStyle/>
          <a:p>
            <a:pPr algn="ctr"/>
            <a:r>
              <a:rPr lang="en-US" sz="1000" dirty="0" smtClean="0"/>
              <a:t>34</a:t>
            </a:r>
            <a:endParaRPr lang="en-US" sz="1000" dirty="0"/>
          </a:p>
        </p:txBody>
      </p:sp>
      <p:sp>
        <p:nvSpPr>
          <p:cNvPr id="36" name="TextBox 35"/>
          <p:cNvSpPr txBox="1"/>
          <p:nvPr/>
        </p:nvSpPr>
        <p:spPr>
          <a:xfrm>
            <a:off x="7256903" y="4410554"/>
            <a:ext cx="459487" cy="246221"/>
          </a:xfrm>
          <a:prstGeom prst="rect">
            <a:avLst/>
          </a:prstGeom>
          <a:noFill/>
        </p:spPr>
        <p:txBody>
          <a:bodyPr wrap="square" rtlCol="0">
            <a:spAutoFit/>
          </a:bodyPr>
          <a:lstStyle/>
          <a:p>
            <a:pPr algn="ctr"/>
            <a:r>
              <a:rPr lang="en-US" sz="1000" dirty="0" smtClean="0"/>
              <a:t>7</a:t>
            </a:r>
            <a:endParaRPr lang="en-US" sz="1000" dirty="0"/>
          </a:p>
        </p:txBody>
      </p:sp>
      <p:sp>
        <p:nvSpPr>
          <p:cNvPr id="37" name="TextBox 36"/>
          <p:cNvSpPr txBox="1"/>
          <p:nvPr/>
        </p:nvSpPr>
        <p:spPr>
          <a:xfrm>
            <a:off x="6772652" y="4452082"/>
            <a:ext cx="459487" cy="246221"/>
          </a:xfrm>
          <a:prstGeom prst="rect">
            <a:avLst/>
          </a:prstGeom>
          <a:noFill/>
        </p:spPr>
        <p:txBody>
          <a:bodyPr wrap="square" rtlCol="0">
            <a:spAutoFit/>
          </a:bodyPr>
          <a:lstStyle/>
          <a:p>
            <a:pPr algn="ctr"/>
            <a:r>
              <a:rPr lang="en-US" sz="1000" dirty="0" smtClean="0"/>
              <a:t>10</a:t>
            </a:r>
            <a:endParaRPr lang="en-US" sz="1000" dirty="0"/>
          </a:p>
        </p:txBody>
      </p:sp>
      <p:sp>
        <p:nvSpPr>
          <p:cNvPr id="38" name="TextBox 37"/>
          <p:cNvSpPr txBox="1"/>
          <p:nvPr/>
        </p:nvSpPr>
        <p:spPr>
          <a:xfrm>
            <a:off x="5645274" y="4424270"/>
            <a:ext cx="459487" cy="246221"/>
          </a:xfrm>
          <a:prstGeom prst="rect">
            <a:avLst/>
          </a:prstGeom>
          <a:noFill/>
        </p:spPr>
        <p:txBody>
          <a:bodyPr wrap="square" rtlCol="0">
            <a:spAutoFit/>
          </a:bodyPr>
          <a:lstStyle/>
          <a:p>
            <a:pPr algn="ctr"/>
            <a:r>
              <a:rPr lang="en-US" sz="1000" dirty="0" smtClean="0"/>
              <a:t>8</a:t>
            </a:r>
            <a:endParaRPr lang="en-US" sz="1000" dirty="0"/>
          </a:p>
        </p:txBody>
      </p:sp>
      <p:sp>
        <p:nvSpPr>
          <p:cNvPr id="39" name="TextBox 38"/>
          <p:cNvSpPr txBox="1"/>
          <p:nvPr/>
        </p:nvSpPr>
        <p:spPr>
          <a:xfrm>
            <a:off x="5165214" y="4681063"/>
            <a:ext cx="459487" cy="246221"/>
          </a:xfrm>
          <a:prstGeom prst="rect">
            <a:avLst/>
          </a:prstGeom>
          <a:noFill/>
        </p:spPr>
        <p:txBody>
          <a:bodyPr wrap="square" rtlCol="0">
            <a:spAutoFit/>
          </a:bodyPr>
          <a:lstStyle/>
          <a:p>
            <a:pPr algn="ctr"/>
            <a:r>
              <a:rPr lang="en-US" sz="1000" dirty="0" smtClean="0"/>
              <a:t>18</a:t>
            </a:r>
            <a:endParaRPr lang="en-US" sz="1000" dirty="0"/>
          </a:p>
        </p:txBody>
      </p:sp>
      <p:sp>
        <p:nvSpPr>
          <p:cNvPr id="40" name="TextBox 39"/>
          <p:cNvSpPr txBox="1"/>
          <p:nvPr/>
        </p:nvSpPr>
        <p:spPr>
          <a:xfrm>
            <a:off x="3510911" y="2069308"/>
            <a:ext cx="708664" cy="254792"/>
          </a:xfrm>
          <a:prstGeom prst="rect">
            <a:avLst/>
          </a:prstGeom>
          <a:noFill/>
        </p:spPr>
        <p:txBody>
          <a:bodyPr wrap="square" rtlCol="0">
            <a:spAutoFit/>
          </a:bodyPr>
          <a:lstStyle/>
          <a:p>
            <a:r>
              <a:rPr lang="en-US" sz="1000" dirty="0" smtClean="0"/>
              <a:t>FY 2012</a:t>
            </a:r>
            <a:endParaRPr lang="en-US" sz="1000" dirty="0"/>
          </a:p>
        </p:txBody>
      </p:sp>
      <p:sp>
        <p:nvSpPr>
          <p:cNvPr id="41" name="TextBox 40"/>
          <p:cNvSpPr txBox="1"/>
          <p:nvPr/>
        </p:nvSpPr>
        <p:spPr>
          <a:xfrm>
            <a:off x="5121017" y="2069308"/>
            <a:ext cx="1279783" cy="246221"/>
          </a:xfrm>
          <a:prstGeom prst="rect">
            <a:avLst/>
          </a:prstGeom>
          <a:noFill/>
        </p:spPr>
        <p:txBody>
          <a:bodyPr wrap="square" rtlCol="0">
            <a:spAutoFit/>
          </a:bodyPr>
          <a:lstStyle/>
          <a:p>
            <a:r>
              <a:rPr lang="en-US" sz="1000" dirty="0" smtClean="0"/>
              <a:t>Adopted FY 2013</a:t>
            </a:r>
            <a:endParaRPr lang="en-US" sz="1000" dirty="0"/>
          </a:p>
        </p:txBody>
      </p:sp>
      <p:sp>
        <p:nvSpPr>
          <p:cNvPr id="42" name="Rectangle 41"/>
          <p:cNvSpPr/>
          <p:nvPr/>
        </p:nvSpPr>
        <p:spPr>
          <a:xfrm>
            <a:off x="3210682" y="2078946"/>
            <a:ext cx="336043" cy="240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94879" y="2078946"/>
            <a:ext cx="336043" cy="2400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400180" y="3886290"/>
            <a:ext cx="1981961" cy="307777"/>
          </a:xfrm>
          <a:prstGeom prst="rect">
            <a:avLst/>
          </a:prstGeom>
          <a:noFill/>
        </p:spPr>
        <p:txBody>
          <a:bodyPr wrap="square" rtlCol="0">
            <a:spAutoFit/>
          </a:bodyPr>
          <a:lstStyle/>
          <a:p>
            <a:pPr algn="ctr"/>
            <a:r>
              <a:rPr lang="en-US" sz="1400" b="1" dirty="0" smtClean="0"/>
              <a:t>Provider Payments</a:t>
            </a:r>
            <a:endParaRPr lang="en-US" sz="1400" b="1" dirty="0"/>
          </a:p>
        </p:txBody>
      </p:sp>
      <p:sp>
        <p:nvSpPr>
          <p:cNvPr id="45" name="TextBox 44"/>
          <p:cNvSpPr txBox="1"/>
          <p:nvPr/>
        </p:nvSpPr>
        <p:spPr>
          <a:xfrm>
            <a:off x="3390904" y="3886290"/>
            <a:ext cx="1207009" cy="307777"/>
          </a:xfrm>
          <a:prstGeom prst="rect">
            <a:avLst/>
          </a:prstGeom>
          <a:noFill/>
        </p:spPr>
        <p:txBody>
          <a:bodyPr wrap="square" rtlCol="0">
            <a:spAutoFit/>
          </a:bodyPr>
          <a:lstStyle/>
          <a:p>
            <a:pPr algn="ctr"/>
            <a:r>
              <a:rPr lang="en-US" sz="1400" b="1" dirty="0" smtClean="0"/>
              <a:t>Eligibility</a:t>
            </a:r>
            <a:endParaRPr lang="en-US" sz="1400" b="1" dirty="0"/>
          </a:p>
        </p:txBody>
      </p:sp>
      <p:sp>
        <p:nvSpPr>
          <p:cNvPr id="46" name="TextBox 45"/>
          <p:cNvSpPr txBox="1"/>
          <p:nvPr/>
        </p:nvSpPr>
        <p:spPr>
          <a:xfrm>
            <a:off x="5031109" y="3886290"/>
            <a:ext cx="1207009" cy="307777"/>
          </a:xfrm>
          <a:prstGeom prst="rect">
            <a:avLst/>
          </a:prstGeom>
          <a:noFill/>
        </p:spPr>
        <p:txBody>
          <a:bodyPr wrap="square" rtlCol="0">
            <a:spAutoFit/>
          </a:bodyPr>
          <a:lstStyle/>
          <a:p>
            <a:pPr algn="ctr"/>
            <a:r>
              <a:rPr lang="en-US" sz="1400" b="1" dirty="0" smtClean="0"/>
              <a:t>Benefits</a:t>
            </a:r>
            <a:endParaRPr lang="en-US" sz="1400" b="1" dirty="0"/>
          </a:p>
        </p:txBody>
      </p:sp>
      <p:sp>
        <p:nvSpPr>
          <p:cNvPr id="47" name="TextBox 46"/>
          <p:cNvSpPr txBox="1"/>
          <p:nvPr/>
        </p:nvSpPr>
        <p:spPr>
          <a:xfrm>
            <a:off x="6514342" y="3886290"/>
            <a:ext cx="1474471" cy="307777"/>
          </a:xfrm>
          <a:prstGeom prst="rect">
            <a:avLst/>
          </a:prstGeom>
          <a:noFill/>
        </p:spPr>
        <p:txBody>
          <a:bodyPr wrap="square" rtlCol="0">
            <a:spAutoFit/>
          </a:bodyPr>
          <a:lstStyle/>
          <a:p>
            <a:pPr algn="ctr"/>
            <a:r>
              <a:rPr lang="en-US" sz="1400" b="1" dirty="0" smtClean="0"/>
              <a:t>Long Term Care</a:t>
            </a:r>
            <a:endParaRPr lang="en-US" sz="1400" b="1" dirty="0"/>
          </a:p>
        </p:txBody>
      </p:sp>
      <p:cxnSp>
        <p:nvCxnSpPr>
          <p:cNvPr id="50" name="Straight Connector 49"/>
          <p:cNvCxnSpPr/>
          <p:nvPr/>
        </p:nvCxnSpPr>
        <p:spPr>
          <a:xfrm>
            <a:off x="1419225" y="3876675"/>
            <a:ext cx="65913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409700" y="4191000"/>
            <a:ext cx="65913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3289</TotalTime>
  <Words>1040</Words>
  <Application>Microsoft Office PowerPoint</Application>
  <PresentationFormat>On-screen Show (4:3)</PresentationFormat>
  <Paragraphs>208</Paragraphs>
  <Slides>28</Slides>
  <Notes>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Custom Design</vt:lpstr>
      <vt:lpstr>PowerPoint Presentation</vt:lpstr>
      <vt:lpstr>Roadmap for Today’s Discussion</vt:lpstr>
      <vt:lpstr>PowerPoint Presentation</vt:lpstr>
      <vt:lpstr>PowerPoint Presentation</vt:lpstr>
      <vt:lpstr>Percent Change in Alaska’s Total Medicaid Spending and Enrollment,  FY 1998 – FY 2012</vt:lpstr>
      <vt:lpstr>Statutory Federal Medical Assistance Percentages (FMAP). FY 2012</vt:lpstr>
      <vt:lpstr>Medicaid spending growth per employee was slower than growth in private health spending from 2007 to 2010</vt:lpstr>
      <vt:lpstr>Controlling Growth In Medicaid </vt:lpstr>
      <vt:lpstr>State Policy Actions Implemented in FY 2011 and Adopted for FY 2012</vt:lpstr>
      <vt:lpstr>Eligibility</vt:lpstr>
      <vt:lpstr>Covered Services</vt:lpstr>
      <vt:lpstr>Mandatory            Optional</vt:lpstr>
      <vt:lpstr>Rates</vt:lpstr>
      <vt:lpstr>Payment Comparisons</vt:lpstr>
      <vt:lpstr>Utilization Controls</vt:lpstr>
      <vt:lpstr>Compliance / Anti-Fraud</vt:lpstr>
      <vt:lpstr>Program Integrity Collections</vt:lpstr>
      <vt:lpstr>Existing Compliance Efforts in Alaska</vt:lpstr>
      <vt:lpstr>Innovations in Service Delivery/Payment </vt:lpstr>
      <vt:lpstr>Technology</vt:lpstr>
      <vt:lpstr>Maximize Match/Collections/Refinancing Opportunities</vt:lpstr>
      <vt:lpstr>Accounting &amp; Recovery Collections</vt:lpstr>
      <vt:lpstr>Medicaid Task Force</vt:lpstr>
      <vt:lpstr>PowerPoint Presentation</vt:lpstr>
      <vt:lpstr>PowerPoint Presentation</vt:lpstr>
      <vt:lpstr>PowerPoint Presentation</vt:lpstr>
      <vt:lpstr>New State and Federal Medicaid Expenditures under ACA, with All and No States Expanding Medicaid, 2013-2022</vt:lpstr>
      <vt:lpstr>PowerPoint Presentation</vt:lpstr>
    </vt:vector>
  </TitlesOfParts>
  <Company>DHSS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dlmcdonald1</dc:creator>
  <cp:lastModifiedBy>Administrator</cp:lastModifiedBy>
  <cp:revision>277</cp:revision>
  <dcterms:created xsi:type="dcterms:W3CDTF">2011-01-19T04:19:04Z</dcterms:created>
  <dcterms:modified xsi:type="dcterms:W3CDTF">2013-01-29T03:23:24Z</dcterms:modified>
</cp:coreProperties>
</file>