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5" r:id="rId4"/>
    <p:sldId id="313" r:id="rId5"/>
    <p:sldId id="316" r:id="rId6"/>
    <p:sldId id="319" r:id="rId7"/>
    <p:sldId id="321" r:id="rId8"/>
    <p:sldId id="281" r:id="rId9"/>
    <p:sldId id="257" r:id="rId10"/>
    <p:sldId id="310" r:id="rId11"/>
    <p:sldId id="311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10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C45BEB-F605-4A43-8DBB-0925891EFB0F}" type="datetime1">
              <a:rPr lang="en-US"/>
              <a:pPr/>
              <a:t>7/26/2013</a:t>
            </a:fld>
            <a:endParaRPr lang="en-US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F3F02-A422-44A7-90DA-3641F32DC0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32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C1B49F8A-94EB-4BD7-914C-14C1F5BE3E18}" type="datetime1">
              <a:rPr lang="en-US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B50866F2-F9F1-4F2B-BD1E-23CADD74C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22068"/>
            <a:fld id="{C71E0260-6811-46EA-8AD5-043CDCD68CA6}" type="slidenum">
              <a:rPr lang="en-US">
                <a:latin typeface="Times New Roman" pitchFamily="18" charset="0"/>
                <a:cs typeface="Arial" charset="0"/>
              </a:rPr>
              <a:pPr defTabSz="922068"/>
              <a:t>8</a:t>
            </a:fld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9787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6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6A14B-D3FC-4B32-90B1-985DC9C26283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17A00-461D-41A3-84BF-E9CDB7798D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9903A-B7C4-46C6-8162-F1B26B3E75DF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9EA21-CB6B-43EA-B76F-8252A5D3E1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C1A0A-8FCE-48A5-B956-AE0D4D655C58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4FFA9-E65E-4E3D-A2B6-DA42876B3D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D6D388-B7BF-4579-A835-456EEBC75926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0D6B15-5C0C-417F-A858-D805BD364A3C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7213D5-C5A8-45F9-B48E-A3C6D1706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FDAC6D-3298-45D1-86C2-60F551BD2F7B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103AC7-CEE4-4AF5-9810-8507FA6FB8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9ABFD2-0E58-4E99-A539-34F90865C53C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FE2AC-0408-4C90-B29F-36B72F2A7B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D4CF6D-BFE4-4441-9756-3D8754C9C03F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60909E-A201-4BE1-A557-7485590964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478A44-7208-49BD-BAE1-33B692D6B809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4A466-4409-47AD-A7D9-213B37F907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2B31DF-57FF-45ED-9949-C3C526160B67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37A561-3519-4A87-921D-23FC15B9BB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0AB0EF-8AF4-4C0F-8964-BAD3581413F9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97E86-E8D3-419E-A263-DC4E2FED98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EEE34A-1F17-486F-B322-129CA1F79474}" type="datetime1">
              <a:rPr lang="en-US" smtClean="0"/>
              <a:pPr>
                <a:defRPr/>
              </a:pPr>
              <a:t>7/26/2013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1D97E1-9DF6-43E8-BD1E-24F37D2014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581400"/>
            <a:ext cx="7086600" cy="1447800"/>
          </a:xfrm>
        </p:spPr>
        <p:txBody>
          <a:bodyPr>
            <a:normAutofit/>
          </a:bodyPr>
          <a:lstStyle/>
          <a:p>
            <a:pPr eaLnBrk="1" fontAlgn="auto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4000" dirty="0" smtClean="0">
                <a:latin typeface="+mn-lt"/>
              </a:rPr>
              <a:t>Department of Corrections</a:t>
            </a:r>
            <a:endParaRPr lang="en-US" sz="4000" dirty="0">
              <a:latin typeface="+mn-lt"/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3276600" y="4724400"/>
            <a:ext cx="5257800" cy="1676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1700" b="0" dirty="0" smtClean="0"/>
              <a:t>    </a:t>
            </a:r>
          </a:p>
          <a:p>
            <a:pPr eaLnBrk="1" hangingPunct="1"/>
            <a:r>
              <a:rPr lang="en-US" sz="3500" b="0" dirty="0" smtClean="0">
                <a:solidFill>
                  <a:schemeClr val="tx2"/>
                </a:solidFill>
              </a:rPr>
              <a:t>Joint Judiciary Hearing</a:t>
            </a:r>
          </a:p>
          <a:p>
            <a:pPr algn="r" eaLnBrk="1" hangingPunct="1"/>
            <a:r>
              <a:rPr lang="en-US" sz="3500" dirty="0" smtClean="0">
                <a:solidFill>
                  <a:schemeClr val="tx2"/>
                </a:solidFill>
              </a:rPr>
              <a:t>July 25, 2013</a:t>
            </a:r>
            <a:r>
              <a:rPr lang="en-US" sz="3500" b="0" dirty="0" smtClean="0"/>
              <a:t>	</a:t>
            </a:r>
            <a:r>
              <a:rPr lang="en-US" sz="1700" b="0" dirty="0" smtClean="0"/>
              <a:t>	</a:t>
            </a:r>
            <a:endParaRPr lang="en-US" sz="1700" dirty="0" smtClean="0"/>
          </a:p>
          <a:p>
            <a:pPr algn="r" eaLnBrk="1" hangingPunct="1"/>
            <a:r>
              <a:rPr lang="en-US" sz="1700" b="0" dirty="0" smtClean="0"/>
              <a:t> </a:t>
            </a:r>
            <a:endParaRPr lang="en-US" sz="1600" dirty="0" smtClean="0"/>
          </a:p>
        </p:txBody>
      </p:sp>
      <p:pic>
        <p:nvPicPr>
          <p:cNvPr id="14339" name="Picture 3" descr="ADOC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533400"/>
            <a:ext cx="2557331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Overview of Programs </a:t>
            </a:r>
            <a:endParaRPr lang="en-US" b="1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077200" cy="5559425"/>
          </a:xfrm>
        </p:spPr>
        <p:txBody>
          <a:bodyPr>
            <a:normAutofit fontScale="400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en-US" sz="5000" b="1" u="sng" dirty="0" smtClean="0">
                <a:solidFill>
                  <a:schemeClr val="tx2"/>
                </a:solidFill>
              </a:rPr>
              <a:t>Assessment and Referral Services:</a:t>
            </a:r>
            <a:r>
              <a:rPr lang="en-US" sz="5000" dirty="0" smtClean="0">
                <a:solidFill>
                  <a:schemeClr val="tx2"/>
                </a:solidFill>
              </a:rPr>
              <a:t>  Comprehensive substance abuse needs assessment.</a:t>
            </a:r>
          </a:p>
          <a:p>
            <a:pPr lvl="1"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/>
                </a:solidFill>
              </a:rPr>
              <a:t>Located in the Anchorage Correctional Complex, Matsu Pretrial Facility, and in the Anchorage Community.</a:t>
            </a:r>
          </a:p>
          <a:p>
            <a:pPr lvl="1">
              <a:buFont typeface="Arial" pitchFamily="34" charset="0"/>
              <a:buChar char="•"/>
            </a:pPr>
            <a:r>
              <a:rPr lang="en-US" sz="4500" dirty="0" smtClean="0">
                <a:solidFill>
                  <a:schemeClr val="tx2"/>
                </a:solidFill>
              </a:rPr>
              <a:t>Capacity to serve up 1,000 offenders per year.</a:t>
            </a:r>
          </a:p>
          <a:p>
            <a:pPr lvl="0"/>
            <a:endParaRPr lang="en-US" sz="4200" b="1" u="sng" dirty="0">
              <a:solidFill>
                <a:schemeClr val="tx2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sz="5000" b="1" u="sng" dirty="0"/>
              <a:t>Alaska- Native Based Substance Abuse Treatment (</a:t>
            </a:r>
            <a:r>
              <a:rPr lang="en-US" sz="5000" b="1" u="sng" dirty="0" err="1"/>
              <a:t>ANSAT</a:t>
            </a:r>
            <a:r>
              <a:rPr lang="en-US" sz="5000" b="1" u="sng" dirty="0"/>
              <a:t>): </a:t>
            </a:r>
            <a:r>
              <a:rPr lang="en-US" sz="5000" dirty="0"/>
              <a:t>A pilot program that uses traditional Alaska Native values combined with cognitive behavioral principles.  It is a shorter term (4-6 weeks) program with more focus on individual sessions and increased group hours per week.</a:t>
            </a:r>
          </a:p>
          <a:p>
            <a:pPr lvl="1">
              <a:buFont typeface="Arial" pitchFamily="34" charset="0"/>
              <a:buChar char="•"/>
            </a:pPr>
            <a:r>
              <a:rPr lang="en-US" sz="4500" dirty="0"/>
              <a:t>In 2 facilities (AMCC and YKCC).</a:t>
            </a:r>
          </a:p>
          <a:p>
            <a:pPr lvl="1">
              <a:buFont typeface="Arial" pitchFamily="34" charset="0"/>
              <a:buChar char="•"/>
            </a:pPr>
            <a:r>
              <a:rPr lang="en-US" sz="4500" dirty="0"/>
              <a:t>Capacity to serve over 160 offenders per year.</a:t>
            </a:r>
          </a:p>
          <a:p>
            <a:pPr lvl="0"/>
            <a:endParaRPr lang="en-US" sz="4200" b="1" u="sng" dirty="0" smtClean="0">
              <a:solidFill>
                <a:schemeClr val="tx2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sz="5000" b="1" u="sng" dirty="0" smtClean="0">
                <a:solidFill>
                  <a:schemeClr val="tx2"/>
                </a:solidFill>
              </a:rPr>
              <a:t>Life Success Substance Abuse Treatment (LSSAT)</a:t>
            </a:r>
            <a:r>
              <a:rPr lang="en-US" sz="5000" b="1" dirty="0" smtClean="0">
                <a:solidFill>
                  <a:schemeClr val="tx2"/>
                </a:solidFill>
              </a:rPr>
              <a:t>:  </a:t>
            </a:r>
            <a:r>
              <a:rPr lang="en-US" sz="5000" dirty="0" smtClean="0">
                <a:solidFill>
                  <a:schemeClr val="tx2"/>
                </a:solidFill>
              </a:rPr>
              <a:t>A cognitive-behavioral, minimum three months medium intensity treatment program.  </a:t>
            </a:r>
          </a:p>
          <a:p>
            <a:pPr lvl="1">
              <a:buClr>
                <a:schemeClr val="tx2"/>
              </a:buClr>
              <a:buFont typeface="Arial" pitchFamily="34" charset="0"/>
              <a:buChar char="•"/>
            </a:pPr>
            <a:r>
              <a:rPr lang="en-US" sz="4200" dirty="0" smtClean="0">
                <a:solidFill>
                  <a:schemeClr val="tx2"/>
                </a:solidFill>
              </a:rPr>
              <a:t>In 8 of our 13 institutions. </a:t>
            </a:r>
          </a:p>
          <a:p>
            <a:pPr lvl="2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4200" dirty="0" smtClean="0">
                <a:solidFill>
                  <a:schemeClr val="tx2"/>
                </a:solidFill>
              </a:rPr>
              <a:t>Capacity to serve over 500 offenders per year</a:t>
            </a:r>
          </a:p>
          <a:p>
            <a:pPr lvl="1">
              <a:buClr>
                <a:schemeClr val="tx2"/>
              </a:buClr>
              <a:buFont typeface="Arial" pitchFamily="34" charset="0"/>
              <a:buChar char="•"/>
            </a:pPr>
            <a:r>
              <a:rPr lang="en-US" sz="4200" dirty="0" smtClean="0">
                <a:solidFill>
                  <a:schemeClr val="tx2"/>
                </a:solidFill>
              </a:rPr>
              <a:t>In 5 Alaska communities</a:t>
            </a:r>
          </a:p>
          <a:p>
            <a:pPr lvl="2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4200" dirty="0" smtClean="0">
                <a:solidFill>
                  <a:schemeClr val="tx2"/>
                </a:solidFill>
              </a:rPr>
              <a:t>Capacity to serve over 450 offenders per year</a:t>
            </a:r>
          </a:p>
          <a:p>
            <a:pPr marL="0" lvl="0" indent="0">
              <a:buNone/>
            </a:pPr>
            <a:endParaRPr lang="en-US" b="1" u="sng" dirty="0" smtClean="0"/>
          </a:p>
          <a:p>
            <a:pPr lvl="0"/>
            <a:endParaRPr lang="en-US" b="1" u="sng" dirty="0" smtClean="0"/>
          </a:p>
          <a:p>
            <a:pPr lvl="0"/>
            <a:endParaRPr lang="en-US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153400" cy="5867400"/>
          </a:xfrm>
        </p:spPr>
        <p:txBody>
          <a:bodyPr>
            <a:normAutofit fontScale="475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en-US" sz="4200" b="1" u="sng" dirty="0" smtClean="0"/>
              <a:t>Residential Substance Abuse Treatment (RSAT)</a:t>
            </a:r>
            <a:r>
              <a:rPr lang="en-US" sz="4200" b="1" dirty="0" smtClean="0"/>
              <a:t>: </a:t>
            </a:r>
            <a:r>
              <a:rPr lang="en-US" sz="4200" dirty="0" smtClean="0"/>
              <a:t>An intensive inpatient treatment program using a cognitive-behavioral approach. Minimum of six months participation required.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Eagle River: HMCC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Wasilla: GCCC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Seward: SCCC (starting in 2</a:t>
            </a:r>
            <a:r>
              <a:rPr lang="en-US" sz="3600" baseline="30000" dirty="0" smtClean="0"/>
              <a:t>nd</a:t>
            </a:r>
            <a:r>
              <a:rPr lang="en-US" sz="3600" dirty="0" smtClean="0"/>
              <a:t> quarter FY14)</a:t>
            </a:r>
          </a:p>
          <a:p>
            <a:pPr lvl="2">
              <a:buClr>
                <a:schemeClr val="tx2"/>
              </a:buClr>
            </a:pPr>
            <a:r>
              <a:rPr lang="en-US" sz="3600" dirty="0" smtClean="0"/>
              <a:t>Capacity at least 280 offenders per year.</a:t>
            </a:r>
          </a:p>
          <a:p>
            <a:pPr lvl="0"/>
            <a:endParaRPr lang="en-US" b="1" u="sng" dirty="0" smtClean="0"/>
          </a:p>
          <a:p>
            <a:pPr lvl="0">
              <a:buFont typeface="Wingdings" pitchFamily="2" charset="2"/>
              <a:buChar char="v"/>
            </a:pPr>
            <a:r>
              <a:rPr lang="en-US" sz="4200" b="1" u="sng" dirty="0" smtClean="0"/>
              <a:t>Aftercare</a:t>
            </a:r>
            <a:r>
              <a:rPr lang="en-US" sz="4200" b="1" dirty="0" smtClean="0"/>
              <a:t>:   </a:t>
            </a:r>
            <a:r>
              <a:rPr lang="en-US" sz="4200" dirty="0" smtClean="0"/>
              <a:t>Community based aftercare program designed to complement the offender’s custodial treatment. Length of program and program requirements dependent on individual needs.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Anchorage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Fairbanks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Juneau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Kenai</a:t>
            </a:r>
          </a:p>
          <a:p>
            <a:pPr lvl="1">
              <a:buClr>
                <a:schemeClr val="tx2"/>
              </a:buClr>
              <a:buFont typeface="Courier New" pitchFamily="49" charset="0"/>
              <a:buChar char="o"/>
            </a:pPr>
            <a:r>
              <a:rPr lang="en-US" sz="3600" dirty="0" smtClean="0"/>
              <a:t>Palmer</a:t>
            </a:r>
          </a:p>
          <a:p>
            <a:pPr lvl="2">
              <a:buClr>
                <a:schemeClr val="tx2"/>
              </a:buClr>
            </a:pPr>
            <a:r>
              <a:rPr lang="en-US" sz="3600" dirty="0" smtClean="0"/>
              <a:t>Combined capacity over 800 offenders per year.</a:t>
            </a:r>
          </a:p>
          <a:p>
            <a:endParaRPr lang="en-US" sz="4200" b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sz="4200" b="1" dirty="0" smtClean="0">
                <a:solidFill>
                  <a:schemeClr val="tx2"/>
                </a:solidFill>
              </a:rPr>
              <a:t>Results:  </a:t>
            </a:r>
            <a:r>
              <a:rPr lang="en-US" sz="4200" u="sng" dirty="0" smtClean="0">
                <a:solidFill>
                  <a:schemeClr val="tx2"/>
                </a:solidFill>
              </a:rPr>
              <a:t>DOC has followed substance abuse program completers for two and half years and is showing a 14% reduction in recidivism.  This figure is well above the national outcomes of 9-12% recidivism reduction over a 3 year period of time.</a:t>
            </a:r>
          </a:p>
          <a:p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smtClean="0"/>
              <a:t>Mission Statement</a:t>
            </a:r>
            <a:endParaRPr lang="en-US" b="1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3962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sz="3200" i="1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3200" i="1" dirty="0" smtClean="0">
                <a:solidFill>
                  <a:schemeClr val="tx2"/>
                </a:solidFill>
              </a:rPr>
              <a:t>The Alaska Department of Corrections provides secure confinement, reformative programs, and </a:t>
            </a:r>
            <a:r>
              <a:rPr lang="en-US" sz="3200" b="1" i="1" dirty="0" smtClean="0">
                <a:solidFill>
                  <a:schemeClr val="tx2"/>
                </a:solidFill>
              </a:rPr>
              <a:t>a process of supervised community reintegration</a:t>
            </a:r>
            <a:r>
              <a:rPr lang="en-US" sz="3200" i="1" dirty="0" smtClean="0">
                <a:solidFill>
                  <a:schemeClr val="tx2"/>
                </a:solidFill>
              </a:rPr>
              <a:t> to enhance the safety of our communities.</a:t>
            </a:r>
            <a:endParaRPr lang="en-US" sz="3200" dirty="0" smtClean="0">
              <a:solidFill>
                <a:schemeClr val="tx2"/>
              </a:solidFill>
            </a:endParaRPr>
          </a:p>
          <a:p>
            <a:endParaRPr lang="en-US" dirty="0" smtClean="0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579D40-4944-492E-85A4-7AF8D0AAD284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343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Protect the public</a:t>
            </a:r>
          </a:p>
          <a:p>
            <a:r>
              <a:rPr lang="en-US" dirty="0" smtClean="0"/>
              <a:t>Reduce recidivism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Delay the need for the construction of a new prison for sentenced offenders </a:t>
            </a:r>
          </a:p>
          <a:p>
            <a:r>
              <a:rPr lang="en-US" dirty="0" smtClean="0"/>
              <a:t>Ensure that incarcerated offenders spend their time in custody productively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Work collaboratively with stakeholders to achieve these goals. </a:t>
            </a:r>
          </a:p>
          <a:p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5847BC2-4E0B-4636-A29B-2122573A7245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5800" y="381000"/>
            <a:ext cx="7543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u="sng" dirty="0" smtClean="0">
                <a:solidFill>
                  <a:schemeClr val="tx2"/>
                </a:solidFill>
                <a:latin typeface="+mn-lt"/>
              </a:rPr>
              <a:t>At a Glance 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+mn-lt"/>
              </a:rPr>
              <a:t>  </a:t>
            </a:r>
            <a:endParaRPr lang="en-US" sz="2800" dirty="0" smtClean="0">
              <a:solidFill>
                <a:schemeClr val="tx2"/>
              </a:solidFill>
              <a:latin typeface="+mn-lt"/>
            </a:endParaRP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</a:t>
            </a:r>
            <a:r>
              <a:rPr lang="en-US" sz="2800" dirty="0" smtClean="0">
                <a:latin typeface="+mn-lt"/>
              </a:rPr>
              <a:t>In 2012, DOC booked 40,347 offenders into its facilities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As of Dec. 31, 2012, 5,955 offenders are in prison, a CRC or on EM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</a:t>
            </a:r>
            <a:r>
              <a:rPr lang="en-US" sz="2800" dirty="0" smtClean="0">
                <a:latin typeface="+mn-lt"/>
              </a:rPr>
              <a:t>As of Dec. 31, 2012, 6,143 offenders are on probation or parole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13 facilities statewide and 13 field probation offices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</a:t>
            </a:r>
            <a:r>
              <a:rPr lang="en-US" sz="2800" dirty="0" smtClean="0">
                <a:latin typeface="+mn-lt"/>
              </a:rPr>
              <a:t>15 Regional and Community Jail contracts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8 Contract Community Residential Centers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  <a:latin typeface="+mn-lt"/>
              </a:rPr>
              <a:t>  </a:t>
            </a:r>
            <a:r>
              <a:rPr lang="en-US" sz="2800" dirty="0" smtClean="0">
                <a:latin typeface="+mn-lt"/>
              </a:rPr>
              <a:t>Electronic Monitoring Programs operated in 7 communities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Demographics (Dec. 31,2012)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467600" cy="5029200"/>
          </a:xfrm>
        </p:spPr>
        <p:txBody>
          <a:bodyPr/>
          <a:lstStyle/>
          <a:p>
            <a:r>
              <a:rPr lang="en-US" b="1" u="sng" dirty="0" smtClean="0"/>
              <a:t>Gender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1400" dirty="0" smtClean="0"/>
          </a:p>
          <a:p>
            <a:r>
              <a:rPr lang="en-US" b="1" u="sng" dirty="0" smtClean="0"/>
              <a:t>Age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981200"/>
          <a:ext cx="6858000" cy="1137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988"/>
                <a:gridCol w="1815353"/>
                <a:gridCol w="1492624"/>
                <a:gridCol w="1896035"/>
              </a:tblGrid>
              <a:tr h="3793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Institutions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Probation/Parole</a:t>
                      </a:r>
                      <a:endParaRPr lang="en-US" dirty="0"/>
                    </a:p>
                  </a:txBody>
                  <a:tcPr/>
                </a:tc>
              </a:tr>
              <a:tr h="37930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Male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78%</a:t>
                      </a:r>
                      <a:endParaRPr lang="en-US" dirty="0"/>
                    </a:p>
                  </a:txBody>
                  <a:tcPr/>
                </a:tc>
              </a:tr>
              <a:tr h="37930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Female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4191000"/>
          <a:ext cx="6248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676400"/>
                <a:gridCol w="1295400"/>
                <a:gridCol w="1676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Institutions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Probation/ Parole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19 &amp; Under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 – 34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35 – 49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50 &amp; Over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467600" cy="5334000"/>
          </a:xfrm>
        </p:spPr>
        <p:txBody>
          <a:bodyPr/>
          <a:lstStyle/>
          <a:p>
            <a:r>
              <a:rPr lang="en-US" b="1" u="sng" dirty="0" smtClean="0"/>
              <a:t>Race/Ethnicity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676400"/>
          <a:ext cx="7086600" cy="3953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0"/>
                <a:gridCol w="1771650"/>
                <a:gridCol w="1771650"/>
                <a:gridCol w="1771650"/>
              </a:tblGrid>
              <a:tr h="4644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Institutions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Probation/ Parole</a:t>
                      </a:r>
                      <a:endParaRPr lang="en-US" dirty="0"/>
                    </a:p>
                  </a:txBody>
                  <a:tcPr/>
                </a:tc>
              </a:tr>
              <a:tr h="464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Alaska</a:t>
                      </a:r>
                      <a:r>
                        <a:rPr lang="en-US" b="1" baseline="0" dirty="0" smtClean="0"/>
                        <a:t> Native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37%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32%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26%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African American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Asian/Pacific</a:t>
                      </a:r>
                      <a:r>
                        <a:rPr lang="en-US" b="1" baseline="0" dirty="0" smtClean="0"/>
                        <a:t> Islander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Caucasian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46%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56%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Hispanic/ Latino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Other/ Unknown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1%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467600" cy="6172200"/>
          </a:xfrm>
        </p:spPr>
        <p:txBody>
          <a:bodyPr/>
          <a:lstStyle/>
          <a:p>
            <a:r>
              <a:rPr lang="en-US" b="1" u="sng" dirty="0" smtClean="0"/>
              <a:t>Offenses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0E24F55-F071-43A6-9A9D-BBA0446577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990600"/>
          <a:ext cx="5429250" cy="4995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676400"/>
                <a:gridCol w="1466850"/>
              </a:tblGrid>
              <a:tr h="46445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Institutions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CRCs</a:t>
                      </a:r>
                      <a:endParaRPr lang="en-US" dirty="0"/>
                    </a:p>
                  </a:txBody>
                  <a:tcPr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Alcohol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21%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Drugs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Probation/Parole Violations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Person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27%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19%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Property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17%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Public Order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Sex Offenses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16%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Transportation (Traffic Violations)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5%</a:t>
                      </a:r>
                      <a:endParaRPr lang="en-US" sz="2000" dirty="0"/>
                    </a:p>
                  </a:txBody>
                  <a:tcPr anchor="ctr"/>
                </a:tc>
              </a:tr>
              <a:tr h="46445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Weapons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1%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2%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D1BBF-95E0-4127-8A7E-FB7483F9ED3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699375" cy="990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Three Principles of Effective        </a:t>
            </a:r>
            <a:b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Correctional Intervention</a:t>
            </a:r>
          </a:p>
        </p:txBody>
      </p:sp>
      <p:graphicFrame>
        <p:nvGraphicFramePr>
          <p:cNvPr id="28693" name="Group 21"/>
          <p:cNvGraphicFramePr>
            <a:graphicFrameLocks noGrp="1"/>
          </p:cNvGraphicFramePr>
          <p:nvPr>
            <p:ph type="chart" idx="4294967295"/>
          </p:nvPr>
        </p:nvGraphicFramePr>
        <p:xfrm>
          <a:off x="457200" y="1600200"/>
          <a:ext cx="8305800" cy="5035296"/>
        </p:xfrm>
        <a:graphic>
          <a:graphicData uri="http://schemas.openxmlformats.org/drawingml/2006/table">
            <a:tbl>
              <a:tblPr/>
              <a:tblGrid>
                <a:gridCol w="2454445"/>
                <a:gridCol w="5851355"/>
              </a:tblGrid>
              <a:tr h="732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Principles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Description 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3524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Risk 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Devote your time, energy and resources to moderate and high risk cases.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Need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Target the </a:t>
                      </a:r>
                      <a:r>
                        <a:rPr kumimoji="0" 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criminogenic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needs of moderate and high risk offenders (i.e. the dynamic risk factors that, when changed, will change the probability of an offender’s recidivism).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1685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Responsivity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    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              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General: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  <a:cs typeface="Arial" charset="0"/>
                        </a:rPr>
                        <a:t>  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Design your efforts around behavioral and cognitive-behavioral techniques.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+mj-lt"/>
                          <a:cs typeface="Arial" charset="0"/>
                        </a:rPr>
                        <a:t>Specific: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j-lt"/>
                          <a:cs typeface="Arial" charset="0"/>
                        </a:rPr>
                        <a:t> 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Tailor your efforts to the individual abilities (strengths), style, culture and personality of the client.</a:t>
                      </a:r>
                    </a:p>
                  </a:txBody>
                  <a:tcPr marL="81103" marR="811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6397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Assessing Risk</a:t>
            </a:r>
            <a:endParaRPr lang="en-US" b="1" dirty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v"/>
            </a:pPr>
            <a:r>
              <a:rPr lang="en-US" sz="2600" dirty="0" smtClean="0"/>
              <a:t>DOC Classification Policies have been updated to emphasize behavioral incentives that encourage compliance with programming and other expectations.</a:t>
            </a:r>
          </a:p>
          <a:p>
            <a:pPr>
              <a:buFont typeface="Wingdings" pitchFamily="2" charset="2"/>
              <a:buChar char="v"/>
            </a:pPr>
            <a:r>
              <a:rPr lang="en-US" sz="2600" dirty="0" smtClean="0">
                <a:solidFill>
                  <a:schemeClr val="tx2"/>
                </a:solidFill>
              </a:rPr>
              <a:t>DOC Offender Reentry policy including an Offender Management Plan (OMP) provides a road map for the prisoner to determine what programs are needed and will provide a means of measuring a prisoner’s readiness for reentry into the community.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600" dirty="0" smtClean="0"/>
              <a:t>Probation &amp; Parole has received technical assistance from the National Institute of Corrections (NIC), and is in the process of modifying the current risk assessment protocols. </a:t>
            </a:r>
          </a:p>
          <a:p>
            <a:pPr eaLnBrk="1" hangingPunct="1"/>
            <a:endParaRPr lang="en-US" sz="26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D0F8CF-3707-404C-BC48-FD6F1EEECC17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</TotalTime>
  <Words>806</Words>
  <Application>Microsoft Office PowerPoint</Application>
  <PresentationFormat>On-screen Show (4:3)</PresentationFormat>
  <Paragraphs>173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Department of Corrections</vt:lpstr>
      <vt:lpstr>Mission Statement</vt:lpstr>
      <vt:lpstr>Goals</vt:lpstr>
      <vt:lpstr>PowerPoint Presentation</vt:lpstr>
      <vt:lpstr>Demographics (Dec. 31,2012)</vt:lpstr>
      <vt:lpstr>PowerPoint Presentation</vt:lpstr>
      <vt:lpstr>PowerPoint Presentation</vt:lpstr>
      <vt:lpstr>Three Principles of Effective         Correctional Intervention</vt:lpstr>
      <vt:lpstr>Assessing Risk</vt:lpstr>
      <vt:lpstr>Overview of Programs </vt:lpstr>
      <vt:lpstr>PowerPoint Presentation</vt:lpstr>
    </vt:vector>
  </TitlesOfParts>
  <Company>State of Alaska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 Risk Assessment Panel</dc:title>
  <dc:creator>rftaylor</dc:creator>
  <cp:lastModifiedBy>Administrator</cp:lastModifiedBy>
  <cp:revision>114</cp:revision>
  <cp:lastPrinted>2013-01-29T23:43:59Z</cp:lastPrinted>
  <dcterms:created xsi:type="dcterms:W3CDTF">2012-09-10T20:23:47Z</dcterms:created>
  <dcterms:modified xsi:type="dcterms:W3CDTF">2013-07-26T22:55:05Z</dcterms:modified>
</cp:coreProperties>
</file>