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48" r:id="rId2"/>
    <p:sldId id="349" r:id="rId3"/>
    <p:sldId id="350" r:id="rId4"/>
    <p:sldId id="356" r:id="rId5"/>
    <p:sldId id="355" r:id="rId6"/>
    <p:sldId id="357" r:id="rId7"/>
    <p:sldId id="353" r:id="rId8"/>
    <p:sldId id="358" r:id="rId9"/>
    <p:sldId id="344" r:id="rId10"/>
    <p:sldId id="345" r:id="rId11"/>
    <p:sldId id="347" r:id="rId12"/>
    <p:sldId id="354" r:id="rId13"/>
    <p:sldId id="346"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7"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mcphetres" initials="d"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072" autoAdjust="0"/>
  </p:normalViewPr>
  <p:slideViewPr>
    <p:cSldViewPr>
      <p:cViewPr>
        <p:scale>
          <a:sx n="94" d="100"/>
          <a:sy n="94" d="100"/>
        </p:scale>
        <p:origin x="64" y="-5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smtClean="0">
                <a:latin typeface="Arial" panose="020B0604020202020204" pitchFamily="34" charset="0"/>
                <a:cs typeface="Arial" panose="020B0604020202020204" pitchFamily="34" charset="0"/>
              </a:rPr>
              <a:t>Force</a:t>
            </a:r>
            <a:r>
              <a:rPr lang="en-US" sz="2000" b="1" baseline="0" dirty="0" smtClean="0">
                <a:latin typeface="Arial" panose="020B0604020202020204" pitchFamily="34" charset="0"/>
                <a:cs typeface="Arial" panose="020B0604020202020204" pitchFamily="34" charset="0"/>
              </a:rPr>
              <a:t> Structure Allowance</a:t>
            </a:r>
            <a:endParaRPr lang="en-US" sz="2000" b="1" dirty="0">
              <a:latin typeface="Arial" panose="020B0604020202020204" pitchFamily="34" charset="0"/>
              <a:cs typeface="Arial" panose="020B0604020202020204" pitchFamily="34" charset="0"/>
            </a:endParaRPr>
          </a:p>
        </c:rich>
      </c:tx>
      <c:layout>
        <c:manualLayout>
          <c:xMode val="edge"/>
          <c:yMode val="edge"/>
          <c:x val="0.299372881787835"/>
          <c:y val="0.0169491525423729"/>
        </c:manualLayout>
      </c:layout>
      <c:overlay val="0"/>
      <c:spPr>
        <a:noFill/>
        <a:ln>
          <a:solidFill>
            <a:prstClr val="black">
              <a:lumMod val="25000"/>
              <a:lumOff val="75000"/>
            </a:prstClr>
          </a:solidFill>
        </a:ln>
        <a:effectLst/>
      </c:spPr>
    </c:title>
    <c:autoTitleDeleted val="0"/>
    <c:plotArea>
      <c:layout/>
      <c:lineChart>
        <c:grouping val="standard"/>
        <c:varyColors val="0"/>
        <c:ser>
          <c:idx val="0"/>
          <c:order val="0"/>
          <c:tx>
            <c:strRef>
              <c:f>Sheet1!$B$1</c:f>
              <c:strCache>
                <c:ptCount val="1"/>
                <c:pt idx="0">
                  <c:v>FSA/ES</c:v>
                </c:pt>
              </c:strCache>
            </c:strRef>
          </c:tx>
          <c:spPr>
            <a:ln w="4762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FY15</c:v>
                </c:pt>
                <c:pt idx="1">
                  <c:v>FY16</c:v>
                </c:pt>
                <c:pt idx="2">
                  <c:v>FY17</c:v>
                </c:pt>
                <c:pt idx="3">
                  <c:v>FY18</c:v>
                </c:pt>
                <c:pt idx="4">
                  <c:v>FY19</c:v>
                </c:pt>
              </c:strCache>
            </c:strRef>
          </c:cat>
          <c:val>
            <c:numRef>
              <c:f>Sheet1!$B$2:$B$6</c:f>
              <c:numCache>
                <c:formatCode>General</c:formatCode>
                <c:ptCount val="5"/>
                <c:pt idx="0">
                  <c:v>1986.0</c:v>
                </c:pt>
                <c:pt idx="1">
                  <c:v>1951.0</c:v>
                </c:pt>
                <c:pt idx="2">
                  <c:v>1820.0</c:v>
                </c:pt>
                <c:pt idx="3">
                  <c:v>1756.0</c:v>
                </c:pt>
                <c:pt idx="4">
                  <c:v>1756.0</c:v>
                </c:pt>
              </c:numCache>
            </c:numRef>
          </c:val>
          <c:smooth val="0"/>
        </c:ser>
        <c:dLbls>
          <c:showLegendKey val="0"/>
          <c:showVal val="0"/>
          <c:showCatName val="0"/>
          <c:showSerName val="0"/>
          <c:showPercent val="0"/>
          <c:showBubbleSize val="0"/>
        </c:dLbls>
        <c:marker val="1"/>
        <c:smooth val="0"/>
        <c:axId val="-1997476024"/>
        <c:axId val="472033368"/>
      </c:lineChart>
      <c:catAx>
        <c:axId val="-1997476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72033368"/>
        <c:crosses val="autoZero"/>
        <c:auto val="1"/>
        <c:lblAlgn val="ctr"/>
        <c:lblOffset val="100"/>
        <c:noMultiLvlLbl val="0"/>
      </c:catAx>
      <c:valAx>
        <c:axId val="4720333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Personnel</a:t>
                </a:r>
                <a:endParaRPr lang="en-US" dirty="0"/>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97476024"/>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38649"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135" y="0"/>
            <a:ext cx="3038648" cy="465138"/>
          </a:xfrm>
          <a:prstGeom prst="rect">
            <a:avLst/>
          </a:prstGeom>
        </p:spPr>
        <p:txBody>
          <a:bodyPr vert="horz" lIns="91440" tIns="45720" rIns="91440" bIns="45720" rtlCol="0"/>
          <a:lstStyle>
            <a:lvl1pPr algn="r">
              <a:defRPr sz="1200"/>
            </a:lvl1pPr>
          </a:lstStyle>
          <a:p>
            <a:fld id="{7B2BFE76-A71C-4716-9710-73BF01227845}" type="datetimeFigureOut">
              <a:rPr lang="en-US" smtClean="0"/>
              <a:t>2/8/16</a:t>
            </a:fld>
            <a:endParaRPr lang="en-US"/>
          </a:p>
        </p:txBody>
      </p:sp>
      <p:sp>
        <p:nvSpPr>
          <p:cNvPr id="4" name="Footer Placeholder 3"/>
          <p:cNvSpPr>
            <a:spLocks noGrp="1"/>
          </p:cNvSpPr>
          <p:nvPr>
            <p:ph type="ftr" sz="quarter" idx="2"/>
          </p:nvPr>
        </p:nvSpPr>
        <p:spPr>
          <a:xfrm>
            <a:off x="4" y="8829675"/>
            <a:ext cx="3038649"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135" y="8829675"/>
            <a:ext cx="3038648" cy="465138"/>
          </a:xfrm>
          <a:prstGeom prst="rect">
            <a:avLst/>
          </a:prstGeom>
        </p:spPr>
        <p:txBody>
          <a:bodyPr vert="horz" lIns="91440" tIns="45720" rIns="91440" bIns="45720" rtlCol="0" anchor="b"/>
          <a:lstStyle>
            <a:lvl1pPr algn="r">
              <a:defRPr sz="1200"/>
            </a:lvl1pPr>
          </a:lstStyle>
          <a:p>
            <a:fld id="{42A6ECBC-5539-4A7A-ADA5-130CBCBAF019}" type="slidenum">
              <a:rPr lang="en-US" smtClean="0"/>
              <a:t>‹#›</a:t>
            </a:fld>
            <a:endParaRPr lang="en-US"/>
          </a:p>
        </p:txBody>
      </p:sp>
    </p:spTree>
    <p:extLst>
      <p:ext uri="{BB962C8B-B14F-4D97-AF65-F5344CB8AC3E}">
        <p14:creationId xmlns:p14="http://schemas.microsoft.com/office/powerpoint/2010/main" val="23848597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3038649"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135" y="0"/>
            <a:ext cx="3038648" cy="465138"/>
          </a:xfrm>
          <a:prstGeom prst="rect">
            <a:avLst/>
          </a:prstGeom>
        </p:spPr>
        <p:txBody>
          <a:bodyPr vert="horz" lIns="91440" tIns="45720" rIns="91440" bIns="45720" rtlCol="0"/>
          <a:lstStyle>
            <a:lvl1pPr algn="r">
              <a:defRPr sz="1200"/>
            </a:lvl1pPr>
          </a:lstStyle>
          <a:p>
            <a:fld id="{5F253D79-0193-4495-96E6-56AA7D5CEB01}" type="datetimeFigureOut">
              <a:rPr lang="en-US" smtClean="0"/>
              <a:t>2/8/16</a:t>
            </a:fld>
            <a:endParaRPr lang="en-US"/>
          </a:p>
        </p:txBody>
      </p:sp>
      <p:sp>
        <p:nvSpPr>
          <p:cNvPr id="4" name="Slide Image Placeholder 3"/>
          <p:cNvSpPr>
            <a:spLocks noGrp="1" noRot="1" noChangeAspect="1"/>
          </p:cNvSpPr>
          <p:nvPr>
            <p:ph type="sldImg" idx="2"/>
          </p:nvPr>
        </p:nvSpPr>
        <p:spPr>
          <a:xfrm>
            <a:off x="1181100" y="696913"/>
            <a:ext cx="4649788" cy="34877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848" y="4416431"/>
            <a:ext cx="560832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4" y="8829675"/>
            <a:ext cx="3038649"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135" y="8829675"/>
            <a:ext cx="3038648" cy="465138"/>
          </a:xfrm>
          <a:prstGeom prst="rect">
            <a:avLst/>
          </a:prstGeom>
        </p:spPr>
        <p:txBody>
          <a:bodyPr vert="horz" lIns="91440" tIns="45720" rIns="91440" bIns="45720" rtlCol="0" anchor="b"/>
          <a:lstStyle>
            <a:lvl1pPr algn="r">
              <a:defRPr sz="1200"/>
            </a:lvl1pPr>
          </a:lstStyle>
          <a:p>
            <a:fld id="{38FC74E3-A692-4F3C-A592-2BA9111592F8}" type="slidenum">
              <a:rPr lang="en-US" smtClean="0"/>
              <a:t>‹#›</a:t>
            </a:fld>
            <a:endParaRPr lang="en-US"/>
          </a:p>
        </p:txBody>
      </p:sp>
    </p:spTree>
    <p:extLst>
      <p:ext uri="{BB962C8B-B14F-4D97-AF65-F5344CB8AC3E}">
        <p14:creationId xmlns:p14="http://schemas.microsoft.com/office/powerpoint/2010/main" val="16302586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4</a:t>
            </a:fld>
            <a:endParaRPr lang="en-US" dirty="0"/>
          </a:p>
        </p:txBody>
      </p:sp>
    </p:spTree>
    <p:extLst>
      <p:ext uri="{BB962C8B-B14F-4D97-AF65-F5344CB8AC3E}">
        <p14:creationId xmlns:p14="http://schemas.microsoft.com/office/powerpoint/2010/main" val="3584506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8D7AF10-2242-4222-AD5F-7272A24AE951}" type="slidenum">
              <a:rPr lang="en-US" smtClean="0"/>
              <a:pPr/>
              <a:t>16</a:t>
            </a:fld>
            <a:endParaRPr lang="en-US" dirty="0" smtClean="0"/>
          </a:p>
        </p:txBody>
      </p:sp>
      <p:sp>
        <p:nvSpPr>
          <p:cNvPr id="67587" name="Rectangle 2"/>
          <p:cNvSpPr>
            <a:spLocks noGrp="1" noRot="1" noChangeAspect="1" noChangeArrowheads="1" noTextEdit="1"/>
          </p:cNvSpPr>
          <p:nvPr>
            <p:ph type="sldImg"/>
          </p:nvPr>
        </p:nvSpPr>
        <p:spPr>
          <a:xfrm>
            <a:off x="1181100" y="698500"/>
            <a:ext cx="4646613" cy="3486150"/>
          </a:xfrm>
          <a:ln/>
        </p:spPr>
      </p:sp>
      <p:sp>
        <p:nvSpPr>
          <p:cNvPr id="67588" name="Rectangle 3"/>
          <p:cNvSpPr>
            <a:spLocks noGrp="1" noChangeArrowheads="1"/>
          </p:cNvSpPr>
          <p:nvPr>
            <p:ph type="body" idx="1"/>
          </p:nvPr>
        </p:nvSpPr>
        <p:spPr>
          <a:xfrm>
            <a:off x="933973" y="4415790"/>
            <a:ext cx="5142455" cy="4183380"/>
          </a:xfrm>
          <a:noFill/>
          <a:ln w="9525"/>
        </p:spPr>
        <p:txBody>
          <a:bodyPr/>
          <a:lstStyle/>
          <a:p>
            <a:r>
              <a:rPr lang="en-US" dirty="0" smtClean="0"/>
              <a:t>As</a:t>
            </a:r>
            <a:r>
              <a:rPr lang="en-US" baseline="0" dirty="0" smtClean="0"/>
              <a:t> you know, the guard supports both the Federal missions and State missions.  The AK ANG has forces continually training, exercising and deploying for the commander of Pacific Air Forces, our major command, as well as Air Combat Command, Air Mobility Command and </a:t>
            </a:r>
            <a:r>
              <a:rPr lang="en-US" baseline="0" dirty="0" err="1" smtClean="0"/>
              <a:t>Norad</a:t>
            </a:r>
            <a:r>
              <a:rPr lang="en-US" baseline="0" dirty="0" smtClean="0"/>
              <a:t>/</a:t>
            </a:r>
            <a:r>
              <a:rPr lang="en-US" baseline="0" dirty="0" err="1" smtClean="0"/>
              <a:t>Northcom</a:t>
            </a:r>
            <a:r>
              <a:rPr lang="en-US" baseline="0" dirty="0" smtClean="0"/>
              <a:t>.  Concurrently we perform the state missions on an as needed, or as requested basis, most notably and frequently in the form of search and rescue.  I know DMVA provided the “iceberg” slide which reflects State General Funds spent and Federal Dollars received --- the Air Guard executes approximately 2.9 mil in state general funds, while executing  over 166.6 mil in federal dollars for the federal missions supported. </a:t>
            </a:r>
            <a:endParaRPr lang="en-US" dirty="0" smtClean="0"/>
          </a:p>
        </p:txBody>
      </p:sp>
    </p:spTree>
    <p:extLst>
      <p:ext uri="{BB962C8B-B14F-4D97-AF65-F5344CB8AC3E}">
        <p14:creationId xmlns:p14="http://schemas.microsoft.com/office/powerpoint/2010/main" val="2792997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894BE521-A7D3-46C2-9F3A-E9E17CF6AAA0}" type="slidenum">
              <a:rPr lang="en-US" smtClean="0"/>
              <a:pPr/>
              <a:t>17</a:t>
            </a:fld>
            <a:endParaRPr lang="en-US" dirty="0" smtClean="0"/>
          </a:p>
        </p:txBody>
      </p:sp>
      <p:sp>
        <p:nvSpPr>
          <p:cNvPr id="71683" name="Rectangle 2"/>
          <p:cNvSpPr>
            <a:spLocks noGrp="1" noRot="1" noChangeAspect="1" noChangeArrowheads="1" noTextEdit="1"/>
          </p:cNvSpPr>
          <p:nvPr>
            <p:ph type="sldImg"/>
          </p:nvPr>
        </p:nvSpPr>
        <p:spPr>
          <a:xfrm>
            <a:off x="1181100" y="698500"/>
            <a:ext cx="4646613" cy="3486150"/>
          </a:xfrm>
          <a:ln/>
        </p:spPr>
      </p:sp>
      <p:sp>
        <p:nvSpPr>
          <p:cNvPr id="71684" name="Rectangle 3"/>
          <p:cNvSpPr>
            <a:spLocks noGrp="1" noChangeArrowheads="1"/>
          </p:cNvSpPr>
          <p:nvPr>
            <p:ph type="body" idx="1"/>
          </p:nvPr>
        </p:nvSpPr>
        <p:spPr>
          <a:xfrm>
            <a:off x="933973" y="4415790"/>
            <a:ext cx="5142455" cy="4183380"/>
          </a:xfrm>
          <a:noFill/>
          <a:ln w="9525"/>
        </p:spPr>
        <p:txBody>
          <a:bodyPr/>
          <a:lstStyle/>
          <a:p>
            <a:r>
              <a:rPr lang="en-US" baseline="0" dirty="0" smtClean="0"/>
              <a:t>We do this with over 2100 air guard members in 3 locations.  At Eielson AFB in Fairbanks is the 168</a:t>
            </a:r>
            <a:r>
              <a:rPr lang="en-US" baseline="30000" dirty="0" smtClean="0"/>
              <a:t>th</a:t>
            </a:r>
            <a:r>
              <a:rPr lang="en-US" baseline="0" dirty="0" smtClean="0"/>
              <a:t> Wing, which previous to 3 Feb of this year was the 168</a:t>
            </a:r>
            <a:r>
              <a:rPr lang="en-US" baseline="30000" dirty="0" smtClean="0"/>
              <a:t>th</a:t>
            </a:r>
            <a:r>
              <a:rPr lang="en-US" baseline="0" dirty="0" smtClean="0"/>
              <a:t> Air Refueling Wing.  It was officially re-designated to reflect the inclusion of the 213</a:t>
            </a:r>
            <a:r>
              <a:rPr lang="en-US" baseline="30000" dirty="0" smtClean="0"/>
              <a:t>th</a:t>
            </a:r>
            <a:r>
              <a:rPr lang="en-US" baseline="0" dirty="0" smtClean="0"/>
              <a:t> Space Warning Squadron at Clear Air Station.  South at JBER, is the 176</a:t>
            </a:r>
            <a:r>
              <a:rPr lang="en-US" baseline="30000" dirty="0" smtClean="0"/>
              <a:t>th</a:t>
            </a:r>
            <a:r>
              <a:rPr lang="en-US" baseline="0" dirty="0" smtClean="0"/>
              <a:t> Wing, one of the most complex organizations in the Air Guard, with 4 primary mission sets, to include strategic and tactical airlift, the Air Defense Squadron, and our Rescue triad which includes the Guardian Angels, the rescue helicopters and the HC130s that provide refueling capability to the rescue </a:t>
            </a:r>
            <a:r>
              <a:rPr lang="en-US" baseline="0" dirty="0" err="1" smtClean="0"/>
              <a:t>helos</a:t>
            </a:r>
            <a:r>
              <a:rPr lang="en-US" baseline="0" dirty="0" smtClean="0"/>
              <a:t>.   Both wings also have the “standard” supporting units typical to the Air Force Wing construct; to include civil engineering, security forces, logistics, medical support and communications squadrons.  The diverse primary mission sets as well as the supporting organizations can be leveraged for state domestic operational needs. </a:t>
            </a:r>
            <a:endParaRPr lang="en-US" dirty="0" smtClean="0"/>
          </a:p>
        </p:txBody>
      </p:sp>
    </p:spTree>
    <p:extLst>
      <p:ext uri="{BB962C8B-B14F-4D97-AF65-F5344CB8AC3E}">
        <p14:creationId xmlns:p14="http://schemas.microsoft.com/office/powerpoint/2010/main" val="3227521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keeping</a:t>
            </a:r>
            <a:r>
              <a:rPr lang="en-US" baseline="0" dirty="0" smtClean="0"/>
              <a:t> with the</a:t>
            </a:r>
            <a:r>
              <a:rPr lang="en-US" dirty="0" smtClean="0"/>
              <a:t> DoD’s focus and</a:t>
            </a:r>
            <a:r>
              <a:rPr lang="en-US" baseline="0" dirty="0" smtClean="0"/>
              <a:t> prioritization</a:t>
            </a:r>
            <a:r>
              <a:rPr lang="en-US" dirty="0" smtClean="0"/>
              <a:t> on total force integration, your Alaska Air Guard</a:t>
            </a:r>
            <a:r>
              <a:rPr lang="en-US" baseline="0" dirty="0" smtClean="0"/>
              <a:t> is a committed total force participant, seamlessly deploying with active duty to overseas missions, and just as notably, integrating to a high level here at home.  We provide a classic guard association of operators and maintainers to the active duty C-17 strategic airlift mission on JBER through the 249</a:t>
            </a:r>
            <a:r>
              <a:rPr lang="en-US" baseline="30000" dirty="0" smtClean="0"/>
              <a:t>th</a:t>
            </a:r>
            <a:r>
              <a:rPr lang="en-US" baseline="0" dirty="0" smtClean="0"/>
              <a:t> Airlift Squadron.   </a:t>
            </a:r>
            <a:r>
              <a:rPr lang="en-US" dirty="0" smtClean="0"/>
              <a:t>Your Alaska Air Guard</a:t>
            </a:r>
            <a:r>
              <a:rPr lang="en-US" baseline="0" dirty="0" smtClean="0"/>
              <a:t> is also unique in the number of on-going federal missions being funded/executed, essentially deployed in-place, 24/7, 365 days a year.  Our tankers sit alert at Eielson in support of the Alaska NORAD Region, while the Rescue forces provide alert capability to the 11</a:t>
            </a:r>
            <a:r>
              <a:rPr lang="en-US" baseline="30000" dirty="0" smtClean="0"/>
              <a:t>th</a:t>
            </a:r>
            <a:r>
              <a:rPr lang="en-US" baseline="0" dirty="0" smtClean="0"/>
              <a:t> Air Force active duty fighters, enabling their NORAD response and expanded training capacity.   The Air Defense squadron  on JBER is on duty 24/7, 365, maintaining continuous air defense threat watch over the Alaskan area of responsibility. The 213</a:t>
            </a:r>
            <a:r>
              <a:rPr lang="en-US" baseline="30000" dirty="0" smtClean="0"/>
              <a:t>th</a:t>
            </a:r>
            <a:r>
              <a:rPr lang="en-US" baseline="0" dirty="0" smtClean="0"/>
              <a:t> Space Warning Squadron also executes a 24/7, 365 mission – with the Air Guard providing 90% of the space operators and 100% of the Clear AFS defense forces for the Air Force Space mission.  </a:t>
            </a:r>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18</a:t>
            </a:fld>
            <a:endParaRPr lang="en-US"/>
          </a:p>
        </p:txBody>
      </p:sp>
    </p:spTree>
    <p:extLst>
      <p:ext uri="{BB962C8B-B14F-4D97-AF65-F5344CB8AC3E}">
        <p14:creationId xmlns:p14="http://schemas.microsoft.com/office/powerpoint/2010/main" val="3619203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AK ANG is manned with a higher percentage of fulltime guardsmen due to our expanded federal mission set, which gives us capacity to leverage skill sets and capability in support of state needs.  For example, in 2015, the 168</a:t>
            </a:r>
            <a:r>
              <a:rPr lang="en-US" baseline="30000" dirty="0" smtClean="0"/>
              <a:t>th</a:t>
            </a:r>
            <a:r>
              <a:rPr lang="en-US" baseline="0" dirty="0" smtClean="0"/>
              <a:t> Medical Group participated in Mission of Mercy for the Fairbanks region, treating over 886 patients and providing approximately $850K in medical care. Veteran’s stand-down assisted 570 Fairbanks region veterans with medical services, hygiene supplies, food donations and clothing.  The 176</a:t>
            </a:r>
            <a:r>
              <a:rPr lang="en-US" baseline="30000" dirty="0" smtClean="0"/>
              <a:t>th</a:t>
            </a:r>
            <a:r>
              <a:rPr lang="en-US" baseline="0" dirty="0" smtClean="0"/>
              <a:t> Wing supported the largest reoccurring Incident Response Team in the nation; Operation Arctic Care; visiting 16 villages, delivering medical and dental care to over 3000 Alaskans, and transporting personnel and over 67 tons of cargo. The 176</a:t>
            </a:r>
            <a:r>
              <a:rPr lang="en-US" baseline="30000" dirty="0" smtClean="0"/>
              <a:t>th</a:t>
            </a:r>
            <a:r>
              <a:rPr lang="en-US" baseline="0" dirty="0" smtClean="0"/>
              <a:t> Wing also provided airlift for the multiple village visits for Operation Santa Claus, bringing goods/supplies and holiday cheer to rural regions of the state.  I mentioned rescue earlier, as it is the most visible, immediate and frequently requested capability --- the ANG supported 101 missions in 2015, with 71 saves reported. </a:t>
            </a:r>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19</a:t>
            </a:fld>
            <a:endParaRPr lang="en-US"/>
          </a:p>
        </p:txBody>
      </p:sp>
    </p:spTree>
    <p:extLst>
      <p:ext uri="{BB962C8B-B14F-4D97-AF65-F5344CB8AC3E}">
        <p14:creationId xmlns:p14="http://schemas.microsoft.com/office/powerpoint/2010/main" val="317974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the deployments keep coming --  our tankers have one of the highest ops tempos in the guard, with 67% of their missions being operational, not training – in 2015 they deployed over 150 members to Central Command, flew 686 combat hours and offloaded 2.6 mil </a:t>
            </a:r>
            <a:r>
              <a:rPr lang="en-US" baseline="0" dirty="0" err="1" smtClean="0"/>
              <a:t>pdns</a:t>
            </a:r>
            <a:r>
              <a:rPr lang="en-US" baseline="0" dirty="0" smtClean="0"/>
              <a:t> of fuel during 328 combat missions.  For the 176</a:t>
            </a:r>
            <a:r>
              <a:rPr lang="en-US" baseline="30000" dirty="0" smtClean="0"/>
              <a:t>th</a:t>
            </a:r>
            <a:r>
              <a:rPr lang="en-US" baseline="0" dirty="0" smtClean="0"/>
              <a:t> Wing, our Guardian Angel teams were deployed over 13 months of the last 24, and the 144</a:t>
            </a:r>
            <a:r>
              <a:rPr lang="en-US" baseline="30000" dirty="0" smtClean="0"/>
              <a:t>th</a:t>
            </a:r>
            <a:r>
              <a:rPr lang="en-US" baseline="0" dirty="0" smtClean="0"/>
              <a:t> Airlift Squadron deployed C-130s aircraft, flying over 800 missions and carrying over 20 mil </a:t>
            </a:r>
            <a:r>
              <a:rPr lang="en-US" baseline="0" dirty="0" err="1" smtClean="0"/>
              <a:t>pdns</a:t>
            </a:r>
            <a:r>
              <a:rPr lang="en-US" baseline="0" dirty="0" smtClean="0"/>
              <a:t> of cargo.  Our C-17 expeditionary crews supported multiple rotations, logging almost 4000 </a:t>
            </a:r>
            <a:r>
              <a:rPr lang="en-US" baseline="0" dirty="0" err="1" smtClean="0"/>
              <a:t>hrs</a:t>
            </a:r>
            <a:r>
              <a:rPr lang="en-US" baseline="0" dirty="0" smtClean="0"/>
              <a:t> while delivering over 29 mil </a:t>
            </a:r>
            <a:r>
              <a:rPr lang="en-US" baseline="0" dirty="0" err="1" smtClean="0"/>
              <a:t>pnds</a:t>
            </a:r>
            <a:r>
              <a:rPr lang="en-US" baseline="0" dirty="0" smtClean="0"/>
              <a:t> of cargo and moving over 7000 passengers.   Our civil engineering and security forces warriors only recently returned from their Operation Enduring Freedom commitments.  Your Alaska Air Guardsmen were busy, and they will be just as busy in 2016.</a:t>
            </a:r>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20</a:t>
            </a:fld>
            <a:endParaRPr lang="en-US"/>
          </a:p>
        </p:txBody>
      </p:sp>
    </p:spTree>
    <p:extLst>
      <p:ext uri="{BB962C8B-B14F-4D97-AF65-F5344CB8AC3E}">
        <p14:creationId xmlns:p14="http://schemas.microsoft.com/office/powerpoint/2010/main" val="1007173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that doesn’t mean</a:t>
            </a:r>
            <a:r>
              <a:rPr lang="en-US" baseline="0" dirty="0" smtClean="0"/>
              <a:t> we don’t have our eyes on the future --- ensuring that we stay vital and relevant to the state and nation.  I mentioned the re-designation of the 168</a:t>
            </a:r>
            <a:r>
              <a:rPr lang="en-US" baseline="30000" dirty="0" smtClean="0"/>
              <a:t>th</a:t>
            </a:r>
            <a:r>
              <a:rPr lang="en-US" baseline="0" dirty="0" smtClean="0"/>
              <a:t> Wing, recognizing the inclusion of the space mission, expanding their organizational construct.  We are looking for ways to help meet the total force tanker requirements here in Alaska as well, as there is more refueling need than there is capacity in the state.  A goal of establishing an active duty association, placing active duty operators and maintainers against the air guard tankers in conjunction with our current squadron, is a viable solution and one we are pursuing.   </a:t>
            </a:r>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21</a:t>
            </a:fld>
            <a:endParaRPr lang="en-US"/>
          </a:p>
        </p:txBody>
      </p:sp>
    </p:spTree>
    <p:extLst>
      <p:ext uri="{BB962C8B-B14F-4D97-AF65-F5344CB8AC3E}">
        <p14:creationId xmlns:p14="http://schemas.microsoft.com/office/powerpoint/2010/main" val="3632105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Chief</a:t>
            </a:r>
            <a:r>
              <a:rPr lang="en-US" baseline="0" dirty="0" smtClean="0"/>
              <a:t> and I know our missions, tempo and initiatives can’t come at the expense of our Airman.  To close,  I’ll ask him to take a moment to explain some of our professional development and Airman care priorities. </a:t>
            </a:r>
          </a:p>
          <a:p>
            <a:endParaRPr lang="en-US" baseline="0" dirty="0" smtClean="0"/>
          </a:p>
          <a:p>
            <a:r>
              <a:rPr lang="en-US" baseline="0" dirty="0" smtClean="0"/>
              <a:t>Chief Calvin: The professional and personal development of every airmen in the Alaska Air National Guard is a top priority of the organization; to ensure members have the skills necessary to be successful.  Towards that goal, we have implemented standardized, written performance evaluations for our Traditional Guardsmen to give them the feedback they need for future development.  In addition, we have developed a Chief Master Sergeant Development Panel to highlight future senior enlisted leaders in the organization and to groom them for advanced leadership opportunities. </a:t>
            </a:r>
          </a:p>
          <a:p>
            <a:endParaRPr lang="en-US" baseline="0" dirty="0" smtClean="0"/>
          </a:p>
          <a:p>
            <a:r>
              <a:rPr lang="en-US" baseline="0" dirty="0" smtClean="0"/>
              <a:t>Airmen care is always at the forefront of the Alaska Air National Guard’s priorities.  This past year we have funded full-time Chaplain positions at both wings to ensure immediate access to meet their counseling and spiritual wellness needs.  Finally, both wings have Director’s of Psychological Health professionals that provide short and long-term counseling, as well as serving as liaisons with other mental health professionals in both the military and in the civilian sector.</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closing, </a:t>
            </a:r>
            <a:r>
              <a:rPr lang="en-US" baseline="0" dirty="0" err="1" smtClean="0"/>
              <a:t>Mr</a:t>
            </a:r>
            <a:r>
              <a:rPr lang="en-US" baseline="0" dirty="0" smtClean="0"/>
              <a:t> Chairman,  I want to assure you that your Alaska Air </a:t>
            </a:r>
            <a:r>
              <a:rPr lang="en-US" sz="1200" kern="1200" dirty="0" smtClean="0">
                <a:solidFill>
                  <a:schemeClr val="tx1"/>
                </a:solidFill>
                <a:effectLst/>
                <a:latin typeface="+mn-lt"/>
                <a:ea typeface="+mn-ea"/>
                <a:cs typeface="+mn-cs"/>
              </a:rPr>
              <a:t>Guard is filled with highly trained and motivated Airman.</a:t>
            </a:r>
            <a:r>
              <a:rPr lang="en-US" sz="1200" kern="1200" baseline="0" dirty="0" smtClean="0">
                <a:solidFill>
                  <a:schemeClr val="tx1"/>
                </a:solidFill>
                <a:effectLst/>
                <a:latin typeface="+mn-lt"/>
                <a:ea typeface="+mn-ea"/>
                <a:cs typeface="+mn-cs"/>
              </a:rPr>
              <a:t>  They are your neighbors, friends and co-workers.  As members of our community, they go above and beyond in their commitment to serve the nation and the great State of Alaska.  We appreciate the opportunity to speak to you today about their accomplishments.   </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38FC74E3-A692-4F3C-A592-2BA9111592F8}" type="slidenum">
              <a:rPr lang="en-US" smtClean="0"/>
              <a:t>22</a:t>
            </a:fld>
            <a:endParaRPr lang="en-US"/>
          </a:p>
        </p:txBody>
      </p:sp>
    </p:spTree>
    <p:extLst>
      <p:ext uri="{BB962C8B-B14F-4D97-AF65-F5344CB8AC3E}">
        <p14:creationId xmlns:p14="http://schemas.microsoft.com/office/powerpoint/2010/main" val="2719215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8FC74E3-A692-4F3C-A592-2BA9111592F8}" type="slidenum">
              <a:rPr lang="en-US" smtClean="0"/>
              <a:t>23</a:t>
            </a:fld>
            <a:endParaRPr lang="en-US"/>
          </a:p>
        </p:txBody>
      </p:sp>
    </p:spTree>
    <p:extLst>
      <p:ext uri="{BB962C8B-B14F-4D97-AF65-F5344CB8AC3E}">
        <p14:creationId xmlns:p14="http://schemas.microsoft.com/office/powerpoint/2010/main" val="3636707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Mr. Chairman, representatives of the Joint Armed Services Committee, good Afternoon.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 Colonel Joe Streff, the commander of the Alaska Army National Guard. I’m here with Command Sergeant</a:t>
            </a:r>
            <a:r>
              <a:rPr lang="en-US" sz="1200" kern="1200" baseline="0" dirty="0" smtClean="0">
                <a:solidFill>
                  <a:schemeClr val="tx1"/>
                </a:solidFill>
                <a:effectLst/>
                <a:latin typeface="+mn-lt"/>
                <a:ea typeface="+mn-ea"/>
                <a:cs typeface="+mn-cs"/>
              </a:rPr>
              <a:t> Major Marc Petersen, the senior noncommissioned officer </a:t>
            </a:r>
            <a:r>
              <a:rPr lang="en-US" sz="1200" kern="1200" dirty="0" smtClean="0">
                <a:solidFill>
                  <a:schemeClr val="tx1"/>
                </a:solidFill>
                <a:effectLst/>
                <a:latin typeface="+mn-lt"/>
                <a:ea typeface="+mn-ea"/>
                <a:cs typeface="+mn-cs"/>
              </a:rPr>
              <a:t>for our organization.  We’d like to share with you a little bit about the Alaska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Army National Guard and how we operate in our great state.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24</a:t>
            </a:fld>
            <a:endParaRPr lang="en-US" dirty="0"/>
          </a:p>
        </p:txBody>
      </p:sp>
    </p:spTree>
    <p:extLst>
      <p:ext uri="{BB962C8B-B14F-4D97-AF65-F5344CB8AC3E}">
        <p14:creationId xmlns:p14="http://schemas.microsoft.com/office/powerpoint/2010/main" val="2104426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a:p>
            <a:r>
              <a:rPr lang="en-US" sz="1200" kern="1200" dirty="0" smtClean="0">
                <a:solidFill>
                  <a:schemeClr val="tx1"/>
                </a:solidFill>
                <a:effectLst/>
                <a:latin typeface="+mn-lt"/>
                <a:ea typeface="+mn-ea"/>
                <a:cs typeface="+mn-cs"/>
              </a:rPr>
              <a:t>Our vision and mission are the foundational principles for how we organize, train, equip,</a:t>
            </a:r>
            <a:r>
              <a:rPr lang="en-US" sz="1200" kern="1200" baseline="0" dirty="0" smtClean="0">
                <a:solidFill>
                  <a:schemeClr val="tx1"/>
                </a:solidFill>
                <a:effectLst/>
                <a:latin typeface="+mn-lt"/>
                <a:ea typeface="+mn-ea"/>
                <a:cs typeface="+mn-cs"/>
              </a:rPr>
              <a:t> recruit and sustain our force.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Our Vision: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 diverse, trusted, and capable organization ready to conduct Unified Land Operations for the federal government and the State of Alaska.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Our Mission: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Maintain ready units and Soldiers who are available to support the Governor and fellow Alaskans for domestic operations while also ready to deploy worldwide in support of the National Military Strategy.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to the</a:t>
            </a:r>
            <a:r>
              <a:rPr lang="en-US" sz="1200" kern="1200" baseline="0" dirty="0" smtClean="0">
                <a:solidFill>
                  <a:schemeClr val="tx1"/>
                </a:solidFill>
                <a:effectLst/>
                <a:latin typeface="+mn-lt"/>
                <a:ea typeface="+mn-ea"/>
                <a:cs typeface="+mn-cs"/>
              </a:rPr>
              <a:t> vision and mission, we have four lines of effort which dovetail into the Adjutant General’s priorities. These include: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Lines of Effort:</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Provide a relevant, ready and available force </a:t>
            </a:r>
          </a:p>
          <a:p>
            <a:pPr lvl="0"/>
            <a:r>
              <a:rPr lang="en-US" sz="1200" kern="1200" dirty="0" smtClean="0">
                <a:solidFill>
                  <a:schemeClr val="tx1"/>
                </a:solidFill>
                <a:effectLst/>
                <a:latin typeface="+mn-lt"/>
                <a:ea typeface="+mn-ea"/>
                <a:cs typeface="+mn-cs"/>
              </a:rPr>
              <a:t>	Ensures mission readiness to the federal and state government</a:t>
            </a:r>
          </a:p>
          <a:p>
            <a:r>
              <a:rPr lang="en-US" sz="1200" b="1" kern="1200" dirty="0" smtClean="0">
                <a:solidFill>
                  <a:schemeClr val="tx1"/>
                </a:solidFill>
                <a:effectLst/>
                <a:latin typeface="+mn-lt"/>
                <a:ea typeface="+mn-ea"/>
                <a:cs typeface="+mn-cs"/>
              </a:rPr>
              <a:t>2. Continually improve AKARNG professionalism</a:t>
            </a:r>
          </a:p>
          <a:p>
            <a:pPr lvl="0"/>
            <a:r>
              <a:rPr lang="en-US" sz="1200" kern="1200" dirty="0" smtClean="0">
                <a:solidFill>
                  <a:schemeClr val="tx1"/>
                </a:solidFill>
                <a:effectLst/>
                <a:latin typeface="+mn-lt"/>
                <a:ea typeface="+mn-ea"/>
                <a:cs typeface="+mn-cs"/>
              </a:rPr>
              <a:t>	This involves the spectrum of soldiering to include being experts in their occupational skills, to living the Army Values, and leadership. </a:t>
            </a:r>
          </a:p>
          <a:p>
            <a:r>
              <a:rPr lang="en-US" sz="1200" b="1" kern="1200" dirty="0" smtClean="0">
                <a:solidFill>
                  <a:schemeClr val="tx1"/>
                </a:solidFill>
                <a:effectLst/>
                <a:latin typeface="+mn-lt"/>
                <a:ea typeface="+mn-ea"/>
                <a:cs typeface="+mn-cs"/>
              </a:rPr>
              <a:t>3. Subject matter experts in the Arctic domain </a:t>
            </a:r>
          </a:p>
          <a:p>
            <a:pPr lvl="0"/>
            <a:r>
              <a:rPr lang="en-US" sz="1200" kern="1200" dirty="0" smtClean="0">
                <a:solidFill>
                  <a:schemeClr val="tx1"/>
                </a:solidFill>
                <a:effectLst/>
                <a:latin typeface="+mn-lt"/>
                <a:ea typeface="+mn-ea"/>
                <a:cs typeface="+mn-cs"/>
              </a:rPr>
              <a:t>	This is an emergent line of effort for us, and we are determining our role in the opening of the Arctic</a:t>
            </a:r>
          </a:p>
          <a:p>
            <a:r>
              <a:rPr lang="en-US" sz="1200" b="1" kern="1200" dirty="0" smtClean="0">
                <a:solidFill>
                  <a:schemeClr val="tx1"/>
                </a:solidFill>
                <a:effectLst/>
                <a:latin typeface="+mn-lt"/>
                <a:ea typeface="+mn-ea"/>
                <a:cs typeface="+mn-cs"/>
              </a:rPr>
              <a:t>4. Partnered and aligned with appropriate agencies</a:t>
            </a:r>
          </a:p>
          <a:p>
            <a:pPr lvl="0"/>
            <a:r>
              <a:rPr lang="en-US" sz="1200" kern="1200" dirty="0" smtClean="0">
                <a:solidFill>
                  <a:schemeClr val="tx1"/>
                </a:solidFill>
                <a:effectLst/>
                <a:latin typeface="+mn-lt"/>
                <a:ea typeface="+mn-ea"/>
                <a:cs typeface="+mn-cs"/>
              </a:rPr>
              <a:t>	From a federal prospective, this includes the major headquarters in Alaska, North America and the Pacific, ensuring we are ready to serve in 	those regions. Within the State of Alaska we will work with Department of Emergency Services, Forestry, local emergency management 	agencies and local responders to prepare for a disaster.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Definitions: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Unified Land Operations </a:t>
            </a:r>
            <a:r>
              <a:rPr lang="en-US" sz="1200" kern="120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describes how the Army seizes, retains, and exploits the initiative to gain</a:t>
            </a:r>
          </a:p>
          <a:p>
            <a:r>
              <a:rPr lang="en-US" sz="1200" b="0" i="0" u="none" strike="noStrike" kern="1200" baseline="0" dirty="0" smtClean="0">
                <a:solidFill>
                  <a:schemeClr val="tx1"/>
                </a:solidFill>
                <a:latin typeface="+mn-lt"/>
                <a:ea typeface="+mn-ea"/>
                <a:cs typeface="+mn-cs"/>
              </a:rPr>
              <a:t>and maintain a position of relative advantage in sustained land operations through simultaneous offensive,</a:t>
            </a:r>
          </a:p>
          <a:p>
            <a:r>
              <a:rPr lang="en-US" sz="1200" b="0" i="0" u="none" strike="noStrike" kern="1200" baseline="0" dirty="0" smtClean="0">
                <a:solidFill>
                  <a:schemeClr val="tx1"/>
                </a:solidFill>
                <a:latin typeface="+mn-lt"/>
                <a:ea typeface="+mn-ea"/>
                <a:cs typeface="+mn-cs"/>
              </a:rPr>
              <a:t>defensive, and stability operations in order to prevent or deter conflict, prevail in war, and create the</a:t>
            </a:r>
          </a:p>
          <a:p>
            <a:r>
              <a:rPr lang="en-US" sz="1200" b="0" i="0" u="none" strike="noStrike" kern="1200" baseline="0" dirty="0" smtClean="0">
                <a:solidFill>
                  <a:schemeClr val="tx1"/>
                </a:solidFill>
                <a:latin typeface="+mn-lt"/>
                <a:ea typeface="+mn-ea"/>
                <a:cs typeface="+mn-cs"/>
              </a:rPr>
              <a:t>conditions for favorable conflict resolution.</a:t>
            </a:r>
          </a:p>
          <a:p>
            <a:endParaRPr lang="en-US" sz="1200" b="0" i="0" u="none" strike="noStrike" kern="1200" baseline="0" dirty="0" smtClean="0">
              <a:solidFill>
                <a:schemeClr val="tx1"/>
              </a:solidFill>
              <a:effectLst/>
              <a:latin typeface="+mn-lt"/>
              <a:ea typeface="+mn-ea"/>
              <a:cs typeface="+mn-cs"/>
            </a:endParaRPr>
          </a:p>
          <a:p>
            <a:r>
              <a:rPr lang="en-US" sz="1200" b="1" i="0" u="none" strike="noStrike" kern="1200" baseline="0" dirty="0" smtClean="0">
                <a:solidFill>
                  <a:schemeClr val="tx1"/>
                </a:solidFill>
                <a:effectLst/>
                <a:latin typeface="+mn-lt"/>
                <a:ea typeface="+mn-ea"/>
                <a:cs typeface="+mn-cs"/>
              </a:rPr>
              <a:t>National Military Strategy </a:t>
            </a:r>
            <a:r>
              <a:rPr lang="en-US" sz="1200" b="0" i="0" u="none" strike="noStrike"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National Military Strategy (NMS) is issued by the Chairman of the Joint Chiefs of Staff as a deliverable to the Secretary of Defense briefly outlining the strategic aims of the armed services. The NMS's chief source of guidance is the National Security Strategy document.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Line of Effort </a:t>
            </a:r>
            <a:r>
              <a:rPr lang="en-US" sz="1200" kern="120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is a line that links multiple tasks using the logic of purpose rather than geographical reference to focus efforts toward establishing operational and strategic conditions. Lines of effort are essential to long-term planning when positional references to an enemy or adversary have little relevance.</a:t>
            </a:r>
            <a:endParaRPr lang="en-US" sz="1200" b="0" kern="1200" dirty="0">
              <a:solidFill>
                <a:schemeClr val="tx1"/>
              </a:solidFill>
              <a:effectLst/>
              <a:latin typeface="+mn-lt"/>
              <a:ea typeface="+mn-ea"/>
              <a:cs typeface="+mn-cs"/>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8EE35D03-16B2-44F6-9A04-7EB011407D0E}" type="slidenum">
              <a:rPr lang="en-US"/>
              <a:pPr/>
              <a:t>25</a:t>
            </a:fld>
            <a:endParaRPr lang="en-US"/>
          </a:p>
        </p:txBody>
      </p:sp>
    </p:spTree>
    <p:extLst>
      <p:ext uri="{BB962C8B-B14F-4D97-AF65-F5344CB8AC3E}">
        <p14:creationId xmlns:p14="http://schemas.microsoft.com/office/powerpoint/2010/main" val="78943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5</a:t>
            </a:fld>
            <a:endParaRPr lang="en-US" dirty="0"/>
          </a:p>
        </p:txBody>
      </p:sp>
    </p:spTree>
    <p:extLst>
      <p:ext uri="{BB962C8B-B14F-4D97-AF65-F5344CB8AC3E}">
        <p14:creationId xmlns:p14="http://schemas.microsoft.com/office/powerpoint/2010/main" val="3584506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Each</a:t>
            </a:r>
            <a:r>
              <a:rPr lang="en-US" baseline="0" dirty="0" smtClean="0"/>
              <a:t> star represents </a:t>
            </a:r>
            <a:r>
              <a:rPr lang="en-US" dirty="0" smtClean="0"/>
              <a:t>where we currently have units.</a:t>
            </a:r>
          </a:p>
          <a:p>
            <a:pPr>
              <a:spcBef>
                <a:spcPct val="0"/>
              </a:spcBef>
            </a:pPr>
            <a:endParaRPr lang="en-US" dirty="0" smtClean="0"/>
          </a:p>
          <a:p>
            <a:r>
              <a:rPr lang="en-US" sz="1200" kern="1200" dirty="0" smtClean="0">
                <a:solidFill>
                  <a:schemeClr val="tx1"/>
                </a:solidFill>
                <a:effectLst/>
                <a:latin typeface="+mn-lt"/>
                <a:ea typeface="+mn-ea"/>
                <a:cs typeface="+mn-cs"/>
              </a:rPr>
              <a:t>We are facing reductions in federal and state funds, which is causing us to assess our stationing plan and subsequently where we can afford to have our armories. In the past, we’ve had up to 80 armories across the state. With the changes that we face, we are reducing our footprint to 18 locations. The benefit to Alaska is the reduction in infrastructure costs and the potential for unused armories to be repurposed within our communities.</a:t>
            </a:r>
          </a:p>
          <a:p>
            <a:pPr>
              <a:spcBef>
                <a:spcPct val="0"/>
              </a:spcBef>
            </a:pPr>
            <a:endParaRPr lang="en-US" dirty="0" smtClean="0"/>
          </a:p>
          <a:p>
            <a:pPr>
              <a:spcBef>
                <a:spcPct val="0"/>
              </a:spcBef>
            </a:pPr>
            <a:r>
              <a:rPr lang="en-US" dirty="0" smtClean="0"/>
              <a:t>Supporting</a:t>
            </a:r>
            <a:r>
              <a:rPr lang="en-US" baseline="0" dirty="0" smtClean="0"/>
              <a:t> data:</a:t>
            </a:r>
            <a:endParaRPr lang="en-US" dirty="0" smtClean="0"/>
          </a:p>
          <a:p>
            <a:pPr>
              <a:spcBef>
                <a:spcPct val="0"/>
              </a:spcBef>
            </a:pPr>
            <a:endParaRPr lang="en-US" dirty="0" smtClean="0"/>
          </a:p>
          <a:p>
            <a:r>
              <a:rPr lang="en-US" sz="1200" kern="1200" dirty="0" smtClean="0">
                <a:solidFill>
                  <a:schemeClr val="tx1"/>
                </a:solidFill>
                <a:effectLst/>
                <a:latin typeface="+mn-lt"/>
                <a:ea typeface="+mn-ea"/>
                <a:cs typeface="+mn-cs"/>
              </a:rPr>
              <a:t>Two brigades: </a:t>
            </a:r>
          </a:p>
          <a:p>
            <a:pPr marL="171450" indent="-171450">
              <a:buFontTx/>
              <a:buChar char="-"/>
            </a:pPr>
            <a:r>
              <a:rPr lang="en-US" sz="1200" kern="1200" dirty="0" smtClean="0">
                <a:solidFill>
                  <a:schemeClr val="tx1"/>
                </a:solidFill>
                <a:effectLst/>
                <a:latin typeface="+mn-lt"/>
                <a:ea typeface="+mn-ea"/>
                <a:cs typeface="+mn-cs"/>
              </a:rPr>
              <a:t>the 297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Battlefield Surveillance Brigade and the 38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Troop Command</a:t>
            </a:r>
          </a:p>
          <a:p>
            <a:pPr marL="171450" indent="-171450">
              <a:buFontTx/>
              <a:buChar char="-"/>
            </a:pPr>
            <a:r>
              <a:rPr lang="en-US" sz="1200" kern="1200" dirty="0" smtClean="0">
                <a:solidFill>
                  <a:schemeClr val="tx1"/>
                </a:solidFill>
                <a:effectLst/>
                <a:latin typeface="+mn-lt"/>
                <a:ea typeface="+mn-ea"/>
                <a:cs typeface="+mn-cs"/>
              </a:rPr>
              <a:t>Joint Forces Headquarters for a total of 1850 soldiers. </a:t>
            </a:r>
          </a:p>
          <a:p>
            <a:pPr marL="171450" indent="-171450">
              <a:buFontTx/>
              <a:buChar char="-"/>
            </a:pPr>
            <a:r>
              <a:rPr lang="en-US" sz="1200" kern="1200" dirty="0" smtClean="0">
                <a:solidFill>
                  <a:schemeClr val="tx1"/>
                </a:solidFill>
                <a:effectLst/>
                <a:latin typeface="+mn-lt"/>
                <a:ea typeface="+mn-ea"/>
                <a:cs typeface="+mn-cs"/>
              </a:rPr>
              <a:t>Three battalions- Aviation with 20 Black Hawk helicopters, a Reconnaissance and Surveillance Squadron, and a Military Police headquarters. </a:t>
            </a:r>
          </a:p>
          <a:p>
            <a:pPr marL="171450" indent="-171450">
              <a:buFontTx/>
              <a:buChar char="-"/>
            </a:pPr>
            <a:r>
              <a:rPr lang="en-US" sz="1200" kern="1200" dirty="0" smtClean="0">
                <a:solidFill>
                  <a:schemeClr val="tx1"/>
                </a:solidFill>
                <a:effectLst/>
                <a:latin typeface="+mn-lt"/>
                <a:ea typeface="+mn-ea"/>
                <a:cs typeface="+mn-cs"/>
              </a:rPr>
              <a:t>There are a number of smaller units which serve as enablers such as engineers, signal, transportation and maintenance. Our force structure will undergo a significant conversion this year, changing the 297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Battlefield Surveillance Brigade to a Regional Support Group and the Recon and Surveillance unit to an Infantry battalion.</a:t>
            </a:r>
            <a:endParaRPr lang="en-US" sz="1200" kern="1200" dirty="0">
              <a:solidFill>
                <a:schemeClr val="tx1"/>
              </a:solidFill>
              <a:effectLst/>
              <a:latin typeface="+mn-lt"/>
              <a:ea typeface="+mn-ea"/>
              <a:cs typeface="+mn-cs"/>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2D793E04-0B9D-4FA8-9FB5-D6F002AB3220}" type="slidenum">
              <a:rPr lang="en-US"/>
              <a:pPr/>
              <a:t>26</a:t>
            </a:fld>
            <a:endParaRPr lang="en-US"/>
          </a:p>
        </p:txBody>
      </p:sp>
    </p:spTree>
    <p:extLst>
      <p:ext uri="{BB962C8B-B14F-4D97-AF65-F5344CB8AC3E}">
        <p14:creationId xmlns:p14="http://schemas.microsoft.com/office/powerpoint/2010/main" val="384050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Army</a:t>
            </a:r>
            <a:r>
              <a:rPr lang="en-US" sz="1200" kern="1200" baseline="0" dirty="0" smtClean="0">
                <a:solidFill>
                  <a:schemeClr val="tx1"/>
                </a:solidFill>
                <a:effectLst/>
                <a:latin typeface="+mn-lt"/>
                <a:ea typeface="+mn-ea"/>
                <a:cs typeface="+mn-cs"/>
              </a:rPr>
              <a:t> National Guard was mandated to reduce its overall end strength from 358,200 to 335,000 by Fiscal Year 2019. Each state has had to absorb cuts, and Alaska’s share is approximately 12% of our 2015 manning level.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the Army draws down, the standards for recruits has gone up. This creates challenges in Alaska for those who might consider serving in the Armed Forces. Currently 70% of the recruit population ages 18-25 do not qualify to join the military, and that’s a national statistic. This is further exacerbated in Alaska, with some of the unique challenges that our youth face. We are working with the Alaska State Defense Force to afford as many Alaskans as possible the opportunity to serve our great state.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spcBef>
                <a:spcPct val="0"/>
              </a:spcBef>
            </a:pPr>
            <a:r>
              <a:rPr lang="en-US" dirty="0" smtClean="0"/>
              <a:t>Supporting</a:t>
            </a:r>
            <a:r>
              <a:rPr lang="en-US" baseline="0" dirty="0" smtClean="0"/>
              <a:t> data:</a:t>
            </a:r>
            <a:endParaRPr lang="en-US" dirty="0" smtClean="0"/>
          </a:p>
          <a:p>
            <a:r>
              <a:rPr lang="en-US" sz="1200" kern="1200" dirty="0" smtClean="0">
                <a:solidFill>
                  <a:schemeClr val="tx1"/>
                </a:solidFill>
                <a:effectLst/>
                <a:latin typeface="+mn-lt"/>
                <a:ea typeface="+mn-ea"/>
                <a:cs typeface="+mn-cs"/>
              </a:rPr>
              <a:t>Two brigades: </a:t>
            </a:r>
          </a:p>
          <a:p>
            <a:pPr marL="171450" indent="-171450">
              <a:buFontTx/>
              <a:buChar char="-"/>
            </a:pPr>
            <a:r>
              <a:rPr lang="en-US" sz="1200" kern="1200" dirty="0" smtClean="0">
                <a:solidFill>
                  <a:schemeClr val="tx1"/>
                </a:solidFill>
                <a:effectLst/>
                <a:latin typeface="+mn-lt"/>
                <a:ea typeface="+mn-ea"/>
                <a:cs typeface="+mn-cs"/>
              </a:rPr>
              <a:t>the 297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Battlefield Surveillance Brigade and the 38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Troop Command</a:t>
            </a:r>
          </a:p>
          <a:p>
            <a:pPr marL="171450" indent="-171450">
              <a:buFontTx/>
              <a:buChar char="-"/>
            </a:pPr>
            <a:r>
              <a:rPr lang="en-US" sz="1200" kern="1200" dirty="0" smtClean="0">
                <a:solidFill>
                  <a:schemeClr val="tx1"/>
                </a:solidFill>
                <a:effectLst/>
                <a:latin typeface="+mn-lt"/>
                <a:ea typeface="+mn-ea"/>
                <a:cs typeface="+mn-cs"/>
              </a:rPr>
              <a:t>Joint Forces Headquarters for a total of 1850 soldiers. </a:t>
            </a:r>
          </a:p>
          <a:p>
            <a:pPr marL="171450" indent="-171450">
              <a:buFontTx/>
              <a:buChar char="-"/>
            </a:pPr>
            <a:r>
              <a:rPr lang="en-US" sz="1200" kern="1200" dirty="0" smtClean="0">
                <a:solidFill>
                  <a:schemeClr val="tx1"/>
                </a:solidFill>
                <a:effectLst/>
                <a:latin typeface="+mn-lt"/>
                <a:ea typeface="+mn-ea"/>
                <a:cs typeface="+mn-cs"/>
              </a:rPr>
              <a:t>Three battalions- Aviation with 20 Black Hawk helicopters, a Reconnaissance and Surveillance Squadron, and a Military Police headquarters. </a:t>
            </a:r>
          </a:p>
          <a:p>
            <a:pPr marL="171450" indent="-171450">
              <a:buFontTx/>
              <a:buChar char="-"/>
            </a:pPr>
            <a:r>
              <a:rPr lang="en-US" sz="1200" kern="1200" dirty="0" smtClean="0">
                <a:solidFill>
                  <a:schemeClr val="tx1"/>
                </a:solidFill>
                <a:effectLst/>
                <a:latin typeface="+mn-lt"/>
                <a:ea typeface="+mn-ea"/>
                <a:cs typeface="+mn-cs"/>
              </a:rPr>
              <a:t>There are a number of smaller units which serve as enablers such as engineers, signal, transportation and maintenance. Our force structure will undergo a significant conversion this year, changing the 297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Battlefield Surveillance Brigade to a Regional Support Group and the Recon and Surveillance unit to an Infantry battalion.</a:t>
            </a:r>
          </a:p>
          <a:p>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27</a:t>
            </a:fld>
            <a:endParaRPr lang="en-US"/>
          </a:p>
        </p:txBody>
      </p:sp>
    </p:spTree>
    <p:extLst>
      <p:ext uri="{BB962C8B-B14F-4D97-AF65-F5344CB8AC3E}">
        <p14:creationId xmlns:p14="http://schemas.microsoft.com/office/powerpoint/2010/main" val="834472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Alaska</a:t>
            </a:r>
            <a:r>
              <a:rPr lang="en-US" sz="1200" kern="1200" baseline="0" dirty="0" smtClean="0">
                <a:solidFill>
                  <a:schemeClr val="tx1"/>
                </a:solidFill>
                <a:effectLst/>
                <a:latin typeface="+mn-lt"/>
                <a:ea typeface="+mn-ea"/>
                <a:cs typeface="+mn-cs"/>
              </a:rPr>
              <a:t> Army National Guard continues to deploy Soldiers in support of missions and training events around the world. Of note we continued our deployment relationship with Mongolia, our State Partnership Program country. We also sent Soldiers to Mongolia to train with 24 other countries in a peacekeeping operations.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We sent pilots to fly in Afghanistan and two officers to serve in Kosovo. Alaska Army National Guard Soldiers also trained in South Korea, Cambodia, Australia and in the Continental United States.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a:t>
            </a:r>
            <a:r>
              <a:rPr lang="en-US" sz="1200" kern="1200" baseline="0" dirty="0" smtClean="0">
                <a:solidFill>
                  <a:schemeClr val="tx1"/>
                </a:solidFill>
                <a:effectLst/>
                <a:latin typeface="+mn-lt"/>
                <a:ea typeface="+mn-ea"/>
                <a:cs typeface="+mn-cs"/>
              </a:rPr>
              <a:t> are also 210 Alaska Army Guardsmen who operate the </a:t>
            </a:r>
            <a:r>
              <a:rPr lang="en-US" sz="1200" kern="1200" dirty="0" smtClean="0">
                <a:solidFill>
                  <a:schemeClr val="tx1"/>
                </a:solidFill>
                <a:effectLst/>
                <a:latin typeface="+mn-lt"/>
                <a:ea typeface="+mn-ea"/>
                <a:cs typeface="+mn-cs"/>
              </a:rPr>
              <a:t>Ground Missile Defense mission at Fort Greely – On watch, 24/7/365 operating as the nation’s defenders against an intercontinental ballistic missile attack. These Guardsmen are deployed in place to provide </a:t>
            </a:r>
            <a:r>
              <a:rPr lang="en-US" sz="1200" kern="1200" baseline="0" dirty="0" smtClean="0">
                <a:solidFill>
                  <a:schemeClr val="tx1"/>
                </a:solidFill>
                <a:effectLst/>
                <a:latin typeface="+mn-lt"/>
                <a:ea typeface="+mn-ea"/>
                <a:cs typeface="+mn-cs"/>
              </a:rPr>
              <a:t>a vital intercontinental ballistic missile defense to our homeland.  </a:t>
            </a:r>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28</a:t>
            </a:fld>
            <a:endParaRPr lang="en-US"/>
          </a:p>
        </p:txBody>
      </p:sp>
    </p:spTree>
    <p:extLst>
      <p:ext uri="{BB962C8B-B14F-4D97-AF65-F5344CB8AC3E}">
        <p14:creationId xmlns:p14="http://schemas.microsoft.com/office/powerpoint/2010/main" val="2618155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Our state missions include</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mergency response – preparing for and responding to requests by civil authorities for support, ranging from flood relief, search and rescue, and emergency housing for citizens in our armories.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Our helicopters supported the Department of Forestry with 131 hours on the Mat Su and Kenai fires last season.</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also have a Civil Support Team – 22 specially trained Army and Air Guardsmen to assist civil authorities in the case of a chemical, biological, radiological, nuclear and explosive events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stand ready to provide non-emergency assistance to local and federal authorities. For example, in support of the Glacier Summit, we provided military police support to the Anchorage Police Department and State Troopers, Aviation support to the United States Secret Service, and refueling support to the Marine One, the President’s helicopter.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 Guard has helped deliver medical care, build structures and parks, and supply veterinary care throughout Alaska. The Innovative Readiness Training Program combines the efforts and skills of all of the branches of the Armed Forces to train in their career fields while benefitting citizens throughout the United States</a:t>
            </a:r>
            <a:r>
              <a:rPr lang="en-US" sz="1200" kern="120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44851EDB-8C49-476C-BC9C-B3F18E39496E}" type="slidenum">
              <a:rPr lang="en-US"/>
              <a:pPr/>
              <a:t>29</a:t>
            </a:fld>
            <a:endParaRPr lang="en-US"/>
          </a:p>
        </p:txBody>
      </p:sp>
    </p:spTree>
    <p:extLst>
      <p:ext uri="{BB962C8B-B14F-4D97-AF65-F5344CB8AC3E}">
        <p14:creationId xmlns:p14="http://schemas.microsoft.com/office/powerpoint/2010/main" val="2512083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mentioned earlier, Alaska’s state partnership program country is Mongolia. The program links the National Guard with the armed forces of a partner country in a cooperative, mutually beneficial relationship. This program is administered by the National Guard Bureau, and is guided by State Department foreign policy goals. It is executed by the Adjutant General in support of combatant commander and U.S. Chief of Mission security cooperation objectives and Department of Defense policy goals. The National Guard conducts military-to-military engagements and also leverages relationships and capabilities to facilitate broader interagency and corollary engagements spanning military, government, economic, educational and social spheres. </a:t>
            </a:r>
          </a:p>
          <a:p>
            <a:endParaRPr lang="en-US" dirty="0" smtClean="0"/>
          </a:p>
        </p:txBody>
      </p:sp>
      <p:sp>
        <p:nvSpPr>
          <p:cNvPr id="4" name="Slide Number Placeholder 3"/>
          <p:cNvSpPr>
            <a:spLocks noGrp="1"/>
          </p:cNvSpPr>
          <p:nvPr>
            <p:ph type="sldNum" sz="quarter" idx="10"/>
          </p:nvPr>
        </p:nvSpPr>
        <p:spPr/>
        <p:txBody>
          <a:bodyPr/>
          <a:lstStyle/>
          <a:p>
            <a:fld id="{38FC74E3-A692-4F3C-A592-2BA9111592F8}" type="slidenum">
              <a:rPr lang="en-US" smtClean="0"/>
              <a:t>30</a:t>
            </a:fld>
            <a:endParaRPr lang="en-US" dirty="0"/>
          </a:p>
        </p:txBody>
      </p:sp>
    </p:spTree>
    <p:extLst>
      <p:ext uri="{BB962C8B-B14F-4D97-AF65-F5344CB8AC3E}">
        <p14:creationId xmlns:p14="http://schemas.microsoft.com/office/powerpoint/2010/main" val="3846412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8FC74E3-A692-4F3C-A592-2BA9111592F8}" type="slidenum">
              <a:rPr lang="en-US" smtClean="0"/>
              <a:t>31</a:t>
            </a:fld>
            <a:endParaRPr lang="en-US"/>
          </a:p>
        </p:txBody>
      </p:sp>
    </p:spTree>
    <p:extLst>
      <p:ext uri="{BB962C8B-B14F-4D97-AF65-F5344CB8AC3E}">
        <p14:creationId xmlns:p14="http://schemas.microsoft.com/office/powerpoint/2010/main" val="3593815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The Alaska Army National Guard is filled with highly trained and motivated Soldiers who volunteer to protect and defend the Constitution of the United States and the State of Alaska. We are united in our resolve to be a diverse, trusted, and capable organization ready to accomplish the missions set before us. We hold true to the Army Values, and uphold the laws of the state, nation and military. Thank you for the opportunity to share our story with you today. </a:t>
            </a:r>
          </a:p>
          <a:p>
            <a:pPr>
              <a:spcBef>
                <a:spcPct val="0"/>
              </a:spcBef>
            </a:pPr>
            <a:endParaRPr 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6C11F584-91FF-40B1-A6DB-FE3212DFC941}" type="slidenum">
              <a:rPr lang="en-US"/>
              <a:pPr/>
              <a:t>32</a:t>
            </a:fld>
            <a:endParaRPr lang="en-US"/>
          </a:p>
        </p:txBody>
      </p:sp>
    </p:spTree>
    <p:extLst>
      <p:ext uri="{BB962C8B-B14F-4D97-AF65-F5344CB8AC3E}">
        <p14:creationId xmlns:p14="http://schemas.microsoft.com/office/powerpoint/2010/main" val="93913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8</a:t>
            </a:fld>
            <a:endParaRPr lang="en-US"/>
          </a:p>
        </p:txBody>
      </p:sp>
    </p:spTree>
    <p:extLst>
      <p:ext uri="{BB962C8B-B14F-4D97-AF65-F5344CB8AC3E}">
        <p14:creationId xmlns:p14="http://schemas.microsoft.com/office/powerpoint/2010/main" val="251576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8FC74E3-A692-4F3C-A592-2BA9111592F8}" type="slidenum">
              <a:rPr lang="en-US" smtClean="0"/>
              <a:t>9</a:t>
            </a:fld>
            <a:endParaRPr lang="en-US"/>
          </a:p>
        </p:txBody>
      </p:sp>
    </p:spTree>
    <p:extLst>
      <p:ext uri="{BB962C8B-B14F-4D97-AF65-F5344CB8AC3E}">
        <p14:creationId xmlns:p14="http://schemas.microsoft.com/office/powerpoint/2010/main" val="2057307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8FC74E3-A692-4F3C-A592-2BA9111592F8}" type="slidenum">
              <a:rPr lang="en-US" smtClean="0"/>
              <a:t>10</a:t>
            </a:fld>
            <a:endParaRPr lang="en-US"/>
          </a:p>
        </p:txBody>
      </p:sp>
    </p:spTree>
    <p:extLst>
      <p:ext uri="{BB962C8B-B14F-4D97-AF65-F5344CB8AC3E}">
        <p14:creationId xmlns:p14="http://schemas.microsoft.com/office/powerpoint/2010/main" val="2057307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latin typeface="Arial"/>
                <a:cs typeface="Arial"/>
              </a:rPr>
              <a:t>Currently Managing 12 Federal Disasters and 10 State Disasters</a:t>
            </a:r>
          </a:p>
          <a:p>
            <a:r>
              <a:rPr lang="en-US" sz="1200" b="1" dirty="0" smtClean="0">
                <a:latin typeface="Arial"/>
                <a:cs typeface="Arial"/>
              </a:rPr>
              <a:t>Public Assistance is managing over 700 projects worth over $250M in communities around the State</a:t>
            </a:r>
          </a:p>
          <a:p>
            <a:r>
              <a:rPr lang="en-US" sz="1200" b="1" dirty="0" smtClean="0">
                <a:latin typeface="Arial"/>
                <a:cs typeface="Arial"/>
              </a:rPr>
              <a:t>Provided Emergency Management training to over 700 people in over 40 training events statewide</a:t>
            </a:r>
          </a:p>
          <a:p>
            <a:r>
              <a:rPr lang="en-US" sz="1200" b="1" dirty="0" smtClean="0">
                <a:latin typeface="Arial"/>
                <a:cs typeface="Arial"/>
              </a:rPr>
              <a:t>Preparing for a Statewide Homeland Security Exercise emphasizing cyber security and local response to terrorist active shooter scenarios</a:t>
            </a:r>
          </a:p>
          <a:p>
            <a:r>
              <a:rPr lang="en-US" sz="1200" b="1" dirty="0" smtClean="0">
                <a:latin typeface="Arial"/>
                <a:cs typeface="Arial"/>
              </a:rPr>
              <a:t>Working with over 30 communities on their Small Community Emergency Response Plans</a:t>
            </a:r>
          </a:p>
          <a:p>
            <a:endParaRPr lang="en-US" baseline="0" dirty="0" smtClean="0"/>
          </a:p>
        </p:txBody>
      </p:sp>
      <p:sp>
        <p:nvSpPr>
          <p:cNvPr id="4" name="Slide Number Placeholder 3"/>
          <p:cNvSpPr>
            <a:spLocks noGrp="1"/>
          </p:cNvSpPr>
          <p:nvPr>
            <p:ph type="sldNum" sz="quarter" idx="10"/>
          </p:nvPr>
        </p:nvSpPr>
        <p:spPr/>
        <p:txBody>
          <a:bodyPr/>
          <a:lstStyle/>
          <a:p>
            <a:fld id="{38FC74E3-A692-4F3C-A592-2BA9111592F8}" type="slidenum">
              <a:rPr lang="en-US" smtClean="0"/>
              <a:t>11</a:t>
            </a:fld>
            <a:endParaRPr lang="en-US"/>
          </a:p>
        </p:txBody>
      </p:sp>
    </p:spTree>
    <p:extLst>
      <p:ext uri="{BB962C8B-B14F-4D97-AF65-F5344CB8AC3E}">
        <p14:creationId xmlns:p14="http://schemas.microsoft.com/office/powerpoint/2010/main" val="2057307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8FC74E3-A692-4F3C-A592-2BA9111592F8}" type="slidenum">
              <a:rPr lang="en-US" smtClean="0"/>
              <a:t>13</a:t>
            </a:fld>
            <a:endParaRPr lang="en-US"/>
          </a:p>
        </p:txBody>
      </p:sp>
    </p:spTree>
    <p:extLst>
      <p:ext uri="{BB962C8B-B14F-4D97-AF65-F5344CB8AC3E}">
        <p14:creationId xmlns:p14="http://schemas.microsoft.com/office/powerpoint/2010/main" val="2057307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 Chairman,</a:t>
            </a:r>
            <a:r>
              <a:rPr lang="en-US" baseline="0" dirty="0" smtClean="0"/>
              <a:t> representatives of the Joint Armed Service Committee -- </a:t>
            </a:r>
            <a:r>
              <a:rPr lang="en-US" dirty="0" smtClean="0"/>
              <a:t>Good Afternoon,</a:t>
            </a:r>
          </a:p>
          <a:p>
            <a:endParaRPr lang="en-US" dirty="0" smtClean="0"/>
          </a:p>
          <a:p>
            <a:r>
              <a:rPr lang="en-US" dirty="0" smtClean="0"/>
              <a:t>I am Col Karen Mansfield, the Commander of the Alaska Air National</a:t>
            </a:r>
            <a:r>
              <a:rPr lang="en-US" baseline="0" dirty="0" smtClean="0"/>
              <a:t> Guard.  My assumption of command was April of last year. I served as an Alaska Air Guardsman for 10 years, from 2000-2010, then served four 4 years as a Washington Guardsman, before returning to the state of Alaska.</a:t>
            </a:r>
          </a:p>
          <a:p>
            <a:r>
              <a:rPr lang="en-US" baseline="0" dirty="0" smtClean="0"/>
              <a:t>Next to me CMSgt Steve Calvin, the command chief for the Alaska Air Guard.  He has been with the Air Guard for almost 13 years, joining directly from active duty when stationed at the Air Defense Squadron on EAFB.   He represents the foundational capability of your Air National Guard, our Airman – and I am honored to sit with him today and to tell you about your Alaska Air Guard.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FC74E3-A692-4F3C-A592-2BA9111592F8}" type="slidenum">
              <a:rPr lang="en-US" smtClean="0"/>
              <a:t>14</a:t>
            </a:fld>
            <a:endParaRPr lang="en-US"/>
          </a:p>
        </p:txBody>
      </p:sp>
    </p:spTree>
    <p:extLst>
      <p:ext uri="{BB962C8B-B14F-4D97-AF65-F5344CB8AC3E}">
        <p14:creationId xmlns:p14="http://schemas.microsoft.com/office/powerpoint/2010/main" val="2875416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first handout</a:t>
            </a:r>
            <a:r>
              <a:rPr lang="en-US" dirty="0" smtClean="0"/>
              <a:t> slide</a:t>
            </a:r>
            <a:r>
              <a:rPr lang="en-US" baseline="0" dirty="0" smtClean="0"/>
              <a:t> represents the ANG as a whole, but y</a:t>
            </a:r>
            <a:r>
              <a:rPr lang="en-US" dirty="0" smtClean="0"/>
              <a:t>our Alaskan</a:t>
            </a:r>
            <a:r>
              <a:rPr lang="en-US" baseline="0" dirty="0" smtClean="0"/>
              <a:t> Air Guard has evolved, as all have nationwide, over the last decade – guardsmen represent approximately 30% of the Total Air Force and our use as an operational reserve, vice a strategic reserve, is now well established.  The ANG is projected to fill approximately 30% of the Air Force deployment </a:t>
            </a:r>
            <a:r>
              <a:rPr lang="en-US" baseline="0" dirty="0" err="1" smtClean="0"/>
              <a:t>taskings</a:t>
            </a:r>
            <a:r>
              <a:rPr lang="en-US" baseline="0" dirty="0" smtClean="0"/>
              <a:t> for FY16.  I’ll review in a moment the missions/areas of involvement for the Alaska Air Guard for 2015.  </a:t>
            </a:r>
          </a:p>
          <a:p>
            <a:endParaRPr lang="en-US" baseline="0" dirty="0" smtClean="0"/>
          </a:p>
          <a:p>
            <a:r>
              <a:rPr lang="en-US" baseline="0" dirty="0" smtClean="0"/>
              <a:t>But first, </a:t>
            </a:r>
            <a:endParaRPr lang="en-US" dirty="0"/>
          </a:p>
        </p:txBody>
      </p:sp>
      <p:sp>
        <p:nvSpPr>
          <p:cNvPr id="4" name="Slide Number Placeholder 3"/>
          <p:cNvSpPr>
            <a:spLocks noGrp="1"/>
          </p:cNvSpPr>
          <p:nvPr>
            <p:ph type="sldNum" sz="quarter" idx="10"/>
          </p:nvPr>
        </p:nvSpPr>
        <p:spPr/>
        <p:txBody>
          <a:bodyPr/>
          <a:lstStyle/>
          <a:p>
            <a:pPr>
              <a:defRPr/>
            </a:pPr>
            <a:fld id="{B384108B-7C95-4462-9961-8F5BA1E33D29}" type="slidenum">
              <a:rPr lang="en-US" smtClean="0"/>
              <a:pPr>
                <a:defRPr/>
              </a:pPr>
              <a:t>15</a:t>
            </a:fld>
            <a:endParaRPr lang="en-US" dirty="0"/>
          </a:p>
        </p:txBody>
      </p:sp>
    </p:spTree>
    <p:extLst>
      <p:ext uri="{BB962C8B-B14F-4D97-AF65-F5344CB8AC3E}">
        <p14:creationId xmlns:p14="http://schemas.microsoft.com/office/powerpoint/2010/main" val="3105531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99983B-0B55-45FF-8A40-E11E6110AD80}" type="datetime1">
              <a:rPr lang="en-US" smtClean="0"/>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653415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C5B014-EF7F-409B-AFCB-565E249F5A5A}" type="datetime1">
              <a:rPr lang="en-US" smtClean="0"/>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37497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06FB36-B766-43BA-8173-99645BA2CD6D}" type="datetime1">
              <a:rPr lang="en-US" smtClean="0"/>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360074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F8B05E2-0C61-490E-B2E6-B9F61AA7BDE8}" type="datetime1">
              <a:rPr lang="en-US" smtClean="0"/>
              <a:t>2/8/16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934200" y="6400800"/>
            <a:ext cx="2133600" cy="365125"/>
          </a:xfrm>
          <a:prstGeom prst="rect">
            <a:avLst/>
          </a:prstGeom>
        </p:spPr>
        <p:txBody>
          <a:bodyPr/>
          <a:lstStyle>
            <a:lvl1pPr>
              <a:defRPr/>
            </a:lvl1pPr>
          </a:lstStyle>
          <a:p>
            <a:fld id="{925C24B7-D5B0-41C8-B3DC-96B701600900}" type="slidenum">
              <a:rPr lang="en-US"/>
              <a:pPr/>
              <a:t>‹#›</a:t>
            </a:fld>
            <a:endParaRPr lang="en-US"/>
          </a:p>
        </p:txBody>
      </p:sp>
    </p:spTree>
    <p:extLst>
      <p:ext uri="{BB962C8B-B14F-4D97-AF65-F5344CB8AC3E}">
        <p14:creationId xmlns:p14="http://schemas.microsoft.com/office/powerpoint/2010/main" val="22479255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2982DCC-C0C3-4566-AD19-45479DA65FF1}" type="datetime1">
              <a:rPr lang="en-US" smtClean="0"/>
              <a:t>2/8/16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934200" y="6400800"/>
            <a:ext cx="2133600" cy="365125"/>
          </a:xfrm>
          <a:prstGeom prst="rect">
            <a:avLst/>
          </a:prstGeom>
        </p:spPr>
        <p:txBody>
          <a:bodyPr/>
          <a:lstStyle>
            <a:lvl1pPr>
              <a:defRPr/>
            </a:lvl1pPr>
          </a:lstStyle>
          <a:p>
            <a:fld id="{925C24B7-D5B0-41C8-B3DC-96B701600900}" type="slidenum">
              <a:rPr lang="en-US"/>
              <a:pPr/>
              <a:t>‹#›</a:t>
            </a:fld>
            <a:endParaRPr lang="en-US"/>
          </a:p>
        </p:txBody>
      </p:sp>
    </p:spTree>
    <p:extLst>
      <p:ext uri="{BB962C8B-B14F-4D97-AF65-F5344CB8AC3E}">
        <p14:creationId xmlns:p14="http://schemas.microsoft.com/office/powerpoint/2010/main" val="922710357"/>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7409358F-C537-46DE-A1F3-25D0248BB809}" type="datetime1">
              <a:rPr lang="en-US" smtClean="0"/>
              <a:t>2/8/16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BE96C6-9964-4F03-8ED6-DA972FAA411D}" type="slidenum">
              <a:rPr lang="en-US" smtClean="0"/>
              <a:t>‹#›</a:t>
            </a:fld>
            <a:endParaRPr lang="en-US" dirty="0"/>
          </a:p>
        </p:txBody>
      </p:sp>
    </p:spTree>
    <p:extLst>
      <p:ext uri="{BB962C8B-B14F-4D97-AF65-F5344CB8AC3E}">
        <p14:creationId xmlns:p14="http://schemas.microsoft.com/office/powerpoint/2010/main" val="502733727"/>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62660AC-D1D4-465B-814F-CCAE2E106D59}" type="datetime1">
              <a:rPr lang="en-US" smtClean="0"/>
              <a:t>2/8/16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934200" y="6400800"/>
            <a:ext cx="2133600" cy="365125"/>
          </a:xfrm>
          <a:prstGeom prst="rect">
            <a:avLst/>
          </a:prstGeom>
        </p:spPr>
        <p:txBody>
          <a:bodyPr/>
          <a:lstStyle>
            <a:lvl1pPr>
              <a:defRPr/>
            </a:lvl1pPr>
          </a:lstStyle>
          <a:p>
            <a:fld id="{925C24B7-D5B0-41C8-B3DC-96B701600900}" type="slidenum">
              <a:rPr lang="en-US"/>
              <a:pPr/>
              <a:t>‹#›</a:t>
            </a:fld>
            <a:endParaRPr lang="en-US"/>
          </a:p>
        </p:txBody>
      </p:sp>
    </p:spTree>
    <p:extLst>
      <p:ext uri="{BB962C8B-B14F-4D97-AF65-F5344CB8AC3E}">
        <p14:creationId xmlns:p14="http://schemas.microsoft.com/office/powerpoint/2010/main" val="237866249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04492A-083A-43DB-9B47-B7F550E60F37}" type="datetime1">
              <a:rPr lang="en-US" smtClean="0"/>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451480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B29E42-EC17-4C51-9319-912A40BB9199}" type="datetime1">
              <a:rPr lang="en-US" smtClean="0"/>
              <a:t>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325026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847FE0-ECD6-4FFC-BD17-10AA73C08616}" type="datetime1">
              <a:rPr lang="en-US" smtClean="0"/>
              <a:t>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3113587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0F3C4F-FA0F-4210-9328-290FE08C4B1D}" type="datetime1">
              <a:rPr lang="en-US" smtClean="0"/>
              <a:t>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4104630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9592EC-590F-4213-81C9-53A122CFFEDA}" type="datetime1">
              <a:rPr lang="en-US" smtClean="0"/>
              <a:t>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2285226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14AB4-F90C-46CE-B19C-898B320017C5}" type="datetime1">
              <a:rPr lang="en-US" smtClean="0"/>
              <a:t>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20702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261CAA-DCEA-49C3-8E73-0AD7362A0372}" type="datetime1">
              <a:rPr lang="en-US" smtClean="0"/>
              <a:t>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100407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070797-6BB3-4CCF-B5B1-9602E4886F22}" type="datetime1">
              <a:rPr lang="en-US" smtClean="0"/>
              <a:t>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E96C6-9964-4F03-8ED6-DA972FAA411D}" type="slidenum">
              <a:rPr lang="en-US" smtClean="0"/>
              <a:t>‹#›</a:t>
            </a:fld>
            <a:endParaRPr lang="en-US"/>
          </a:p>
        </p:txBody>
      </p:sp>
    </p:spTree>
    <p:extLst>
      <p:ext uri="{BB962C8B-B14F-4D97-AF65-F5344CB8AC3E}">
        <p14:creationId xmlns:p14="http://schemas.microsoft.com/office/powerpoint/2010/main" val="38566102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284F3-DDEF-414C-B0EA-F78770A84EA6}" type="datetime1">
              <a:rPr lang="en-US" smtClean="0"/>
              <a:t>2/8/16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E96C6-9964-4F03-8ED6-DA972FAA411D}" type="slidenum">
              <a:rPr lang="en-US" smtClean="0"/>
              <a:t>‹#›</a:t>
            </a:fld>
            <a:endParaRPr lang="en-US"/>
          </a:p>
        </p:txBody>
      </p:sp>
      <p:cxnSp>
        <p:nvCxnSpPr>
          <p:cNvPr id="7" name="Straight Connector 6"/>
          <p:cNvCxnSpPr/>
          <p:nvPr userDrawn="1"/>
        </p:nvCxnSpPr>
        <p:spPr>
          <a:xfrm>
            <a:off x="0" y="1143000"/>
            <a:ext cx="91440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userDrawn="1"/>
        </p:nvPicPr>
        <p:blipFill rotWithShape="1">
          <a:blip r:embed="rId17">
            <a:extLst>
              <a:ext uri="{28A0092B-C50C-407E-A947-70E740481C1C}">
                <a14:useLocalDpi xmlns:a14="http://schemas.microsoft.com/office/drawing/2010/main" val="0"/>
              </a:ext>
            </a:extLst>
          </a:blip>
          <a:srcRect l="-527" r="62632"/>
          <a:stretch/>
        </p:blipFill>
        <p:spPr bwMode="auto">
          <a:xfrm>
            <a:off x="26674" y="24714"/>
            <a:ext cx="1040126" cy="103530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userDrawn="1"/>
        </p:nvCxnSpPr>
        <p:spPr>
          <a:xfrm>
            <a:off x="0" y="1208314"/>
            <a:ext cx="9144000"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273628"/>
            <a:ext cx="91440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20000" y="76200"/>
            <a:ext cx="1447800" cy="973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022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1" Type="http://schemas.openxmlformats.org/officeDocument/2006/relationships/image" Target="../media/image23.jpeg"/><Relationship Id="rId12" Type="http://schemas.openxmlformats.org/officeDocument/2006/relationships/image" Target="../media/image24.jpeg"/><Relationship Id="rId13"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9.jpeg"/><Relationship Id="rId4" Type="http://schemas.openxmlformats.org/officeDocument/2006/relationships/hyperlink" Target="javascript:ClickThumbnail(119)" TargetMode="External"/><Relationship Id="rId5" Type="http://schemas.openxmlformats.org/officeDocument/2006/relationships/image" Target="../media/image20.jpeg"/><Relationship Id="rId6" Type="http://schemas.openxmlformats.org/officeDocument/2006/relationships/hyperlink" Target="javascript:ClickThumbnail(122)" TargetMode="External"/><Relationship Id="rId7" Type="http://schemas.openxmlformats.org/officeDocument/2006/relationships/image" Target="../media/image21.jpeg"/><Relationship Id="rId8" Type="http://schemas.openxmlformats.org/officeDocument/2006/relationships/hyperlink" Target="javascript:ClickThumbnail(143)" TargetMode="External"/><Relationship Id="rId9" Type="http://schemas.openxmlformats.org/officeDocument/2006/relationships/image" Target="../media/image22.jpeg"/><Relationship Id="rId10" Type="http://schemas.openxmlformats.org/officeDocument/2006/relationships/hyperlink" Target="javascript:ClickThumbnail(14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hyperlink" Target="https://elmendorf.eim.pacaf.af.mil/176WG/PA/Photos/Deployments%20and%20aircraft/110830-F-MO053-002.jpg" TargetMode="External"/><Relationship Id="rId5" Type="http://schemas.openxmlformats.org/officeDocument/2006/relationships/image" Target="../media/image31.jpe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4.jpeg"/><Relationship Id="rId5" Type="http://schemas.openxmlformats.org/officeDocument/2006/relationships/hyperlink" Target="https://www.google.com/url?sa=i&amp;rct=j&amp;q=&amp;esrc=s&amp;frm=1&amp;source=images&amp;cd=&amp;cad=rja&amp;uact=8&amp;ved=0CAcQjRxqFQoTCLO7hODTx8cCFc03iAodNKgOtw&amp;url=https://commons.wikimedia.org/wiki/File:168th_Air_Refueling_Squadron_-_Boeing_KC-135R_Stratotanker_63-8876.jpg&amp;ei=gCreVbP7Bc3voAS00Lq4Cw&amp;psig=AFQjCNE92LEpKn0QvntoSeLm7EopAJ7KTA&amp;ust=1440709629690810" TargetMode="External"/><Relationship Id="rId6" Type="http://schemas.openxmlformats.org/officeDocument/2006/relationships/image" Target="../media/image35.jpeg"/><Relationship Id="rId7" Type="http://schemas.openxmlformats.org/officeDocument/2006/relationships/oleObject" Target="../embeddings/oleObject1.bin"/><Relationship Id="rId8"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chart" Target="../charts/char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jpe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g"/><Relationship Id="rId7"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38655"/>
            <a:ext cx="7772400" cy="1470025"/>
          </a:xfrm>
        </p:spPr>
        <p:txBody>
          <a:bodyPr/>
          <a:lstStyle/>
          <a:p>
            <a:r>
              <a:rPr lang="en-US" b="1" dirty="0" smtClean="0">
                <a:latin typeface="Arial" panose="020B0604020202020204" pitchFamily="34" charset="0"/>
                <a:cs typeface="Arial" panose="020B0604020202020204" pitchFamily="34" charset="0"/>
              </a:rPr>
              <a:t>Department of Military and Veterans Affairs </a:t>
            </a:r>
            <a:br>
              <a:rPr lang="en-US" b="1" dirty="0" smtClean="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295400" y="4495800"/>
            <a:ext cx="6400800" cy="1752600"/>
          </a:xfrm>
        </p:spPr>
        <p:txBody>
          <a:bodyPr>
            <a:normAutofit/>
          </a:bodyPr>
          <a:lstStyle/>
          <a:p>
            <a:r>
              <a:rPr lang="en-US" sz="2800" dirty="0" smtClean="0">
                <a:latin typeface="Arial"/>
                <a:cs typeface="Arial"/>
              </a:rPr>
              <a:t>Joint Armed Services Committee</a:t>
            </a:r>
          </a:p>
          <a:p>
            <a:r>
              <a:rPr lang="en-US" sz="2800" dirty="0">
                <a:latin typeface="Arial"/>
                <a:cs typeface="Arial"/>
              </a:rPr>
              <a:t>9</a:t>
            </a:r>
            <a:r>
              <a:rPr lang="en-US" sz="2800" dirty="0" smtClean="0">
                <a:latin typeface="Arial"/>
                <a:cs typeface="Arial"/>
              </a:rPr>
              <a:t> February 2016</a:t>
            </a:r>
            <a:endParaRPr lang="en-US" sz="2800" dirty="0">
              <a:latin typeface="Arial"/>
              <a:cs typeface="Arial"/>
            </a:endParaRPr>
          </a:p>
        </p:txBody>
      </p:sp>
    </p:spTree>
    <p:extLst>
      <p:ext uri="{BB962C8B-B14F-4D97-AF65-F5344CB8AC3E}">
        <p14:creationId xmlns:p14="http://schemas.microsoft.com/office/powerpoint/2010/main" val="27734133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BE96C6-9964-4F03-8ED6-DA972FAA411D}" type="slidenum">
              <a:rPr lang="en-US" smtClean="0"/>
              <a:t>10</a:t>
            </a:fld>
            <a:endParaRPr lang="en-US" dirty="0"/>
          </a:p>
        </p:txBody>
      </p:sp>
      <p:sp>
        <p:nvSpPr>
          <p:cNvPr id="46" name="TextBox 45"/>
          <p:cNvSpPr txBox="1"/>
          <p:nvPr/>
        </p:nvSpPr>
        <p:spPr>
          <a:xfrm>
            <a:off x="990600" y="304800"/>
            <a:ext cx="708660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Initiatives</a:t>
            </a:r>
            <a:endParaRPr lang="en-US" sz="2800" b="1" dirty="0">
              <a:latin typeface="Arial" panose="020B0604020202020204" pitchFamily="34" charset="0"/>
              <a:cs typeface="Arial" panose="020B0604020202020204" pitchFamily="34" charset="0"/>
            </a:endParaRPr>
          </a:p>
        </p:txBody>
      </p:sp>
      <p:pic>
        <p:nvPicPr>
          <p:cNvPr id="3" name="Picture 2" descr="ACMJ.jpg"/>
          <p:cNvPicPr>
            <a:picLocks noChangeAspect="1"/>
          </p:cNvPicPr>
          <p:nvPr/>
        </p:nvPicPr>
        <p:blipFill rotWithShape="1">
          <a:blip r:embed="rId3">
            <a:extLst>
              <a:ext uri="{28A0092B-C50C-407E-A947-70E740481C1C}">
                <a14:useLocalDpi xmlns:a14="http://schemas.microsoft.com/office/drawing/2010/main" val="0"/>
              </a:ext>
            </a:extLst>
          </a:blip>
          <a:srcRect l="2807" t="9986" r="12080" b="23298"/>
          <a:stretch/>
        </p:blipFill>
        <p:spPr>
          <a:xfrm>
            <a:off x="76200" y="1359024"/>
            <a:ext cx="5184638" cy="2286000"/>
          </a:xfrm>
          <a:prstGeom prst="rect">
            <a:avLst/>
          </a:prstGeom>
        </p:spPr>
      </p:pic>
      <p:pic>
        <p:nvPicPr>
          <p:cNvPr id="4" name="Picture 3" descr="prof_ad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1737" y="1359024"/>
            <a:ext cx="1829385" cy="2286000"/>
          </a:xfrm>
          <a:prstGeom prst="rect">
            <a:avLst/>
          </a:prstGeom>
        </p:spPr>
      </p:pic>
      <p:pic>
        <p:nvPicPr>
          <p:cNvPr id="7" name="Picture 6" descr="Hummel_town_hall.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4114800"/>
            <a:ext cx="3429838" cy="2286000"/>
          </a:xfrm>
          <a:prstGeom prst="rect">
            <a:avLst/>
          </a:prstGeom>
        </p:spPr>
      </p:pic>
      <p:pic>
        <p:nvPicPr>
          <p:cNvPr id="5" name="Picture 4" descr="Alaska National Guard 0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4114800"/>
            <a:ext cx="3435134" cy="2286000"/>
          </a:xfrm>
          <a:prstGeom prst="rect">
            <a:avLst/>
          </a:prstGeom>
        </p:spPr>
      </p:pic>
      <p:sp>
        <p:nvSpPr>
          <p:cNvPr id="8" name="TextBox 7"/>
          <p:cNvSpPr txBox="1"/>
          <p:nvPr/>
        </p:nvSpPr>
        <p:spPr>
          <a:xfrm>
            <a:off x="1127202" y="3594725"/>
            <a:ext cx="3070835" cy="523220"/>
          </a:xfrm>
          <a:prstGeom prst="rect">
            <a:avLst/>
          </a:prstGeom>
          <a:noFill/>
        </p:spPr>
        <p:txBody>
          <a:bodyPr wrap="none" rtlCol="0">
            <a:spAutoFit/>
          </a:bodyPr>
          <a:lstStyle/>
          <a:p>
            <a:pPr algn="ctr"/>
            <a:r>
              <a:rPr lang="en-US" sz="1400" b="1" dirty="0" smtClean="0">
                <a:latin typeface="Arial"/>
                <a:cs typeface="Arial"/>
              </a:rPr>
              <a:t>LTC Weaver and CPT Dunbar with</a:t>
            </a:r>
          </a:p>
          <a:p>
            <a:pPr algn="ctr"/>
            <a:r>
              <a:rPr lang="en-US" sz="1400" b="1" dirty="0" smtClean="0">
                <a:latin typeface="Arial"/>
                <a:cs typeface="Arial"/>
              </a:rPr>
              <a:t>House Judiciary Members</a:t>
            </a:r>
            <a:endParaRPr lang="en-US" sz="1400" b="1" dirty="0">
              <a:latin typeface="Arial"/>
              <a:cs typeface="Arial"/>
            </a:endParaRPr>
          </a:p>
        </p:txBody>
      </p:sp>
      <p:sp>
        <p:nvSpPr>
          <p:cNvPr id="9" name="TextBox 8"/>
          <p:cNvSpPr txBox="1"/>
          <p:nvPr/>
        </p:nvSpPr>
        <p:spPr>
          <a:xfrm>
            <a:off x="4822128" y="3594725"/>
            <a:ext cx="4308303" cy="523220"/>
          </a:xfrm>
          <a:prstGeom prst="rect">
            <a:avLst/>
          </a:prstGeom>
          <a:noFill/>
        </p:spPr>
        <p:txBody>
          <a:bodyPr wrap="none" rtlCol="0">
            <a:spAutoFit/>
          </a:bodyPr>
          <a:lstStyle/>
          <a:p>
            <a:pPr algn="ctr"/>
            <a:r>
              <a:rPr lang="en-US" sz="1400" b="1" dirty="0" smtClean="0">
                <a:latin typeface="Arial"/>
                <a:cs typeface="Arial"/>
              </a:rPr>
              <a:t>RADM Margaret Klein</a:t>
            </a:r>
          </a:p>
          <a:p>
            <a:pPr algn="ctr"/>
            <a:r>
              <a:rPr lang="en-US" sz="1400" b="1" dirty="0" smtClean="0">
                <a:latin typeface="Arial"/>
                <a:cs typeface="Arial"/>
              </a:rPr>
              <a:t>DOD Senior Advisor for Military Professionalism </a:t>
            </a:r>
            <a:endParaRPr lang="en-US" sz="1400" b="1" dirty="0">
              <a:latin typeface="Arial"/>
              <a:cs typeface="Arial"/>
            </a:endParaRPr>
          </a:p>
        </p:txBody>
      </p:sp>
      <p:sp>
        <p:nvSpPr>
          <p:cNvPr id="12" name="TextBox 11"/>
          <p:cNvSpPr txBox="1"/>
          <p:nvPr/>
        </p:nvSpPr>
        <p:spPr>
          <a:xfrm>
            <a:off x="5574294" y="6397823"/>
            <a:ext cx="1577650" cy="307777"/>
          </a:xfrm>
          <a:prstGeom prst="rect">
            <a:avLst/>
          </a:prstGeom>
          <a:noFill/>
        </p:spPr>
        <p:txBody>
          <a:bodyPr wrap="none" rtlCol="0">
            <a:spAutoFit/>
          </a:bodyPr>
          <a:lstStyle/>
          <a:p>
            <a:pPr algn="ctr"/>
            <a:r>
              <a:rPr lang="en-US" sz="1400" b="1" dirty="0" smtClean="0">
                <a:latin typeface="Arial"/>
                <a:cs typeface="Arial"/>
              </a:rPr>
              <a:t>DMVA Town Hall</a:t>
            </a:r>
            <a:endParaRPr lang="en-US" sz="1400" b="1" dirty="0">
              <a:latin typeface="Arial"/>
              <a:cs typeface="Arial"/>
            </a:endParaRPr>
          </a:p>
        </p:txBody>
      </p:sp>
      <p:sp>
        <p:nvSpPr>
          <p:cNvPr id="13" name="TextBox 12"/>
          <p:cNvSpPr txBox="1"/>
          <p:nvPr/>
        </p:nvSpPr>
        <p:spPr>
          <a:xfrm>
            <a:off x="76200" y="6397823"/>
            <a:ext cx="4204684" cy="523220"/>
          </a:xfrm>
          <a:prstGeom prst="rect">
            <a:avLst/>
          </a:prstGeom>
          <a:noFill/>
        </p:spPr>
        <p:txBody>
          <a:bodyPr wrap="none" rtlCol="0">
            <a:spAutoFit/>
          </a:bodyPr>
          <a:lstStyle/>
          <a:p>
            <a:pPr algn="ctr"/>
            <a:r>
              <a:rPr lang="en-US" sz="1400" b="1" dirty="0" smtClean="0">
                <a:latin typeface="Arial"/>
                <a:cs typeface="Arial"/>
              </a:rPr>
              <a:t>CSM Richard </a:t>
            </a:r>
            <a:r>
              <a:rPr lang="en-US" sz="1400" b="1" dirty="0" err="1" smtClean="0">
                <a:latin typeface="Arial"/>
                <a:cs typeface="Arial"/>
              </a:rPr>
              <a:t>Hildreth</a:t>
            </a:r>
            <a:endParaRPr lang="en-US" sz="1400" b="1" dirty="0" smtClean="0">
              <a:latin typeface="Arial"/>
              <a:cs typeface="Arial"/>
            </a:endParaRPr>
          </a:p>
          <a:p>
            <a:pPr algn="ctr"/>
            <a:r>
              <a:rPr lang="en-US" sz="1400" b="1" dirty="0" smtClean="0">
                <a:latin typeface="Arial"/>
                <a:cs typeface="Arial"/>
              </a:rPr>
              <a:t>AKNG Liaison to Rural and Tribal Communities</a:t>
            </a:r>
            <a:endParaRPr lang="en-US" sz="1400" b="1" dirty="0">
              <a:latin typeface="Arial"/>
              <a:cs typeface="Arial"/>
            </a:endParaRPr>
          </a:p>
        </p:txBody>
      </p:sp>
    </p:spTree>
    <p:extLst>
      <p:ext uri="{BB962C8B-B14F-4D97-AF65-F5344CB8AC3E}">
        <p14:creationId xmlns:p14="http://schemas.microsoft.com/office/powerpoint/2010/main" val="3664194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BE96C6-9964-4F03-8ED6-DA972FAA411D}" type="slidenum">
              <a:rPr lang="en-US" smtClean="0"/>
              <a:t>11</a:t>
            </a:fld>
            <a:endParaRPr lang="en-US" dirty="0"/>
          </a:p>
        </p:txBody>
      </p:sp>
      <p:sp>
        <p:nvSpPr>
          <p:cNvPr id="46" name="TextBox 45"/>
          <p:cNvSpPr txBox="1"/>
          <p:nvPr/>
        </p:nvSpPr>
        <p:spPr>
          <a:xfrm>
            <a:off x="990600" y="76200"/>
            <a:ext cx="7086600" cy="954107"/>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Division of Homeland Security and</a:t>
            </a:r>
          </a:p>
          <a:p>
            <a:pPr algn="ctr"/>
            <a:r>
              <a:rPr lang="en-US" sz="2800" b="1" dirty="0" smtClean="0">
                <a:latin typeface="Arial" panose="020B0604020202020204" pitchFamily="34" charset="0"/>
                <a:cs typeface="Arial" panose="020B0604020202020204" pitchFamily="34" charset="0"/>
              </a:rPr>
              <a:t>Emergency Management</a:t>
            </a:r>
            <a:endParaRPr lang="en-US" sz="2800" b="1" dirty="0">
              <a:latin typeface="Arial" panose="020B0604020202020204" pitchFamily="34" charset="0"/>
              <a:cs typeface="Arial" panose="020B0604020202020204" pitchFamily="34" charset="0"/>
            </a:endParaRPr>
          </a:p>
        </p:txBody>
      </p:sp>
      <p:pic>
        <p:nvPicPr>
          <p:cNvPr id="3" name="Picture 2" descr="DHS&amp;EM.jpg"/>
          <p:cNvPicPr>
            <a:picLocks noChangeAspect="1"/>
          </p:cNvPicPr>
          <p:nvPr/>
        </p:nvPicPr>
        <p:blipFill rotWithShape="1">
          <a:blip r:embed="rId3">
            <a:extLst>
              <a:ext uri="{28A0092B-C50C-407E-A947-70E740481C1C}">
                <a14:useLocalDpi xmlns:a14="http://schemas.microsoft.com/office/drawing/2010/main" val="0"/>
              </a:ext>
            </a:extLst>
          </a:blip>
          <a:srcRect l="5468" t="9044" b="26005"/>
          <a:stretch/>
        </p:blipFill>
        <p:spPr>
          <a:xfrm>
            <a:off x="228600" y="1375578"/>
            <a:ext cx="8644069" cy="3958422"/>
          </a:xfrm>
          <a:prstGeom prst="rect">
            <a:avLst/>
          </a:prstGeom>
        </p:spPr>
      </p:pic>
    </p:spTree>
    <p:extLst>
      <p:ext uri="{BB962C8B-B14F-4D97-AF65-F5344CB8AC3E}">
        <p14:creationId xmlns:p14="http://schemas.microsoft.com/office/powerpoint/2010/main" val="129297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BE96C6-9964-4F03-8ED6-DA972FAA411D}" type="slidenum">
              <a:rPr lang="en-US" smtClean="0"/>
              <a:t>12</a:t>
            </a:fld>
            <a:endParaRPr lang="en-US" dirty="0"/>
          </a:p>
        </p:txBody>
      </p:sp>
      <p:sp>
        <p:nvSpPr>
          <p:cNvPr id="5" name="Content Placeholder 2"/>
          <p:cNvSpPr>
            <a:spLocks noGrp="1"/>
          </p:cNvSpPr>
          <p:nvPr>
            <p:ph idx="1"/>
          </p:nvPr>
        </p:nvSpPr>
        <p:spPr>
          <a:xfrm>
            <a:off x="4038600" y="1524000"/>
            <a:ext cx="4800600" cy="4724400"/>
          </a:xfrm>
        </p:spPr>
        <p:txBody>
          <a:bodyPr>
            <a:noAutofit/>
          </a:bodyPr>
          <a:lstStyle/>
          <a:p>
            <a:pPr marL="0" indent="227013"/>
            <a:r>
              <a:rPr lang="en-US" sz="1400" dirty="0" smtClean="0">
                <a:latin typeface="Arial"/>
                <a:cs typeface="Arial"/>
              </a:rPr>
              <a:t>Assisted </a:t>
            </a:r>
            <a:r>
              <a:rPr lang="en-US" sz="1400" dirty="0">
                <a:latin typeface="Arial"/>
                <a:cs typeface="Arial"/>
              </a:rPr>
              <a:t>57,989 Alaskans with state and federal </a:t>
            </a:r>
            <a:r>
              <a:rPr lang="en-US" sz="1400" dirty="0" smtClean="0">
                <a:latin typeface="Arial"/>
                <a:cs typeface="Arial"/>
              </a:rPr>
              <a:t>VA benefits </a:t>
            </a:r>
            <a:r>
              <a:rPr lang="en-US" sz="1400" dirty="0">
                <a:latin typeface="Arial"/>
                <a:cs typeface="Arial"/>
              </a:rPr>
              <a:t>requests. </a:t>
            </a:r>
            <a:r>
              <a:rPr lang="en-US" sz="1400" dirty="0" smtClean="0">
                <a:latin typeface="Arial"/>
                <a:cs typeface="Arial"/>
              </a:rPr>
              <a:t>This </a:t>
            </a:r>
            <a:r>
              <a:rPr lang="en-US" sz="1400" dirty="0">
                <a:latin typeface="Arial"/>
                <a:cs typeface="Arial"/>
              </a:rPr>
              <a:t>is an increase of over 10,000 from SFY 2014 and reflects a workload of 7.5 clients per day for each member of Veterans Affairs</a:t>
            </a:r>
          </a:p>
          <a:p>
            <a:pPr marL="0" indent="227013"/>
            <a:endParaRPr lang="en-US" sz="1400" dirty="0" smtClean="0">
              <a:latin typeface="Arial"/>
              <a:cs typeface="Arial"/>
            </a:endParaRPr>
          </a:p>
          <a:p>
            <a:pPr marL="0" indent="227013"/>
            <a:r>
              <a:rPr lang="en-US" sz="1400" dirty="0" smtClean="0">
                <a:latin typeface="Arial"/>
                <a:cs typeface="Arial"/>
              </a:rPr>
              <a:t>Assisted Alaska</a:t>
            </a:r>
            <a:r>
              <a:rPr lang="en-US" sz="1400" dirty="0">
                <a:latin typeface="Arial"/>
                <a:cs typeface="Arial"/>
              </a:rPr>
              <a:t> veterans in receiving over $222 million in federally funded </a:t>
            </a:r>
            <a:r>
              <a:rPr lang="en-US" sz="1400" dirty="0" smtClean="0">
                <a:latin typeface="Arial"/>
                <a:cs typeface="Arial"/>
              </a:rPr>
              <a:t>medical </a:t>
            </a:r>
            <a:r>
              <a:rPr lang="en-US" sz="1400" dirty="0">
                <a:latin typeface="Arial"/>
                <a:cs typeface="Arial"/>
              </a:rPr>
              <a:t>care</a:t>
            </a:r>
          </a:p>
          <a:p>
            <a:pPr marL="0" indent="227013"/>
            <a:endParaRPr lang="en-US" sz="1400" dirty="0" smtClean="0">
              <a:latin typeface="Arial"/>
              <a:cs typeface="Arial"/>
            </a:endParaRPr>
          </a:p>
          <a:p>
            <a:pPr marL="0" indent="227013"/>
            <a:r>
              <a:rPr lang="en-US" sz="1400" dirty="0" smtClean="0">
                <a:latin typeface="Arial"/>
                <a:cs typeface="Arial"/>
              </a:rPr>
              <a:t>Assisted </a:t>
            </a:r>
            <a:r>
              <a:rPr lang="en-US" sz="1400" dirty="0">
                <a:latin typeface="Arial"/>
                <a:cs typeface="Arial"/>
              </a:rPr>
              <a:t>Alaska’s veterans </a:t>
            </a:r>
            <a:r>
              <a:rPr lang="en-US" sz="1400" dirty="0" smtClean="0">
                <a:latin typeface="Arial"/>
                <a:cs typeface="Arial"/>
              </a:rPr>
              <a:t>to receive </a:t>
            </a:r>
            <a:r>
              <a:rPr lang="en-US" sz="1400" dirty="0">
                <a:latin typeface="Arial"/>
                <a:cs typeface="Arial"/>
              </a:rPr>
              <a:t>disability compensation </a:t>
            </a:r>
            <a:r>
              <a:rPr lang="en-US" sz="1400" dirty="0" smtClean="0">
                <a:latin typeface="Arial"/>
                <a:cs typeface="Arial"/>
              </a:rPr>
              <a:t>payments </a:t>
            </a:r>
            <a:r>
              <a:rPr lang="en-US" sz="1400" dirty="0">
                <a:latin typeface="Arial"/>
                <a:cs typeface="Arial"/>
              </a:rPr>
              <a:t>totaling $244 million in direct federal funds</a:t>
            </a:r>
          </a:p>
          <a:p>
            <a:pPr marL="0" indent="227013"/>
            <a:endParaRPr lang="en-US" sz="1400" dirty="0" smtClean="0">
              <a:latin typeface="Arial"/>
              <a:cs typeface="Arial"/>
            </a:endParaRPr>
          </a:p>
          <a:p>
            <a:pPr marL="0" indent="227013"/>
            <a:r>
              <a:rPr lang="en-US" sz="1400" dirty="0" smtClean="0">
                <a:latin typeface="Arial"/>
                <a:cs typeface="Arial"/>
              </a:rPr>
              <a:t>Assisted </a:t>
            </a:r>
            <a:r>
              <a:rPr lang="en-US" sz="1400" dirty="0">
                <a:latin typeface="Arial"/>
                <a:cs typeface="Arial"/>
              </a:rPr>
              <a:t>4,605 students (veterans and eligible family members)to receive $74 million in federally funded Education/vocational rehabilitation benefits</a:t>
            </a:r>
          </a:p>
          <a:p>
            <a:pPr marL="0" indent="227013"/>
            <a:endParaRPr lang="en-US" sz="1400" dirty="0" smtClean="0">
              <a:latin typeface="Arial"/>
              <a:cs typeface="Arial"/>
            </a:endParaRPr>
          </a:p>
          <a:p>
            <a:pPr marL="0" indent="227013"/>
            <a:r>
              <a:rPr lang="en-US" sz="1400" dirty="0" smtClean="0">
                <a:latin typeface="Arial"/>
                <a:cs typeface="Arial"/>
              </a:rPr>
              <a:t>Assisted </a:t>
            </a:r>
            <a:r>
              <a:rPr lang="en-US" sz="1400" dirty="0">
                <a:latin typeface="Arial"/>
                <a:cs typeface="Arial"/>
              </a:rPr>
              <a:t>5,208 veterans in obtaining home loan certificates resulting in over $1.4 billion in guaranteed loans. This is the first time the VA Home Loan program passed $1 billion in Alaska</a:t>
            </a:r>
          </a:p>
          <a:p>
            <a:pPr marL="0" indent="227013"/>
            <a:endParaRPr lang="en-US" sz="1600" dirty="0" smtClean="0">
              <a:latin typeface="Arial"/>
              <a:cs typeface="Arial"/>
            </a:endParaRPr>
          </a:p>
        </p:txBody>
      </p:sp>
      <p:pic>
        <p:nvPicPr>
          <p:cNvPr id="6" name="Picture 5" descr="Screen Shot 2016-02-07 at 11.35.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00200"/>
            <a:ext cx="3602873" cy="4572000"/>
          </a:xfrm>
          <a:prstGeom prst="rect">
            <a:avLst/>
          </a:prstGeom>
        </p:spPr>
      </p:pic>
      <p:sp>
        <p:nvSpPr>
          <p:cNvPr id="7" name="TextBox 6"/>
          <p:cNvSpPr txBox="1"/>
          <p:nvPr/>
        </p:nvSpPr>
        <p:spPr>
          <a:xfrm>
            <a:off x="990600" y="304800"/>
            <a:ext cx="708660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Office of Veterans Affairs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09616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BE96C6-9964-4F03-8ED6-DA972FAA411D}" type="slidenum">
              <a:rPr lang="en-US" smtClean="0"/>
              <a:t>13</a:t>
            </a:fld>
            <a:endParaRPr lang="en-US" dirty="0"/>
          </a:p>
        </p:txBody>
      </p:sp>
      <p:sp>
        <p:nvSpPr>
          <p:cNvPr id="46" name="TextBox 45"/>
          <p:cNvSpPr txBox="1"/>
          <p:nvPr/>
        </p:nvSpPr>
        <p:spPr>
          <a:xfrm>
            <a:off x="990600" y="304800"/>
            <a:ext cx="708660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Alaska Military Youth Academy</a:t>
            </a:r>
            <a:endParaRPr lang="en-US" sz="2800" b="1" dirty="0">
              <a:latin typeface="Arial" panose="020B0604020202020204" pitchFamily="34" charset="0"/>
              <a:cs typeface="Arial" panose="020B0604020202020204" pitchFamily="34" charset="0"/>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1314" y="1403475"/>
            <a:ext cx="5228286" cy="347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914" y="2020871"/>
            <a:ext cx="1524000" cy="223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00" y="5011340"/>
            <a:ext cx="8839200" cy="1200329"/>
          </a:xfrm>
          <a:prstGeom prst="rect">
            <a:avLst/>
          </a:prstGeom>
        </p:spPr>
        <p:txBody>
          <a:bodyPr wrap="square">
            <a:spAutoFit/>
          </a:bodyPr>
          <a:lstStyle/>
          <a:p>
            <a:pPr algn="ctr"/>
            <a:r>
              <a:rPr lang="en-US" dirty="0" smtClean="0">
                <a:latin typeface="Arial"/>
                <a:cs typeface="Arial"/>
              </a:rPr>
              <a:t>First Class: January 30, 1994</a:t>
            </a:r>
          </a:p>
          <a:p>
            <a:pPr algn="ctr"/>
            <a:r>
              <a:rPr lang="en-US" dirty="0" smtClean="0">
                <a:latin typeface="Arial"/>
                <a:cs typeface="Arial"/>
              </a:rPr>
              <a:t>Total Graduates: 4,665</a:t>
            </a:r>
          </a:p>
          <a:p>
            <a:pPr algn="ctr"/>
            <a:r>
              <a:rPr lang="en-US" dirty="0" smtClean="0">
                <a:latin typeface="Arial"/>
                <a:cs typeface="Arial"/>
              </a:rPr>
              <a:t>Next Graduation: February 26, 2016 (118 Cadets) </a:t>
            </a:r>
          </a:p>
          <a:p>
            <a:pPr algn="ctr"/>
            <a:r>
              <a:rPr lang="en-US" dirty="0" smtClean="0">
                <a:latin typeface="Arial"/>
                <a:cs typeface="Arial"/>
              </a:rPr>
              <a:t>Cadet to Work Program</a:t>
            </a:r>
            <a:endParaRPr lang="en-US" dirty="0">
              <a:latin typeface="Arial"/>
              <a:cs typeface="Arial"/>
            </a:endParaRPr>
          </a:p>
        </p:txBody>
      </p:sp>
    </p:spTree>
    <p:extLst>
      <p:ext uri="{BB962C8B-B14F-4D97-AF65-F5344CB8AC3E}">
        <p14:creationId xmlns:p14="http://schemas.microsoft.com/office/powerpoint/2010/main" val="763332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4" t="22001" r="58906" b="17499"/>
          <a:stretch/>
        </p:blipFill>
        <p:spPr bwMode="auto">
          <a:xfrm>
            <a:off x="1142999" y="2160083"/>
            <a:ext cx="6583519" cy="3799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485900" y="1335024"/>
            <a:ext cx="5905500" cy="707886"/>
          </a:xfrm>
          <a:prstGeom prst="rect">
            <a:avLst/>
          </a:prstGeom>
          <a:solidFill>
            <a:schemeClr val="tx1">
              <a:alpha val="41000"/>
            </a:schemeClr>
          </a:solidFill>
          <a:effectLst>
            <a:softEdge rad="63500"/>
          </a:effectLst>
        </p:spPr>
        <p:txBody>
          <a:bodyPr wrap="square" rtlCol="0">
            <a:spAutoFit/>
          </a:bodyPr>
          <a:lstStyle/>
          <a:p>
            <a:pPr algn="ctr"/>
            <a:r>
              <a:rPr lang="en-US" sz="4000" b="1" dirty="0" smtClean="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Air National Guard</a:t>
            </a:r>
            <a:endParaRPr lang="en-US" sz="40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Box 15"/>
          <p:cNvSpPr txBox="1"/>
          <p:nvPr/>
        </p:nvSpPr>
        <p:spPr>
          <a:xfrm>
            <a:off x="1014350" y="102423"/>
            <a:ext cx="7086600" cy="954107"/>
          </a:xfrm>
          <a:prstGeom prst="rect">
            <a:avLst/>
          </a:prstGeom>
          <a:noFill/>
        </p:spPr>
        <p:txBody>
          <a:bodyPr wrap="square" rtlCol="0">
            <a:spAutoFit/>
          </a:bodyPr>
          <a:lstStyle/>
          <a:p>
            <a:pPr algn="ctr"/>
            <a:r>
              <a:rPr lang="en-US" sz="2800" b="1" dirty="0" smtClean="0">
                <a:solidFill>
                  <a:schemeClr val="tx2">
                    <a:lumMod val="50000"/>
                  </a:schemeClr>
                </a:solidFill>
                <a:latin typeface="Arial" panose="020B0604020202020204" pitchFamily="34" charset="0"/>
                <a:cs typeface="Arial" panose="020B0604020202020204" pitchFamily="34" charset="0"/>
              </a:rPr>
              <a:t>Alaska National Guard Overview</a:t>
            </a:r>
          </a:p>
          <a:p>
            <a:pPr algn="ctr"/>
            <a:r>
              <a:rPr lang="en-US" sz="2800" b="1" dirty="0" smtClean="0">
                <a:solidFill>
                  <a:schemeClr val="tx2">
                    <a:lumMod val="50000"/>
                  </a:schemeClr>
                </a:solidFill>
                <a:latin typeface="Arial" panose="020B0604020202020204" pitchFamily="34" charset="0"/>
                <a:cs typeface="Arial" panose="020B0604020202020204" pitchFamily="34" charset="0"/>
              </a:rPr>
              <a:t>Joint Armed Services Committee</a:t>
            </a:r>
            <a:endParaRPr lang="en-US" sz="2800" b="1" dirty="0">
              <a:solidFill>
                <a:schemeClr val="tx2">
                  <a:lumMod val="50000"/>
                </a:schemeClr>
              </a:solidFill>
              <a:latin typeface="Arial" panose="020B0604020202020204" pitchFamily="34" charset="0"/>
              <a:cs typeface="Arial" panose="020B0604020202020204" pitchFamily="34" charset="0"/>
            </a:endParaRPr>
          </a:p>
        </p:txBody>
      </p:sp>
      <p:sp>
        <p:nvSpPr>
          <p:cNvPr id="19" name="Slide Number Placeholder 18"/>
          <p:cNvSpPr>
            <a:spLocks noGrp="1"/>
          </p:cNvSpPr>
          <p:nvPr>
            <p:ph type="sldNum" sz="quarter" idx="12"/>
          </p:nvPr>
        </p:nvSpPr>
        <p:spPr/>
        <p:txBody>
          <a:bodyPr/>
          <a:lstStyle/>
          <a:p>
            <a:fld id="{CCBE96C6-9964-4F03-8ED6-DA972FAA411D}" type="slidenum">
              <a:rPr lang="en-US" smtClean="0"/>
              <a:t>14</a:t>
            </a:fld>
            <a:endParaRPr lang="en-US" dirty="0"/>
          </a:p>
        </p:txBody>
      </p:sp>
      <p:sp>
        <p:nvSpPr>
          <p:cNvPr id="17" name="Subtitle 2"/>
          <p:cNvSpPr>
            <a:spLocks noGrp="1"/>
          </p:cNvSpPr>
          <p:nvPr>
            <p:ph type="subTitle" idx="1"/>
          </p:nvPr>
        </p:nvSpPr>
        <p:spPr>
          <a:xfrm>
            <a:off x="633350" y="6019800"/>
            <a:ext cx="7848600" cy="1219200"/>
          </a:xfrm>
        </p:spPr>
        <p:txBody>
          <a:bodyPr>
            <a:normAutofit/>
          </a:bodyPr>
          <a:lstStyle/>
          <a:p>
            <a:r>
              <a:rPr lang="en-US" sz="1800" b="1" dirty="0" smtClean="0">
                <a:solidFill>
                  <a:schemeClr val="tx1"/>
                </a:solidFill>
                <a:latin typeface="Arial" pitchFamily="34" charset="0"/>
                <a:cs typeface="Arial" pitchFamily="34" charset="0"/>
              </a:rPr>
              <a:t>Col Karen Mansfield, Commander, Alaska Air National Guard</a:t>
            </a:r>
          </a:p>
          <a:p>
            <a:r>
              <a:rPr lang="en-US" sz="1800" b="1" dirty="0" smtClean="0">
                <a:solidFill>
                  <a:schemeClr val="tx1"/>
                </a:solidFill>
                <a:latin typeface="Arial" pitchFamily="34" charset="0"/>
                <a:cs typeface="Arial" pitchFamily="34" charset="0"/>
              </a:rPr>
              <a:t>CMSgt Steve Calvin, Command Chief, Alaska Air National Guard</a:t>
            </a:r>
          </a:p>
          <a:p>
            <a:endParaRPr lang="en-US" sz="20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0317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sz="4000" b="1" dirty="0" smtClean="0">
                <a:solidFill>
                  <a:schemeClr val="tx2"/>
                </a:solidFill>
                <a:latin typeface="Arial" panose="020B0604020202020204" pitchFamily="34" charset="0"/>
                <a:cs typeface="Arial" panose="020B0604020202020204" pitchFamily="34" charset="0"/>
              </a:rPr>
              <a:t>Air </a:t>
            </a:r>
            <a:r>
              <a:rPr lang="en-US" sz="4000" b="1" dirty="0">
                <a:solidFill>
                  <a:schemeClr val="tx2"/>
                </a:solidFill>
                <a:latin typeface="Arial" panose="020B0604020202020204" pitchFamily="34" charset="0"/>
                <a:cs typeface="Arial" panose="020B0604020202020204" pitchFamily="34" charset="0"/>
              </a:rPr>
              <a:t>National </a:t>
            </a:r>
            <a:r>
              <a:rPr lang="en-US" sz="4000" b="1" dirty="0" smtClean="0">
                <a:solidFill>
                  <a:schemeClr val="tx2"/>
                </a:solidFill>
                <a:latin typeface="Arial" panose="020B0604020202020204" pitchFamily="34" charset="0"/>
                <a:cs typeface="Arial" panose="020B0604020202020204" pitchFamily="34" charset="0"/>
              </a:rPr>
              <a:t>Guard (ANG)</a:t>
            </a:r>
            <a:r>
              <a:rPr lang="en-US" b="1" dirty="0">
                <a:solidFill>
                  <a:schemeClr val="tx2"/>
                </a:solidFill>
                <a:latin typeface="Arial" panose="020B0604020202020204" pitchFamily="34" charset="0"/>
                <a:cs typeface="Arial" panose="020B0604020202020204" pitchFamily="34" charset="0"/>
              </a:rPr>
              <a:t/>
            </a:r>
            <a:br>
              <a:rPr lang="en-US" b="1" dirty="0">
                <a:solidFill>
                  <a:schemeClr val="tx2"/>
                </a:solidFill>
                <a:latin typeface="Arial" panose="020B0604020202020204" pitchFamily="34" charset="0"/>
                <a:cs typeface="Arial" panose="020B0604020202020204" pitchFamily="34" charset="0"/>
              </a:rPr>
            </a:br>
            <a:r>
              <a:rPr lang="en-US" dirty="0" smtClean="0">
                <a:solidFill>
                  <a:schemeClr val="tx2"/>
                </a:solidFill>
                <a:latin typeface="Arial" panose="020B0604020202020204" pitchFamily="34" charset="0"/>
                <a:cs typeface="Arial" panose="020B0604020202020204" pitchFamily="34" charset="0"/>
              </a:rPr>
              <a:t/>
            </a:r>
            <a:br>
              <a:rPr lang="en-US" dirty="0" smtClean="0">
                <a:solidFill>
                  <a:schemeClr val="tx2"/>
                </a:solidFill>
                <a:latin typeface="Arial" panose="020B0604020202020204" pitchFamily="34" charset="0"/>
                <a:cs typeface="Arial" panose="020B0604020202020204" pitchFamily="34" charset="0"/>
              </a:rPr>
            </a:br>
            <a:endParaRPr lang="en-US" dirty="0" smtClean="0">
              <a:solidFill>
                <a:schemeClr val="tx2"/>
              </a:solidFill>
              <a:latin typeface="Arial" panose="020B0604020202020204" pitchFamily="34" charset="0"/>
              <a:cs typeface="Arial" panose="020B0604020202020204" pitchFamily="34" charset="0"/>
            </a:endParaRPr>
          </a:p>
        </p:txBody>
      </p:sp>
      <p:sp>
        <p:nvSpPr>
          <p:cNvPr id="7" name="Content Placeholder 2"/>
          <p:cNvSpPr>
            <a:spLocks noGrp="1"/>
          </p:cNvSpPr>
          <p:nvPr>
            <p:ph sz="quarter" idx="1"/>
          </p:nvPr>
        </p:nvSpPr>
        <p:spPr>
          <a:xfrm>
            <a:off x="228600" y="1458686"/>
            <a:ext cx="8686800" cy="4882761"/>
          </a:xfrm>
        </p:spPr>
        <p:txBody>
          <a:bodyPr>
            <a:normAutofit/>
          </a:bodyPr>
          <a:lstStyle/>
          <a:p>
            <a:r>
              <a:rPr lang="en-US" sz="2200" b="1" dirty="0" smtClean="0">
                <a:latin typeface="Arial" panose="020B0604020202020204" pitchFamily="34" charset="0"/>
                <a:cs typeface="Arial" panose="020B0604020202020204" pitchFamily="34" charset="0"/>
                <a:sym typeface="Gill Sans"/>
              </a:rPr>
              <a:t>Air National Guard units located in 54 States &amp; Territories</a:t>
            </a:r>
          </a:p>
          <a:p>
            <a:r>
              <a:rPr lang="en-US" sz="2200" b="1" dirty="0" smtClean="0">
                <a:latin typeface="Arial" panose="020B0604020202020204" pitchFamily="34" charset="0"/>
                <a:cs typeface="Arial" panose="020B0604020202020204" pitchFamily="34" charset="0"/>
                <a:sym typeface="Gill Sans"/>
              </a:rPr>
              <a:t>89 Wings total (Flight/Squadron/Group/Wing)</a:t>
            </a:r>
          </a:p>
          <a:p>
            <a:r>
              <a:rPr lang="en-US" sz="2200" b="1" dirty="0" smtClean="0">
                <a:latin typeface="Arial" panose="020B0604020202020204" pitchFamily="34" charset="0"/>
                <a:cs typeface="Arial" panose="020B0604020202020204" pitchFamily="34" charset="0"/>
                <a:sym typeface="Gill Sans"/>
              </a:rPr>
              <a:t>105, 700 Personnel  (approximately 30% of Total Air Force)</a:t>
            </a:r>
          </a:p>
          <a:p>
            <a:r>
              <a:rPr lang="en-US" sz="2200" b="1" dirty="0">
                <a:latin typeface="Arial" panose="020B0604020202020204" pitchFamily="34" charset="0"/>
                <a:cs typeface="Arial" panose="020B0604020202020204" pitchFamily="34" charset="0"/>
                <a:sym typeface="Gill Sans"/>
              </a:rPr>
              <a:t>Two Wings in </a:t>
            </a:r>
            <a:r>
              <a:rPr lang="en-US" sz="2200" b="1" dirty="0" smtClean="0">
                <a:latin typeface="Arial" panose="020B0604020202020204" pitchFamily="34" charset="0"/>
                <a:cs typeface="Arial" panose="020B0604020202020204" pitchFamily="34" charset="0"/>
                <a:sym typeface="Gill Sans"/>
              </a:rPr>
              <a:t>Alaska (176</a:t>
            </a:r>
            <a:r>
              <a:rPr lang="en-US" sz="2200" b="1" baseline="30000" dirty="0" smtClean="0">
                <a:latin typeface="Arial" panose="020B0604020202020204" pitchFamily="34" charset="0"/>
                <a:cs typeface="Arial" panose="020B0604020202020204" pitchFamily="34" charset="0"/>
                <a:sym typeface="Gill Sans"/>
              </a:rPr>
              <a:t>th</a:t>
            </a:r>
            <a:r>
              <a:rPr lang="en-US" sz="2200" b="1" dirty="0" smtClean="0">
                <a:latin typeface="Arial" panose="020B0604020202020204" pitchFamily="34" charset="0"/>
                <a:cs typeface="Arial" panose="020B0604020202020204" pitchFamily="34" charset="0"/>
                <a:sym typeface="Gill Sans"/>
              </a:rPr>
              <a:t> Wing &amp; 168</a:t>
            </a:r>
            <a:r>
              <a:rPr lang="en-US" sz="2200" b="1" baseline="30000" dirty="0" smtClean="0">
                <a:latin typeface="Arial" panose="020B0604020202020204" pitchFamily="34" charset="0"/>
                <a:cs typeface="Arial" panose="020B0604020202020204" pitchFamily="34" charset="0"/>
                <a:sym typeface="Gill Sans"/>
              </a:rPr>
              <a:t>th</a:t>
            </a:r>
            <a:r>
              <a:rPr lang="en-US" sz="2200" b="1" dirty="0" smtClean="0">
                <a:latin typeface="Arial" panose="020B0604020202020204" pitchFamily="34" charset="0"/>
                <a:cs typeface="Arial" panose="020B0604020202020204" pitchFamily="34" charset="0"/>
                <a:sym typeface="Gill Sans"/>
              </a:rPr>
              <a:t> Wing)</a:t>
            </a:r>
            <a:endParaRPr lang="en-US" sz="2200" b="1" dirty="0">
              <a:latin typeface="Arial" panose="020B0604020202020204" pitchFamily="34" charset="0"/>
              <a:cs typeface="Arial" panose="020B0604020202020204" pitchFamily="34" charset="0"/>
              <a:sym typeface="Gill Sans"/>
            </a:endParaRPr>
          </a:p>
          <a:p>
            <a:r>
              <a:rPr lang="en-US" sz="2200" b="1" dirty="0" smtClean="0">
                <a:latin typeface="Arial" panose="020B0604020202020204" pitchFamily="34" charset="0"/>
                <a:cs typeface="Arial" panose="020B0604020202020204" pitchFamily="34" charset="0"/>
                <a:sym typeface="Gill Sans"/>
              </a:rPr>
              <a:t>ANG accomplishes ~33% of mission for ~7% of budget</a:t>
            </a:r>
          </a:p>
          <a:p>
            <a:r>
              <a:rPr lang="en-US" sz="2200" b="1" dirty="0" smtClean="0">
                <a:latin typeface="Arial" panose="020B0604020202020204" pitchFamily="34" charset="0"/>
                <a:cs typeface="Arial" panose="020B0604020202020204" pitchFamily="34" charset="0"/>
                <a:sym typeface="Gill Sans"/>
              </a:rPr>
              <a:t>Last two decades ANG posture transitioned from </a:t>
            </a:r>
            <a:r>
              <a:rPr lang="en-US" sz="2200" b="1" u="sng" dirty="0" smtClean="0">
                <a:latin typeface="Arial" panose="020B0604020202020204" pitchFamily="34" charset="0"/>
                <a:cs typeface="Arial" panose="020B0604020202020204" pitchFamily="34" charset="0"/>
                <a:sym typeface="Gill Sans"/>
              </a:rPr>
              <a:t>S</a:t>
            </a:r>
            <a:r>
              <a:rPr lang="en-US" sz="2200" b="1" i="1" u="sng" dirty="0" smtClean="0">
                <a:latin typeface="Arial" panose="020B0604020202020204" pitchFamily="34" charset="0"/>
                <a:cs typeface="Arial" panose="020B0604020202020204" pitchFamily="34" charset="0"/>
                <a:sym typeface="Gill Sans"/>
              </a:rPr>
              <a:t>trategic</a:t>
            </a:r>
            <a:r>
              <a:rPr lang="en-US" sz="2200" b="1" i="1" dirty="0" smtClean="0">
                <a:latin typeface="Arial" panose="020B0604020202020204" pitchFamily="34" charset="0"/>
                <a:cs typeface="Arial" panose="020B0604020202020204" pitchFamily="34" charset="0"/>
                <a:sym typeface="Gill Sans"/>
              </a:rPr>
              <a:t> to </a:t>
            </a:r>
            <a:r>
              <a:rPr lang="en-US" sz="2200" b="1" i="1" u="sng" dirty="0" smtClean="0">
                <a:latin typeface="Arial" panose="020B0604020202020204" pitchFamily="34" charset="0"/>
                <a:cs typeface="Arial" panose="020B0604020202020204" pitchFamily="34" charset="0"/>
                <a:sym typeface="Gill Sans"/>
              </a:rPr>
              <a:t>Operational</a:t>
            </a:r>
            <a:r>
              <a:rPr lang="en-US" sz="2200" b="1" i="1" dirty="0" smtClean="0">
                <a:latin typeface="Arial" panose="020B0604020202020204" pitchFamily="34" charset="0"/>
                <a:cs typeface="Arial" panose="020B0604020202020204" pitchFamily="34" charset="0"/>
                <a:sym typeface="Gill Sans"/>
              </a:rPr>
              <a:t> </a:t>
            </a:r>
            <a:r>
              <a:rPr lang="en-US" sz="2200" b="1" dirty="0" smtClean="0">
                <a:latin typeface="Arial" panose="020B0604020202020204" pitchFamily="34" charset="0"/>
                <a:cs typeface="Arial" panose="020B0604020202020204" pitchFamily="34" charset="0"/>
                <a:sym typeface="Gill Sans"/>
              </a:rPr>
              <a:t>reserve</a:t>
            </a:r>
          </a:p>
          <a:p>
            <a:pPr lvl="1"/>
            <a:r>
              <a:rPr lang="en-US" sz="2200" b="1" dirty="0" smtClean="0">
                <a:latin typeface="Arial" panose="020B0604020202020204" pitchFamily="34" charset="0"/>
                <a:cs typeface="Arial" panose="020B0604020202020204" pitchFamily="34" charset="0"/>
                <a:sym typeface="Gill Sans"/>
              </a:rPr>
              <a:t>ANG filled 19% of FY15 Air Force deployment taskings </a:t>
            </a:r>
          </a:p>
          <a:p>
            <a:pPr lvl="1"/>
            <a:r>
              <a:rPr lang="en-US" sz="2200" b="1" dirty="0" smtClean="0">
                <a:latin typeface="Arial" panose="020B0604020202020204" pitchFamily="34" charset="0"/>
                <a:cs typeface="Arial" panose="020B0604020202020204" pitchFamily="34" charset="0"/>
                <a:sym typeface="Gill Sans"/>
              </a:rPr>
              <a:t>ANG will fill 30% of FY16 Air Force deployment taskings</a:t>
            </a:r>
          </a:p>
          <a:p>
            <a:pPr marL="0" indent="0" eaLnBrk="1" hangingPunct="1">
              <a:buNone/>
            </a:pPr>
            <a:endParaRPr lang="en-US" sz="2000" i="1" dirty="0" smtClean="0"/>
          </a:p>
        </p:txBody>
      </p:sp>
      <p:sp>
        <p:nvSpPr>
          <p:cNvPr id="2" name="Rectangle 1"/>
          <p:cNvSpPr/>
          <p:nvPr/>
        </p:nvSpPr>
        <p:spPr>
          <a:xfrm>
            <a:off x="1371600" y="6341447"/>
            <a:ext cx="6463737" cy="400110"/>
          </a:xfrm>
          <a:prstGeom prst="rect">
            <a:avLst/>
          </a:prstGeom>
        </p:spPr>
        <p:txBody>
          <a:bodyPr wrap="square">
            <a:spAutoFit/>
          </a:bodyPr>
          <a:lstStyle/>
          <a:p>
            <a:pPr>
              <a:spcBef>
                <a:spcPct val="50000"/>
              </a:spcBef>
            </a:pPr>
            <a:r>
              <a:rPr lang="en-US" b="1" i="1" dirty="0">
                <a:solidFill>
                  <a:schemeClr val="accent1">
                    <a:lumMod val="75000"/>
                  </a:schemeClr>
                </a:solidFill>
                <a:latin typeface="Century Schoolbook" pitchFamily="18" charset="0"/>
              </a:rPr>
              <a:t>I n t e g r i t y  -  S e r v i c e  -  E x c e l </a:t>
            </a:r>
            <a:r>
              <a:rPr lang="en-US" b="1" i="1" dirty="0" err="1">
                <a:solidFill>
                  <a:schemeClr val="accent1">
                    <a:lumMod val="75000"/>
                  </a:schemeClr>
                </a:solidFill>
                <a:latin typeface="Century Schoolbook" pitchFamily="18" charset="0"/>
              </a:rPr>
              <a:t>l</a:t>
            </a:r>
            <a:r>
              <a:rPr lang="en-US" b="1" i="1" dirty="0">
                <a:solidFill>
                  <a:schemeClr val="accent1">
                    <a:lumMod val="75000"/>
                  </a:schemeClr>
                </a:solidFill>
                <a:latin typeface="Century Schoolbook" pitchFamily="18" charset="0"/>
              </a:rPr>
              <a:t> e n c e</a:t>
            </a:r>
          </a:p>
        </p:txBody>
      </p:sp>
      <p:sp>
        <p:nvSpPr>
          <p:cNvPr id="3" name="Rectangle 2"/>
          <p:cNvSpPr/>
          <p:nvPr/>
        </p:nvSpPr>
        <p:spPr bwMode="auto">
          <a:xfrm>
            <a:off x="3124200" y="1752600"/>
            <a:ext cx="2057400" cy="3505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1" u="none" strike="noStrike" cap="none" normalizeH="0" baseline="0" smtClean="0">
              <a:ln>
                <a:noFill/>
              </a:ln>
              <a:solidFill>
                <a:srgbClr val="0033CC"/>
              </a:solidFill>
              <a:effectLst>
                <a:outerShdw blurRad="38100" dist="38100" dir="2700000" algn="tl">
                  <a:srgbClr val="000000">
                    <a:alpha val="43137"/>
                  </a:srgbClr>
                </a:outerShdw>
              </a:effectLst>
              <a:latin typeface="Times New Roman" pitchFamily="18" charset="0"/>
            </a:endParaRPr>
          </a:p>
        </p:txBody>
      </p:sp>
      <p:sp>
        <p:nvSpPr>
          <p:cNvPr id="4" name="Slide Number Placeholder 3"/>
          <p:cNvSpPr>
            <a:spLocks noGrp="1"/>
          </p:cNvSpPr>
          <p:nvPr>
            <p:ph type="sldNum" sz="quarter" idx="12"/>
          </p:nvPr>
        </p:nvSpPr>
        <p:spPr/>
        <p:txBody>
          <a:bodyPr/>
          <a:lstStyle/>
          <a:p>
            <a:fld id="{CCBE96C6-9964-4F03-8ED6-DA972FAA411D}" type="slidenum">
              <a:rPr lang="en-US" smtClean="0"/>
              <a:t>15</a:t>
            </a:fld>
            <a:endParaRPr lang="en-US"/>
          </a:p>
        </p:txBody>
      </p:sp>
    </p:spTree>
    <p:extLst>
      <p:ext uri="{BB962C8B-B14F-4D97-AF65-F5344CB8AC3E}">
        <p14:creationId xmlns:p14="http://schemas.microsoft.com/office/powerpoint/2010/main" val="182262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533400" y="0"/>
            <a:ext cx="7772400" cy="1143000"/>
          </a:xfrm>
          <a:prstGeom prst="rect">
            <a:avLst/>
          </a:prstGeom>
          <a:noFill/>
          <a:ln w="9525">
            <a:noFill/>
            <a:miter lim="800000"/>
            <a:headEnd/>
            <a:tailEnd/>
          </a:ln>
        </p:spPr>
        <p:txBody>
          <a:bodyPr anchor="ctr"/>
          <a:lstStyle/>
          <a:p>
            <a:pPr algn="ctr">
              <a:spcBef>
                <a:spcPct val="0"/>
              </a:spcBef>
              <a:buClrTx/>
              <a:buSzTx/>
              <a:buFontTx/>
              <a:buNone/>
            </a:pPr>
            <a:r>
              <a:rPr lang="en-US" sz="3600" b="1" i="0" dirty="0" smtClean="0">
                <a:solidFill>
                  <a:schemeClr val="tx2"/>
                </a:solidFill>
                <a:latin typeface="Arial" panose="020B0604020202020204" pitchFamily="34" charset="0"/>
                <a:cs typeface="Arial" panose="020B0604020202020204" pitchFamily="34" charset="0"/>
              </a:rPr>
              <a:t>Dual Roles of the</a:t>
            </a:r>
            <a:br>
              <a:rPr lang="en-US" sz="3600" b="1" i="0" dirty="0" smtClean="0">
                <a:solidFill>
                  <a:schemeClr val="tx2"/>
                </a:solidFill>
                <a:latin typeface="Arial" panose="020B0604020202020204" pitchFamily="34" charset="0"/>
                <a:cs typeface="Arial" panose="020B0604020202020204" pitchFamily="34" charset="0"/>
              </a:rPr>
            </a:br>
            <a:r>
              <a:rPr lang="en-US" sz="3600" b="1" i="0" dirty="0" smtClean="0">
                <a:solidFill>
                  <a:schemeClr val="tx2"/>
                </a:solidFill>
                <a:latin typeface="Arial" panose="020B0604020202020204" pitchFamily="34" charset="0"/>
                <a:cs typeface="Arial" panose="020B0604020202020204" pitchFamily="34" charset="0"/>
              </a:rPr>
              <a:t>Alaska Air National Guard</a:t>
            </a:r>
            <a:endParaRPr lang="en-US" sz="3600" b="1" i="0" dirty="0">
              <a:solidFill>
                <a:schemeClr val="tx2"/>
              </a:solidFill>
              <a:latin typeface="Arial" panose="020B0604020202020204" pitchFamily="34" charset="0"/>
              <a:cs typeface="Arial" panose="020B0604020202020204" pitchFamily="34" charset="0"/>
            </a:endParaRPr>
          </a:p>
        </p:txBody>
      </p:sp>
      <p:sp>
        <p:nvSpPr>
          <p:cNvPr id="13315" name="Rectangle 4"/>
          <p:cNvSpPr>
            <a:spLocks noChangeArrowheads="1"/>
          </p:cNvSpPr>
          <p:nvPr/>
        </p:nvSpPr>
        <p:spPr bwMode="auto">
          <a:xfrm>
            <a:off x="27432" y="1386839"/>
            <a:ext cx="5403112" cy="2423161"/>
          </a:xfrm>
          <a:prstGeom prst="rect">
            <a:avLst/>
          </a:prstGeom>
          <a:noFill/>
          <a:ln w="9525">
            <a:noFill/>
            <a:miter lim="800000"/>
            <a:headEnd/>
            <a:tailEnd/>
          </a:ln>
        </p:spPr>
        <p:txBody>
          <a:bodyPr/>
          <a:lstStyle/>
          <a:p>
            <a:pPr>
              <a:buNone/>
            </a:pPr>
            <a:r>
              <a:rPr lang="en-US" sz="2400" b="1" i="0" u="sng" dirty="0" smtClean="0">
                <a:latin typeface="Arial" panose="020B0604020202020204" pitchFamily="34" charset="0"/>
                <a:cs typeface="Arial" panose="020B0604020202020204" pitchFamily="34" charset="0"/>
              </a:rPr>
              <a:t>Federal </a:t>
            </a:r>
            <a:r>
              <a:rPr lang="en-US" sz="2400" b="1" i="0" u="sng" dirty="0">
                <a:latin typeface="Arial" panose="020B0604020202020204" pitchFamily="34" charset="0"/>
                <a:cs typeface="Arial" panose="020B0604020202020204" pitchFamily="34" charset="0"/>
              </a:rPr>
              <a:t>Role </a:t>
            </a:r>
            <a:r>
              <a:rPr lang="en-US" sz="2400" b="1" i="0" u="sng" dirty="0" smtClean="0">
                <a:latin typeface="Arial" panose="020B0604020202020204" pitchFamily="34" charset="0"/>
                <a:cs typeface="Arial" panose="020B0604020202020204" pitchFamily="34" charset="0"/>
              </a:rPr>
              <a:t>(Title 10 Status)</a:t>
            </a:r>
            <a:endParaRPr lang="en-US" sz="2400" b="1" i="0" u="sng" dirty="0">
              <a:latin typeface="Arial" panose="020B0604020202020204" pitchFamily="34" charset="0"/>
              <a:cs typeface="Arial" panose="020B0604020202020204" pitchFamily="34" charset="0"/>
            </a:endParaRPr>
          </a:p>
          <a:p>
            <a:pPr indent="-228600">
              <a:buFont typeface="Wingdings" pitchFamily="2" charset="2"/>
              <a:buChar char="Ø"/>
            </a:pPr>
            <a:r>
              <a:rPr lang="en-US" b="1" dirty="0" smtClean="0">
                <a:latin typeface="Arial" panose="020B0604020202020204" pitchFamily="34" charset="0"/>
                <a:cs typeface="Arial" panose="020B0604020202020204" pitchFamily="34" charset="0"/>
              </a:rPr>
              <a:t>Responsible to Pacific Air Forces, Air Combat </a:t>
            </a: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     Command, Air Mobility Command, Northern Command &amp; Space Command for Contingencies</a:t>
            </a:r>
          </a:p>
          <a:p>
            <a:pPr indent="-228600">
              <a:buFont typeface="Wingdings" pitchFamily="2" charset="2"/>
              <a:buChar char="Ø"/>
            </a:pPr>
            <a:r>
              <a:rPr lang="en-US" b="1" dirty="0" smtClean="0">
                <a:latin typeface="Arial" panose="020B0604020202020204" pitchFamily="34" charset="0"/>
                <a:cs typeface="Arial" panose="020B0604020202020204" pitchFamily="34" charset="0"/>
              </a:rPr>
              <a:t>Involuntary Mobilization/Presidential Call-up</a:t>
            </a:r>
          </a:p>
          <a:p>
            <a:pPr indent="-228600">
              <a:buFont typeface="Wingdings" pitchFamily="2" charset="2"/>
              <a:buChar char="Ø"/>
            </a:pPr>
            <a:r>
              <a:rPr lang="en-US" b="1" dirty="0" smtClean="0">
                <a:latin typeface="Arial" panose="020B0604020202020204" pitchFamily="34" charset="0"/>
                <a:cs typeface="Arial" panose="020B0604020202020204" pitchFamily="34" charset="0"/>
              </a:rPr>
              <a:t>Voluntary activation for Federal missions</a:t>
            </a:r>
          </a:p>
        </p:txBody>
      </p:sp>
      <p:pic>
        <p:nvPicPr>
          <p:cNvPr id="13316" name="Picture 102" descr="Tanker refueling"/>
          <p:cNvPicPr>
            <a:picLocks noChangeAspect="1" noChangeArrowheads="1"/>
          </p:cNvPicPr>
          <p:nvPr/>
        </p:nvPicPr>
        <p:blipFill>
          <a:blip r:embed="rId3" cstate="print"/>
          <a:srcRect t="21228" b="2359"/>
          <a:stretch>
            <a:fillRect/>
          </a:stretch>
        </p:blipFill>
        <p:spPr bwMode="auto">
          <a:xfrm>
            <a:off x="7062216" y="1295400"/>
            <a:ext cx="1956816" cy="1196089"/>
          </a:xfrm>
          <a:prstGeom prst="rect">
            <a:avLst/>
          </a:prstGeom>
          <a:noFill/>
          <a:ln w="9525">
            <a:noFill/>
            <a:miter lim="800000"/>
            <a:headEnd/>
            <a:tailEnd/>
          </a:ln>
        </p:spPr>
      </p:pic>
      <p:pic>
        <p:nvPicPr>
          <p:cNvPr id="7" name="Picture 16" descr="Picture">
            <a:hlinkClick r:id="rId4"/>
          </p:cNvPr>
          <p:cNvPicPr>
            <a:picLocks noChangeAspect="1" noChangeArrowheads="1"/>
          </p:cNvPicPr>
          <p:nvPr/>
        </p:nvPicPr>
        <p:blipFill>
          <a:blip r:embed="rId5" cstate="print"/>
          <a:srcRect/>
          <a:stretch>
            <a:fillRect/>
          </a:stretch>
        </p:blipFill>
        <p:spPr bwMode="auto">
          <a:xfrm>
            <a:off x="7780782" y="2286000"/>
            <a:ext cx="1219200" cy="807720"/>
          </a:xfrm>
          <a:prstGeom prst="rect">
            <a:avLst/>
          </a:prstGeom>
          <a:noFill/>
        </p:spPr>
      </p:pic>
      <p:pic>
        <p:nvPicPr>
          <p:cNvPr id="8" name="Picture 20" descr="Picture">
            <a:hlinkClick r:id="rId6"/>
          </p:cNvPr>
          <p:cNvPicPr>
            <a:picLocks noChangeAspect="1" noChangeArrowheads="1"/>
          </p:cNvPicPr>
          <p:nvPr/>
        </p:nvPicPr>
        <p:blipFill>
          <a:blip r:embed="rId7" cstate="print"/>
          <a:srcRect/>
          <a:stretch>
            <a:fillRect/>
          </a:stretch>
        </p:blipFill>
        <p:spPr bwMode="auto">
          <a:xfrm>
            <a:off x="6801497" y="2491489"/>
            <a:ext cx="1143000" cy="757238"/>
          </a:xfrm>
          <a:prstGeom prst="rect">
            <a:avLst/>
          </a:prstGeom>
          <a:noFill/>
        </p:spPr>
      </p:pic>
      <p:pic>
        <p:nvPicPr>
          <p:cNvPr id="9" name="Picture 28" descr="Picture">
            <a:hlinkClick r:id="rId8"/>
          </p:cNvPr>
          <p:cNvPicPr>
            <a:picLocks noChangeAspect="1" noChangeArrowheads="1"/>
          </p:cNvPicPr>
          <p:nvPr/>
        </p:nvPicPr>
        <p:blipFill>
          <a:blip r:embed="rId9" cstate="print"/>
          <a:srcRect/>
          <a:stretch>
            <a:fillRect/>
          </a:stretch>
        </p:blipFill>
        <p:spPr bwMode="auto">
          <a:xfrm>
            <a:off x="5690381" y="1629727"/>
            <a:ext cx="1524000" cy="1009650"/>
          </a:xfrm>
          <a:prstGeom prst="rect">
            <a:avLst/>
          </a:prstGeom>
          <a:noFill/>
        </p:spPr>
      </p:pic>
      <p:pic>
        <p:nvPicPr>
          <p:cNvPr id="10" name="Picture 6" descr="Picture">
            <a:hlinkClick r:id="rId10"/>
          </p:cNvPr>
          <p:cNvPicPr>
            <a:picLocks noChangeAspect="1" noChangeArrowheads="1"/>
          </p:cNvPicPr>
          <p:nvPr/>
        </p:nvPicPr>
        <p:blipFill>
          <a:blip r:embed="rId11" cstate="print"/>
          <a:srcRect/>
          <a:stretch>
            <a:fillRect/>
          </a:stretch>
        </p:blipFill>
        <p:spPr bwMode="auto">
          <a:xfrm>
            <a:off x="5430544" y="2639377"/>
            <a:ext cx="1371600" cy="908685"/>
          </a:xfrm>
          <a:prstGeom prst="rect">
            <a:avLst/>
          </a:prstGeom>
          <a:noFill/>
        </p:spPr>
      </p:pic>
      <p:sp>
        <p:nvSpPr>
          <p:cNvPr id="2" name="TextBox 1"/>
          <p:cNvSpPr txBox="1"/>
          <p:nvPr/>
        </p:nvSpPr>
        <p:spPr>
          <a:xfrm>
            <a:off x="4237482" y="6307715"/>
            <a:ext cx="4724400" cy="369332"/>
          </a:xfrm>
          <a:prstGeom prst="rect">
            <a:avLst/>
          </a:prstGeom>
          <a:noFill/>
        </p:spPr>
        <p:txBody>
          <a:bodyPr wrap="square" rtlCol="0">
            <a:spAutoFit/>
          </a:bodyPr>
          <a:lstStyle/>
          <a:p>
            <a:r>
              <a:rPr lang="en-US" b="1" i="0" dirty="0" smtClean="0">
                <a:solidFill>
                  <a:srgbClr val="002060"/>
                </a:solidFill>
                <a:latin typeface="Arial" panose="020B0604020202020204" pitchFamily="34" charset="0"/>
                <a:cs typeface="Arial" panose="020B0604020202020204" pitchFamily="34" charset="0"/>
              </a:rPr>
              <a:t>Natural Disasters &amp; Homeland Security </a:t>
            </a:r>
            <a:endParaRPr lang="en-US" b="1" i="0" dirty="0">
              <a:solidFill>
                <a:srgbClr val="002060"/>
              </a:solidFill>
              <a:latin typeface="Arial" panose="020B0604020202020204" pitchFamily="34" charset="0"/>
              <a:cs typeface="Arial" panose="020B0604020202020204" pitchFamily="34" charset="0"/>
            </a:endParaRPr>
          </a:p>
        </p:txBody>
      </p:sp>
      <p:pic>
        <p:nvPicPr>
          <p:cNvPr id="2051" name="Picture 3" descr="C:\Users\1264391730N\Desktop\IMG_607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102" y="4542941"/>
            <a:ext cx="3282952" cy="2188634"/>
          </a:xfrm>
          <a:prstGeom prst="rect">
            <a:avLst/>
          </a:prstGeom>
          <a:noFill/>
          <a:extLst>
            <a:ext uri="{909E8E84-426E-40dd-AFC4-6F175D3DCCD1}">
              <a14:hiddenFill xmlns:a14="http://schemas.microsoft.com/office/drawing/2010/main">
                <a:solidFill>
                  <a:srgbClr val="FFFFFF"/>
                </a:solidFill>
              </a14:hiddenFill>
            </a:ext>
          </a:extLst>
        </p:spPr>
      </p:pic>
      <p:sp>
        <p:nvSpPr>
          <p:cNvPr id="13320" name="Rectangle 4"/>
          <p:cNvSpPr>
            <a:spLocks noChangeArrowheads="1"/>
          </p:cNvSpPr>
          <p:nvPr/>
        </p:nvSpPr>
        <p:spPr bwMode="auto">
          <a:xfrm>
            <a:off x="2675147" y="3548061"/>
            <a:ext cx="6468853" cy="2650115"/>
          </a:xfrm>
          <a:prstGeom prst="rect">
            <a:avLst/>
          </a:prstGeom>
          <a:noFill/>
          <a:ln w="9525">
            <a:noFill/>
            <a:miter lim="800000"/>
            <a:headEnd/>
            <a:tailEnd/>
          </a:ln>
        </p:spPr>
        <p:txBody>
          <a:bodyPr/>
          <a:lstStyle/>
          <a:p>
            <a:pPr>
              <a:buNone/>
            </a:pPr>
            <a:r>
              <a:rPr lang="en-US" sz="2400" b="1" i="0" u="sng" dirty="0" smtClean="0">
                <a:latin typeface="Arial" panose="020B0604020202020204" pitchFamily="34" charset="0"/>
                <a:cs typeface="Arial" panose="020B0604020202020204" pitchFamily="34" charset="0"/>
              </a:rPr>
              <a:t>State </a:t>
            </a:r>
            <a:r>
              <a:rPr lang="en-US" sz="2400" b="1" i="0" u="sng" dirty="0">
                <a:latin typeface="Arial" panose="020B0604020202020204" pitchFamily="34" charset="0"/>
                <a:cs typeface="Arial" panose="020B0604020202020204" pitchFamily="34" charset="0"/>
              </a:rPr>
              <a:t>Role (Title 32/Federal Training Status)</a:t>
            </a:r>
          </a:p>
          <a:p>
            <a:pPr lvl="1" indent="-228600">
              <a:buFont typeface="Wingdings" pitchFamily="2" charset="2"/>
              <a:buChar char="Ø"/>
            </a:pPr>
            <a:r>
              <a:rPr lang="en-US" b="1" dirty="0">
                <a:latin typeface="Arial" panose="020B0604020202020204" pitchFamily="34" charset="0"/>
                <a:cs typeface="Arial" panose="020B0604020202020204" pitchFamily="34" charset="0"/>
              </a:rPr>
              <a:t>Federally Funded to Organize, </a:t>
            </a:r>
            <a:r>
              <a:rPr lang="en-US" b="1" dirty="0" smtClean="0">
                <a:latin typeface="Arial" panose="020B0604020202020204" pitchFamily="34" charset="0"/>
                <a:cs typeface="Arial" panose="020B0604020202020204" pitchFamily="34" charset="0"/>
              </a:rPr>
              <a:t>Train and Equip for Federal </a:t>
            </a:r>
            <a:r>
              <a:rPr lang="en-US" b="1" dirty="0">
                <a:latin typeface="Arial" panose="020B0604020202020204" pitchFamily="34" charset="0"/>
                <a:cs typeface="Arial" panose="020B0604020202020204" pitchFamily="34" charset="0"/>
              </a:rPr>
              <a:t>(Title 10) Mission</a:t>
            </a:r>
          </a:p>
          <a:p>
            <a:pPr lvl="1" indent="-228600">
              <a:buFont typeface="Wingdings" pitchFamily="2" charset="2"/>
              <a:buChar char="Ø"/>
            </a:pPr>
            <a:r>
              <a:rPr lang="en-US" b="1" dirty="0" smtClean="0">
                <a:latin typeface="Arial" panose="020B0604020202020204" pitchFamily="34" charset="0"/>
                <a:cs typeface="Arial" panose="020B0604020202020204" pitchFamily="34" charset="0"/>
              </a:rPr>
              <a:t>Governor can call up Guard to:</a:t>
            </a:r>
          </a:p>
          <a:p>
            <a:pPr marL="971550" lvl="2" indent="-285750">
              <a:buFont typeface="Wingdings" panose="05000000000000000000" pitchFamily="2" charset="2"/>
              <a:buChar char="§"/>
            </a:pPr>
            <a:r>
              <a:rPr lang="en-US" b="1" dirty="0" smtClean="0">
                <a:latin typeface="Arial" panose="020B0604020202020204" pitchFamily="34" charset="0"/>
                <a:cs typeface="Arial" panose="020B0604020202020204" pitchFamily="34" charset="0"/>
              </a:rPr>
              <a:t>Protect life, </a:t>
            </a:r>
            <a:r>
              <a:rPr lang="en-US" b="1" dirty="0">
                <a:latin typeface="Arial" panose="020B0604020202020204" pitchFamily="34" charset="0"/>
                <a:cs typeface="Arial" panose="020B0604020202020204" pitchFamily="34" charset="0"/>
              </a:rPr>
              <a:t>property, peace and order</a:t>
            </a:r>
          </a:p>
          <a:p>
            <a:pPr marL="971550" lvl="2"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Provide military support to civil </a:t>
            </a:r>
            <a:r>
              <a:rPr lang="en-US" b="1" dirty="0" smtClean="0">
                <a:latin typeface="Arial" panose="020B0604020202020204" pitchFamily="34" charset="0"/>
                <a:cs typeface="Arial" panose="020B0604020202020204" pitchFamily="34" charset="0"/>
              </a:rPr>
              <a:t>authorities</a:t>
            </a:r>
          </a:p>
          <a:p>
            <a:pPr marL="971550" lvl="2" indent="-285750">
              <a:buFont typeface="Wingdings" panose="05000000000000000000" pitchFamily="2" charset="2"/>
              <a:buChar char="§"/>
            </a:pPr>
            <a:r>
              <a:rPr lang="en-US" b="1" dirty="0" smtClean="0">
                <a:latin typeface="Arial" panose="020B0604020202020204" pitchFamily="34" charset="0"/>
                <a:cs typeface="Arial" panose="020B0604020202020204" pitchFamily="34" charset="0"/>
              </a:rPr>
              <a:t>State of Alaska can utilize AKANG via State Active Duty (must reimburse federal gov’t)</a:t>
            </a:r>
          </a:p>
          <a:p>
            <a:pPr lvl="2" indent="-228600">
              <a:buFont typeface="Wingdings" pitchFamily="2" charset="2"/>
              <a:buChar char="Ø"/>
            </a:pPr>
            <a:endParaRPr lang="en-US" b="1" dirty="0"/>
          </a:p>
        </p:txBody>
      </p:sp>
      <p:pic>
        <p:nvPicPr>
          <p:cNvPr id="2050" name="Picture 2" descr="C:\Users\1264391730N\Desktop\IMG_6309.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8077"/>
          <a:stretch/>
        </p:blipFill>
        <p:spPr bwMode="auto">
          <a:xfrm>
            <a:off x="1029867" y="3810000"/>
            <a:ext cx="1345422" cy="124710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CCBE96C6-9964-4F03-8ED6-DA972FAA411D}" type="slidenum">
              <a:rPr lang="en-US" smtClean="0"/>
              <a:t>16</a:t>
            </a:fld>
            <a:endParaRPr lang="en-US"/>
          </a:p>
        </p:txBody>
      </p:sp>
    </p:spTree>
    <p:extLst>
      <p:ext uri="{BB962C8B-B14F-4D97-AF65-F5344CB8AC3E}">
        <p14:creationId xmlns:p14="http://schemas.microsoft.com/office/powerpoint/2010/main" val="4280296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500131"/>
            <a:ext cx="2985417" cy="9504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490" name="Rectangle 2"/>
          <p:cNvSpPr>
            <a:spLocks noChangeArrowheads="1"/>
          </p:cNvSpPr>
          <p:nvPr/>
        </p:nvSpPr>
        <p:spPr bwMode="auto">
          <a:xfrm>
            <a:off x="0" y="0"/>
            <a:ext cx="9144000" cy="1143000"/>
          </a:xfrm>
          <a:prstGeom prst="rect">
            <a:avLst/>
          </a:prstGeom>
          <a:noFill/>
          <a:ln w="9525">
            <a:noFill/>
            <a:miter lim="800000"/>
            <a:headEnd/>
            <a:tailEnd/>
          </a:ln>
          <a:effectLst/>
        </p:spPr>
        <p:txBody>
          <a:bodyPr anchor="ctr"/>
          <a:lstStyle/>
          <a:p>
            <a:pPr algn="ctr">
              <a:spcBef>
                <a:spcPct val="0"/>
              </a:spcBef>
              <a:buClrTx/>
              <a:buSzTx/>
              <a:buFontTx/>
              <a:buNone/>
              <a:defRPr/>
            </a:pPr>
            <a:r>
              <a:rPr lang="en-US" sz="3600" b="1" i="0" dirty="0" smtClean="0">
                <a:solidFill>
                  <a:schemeClr val="tx2"/>
                </a:solidFill>
                <a:latin typeface="Arial" panose="020B0604020202020204" pitchFamily="34" charset="0"/>
                <a:cs typeface="Arial" panose="020B0604020202020204" pitchFamily="34" charset="0"/>
              </a:rPr>
              <a:t>Locations &amp; Primary Missions</a:t>
            </a:r>
            <a:endParaRPr lang="en-US" sz="3600" b="1" i="0" dirty="0">
              <a:solidFill>
                <a:schemeClr val="tx2"/>
              </a:solidFill>
              <a:latin typeface="Arial" panose="020B0604020202020204" pitchFamily="34" charset="0"/>
              <a:cs typeface="Arial" panose="020B0604020202020204" pitchFamily="34" charset="0"/>
            </a:endParaRPr>
          </a:p>
        </p:txBody>
      </p:sp>
      <p:grpSp>
        <p:nvGrpSpPr>
          <p:cNvPr id="16392" name="Group 3"/>
          <p:cNvGrpSpPr>
            <a:grpSpLocks/>
          </p:cNvGrpSpPr>
          <p:nvPr/>
        </p:nvGrpSpPr>
        <p:grpSpPr bwMode="auto">
          <a:xfrm>
            <a:off x="1295400" y="1360861"/>
            <a:ext cx="6682124" cy="4658939"/>
            <a:chOff x="1" y="912"/>
            <a:chExt cx="5286" cy="2970"/>
          </a:xfrm>
        </p:grpSpPr>
        <p:sp>
          <p:nvSpPr>
            <p:cNvPr id="447492" name="Freeform 4" descr="White marble"/>
            <p:cNvSpPr>
              <a:spLocks/>
            </p:cNvSpPr>
            <p:nvPr/>
          </p:nvSpPr>
          <p:spPr bwMode="auto">
            <a:xfrm>
              <a:off x="1407" y="912"/>
              <a:ext cx="3880" cy="2929"/>
            </a:xfrm>
            <a:custGeom>
              <a:avLst/>
              <a:gdLst/>
              <a:ahLst/>
              <a:cxnLst>
                <a:cxn ang="0">
                  <a:pos x="352" y="2670"/>
                </a:cxn>
                <a:cxn ang="0">
                  <a:pos x="845" y="2276"/>
                </a:cxn>
                <a:cxn ang="0">
                  <a:pos x="684" y="2238"/>
                </a:cxn>
                <a:cxn ang="0">
                  <a:pos x="394" y="2197"/>
                </a:cxn>
                <a:cxn ang="0">
                  <a:pos x="371" y="2083"/>
                </a:cxn>
                <a:cxn ang="0">
                  <a:pos x="358" y="1920"/>
                </a:cxn>
                <a:cxn ang="0">
                  <a:pos x="146" y="1739"/>
                </a:cxn>
                <a:cxn ang="0">
                  <a:pos x="152" y="1643"/>
                </a:cxn>
                <a:cxn ang="0">
                  <a:pos x="171" y="1478"/>
                </a:cxn>
                <a:cxn ang="0">
                  <a:pos x="414" y="1330"/>
                </a:cxn>
                <a:cxn ang="0">
                  <a:pos x="684" y="1328"/>
                </a:cxn>
                <a:cxn ang="0">
                  <a:pos x="684" y="1101"/>
                </a:cxn>
                <a:cxn ang="0">
                  <a:pos x="366" y="1094"/>
                </a:cxn>
                <a:cxn ang="0">
                  <a:pos x="332" y="929"/>
                </a:cxn>
                <a:cxn ang="0">
                  <a:pos x="602" y="755"/>
                </a:cxn>
                <a:cxn ang="0">
                  <a:pos x="779" y="858"/>
                </a:cxn>
                <a:cxn ang="0">
                  <a:pos x="761" y="748"/>
                </a:cxn>
                <a:cxn ang="0">
                  <a:pos x="896" y="812"/>
                </a:cxn>
                <a:cxn ang="0">
                  <a:pos x="648" y="568"/>
                </a:cxn>
                <a:cxn ang="0">
                  <a:pos x="611" y="306"/>
                </a:cxn>
                <a:cxn ang="0">
                  <a:pos x="1115" y="100"/>
                </a:cxn>
                <a:cxn ang="0">
                  <a:pos x="1368" y="0"/>
                </a:cxn>
                <a:cxn ang="0">
                  <a:pos x="1454" y="70"/>
                </a:cxn>
                <a:cxn ang="0">
                  <a:pos x="1635" y="169"/>
                </a:cxn>
                <a:cxn ang="0">
                  <a:pos x="1812" y="220"/>
                </a:cxn>
                <a:cxn ang="0">
                  <a:pos x="1995" y="288"/>
                </a:cxn>
                <a:cxn ang="0">
                  <a:pos x="2248" y="303"/>
                </a:cxn>
                <a:cxn ang="0">
                  <a:pos x="2620" y="2087"/>
                </a:cxn>
                <a:cxn ang="0">
                  <a:pos x="2949" y="2230"/>
                </a:cxn>
                <a:cxn ang="0">
                  <a:pos x="3156" y="2116"/>
                </a:cxn>
                <a:cxn ang="0">
                  <a:pos x="3360" y="2285"/>
                </a:cxn>
                <a:cxn ang="0">
                  <a:pos x="3851" y="2749"/>
                </a:cxn>
                <a:cxn ang="0">
                  <a:pos x="3747" y="2769"/>
                </a:cxn>
                <a:cxn ang="0">
                  <a:pos x="3607" y="2764"/>
                </a:cxn>
                <a:cxn ang="0">
                  <a:pos x="3554" y="2677"/>
                </a:cxn>
                <a:cxn ang="0">
                  <a:pos x="3436" y="2565"/>
                </a:cxn>
                <a:cxn ang="0">
                  <a:pos x="3410" y="2448"/>
                </a:cxn>
                <a:cxn ang="0">
                  <a:pos x="3337" y="2329"/>
                </a:cxn>
                <a:cxn ang="0">
                  <a:pos x="3181" y="2205"/>
                </a:cxn>
                <a:cxn ang="0">
                  <a:pos x="3220" y="2309"/>
                </a:cxn>
                <a:cxn ang="0">
                  <a:pos x="3357" y="2505"/>
                </a:cxn>
                <a:cxn ang="0">
                  <a:pos x="3457" y="2677"/>
                </a:cxn>
                <a:cxn ang="0">
                  <a:pos x="3327" y="2601"/>
                </a:cxn>
                <a:cxn ang="0">
                  <a:pos x="3204" y="2379"/>
                </a:cxn>
                <a:cxn ang="0">
                  <a:pos x="3020" y="2288"/>
                </a:cxn>
                <a:cxn ang="0">
                  <a:pos x="2766" y="2224"/>
                </a:cxn>
                <a:cxn ang="0">
                  <a:pos x="2681" y="2166"/>
                </a:cxn>
                <a:cxn ang="0">
                  <a:pos x="2266" y="2120"/>
                </a:cxn>
                <a:cxn ang="0">
                  <a:pos x="2008" y="2085"/>
                </a:cxn>
                <a:cxn ang="0">
                  <a:pos x="1875" y="1983"/>
                </a:cxn>
                <a:cxn ang="0">
                  <a:pos x="1858" y="2026"/>
                </a:cxn>
                <a:cxn ang="0">
                  <a:pos x="1807" y="2128"/>
                </a:cxn>
                <a:cxn ang="0">
                  <a:pos x="1671" y="2136"/>
                </a:cxn>
                <a:cxn ang="0">
                  <a:pos x="1431" y="2250"/>
                </a:cxn>
                <a:cxn ang="0">
                  <a:pos x="1419" y="2139"/>
                </a:cxn>
                <a:cxn ang="0">
                  <a:pos x="1748" y="1848"/>
                </a:cxn>
                <a:cxn ang="0">
                  <a:pos x="1492" y="1932"/>
                </a:cxn>
                <a:cxn ang="0">
                  <a:pos x="1327" y="2128"/>
                </a:cxn>
                <a:cxn ang="0">
                  <a:pos x="1243" y="2314"/>
                </a:cxn>
                <a:cxn ang="0">
                  <a:pos x="735" y="2623"/>
                </a:cxn>
                <a:cxn ang="0">
                  <a:pos x="534" y="2731"/>
                </a:cxn>
                <a:cxn ang="0">
                  <a:pos x="259" y="2731"/>
                </a:cxn>
                <a:cxn ang="0">
                  <a:pos x="47" y="2784"/>
                </a:cxn>
              </a:cxnLst>
              <a:rect l="0" t="0" r="r" b="b"/>
              <a:pathLst>
                <a:path w="3880" h="2929">
                  <a:moveTo>
                    <a:pt x="0" y="2796"/>
                  </a:moveTo>
                  <a:lnTo>
                    <a:pt x="9" y="2766"/>
                  </a:lnTo>
                  <a:lnTo>
                    <a:pt x="32" y="2754"/>
                  </a:lnTo>
                  <a:lnTo>
                    <a:pt x="62" y="2758"/>
                  </a:lnTo>
                  <a:lnTo>
                    <a:pt x="220" y="2654"/>
                  </a:lnTo>
                  <a:lnTo>
                    <a:pt x="317" y="2670"/>
                  </a:lnTo>
                  <a:lnTo>
                    <a:pt x="327" y="2716"/>
                  </a:lnTo>
                  <a:lnTo>
                    <a:pt x="343" y="2713"/>
                  </a:lnTo>
                  <a:lnTo>
                    <a:pt x="352" y="2670"/>
                  </a:lnTo>
                  <a:lnTo>
                    <a:pt x="445" y="2609"/>
                  </a:lnTo>
                  <a:lnTo>
                    <a:pt x="470" y="2593"/>
                  </a:lnTo>
                  <a:lnTo>
                    <a:pt x="598" y="2555"/>
                  </a:lnTo>
                  <a:lnTo>
                    <a:pt x="738" y="2458"/>
                  </a:lnTo>
                  <a:lnTo>
                    <a:pt x="769" y="2468"/>
                  </a:lnTo>
                  <a:lnTo>
                    <a:pt x="763" y="2435"/>
                  </a:lnTo>
                  <a:lnTo>
                    <a:pt x="791" y="2342"/>
                  </a:lnTo>
                  <a:lnTo>
                    <a:pt x="827" y="2288"/>
                  </a:lnTo>
                  <a:lnTo>
                    <a:pt x="845" y="2276"/>
                  </a:lnTo>
                  <a:lnTo>
                    <a:pt x="870" y="2268"/>
                  </a:lnTo>
                  <a:lnTo>
                    <a:pt x="873" y="2238"/>
                  </a:lnTo>
                  <a:lnTo>
                    <a:pt x="736" y="2250"/>
                  </a:lnTo>
                  <a:lnTo>
                    <a:pt x="725" y="2230"/>
                  </a:lnTo>
                  <a:lnTo>
                    <a:pt x="750" y="2200"/>
                  </a:lnTo>
                  <a:lnTo>
                    <a:pt x="786" y="2224"/>
                  </a:lnTo>
                  <a:lnTo>
                    <a:pt x="799" y="2204"/>
                  </a:lnTo>
                  <a:lnTo>
                    <a:pt x="753" y="2177"/>
                  </a:lnTo>
                  <a:lnTo>
                    <a:pt x="684" y="2238"/>
                  </a:lnTo>
                  <a:lnTo>
                    <a:pt x="677" y="2281"/>
                  </a:lnTo>
                  <a:lnTo>
                    <a:pt x="646" y="2268"/>
                  </a:lnTo>
                  <a:lnTo>
                    <a:pt x="628" y="2217"/>
                  </a:lnTo>
                  <a:lnTo>
                    <a:pt x="598" y="2184"/>
                  </a:lnTo>
                  <a:lnTo>
                    <a:pt x="572" y="2199"/>
                  </a:lnTo>
                  <a:lnTo>
                    <a:pt x="526" y="2148"/>
                  </a:lnTo>
                  <a:lnTo>
                    <a:pt x="467" y="2181"/>
                  </a:lnTo>
                  <a:lnTo>
                    <a:pt x="421" y="2187"/>
                  </a:lnTo>
                  <a:lnTo>
                    <a:pt x="394" y="2197"/>
                  </a:lnTo>
                  <a:lnTo>
                    <a:pt x="325" y="2186"/>
                  </a:lnTo>
                  <a:lnTo>
                    <a:pt x="301" y="2169"/>
                  </a:lnTo>
                  <a:lnTo>
                    <a:pt x="322" y="2159"/>
                  </a:lnTo>
                  <a:lnTo>
                    <a:pt x="335" y="2163"/>
                  </a:lnTo>
                  <a:lnTo>
                    <a:pt x="361" y="2154"/>
                  </a:lnTo>
                  <a:lnTo>
                    <a:pt x="370" y="2116"/>
                  </a:lnTo>
                  <a:lnTo>
                    <a:pt x="398" y="2102"/>
                  </a:lnTo>
                  <a:lnTo>
                    <a:pt x="391" y="2088"/>
                  </a:lnTo>
                  <a:lnTo>
                    <a:pt x="371" y="2083"/>
                  </a:lnTo>
                  <a:lnTo>
                    <a:pt x="380" y="2044"/>
                  </a:lnTo>
                  <a:lnTo>
                    <a:pt x="399" y="2036"/>
                  </a:lnTo>
                  <a:lnTo>
                    <a:pt x="384" y="1894"/>
                  </a:lnTo>
                  <a:lnTo>
                    <a:pt x="394" y="1864"/>
                  </a:lnTo>
                  <a:lnTo>
                    <a:pt x="432" y="1825"/>
                  </a:lnTo>
                  <a:lnTo>
                    <a:pt x="417" y="1818"/>
                  </a:lnTo>
                  <a:lnTo>
                    <a:pt x="353" y="1876"/>
                  </a:lnTo>
                  <a:lnTo>
                    <a:pt x="363" y="1895"/>
                  </a:lnTo>
                  <a:lnTo>
                    <a:pt x="358" y="1920"/>
                  </a:lnTo>
                  <a:lnTo>
                    <a:pt x="289" y="1958"/>
                  </a:lnTo>
                  <a:lnTo>
                    <a:pt x="199" y="1928"/>
                  </a:lnTo>
                  <a:lnTo>
                    <a:pt x="187" y="1909"/>
                  </a:lnTo>
                  <a:lnTo>
                    <a:pt x="187" y="1869"/>
                  </a:lnTo>
                  <a:lnTo>
                    <a:pt x="171" y="1818"/>
                  </a:lnTo>
                  <a:lnTo>
                    <a:pt x="144" y="1815"/>
                  </a:lnTo>
                  <a:lnTo>
                    <a:pt x="108" y="1769"/>
                  </a:lnTo>
                  <a:lnTo>
                    <a:pt x="110" y="1739"/>
                  </a:lnTo>
                  <a:lnTo>
                    <a:pt x="146" y="1739"/>
                  </a:lnTo>
                  <a:lnTo>
                    <a:pt x="166" y="1712"/>
                  </a:lnTo>
                  <a:lnTo>
                    <a:pt x="185" y="1716"/>
                  </a:lnTo>
                  <a:lnTo>
                    <a:pt x="194" y="1704"/>
                  </a:lnTo>
                  <a:lnTo>
                    <a:pt x="164" y="1699"/>
                  </a:lnTo>
                  <a:lnTo>
                    <a:pt x="171" y="1684"/>
                  </a:lnTo>
                  <a:lnTo>
                    <a:pt x="189" y="1679"/>
                  </a:lnTo>
                  <a:lnTo>
                    <a:pt x="187" y="1663"/>
                  </a:lnTo>
                  <a:lnTo>
                    <a:pt x="171" y="1666"/>
                  </a:lnTo>
                  <a:lnTo>
                    <a:pt x="152" y="1643"/>
                  </a:lnTo>
                  <a:lnTo>
                    <a:pt x="136" y="1660"/>
                  </a:lnTo>
                  <a:lnTo>
                    <a:pt x="125" y="1650"/>
                  </a:lnTo>
                  <a:lnTo>
                    <a:pt x="128" y="1625"/>
                  </a:lnTo>
                  <a:lnTo>
                    <a:pt x="87" y="1574"/>
                  </a:lnTo>
                  <a:lnTo>
                    <a:pt x="110" y="1539"/>
                  </a:lnTo>
                  <a:lnTo>
                    <a:pt x="131" y="1539"/>
                  </a:lnTo>
                  <a:lnTo>
                    <a:pt x="118" y="1515"/>
                  </a:lnTo>
                  <a:lnTo>
                    <a:pt x="152" y="1513"/>
                  </a:lnTo>
                  <a:lnTo>
                    <a:pt x="171" y="1478"/>
                  </a:lnTo>
                  <a:lnTo>
                    <a:pt x="238" y="1427"/>
                  </a:lnTo>
                  <a:lnTo>
                    <a:pt x="264" y="1422"/>
                  </a:lnTo>
                  <a:lnTo>
                    <a:pt x="296" y="1406"/>
                  </a:lnTo>
                  <a:lnTo>
                    <a:pt x="289" y="1383"/>
                  </a:lnTo>
                  <a:lnTo>
                    <a:pt x="315" y="1356"/>
                  </a:lnTo>
                  <a:lnTo>
                    <a:pt x="340" y="1348"/>
                  </a:lnTo>
                  <a:lnTo>
                    <a:pt x="343" y="1328"/>
                  </a:lnTo>
                  <a:lnTo>
                    <a:pt x="380" y="1317"/>
                  </a:lnTo>
                  <a:lnTo>
                    <a:pt x="414" y="1330"/>
                  </a:lnTo>
                  <a:lnTo>
                    <a:pt x="432" y="1356"/>
                  </a:lnTo>
                  <a:lnTo>
                    <a:pt x="463" y="1368"/>
                  </a:lnTo>
                  <a:lnTo>
                    <a:pt x="526" y="1353"/>
                  </a:lnTo>
                  <a:lnTo>
                    <a:pt x="529" y="1351"/>
                  </a:lnTo>
                  <a:lnTo>
                    <a:pt x="559" y="1315"/>
                  </a:lnTo>
                  <a:lnTo>
                    <a:pt x="580" y="1310"/>
                  </a:lnTo>
                  <a:lnTo>
                    <a:pt x="607" y="1333"/>
                  </a:lnTo>
                  <a:lnTo>
                    <a:pt x="643" y="1340"/>
                  </a:lnTo>
                  <a:lnTo>
                    <a:pt x="684" y="1328"/>
                  </a:lnTo>
                  <a:lnTo>
                    <a:pt x="717" y="1295"/>
                  </a:lnTo>
                  <a:lnTo>
                    <a:pt x="717" y="1211"/>
                  </a:lnTo>
                  <a:lnTo>
                    <a:pt x="677" y="1170"/>
                  </a:lnTo>
                  <a:lnTo>
                    <a:pt x="695" y="1157"/>
                  </a:lnTo>
                  <a:lnTo>
                    <a:pt x="725" y="1165"/>
                  </a:lnTo>
                  <a:lnTo>
                    <a:pt x="761" y="1124"/>
                  </a:lnTo>
                  <a:lnTo>
                    <a:pt x="743" y="1104"/>
                  </a:lnTo>
                  <a:lnTo>
                    <a:pt x="709" y="1109"/>
                  </a:lnTo>
                  <a:lnTo>
                    <a:pt x="684" y="1101"/>
                  </a:lnTo>
                  <a:lnTo>
                    <a:pt x="651" y="1109"/>
                  </a:lnTo>
                  <a:lnTo>
                    <a:pt x="575" y="1165"/>
                  </a:lnTo>
                  <a:lnTo>
                    <a:pt x="564" y="1154"/>
                  </a:lnTo>
                  <a:lnTo>
                    <a:pt x="575" y="1130"/>
                  </a:lnTo>
                  <a:lnTo>
                    <a:pt x="564" y="1104"/>
                  </a:lnTo>
                  <a:lnTo>
                    <a:pt x="546" y="1101"/>
                  </a:lnTo>
                  <a:lnTo>
                    <a:pt x="544" y="1135"/>
                  </a:lnTo>
                  <a:lnTo>
                    <a:pt x="518" y="1101"/>
                  </a:lnTo>
                  <a:lnTo>
                    <a:pt x="366" y="1094"/>
                  </a:lnTo>
                  <a:lnTo>
                    <a:pt x="282" y="1025"/>
                  </a:lnTo>
                  <a:lnTo>
                    <a:pt x="289" y="979"/>
                  </a:lnTo>
                  <a:lnTo>
                    <a:pt x="266" y="944"/>
                  </a:lnTo>
                  <a:lnTo>
                    <a:pt x="268" y="906"/>
                  </a:lnTo>
                  <a:lnTo>
                    <a:pt x="286" y="905"/>
                  </a:lnTo>
                  <a:lnTo>
                    <a:pt x="282" y="929"/>
                  </a:lnTo>
                  <a:lnTo>
                    <a:pt x="291" y="936"/>
                  </a:lnTo>
                  <a:lnTo>
                    <a:pt x="310" y="928"/>
                  </a:lnTo>
                  <a:lnTo>
                    <a:pt x="332" y="929"/>
                  </a:lnTo>
                  <a:lnTo>
                    <a:pt x="279" y="875"/>
                  </a:lnTo>
                  <a:lnTo>
                    <a:pt x="253" y="870"/>
                  </a:lnTo>
                  <a:lnTo>
                    <a:pt x="197" y="819"/>
                  </a:lnTo>
                  <a:lnTo>
                    <a:pt x="194" y="807"/>
                  </a:lnTo>
                  <a:lnTo>
                    <a:pt x="416" y="746"/>
                  </a:lnTo>
                  <a:lnTo>
                    <a:pt x="508" y="732"/>
                  </a:lnTo>
                  <a:lnTo>
                    <a:pt x="551" y="738"/>
                  </a:lnTo>
                  <a:lnTo>
                    <a:pt x="595" y="746"/>
                  </a:lnTo>
                  <a:lnTo>
                    <a:pt x="602" y="755"/>
                  </a:lnTo>
                  <a:lnTo>
                    <a:pt x="582" y="796"/>
                  </a:lnTo>
                  <a:lnTo>
                    <a:pt x="557" y="809"/>
                  </a:lnTo>
                  <a:lnTo>
                    <a:pt x="590" y="822"/>
                  </a:lnTo>
                  <a:lnTo>
                    <a:pt x="634" y="850"/>
                  </a:lnTo>
                  <a:lnTo>
                    <a:pt x="672" y="849"/>
                  </a:lnTo>
                  <a:lnTo>
                    <a:pt x="695" y="868"/>
                  </a:lnTo>
                  <a:lnTo>
                    <a:pt x="723" y="868"/>
                  </a:lnTo>
                  <a:lnTo>
                    <a:pt x="740" y="886"/>
                  </a:lnTo>
                  <a:lnTo>
                    <a:pt x="779" y="858"/>
                  </a:lnTo>
                  <a:lnTo>
                    <a:pt x="806" y="880"/>
                  </a:lnTo>
                  <a:lnTo>
                    <a:pt x="822" y="862"/>
                  </a:lnTo>
                  <a:lnTo>
                    <a:pt x="811" y="837"/>
                  </a:lnTo>
                  <a:lnTo>
                    <a:pt x="748" y="819"/>
                  </a:lnTo>
                  <a:lnTo>
                    <a:pt x="746" y="796"/>
                  </a:lnTo>
                  <a:lnTo>
                    <a:pt x="723" y="761"/>
                  </a:lnTo>
                  <a:lnTo>
                    <a:pt x="710" y="712"/>
                  </a:lnTo>
                  <a:lnTo>
                    <a:pt x="732" y="708"/>
                  </a:lnTo>
                  <a:lnTo>
                    <a:pt x="761" y="748"/>
                  </a:lnTo>
                  <a:lnTo>
                    <a:pt x="766" y="784"/>
                  </a:lnTo>
                  <a:lnTo>
                    <a:pt x="776" y="809"/>
                  </a:lnTo>
                  <a:lnTo>
                    <a:pt x="824" y="819"/>
                  </a:lnTo>
                  <a:lnTo>
                    <a:pt x="858" y="849"/>
                  </a:lnTo>
                  <a:lnTo>
                    <a:pt x="885" y="842"/>
                  </a:lnTo>
                  <a:lnTo>
                    <a:pt x="924" y="860"/>
                  </a:lnTo>
                  <a:lnTo>
                    <a:pt x="939" y="845"/>
                  </a:lnTo>
                  <a:lnTo>
                    <a:pt x="901" y="829"/>
                  </a:lnTo>
                  <a:lnTo>
                    <a:pt x="896" y="812"/>
                  </a:lnTo>
                  <a:lnTo>
                    <a:pt x="921" y="804"/>
                  </a:lnTo>
                  <a:lnTo>
                    <a:pt x="855" y="789"/>
                  </a:lnTo>
                  <a:lnTo>
                    <a:pt x="815" y="796"/>
                  </a:lnTo>
                  <a:lnTo>
                    <a:pt x="784" y="776"/>
                  </a:lnTo>
                  <a:lnTo>
                    <a:pt x="779" y="741"/>
                  </a:lnTo>
                  <a:lnTo>
                    <a:pt x="807" y="730"/>
                  </a:lnTo>
                  <a:lnTo>
                    <a:pt x="809" y="710"/>
                  </a:lnTo>
                  <a:lnTo>
                    <a:pt x="653" y="661"/>
                  </a:lnTo>
                  <a:lnTo>
                    <a:pt x="648" y="568"/>
                  </a:lnTo>
                  <a:lnTo>
                    <a:pt x="600" y="502"/>
                  </a:lnTo>
                  <a:lnTo>
                    <a:pt x="534" y="412"/>
                  </a:lnTo>
                  <a:lnTo>
                    <a:pt x="490" y="382"/>
                  </a:lnTo>
                  <a:lnTo>
                    <a:pt x="493" y="364"/>
                  </a:lnTo>
                  <a:lnTo>
                    <a:pt x="532" y="377"/>
                  </a:lnTo>
                  <a:lnTo>
                    <a:pt x="537" y="349"/>
                  </a:lnTo>
                  <a:lnTo>
                    <a:pt x="569" y="300"/>
                  </a:lnTo>
                  <a:lnTo>
                    <a:pt x="585" y="286"/>
                  </a:lnTo>
                  <a:lnTo>
                    <a:pt x="611" y="306"/>
                  </a:lnTo>
                  <a:lnTo>
                    <a:pt x="661" y="298"/>
                  </a:lnTo>
                  <a:lnTo>
                    <a:pt x="718" y="326"/>
                  </a:lnTo>
                  <a:lnTo>
                    <a:pt x="815" y="285"/>
                  </a:lnTo>
                  <a:lnTo>
                    <a:pt x="838" y="240"/>
                  </a:lnTo>
                  <a:lnTo>
                    <a:pt x="965" y="125"/>
                  </a:lnTo>
                  <a:lnTo>
                    <a:pt x="977" y="141"/>
                  </a:lnTo>
                  <a:lnTo>
                    <a:pt x="1010" y="146"/>
                  </a:lnTo>
                  <a:lnTo>
                    <a:pt x="1102" y="93"/>
                  </a:lnTo>
                  <a:lnTo>
                    <a:pt x="1115" y="100"/>
                  </a:lnTo>
                  <a:lnTo>
                    <a:pt x="1105" y="140"/>
                  </a:lnTo>
                  <a:lnTo>
                    <a:pt x="1154" y="130"/>
                  </a:lnTo>
                  <a:lnTo>
                    <a:pt x="1130" y="100"/>
                  </a:lnTo>
                  <a:lnTo>
                    <a:pt x="1130" y="85"/>
                  </a:lnTo>
                  <a:lnTo>
                    <a:pt x="1186" y="67"/>
                  </a:lnTo>
                  <a:lnTo>
                    <a:pt x="1194" y="77"/>
                  </a:lnTo>
                  <a:lnTo>
                    <a:pt x="1167" y="92"/>
                  </a:lnTo>
                  <a:lnTo>
                    <a:pt x="1269" y="84"/>
                  </a:lnTo>
                  <a:lnTo>
                    <a:pt x="1368" y="0"/>
                  </a:lnTo>
                  <a:lnTo>
                    <a:pt x="1396" y="14"/>
                  </a:lnTo>
                  <a:lnTo>
                    <a:pt x="1431" y="59"/>
                  </a:lnTo>
                  <a:lnTo>
                    <a:pt x="1418" y="87"/>
                  </a:lnTo>
                  <a:lnTo>
                    <a:pt x="1394" y="97"/>
                  </a:lnTo>
                  <a:lnTo>
                    <a:pt x="1409" y="125"/>
                  </a:lnTo>
                  <a:lnTo>
                    <a:pt x="1457" y="128"/>
                  </a:lnTo>
                  <a:lnTo>
                    <a:pt x="1442" y="98"/>
                  </a:lnTo>
                  <a:lnTo>
                    <a:pt x="1460" y="87"/>
                  </a:lnTo>
                  <a:lnTo>
                    <a:pt x="1454" y="70"/>
                  </a:lnTo>
                  <a:lnTo>
                    <a:pt x="1473" y="67"/>
                  </a:lnTo>
                  <a:lnTo>
                    <a:pt x="1495" y="80"/>
                  </a:lnTo>
                  <a:lnTo>
                    <a:pt x="1503" y="98"/>
                  </a:lnTo>
                  <a:lnTo>
                    <a:pt x="1492" y="110"/>
                  </a:lnTo>
                  <a:lnTo>
                    <a:pt x="1539" y="143"/>
                  </a:lnTo>
                  <a:lnTo>
                    <a:pt x="1557" y="128"/>
                  </a:lnTo>
                  <a:lnTo>
                    <a:pt x="1610" y="125"/>
                  </a:lnTo>
                  <a:lnTo>
                    <a:pt x="1649" y="143"/>
                  </a:lnTo>
                  <a:lnTo>
                    <a:pt x="1635" y="169"/>
                  </a:lnTo>
                  <a:lnTo>
                    <a:pt x="1653" y="184"/>
                  </a:lnTo>
                  <a:lnTo>
                    <a:pt x="1640" y="197"/>
                  </a:lnTo>
                  <a:lnTo>
                    <a:pt x="1671" y="196"/>
                  </a:lnTo>
                  <a:lnTo>
                    <a:pt x="1664" y="215"/>
                  </a:lnTo>
                  <a:lnTo>
                    <a:pt x="1704" y="212"/>
                  </a:lnTo>
                  <a:lnTo>
                    <a:pt x="1719" y="227"/>
                  </a:lnTo>
                  <a:lnTo>
                    <a:pt x="1748" y="215"/>
                  </a:lnTo>
                  <a:lnTo>
                    <a:pt x="1773" y="234"/>
                  </a:lnTo>
                  <a:lnTo>
                    <a:pt x="1812" y="220"/>
                  </a:lnTo>
                  <a:lnTo>
                    <a:pt x="1867" y="234"/>
                  </a:lnTo>
                  <a:lnTo>
                    <a:pt x="1858" y="262"/>
                  </a:lnTo>
                  <a:lnTo>
                    <a:pt x="1867" y="272"/>
                  </a:lnTo>
                  <a:lnTo>
                    <a:pt x="1886" y="245"/>
                  </a:lnTo>
                  <a:lnTo>
                    <a:pt x="1914" y="247"/>
                  </a:lnTo>
                  <a:lnTo>
                    <a:pt x="1954" y="276"/>
                  </a:lnTo>
                  <a:lnTo>
                    <a:pt x="1942" y="291"/>
                  </a:lnTo>
                  <a:lnTo>
                    <a:pt x="1964" y="303"/>
                  </a:lnTo>
                  <a:lnTo>
                    <a:pt x="1995" y="288"/>
                  </a:lnTo>
                  <a:lnTo>
                    <a:pt x="2071" y="286"/>
                  </a:lnTo>
                  <a:lnTo>
                    <a:pt x="2097" y="306"/>
                  </a:lnTo>
                  <a:lnTo>
                    <a:pt x="2100" y="318"/>
                  </a:lnTo>
                  <a:lnTo>
                    <a:pt x="2169" y="328"/>
                  </a:lnTo>
                  <a:lnTo>
                    <a:pt x="2224" y="313"/>
                  </a:lnTo>
                  <a:lnTo>
                    <a:pt x="2207" y="295"/>
                  </a:lnTo>
                  <a:lnTo>
                    <a:pt x="2250" y="280"/>
                  </a:lnTo>
                  <a:lnTo>
                    <a:pt x="2261" y="288"/>
                  </a:lnTo>
                  <a:lnTo>
                    <a:pt x="2248" y="303"/>
                  </a:lnTo>
                  <a:lnTo>
                    <a:pt x="2266" y="309"/>
                  </a:lnTo>
                  <a:lnTo>
                    <a:pt x="2303" y="300"/>
                  </a:lnTo>
                  <a:lnTo>
                    <a:pt x="2441" y="377"/>
                  </a:lnTo>
                  <a:lnTo>
                    <a:pt x="2467" y="372"/>
                  </a:lnTo>
                  <a:lnTo>
                    <a:pt x="2482" y="581"/>
                  </a:lnTo>
                  <a:lnTo>
                    <a:pt x="2518" y="1078"/>
                  </a:lnTo>
                  <a:lnTo>
                    <a:pt x="2567" y="1777"/>
                  </a:lnTo>
                  <a:lnTo>
                    <a:pt x="2590" y="2069"/>
                  </a:lnTo>
                  <a:lnTo>
                    <a:pt x="2620" y="2087"/>
                  </a:lnTo>
                  <a:lnTo>
                    <a:pt x="2633" y="2070"/>
                  </a:lnTo>
                  <a:lnTo>
                    <a:pt x="2694" y="2083"/>
                  </a:lnTo>
                  <a:lnTo>
                    <a:pt x="2696" y="2067"/>
                  </a:lnTo>
                  <a:lnTo>
                    <a:pt x="2725" y="2054"/>
                  </a:lnTo>
                  <a:lnTo>
                    <a:pt x="2776" y="2064"/>
                  </a:lnTo>
                  <a:lnTo>
                    <a:pt x="2775" y="2108"/>
                  </a:lnTo>
                  <a:lnTo>
                    <a:pt x="2816" y="2123"/>
                  </a:lnTo>
                  <a:lnTo>
                    <a:pt x="2834" y="2151"/>
                  </a:lnTo>
                  <a:lnTo>
                    <a:pt x="2949" y="2230"/>
                  </a:lnTo>
                  <a:lnTo>
                    <a:pt x="2969" y="2280"/>
                  </a:lnTo>
                  <a:lnTo>
                    <a:pt x="2992" y="2273"/>
                  </a:lnTo>
                  <a:lnTo>
                    <a:pt x="3026" y="2243"/>
                  </a:lnTo>
                  <a:lnTo>
                    <a:pt x="3063" y="2227"/>
                  </a:lnTo>
                  <a:lnTo>
                    <a:pt x="3071" y="2214"/>
                  </a:lnTo>
                  <a:lnTo>
                    <a:pt x="3089" y="2158"/>
                  </a:lnTo>
                  <a:lnTo>
                    <a:pt x="3137" y="2136"/>
                  </a:lnTo>
                  <a:lnTo>
                    <a:pt x="3143" y="2131"/>
                  </a:lnTo>
                  <a:lnTo>
                    <a:pt x="3156" y="2116"/>
                  </a:lnTo>
                  <a:lnTo>
                    <a:pt x="3217" y="2158"/>
                  </a:lnTo>
                  <a:lnTo>
                    <a:pt x="3209" y="2176"/>
                  </a:lnTo>
                  <a:lnTo>
                    <a:pt x="3211" y="2197"/>
                  </a:lnTo>
                  <a:lnTo>
                    <a:pt x="3211" y="2204"/>
                  </a:lnTo>
                  <a:lnTo>
                    <a:pt x="3253" y="2205"/>
                  </a:lnTo>
                  <a:lnTo>
                    <a:pt x="3278" y="2220"/>
                  </a:lnTo>
                  <a:lnTo>
                    <a:pt x="3286" y="2238"/>
                  </a:lnTo>
                  <a:lnTo>
                    <a:pt x="3296" y="2255"/>
                  </a:lnTo>
                  <a:lnTo>
                    <a:pt x="3360" y="2285"/>
                  </a:lnTo>
                  <a:lnTo>
                    <a:pt x="3431" y="2379"/>
                  </a:lnTo>
                  <a:lnTo>
                    <a:pt x="3512" y="2479"/>
                  </a:lnTo>
                  <a:lnTo>
                    <a:pt x="3617" y="2594"/>
                  </a:lnTo>
                  <a:lnTo>
                    <a:pt x="3640" y="2632"/>
                  </a:lnTo>
                  <a:lnTo>
                    <a:pt x="3726" y="2652"/>
                  </a:lnTo>
                  <a:lnTo>
                    <a:pt x="3757" y="2659"/>
                  </a:lnTo>
                  <a:lnTo>
                    <a:pt x="3864" y="2698"/>
                  </a:lnTo>
                  <a:lnTo>
                    <a:pt x="3879" y="2726"/>
                  </a:lnTo>
                  <a:lnTo>
                    <a:pt x="3851" y="2749"/>
                  </a:lnTo>
                  <a:lnTo>
                    <a:pt x="3857" y="2809"/>
                  </a:lnTo>
                  <a:lnTo>
                    <a:pt x="3831" y="2928"/>
                  </a:lnTo>
                  <a:lnTo>
                    <a:pt x="3814" y="2904"/>
                  </a:lnTo>
                  <a:lnTo>
                    <a:pt x="3786" y="2924"/>
                  </a:lnTo>
                  <a:lnTo>
                    <a:pt x="3757" y="2901"/>
                  </a:lnTo>
                  <a:lnTo>
                    <a:pt x="3801" y="2868"/>
                  </a:lnTo>
                  <a:lnTo>
                    <a:pt x="3768" y="2825"/>
                  </a:lnTo>
                  <a:lnTo>
                    <a:pt x="3768" y="2799"/>
                  </a:lnTo>
                  <a:lnTo>
                    <a:pt x="3747" y="2769"/>
                  </a:lnTo>
                  <a:lnTo>
                    <a:pt x="3726" y="2720"/>
                  </a:lnTo>
                  <a:lnTo>
                    <a:pt x="3702" y="2720"/>
                  </a:lnTo>
                  <a:lnTo>
                    <a:pt x="3691" y="2723"/>
                  </a:lnTo>
                  <a:lnTo>
                    <a:pt x="3650" y="2749"/>
                  </a:lnTo>
                  <a:lnTo>
                    <a:pt x="3642" y="2792"/>
                  </a:lnTo>
                  <a:lnTo>
                    <a:pt x="3612" y="2809"/>
                  </a:lnTo>
                  <a:lnTo>
                    <a:pt x="3602" y="2802"/>
                  </a:lnTo>
                  <a:lnTo>
                    <a:pt x="3594" y="2792"/>
                  </a:lnTo>
                  <a:lnTo>
                    <a:pt x="3607" y="2764"/>
                  </a:lnTo>
                  <a:lnTo>
                    <a:pt x="3628" y="2743"/>
                  </a:lnTo>
                  <a:lnTo>
                    <a:pt x="3637" y="2698"/>
                  </a:lnTo>
                  <a:lnTo>
                    <a:pt x="3607" y="2716"/>
                  </a:lnTo>
                  <a:lnTo>
                    <a:pt x="3597" y="2754"/>
                  </a:lnTo>
                  <a:lnTo>
                    <a:pt x="3571" y="2745"/>
                  </a:lnTo>
                  <a:lnTo>
                    <a:pt x="3523" y="2703"/>
                  </a:lnTo>
                  <a:lnTo>
                    <a:pt x="3498" y="2697"/>
                  </a:lnTo>
                  <a:lnTo>
                    <a:pt x="3503" y="2677"/>
                  </a:lnTo>
                  <a:lnTo>
                    <a:pt x="3554" y="2677"/>
                  </a:lnTo>
                  <a:lnTo>
                    <a:pt x="3559" y="2642"/>
                  </a:lnTo>
                  <a:lnTo>
                    <a:pt x="3596" y="2632"/>
                  </a:lnTo>
                  <a:lnTo>
                    <a:pt x="3589" y="2616"/>
                  </a:lnTo>
                  <a:lnTo>
                    <a:pt x="3541" y="2621"/>
                  </a:lnTo>
                  <a:lnTo>
                    <a:pt x="3502" y="2580"/>
                  </a:lnTo>
                  <a:lnTo>
                    <a:pt x="3523" y="2555"/>
                  </a:lnTo>
                  <a:lnTo>
                    <a:pt x="3487" y="2570"/>
                  </a:lnTo>
                  <a:lnTo>
                    <a:pt x="3457" y="2552"/>
                  </a:lnTo>
                  <a:lnTo>
                    <a:pt x="3436" y="2565"/>
                  </a:lnTo>
                  <a:lnTo>
                    <a:pt x="3424" y="2555"/>
                  </a:lnTo>
                  <a:lnTo>
                    <a:pt x="3416" y="2552"/>
                  </a:lnTo>
                  <a:lnTo>
                    <a:pt x="3421" y="2532"/>
                  </a:lnTo>
                  <a:lnTo>
                    <a:pt x="3439" y="2522"/>
                  </a:lnTo>
                  <a:lnTo>
                    <a:pt x="3423" y="2501"/>
                  </a:lnTo>
                  <a:lnTo>
                    <a:pt x="3397" y="2484"/>
                  </a:lnTo>
                  <a:lnTo>
                    <a:pt x="3406" y="2468"/>
                  </a:lnTo>
                  <a:lnTo>
                    <a:pt x="3434" y="2476"/>
                  </a:lnTo>
                  <a:lnTo>
                    <a:pt x="3410" y="2448"/>
                  </a:lnTo>
                  <a:lnTo>
                    <a:pt x="3424" y="2426"/>
                  </a:lnTo>
                  <a:lnTo>
                    <a:pt x="3403" y="2435"/>
                  </a:lnTo>
                  <a:lnTo>
                    <a:pt x="3387" y="2435"/>
                  </a:lnTo>
                  <a:lnTo>
                    <a:pt x="3380" y="2435"/>
                  </a:lnTo>
                  <a:lnTo>
                    <a:pt x="3373" y="2392"/>
                  </a:lnTo>
                  <a:lnTo>
                    <a:pt x="3354" y="2408"/>
                  </a:lnTo>
                  <a:lnTo>
                    <a:pt x="3337" y="2388"/>
                  </a:lnTo>
                  <a:lnTo>
                    <a:pt x="3359" y="2336"/>
                  </a:lnTo>
                  <a:lnTo>
                    <a:pt x="3337" y="2329"/>
                  </a:lnTo>
                  <a:lnTo>
                    <a:pt x="3329" y="2360"/>
                  </a:lnTo>
                  <a:lnTo>
                    <a:pt x="3296" y="2370"/>
                  </a:lnTo>
                  <a:lnTo>
                    <a:pt x="3255" y="2352"/>
                  </a:lnTo>
                  <a:lnTo>
                    <a:pt x="3252" y="2308"/>
                  </a:lnTo>
                  <a:lnTo>
                    <a:pt x="3227" y="2293"/>
                  </a:lnTo>
                  <a:lnTo>
                    <a:pt x="3201" y="2252"/>
                  </a:lnTo>
                  <a:lnTo>
                    <a:pt x="3201" y="2247"/>
                  </a:lnTo>
                  <a:lnTo>
                    <a:pt x="3202" y="2212"/>
                  </a:lnTo>
                  <a:lnTo>
                    <a:pt x="3181" y="2205"/>
                  </a:lnTo>
                  <a:lnTo>
                    <a:pt x="3183" y="2199"/>
                  </a:lnTo>
                  <a:lnTo>
                    <a:pt x="3184" y="2174"/>
                  </a:lnTo>
                  <a:lnTo>
                    <a:pt x="3178" y="2163"/>
                  </a:lnTo>
                  <a:lnTo>
                    <a:pt x="3169" y="2166"/>
                  </a:lnTo>
                  <a:lnTo>
                    <a:pt x="3169" y="2177"/>
                  </a:lnTo>
                  <a:lnTo>
                    <a:pt x="3183" y="2227"/>
                  </a:lnTo>
                  <a:lnTo>
                    <a:pt x="3181" y="2227"/>
                  </a:lnTo>
                  <a:lnTo>
                    <a:pt x="3193" y="2281"/>
                  </a:lnTo>
                  <a:lnTo>
                    <a:pt x="3220" y="2309"/>
                  </a:lnTo>
                  <a:lnTo>
                    <a:pt x="3234" y="2354"/>
                  </a:lnTo>
                  <a:lnTo>
                    <a:pt x="3314" y="2400"/>
                  </a:lnTo>
                  <a:lnTo>
                    <a:pt x="3373" y="2453"/>
                  </a:lnTo>
                  <a:lnTo>
                    <a:pt x="3377" y="2471"/>
                  </a:lnTo>
                  <a:lnTo>
                    <a:pt x="3344" y="2464"/>
                  </a:lnTo>
                  <a:lnTo>
                    <a:pt x="3339" y="2484"/>
                  </a:lnTo>
                  <a:lnTo>
                    <a:pt x="3360" y="2479"/>
                  </a:lnTo>
                  <a:lnTo>
                    <a:pt x="3372" y="2512"/>
                  </a:lnTo>
                  <a:lnTo>
                    <a:pt x="3357" y="2505"/>
                  </a:lnTo>
                  <a:lnTo>
                    <a:pt x="3377" y="2529"/>
                  </a:lnTo>
                  <a:lnTo>
                    <a:pt x="3378" y="2550"/>
                  </a:lnTo>
                  <a:lnTo>
                    <a:pt x="3380" y="2560"/>
                  </a:lnTo>
                  <a:lnTo>
                    <a:pt x="3410" y="2578"/>
                  </a:lnTo>
                  <a:lnTo>
                    <a:pt x="3469" y="2586"/>
                  </a:lnTo>
                  <a:lnTo>
                    <a:pt x="3526" y="2639"/>
                  </a:lnTo>
                  <a:lnTo>
                    <a:pt x="3517" y="2654"/>
                  </a:lnTo>
                  <a:lnTo>
                    <a:pt x="3480" y="2655"/>
                  </a:lnTo>
                  <a:lnTo>
                    <a:pt x="3457" y="2677"/>
                  </a:lnTo>
                  <a:lnTo>
                    <a:pt x="3410" y="2675"/>
                  </a:lnTo>
                  <a:lnTo>
                    <a:pt x="3388" y="2720"/>
                  </a:lnTo>
                  <a:lnTo>
                    <a:pt x="3388" y="2774"/>
                  </a:lnTo>
                  <a:lnTo>
                    <a:pt x="3360" y="2796"/>
                  </a:lnTo>
                  <a:lnTo>
                    <a:pt x="3349" y="2779"/>
                  </a:lnTo>
                  <a:lnTo>
                    <a:pt x="3360" y="2677"/>
                  </a:lnTo>
                  <a:lnTo>
                    <a:pt x="3332" y="2652"/>
                  </a:lnTo>
                  <a:lnTo>
                    <a:pt x="3337" y="2613"/>
                  </a:lnTo>
                  <a:lnTo>
                    <a:pt x="3327" y="2601"/>
                  </a:lnTo>
                  <a:lnTo>
                    <a:pt x="3308" y="2583"/>
                  </a:lnTo>
                  <a:lnTo>
                    <a:pt x="3306" y="2547"/>
                  </a:lnTo>
                  <a:lnTo>
                    <a:pt x="3324" y="2530"/>
                  </a:lnTo>
                  <a:lnTo>
                    <a:pt x="3306" y="2515"/>
                  </a:lnTo>
                  <a:lnTo>
                    <a:pt x="3280" y="2471"/>
                  </a:lnTo>
                  <a:lnTo>
                    <a:pt x="3263" y="2407"/>
                  </a:lnTo>
                  <a:lnTo>
                    <a:pt x="3248" y="2387"/>
                  </a:lnTo>
                  <a:lnTo>
                    <a:pt x="3239" y="2383"/>
                  </a:lnTo>
                  <a:lnTo>
                    <a:pt x="3204" y="2379"/>
                  </a:lnTo>
                  <a:lnTo>
                    <a:pt x="3184" y="2352"/>
                  </a:lnTo>
                  <a:lnTo>
                    <a:pt x="3158" y="2357"/>
                  </a:lnTo>
                  <a:lnTo>
                    <a:pt x="3140" y="2346"/>
                  </a:lnTo>
                  <a:lnTo>
                    <a:pt x="3132" y="2286"/>
                  </a:lnTo>
                  <a:lnTo>
                    <a:pt x="3120" y="2261"/>
                  </a:lnTo>
                  <a:lnTo>
                    <a:pt x="3104" y="2296"/>
                  </a:lnTo>
                  <a:lnTo>
                    <a:pt x="3081" y="2296"/>
                  </a:lnTo>
                  <a:lnTo>
                    <a:pt x="3031" y="2271"/>
                  </a:lnTo>
                  <a:lnTo>
                    <a:pt x="3020" y="2288"/>
                  </a:lnTo>
                  <a:lnTo>
                    <a:pt x="3069" y="2301"/>
                  </a:lnTo>
                  <a:lnTo>
                    <a:pt x="3110" y="2336"/>
                  </a:lnTo>
                  <a:lnTo>
                    <a:pt x="3094" y="2354"/>
                  </a:lnTo>
                  <a:lnTo>
                    <a:pt x="3066" y="2349"/>
                  </a:lnTo>
                  <a:lnTo>
                    <a:pt x="3071" y="2387"/>
                  </a:lnTo>
                  <a:lnTo>
                    <a:pt x="2997" y="2362"/>
                  </a:lnTo>
                  <a:lnTo>
                    <a:pt x="2934" y="2319"/>
                  </a:lnTo>
                  <a:lnTo>
                    <a:pt x="2903" y="2281"/>
                  </a:lnTo>
                  <a:lnTo>
                    <a:pt x="2766" y="2224"/>
                  </a:lnTo>
                  <a:lnTo>
                    <a:pt x="2666" y="2219"/>
                  </a:lnTo>
                  <a:lnTo>
                    <a:pt x="2734" y="2139"/>
                  </a:lnTo>
                  <a:lnTo>
                    <a:pt x="2748" y="2143"/>
                  </a:lnTo>
                  <a:lnTo>
                    <a:pt x="2748" y="2177"/>
                  </a:lnTo>
                  <a:lnTo>
                    <a:pt x="2770" y="2181"/>
                  </a:lnTo>
                  <a:lnTo>
                    <a:pt x="2771" y="2139"/>
                  </a:lnTo>
                  <a:lnTo>
                    <a:pt x="2715" y="2102"/>
                  </a:lnTo>
                  <a:lnTo>
                    <a:pt x="2711" y="2139"/>
                  </a:lnTo>
                  <a:lnTo>
                    <a:pt x="2681" y="2166"/>
                  </a:lnTo>
                  <a:lnTo>
                    <a:pt x="2623" y="2176"/>
                  </a:lnTo>
                  <a:lnTo>
                    <a:pt x="2597" y="2169"/>
                  </a:lnTo>
                  <a:lnTo>
                    <a:pt x="2538" y="2146"/>
                  </a:lnTo>
                  <a:lnTo>
                    <a:pt x="2429" y="2139"/>
                  </a:lnTo>
                  <a:lnTo>
                    <a:pt x="2393" y="2131"/>
                  </a:lnTo>
                  <a:lnTo>
                    <a:pt x="2266" y="2146"/>
                  </a:lnTo>
                  <a:lnTo>
                    <a:pt x="2243" y="2143"/>
                  </a:lnTo>
                  <a:lnTo>
                    <a:pt x="2248" y="2125"/>
                  </a:lnTo>
                  <a:lnTo>
                    <a:pt x="2266" y="2120"/>
                  </a:lnTo>
                  <a:lnTo>
                    <a:pt x="2255" y="2088"/>
                  </a:lnTo>
                  <a:lnTo>
                    <a:pt x="2224" y="2102"/>
                  </a:lnTo>
                  <a:lnTo>
                    <a:pt x="2174" y="2078"/>
                  </a:lnTo>
                  <a:lnTo>
                    <a:pt x="2174" y="2055"/>
                  </a:lnTo>
                  <a:lnTo>
                    <a:pt x="2125" y="2078"/>
                  </a:lnTo>
                  <a:lnTo>
                    <a:pt x="2102" y="2050"/>
                  </a:lnTo>
                  <a:lnTo>
                    <a:pt x="2053" y="2055"/>
                  </a:lnTo>
                  <a:lnTo>
                    <a:pt x="2041" y="2070"/>
                  </a:lnTo>
                  <a:lnTo>
                    <a:pt x="2008" y="2085"/>
                  </a:lnTo>
                  <a:lnTo>
                    <a:pt x="2005" y="2059"/>
                  </a:lnTo>
                  <a:lnTo>
                    <a:pt x="2034" y="2032"/>
                  </a:lnTo>
                  <a:lnTo>
                    <a:pt x="2049" y="2004"/>
                  </a:lnTo>
                  <a:lnTo>
                    <a:pt x="2021" y="2001"/>
                  </a:lnTo>
                  <a:lnTo>
                    <a:pt x="2054" y="1983"/>
                  </a:lnTo>
                  <a:lnTo>
                    <a:pt x="1975" y="1986"/>
                  </a:lnTo>
                  <a:lnTo>
                    <a:pt x="1949" y="1994"/>
                  </a:lnTo>
                  <a:lnTo>
                    <a:pt x="1909" y="1961"/>
                  </a:lnTo>
                  <a:lnTo>
                    <a:pt x="1875" y="1983"/>
                  </a:lnTo>
                  <a:lnTo>
                    <a:pt x="1863" y="1958"/>
                  </a:lnTo>
                  <a:lnTo>
                    <a:pt x="1888" y="1932"/>
                  </a:lnTo>
                  <a:lnTo>
                    <a:pt x="1853" y="1932"/>
                  </a:lnTo>
                  <a:lnTo>
                    <a:pt x="1832" y="1947"/>
                  </a:lnTo>
                  <a:lnTo>
                    <a:pt x="1844" y="1961"/>
                  </a:lnTo>
                  <a:lnTo>
                    <a:pt x="1811" y="1989"/>
                  </a:lnTo>
                  <a:lnTo>
                    <a:pt x="1850" y="1984"/>
                  </a:lnTo>
                  <a:lnTo>
                    <a:pt x="1832" y="2036"/>
                  </a:lnTo>
                  <a:lnTo>
                    <a:pt x="1858" y="2026"/>
                  </a:lnTo>
                  <a:lnTo>
                    <a:pt x="1875" y="2054"/>
                  </a:lnTo>
                  <a:lnTo>
                    <a:pt x="1903" y="2054"/>
                  </a:lnTo>
                  <a:lnTo>
                    <a:pt x="1924" y="2075"/>
                  </a:lnTo>
                  <a:lnTo>
                    <a:pt x="1980" y="2054"/>
                  </a:lnTo>
                  <a:lnTo>
                    <a:pt x="1969" y="2161"/>
                  </a:lnTo>
                  <a:lnTo>
                    <a:pt x="1870" y="2166"/>
                  </a:lnTo>
                  <a:lnTo>
                    <a:pt x="1870" y="2136"/>
                  </a:lnTo>
                  <a:lnTo>
                    <a:pt x="1830" y="2116"/>
                  </a:lnTo>
                  <a:lnTo>
                    <a:pt x="1807" y="2128"/>
                  </a:lnTo>
                  <a:lnTo>
                    <a:pt x="1783" y="2143"/>
                  </a:lnTo>
                  <a:lnTo>
                    <a:pt x="1756" y="2146"/>
                  </a:lnTo>
                  <a:lnTo>
                    <a:pt x="1751" y="2116"/>
                  </a:lnTo>
                  <a:lnTo>
                    <a:pt x="1722" y="2143"/>
                  </a:lnTo>
                  <a:lnTo>
                    <a:pt x="1717" y="2108"/>
                  </a:lnTo>
                  <a:lnTo>
                    <a:pt x="1656" y="2102"/>
                  </a:lnTo>
                  <a:lnTo>
                    <a:pt x="1699" y="2163"/>
                  </a:lnTo>
                  <a:lnTo>
                    <a:pt x="1691" y="2174"/>
                  </a:lnTo>
                  <a:lnTo>
                    <a:pt x="1671" y="2136"/>
                  </a:lnTo>
                  <a:lnTo>
                    <a:pt x="1664" y="2166"/>
                  </a:lnTo>
                  <a:lnTo>
                    <a:pt x="1598" y="2204"/>
                  </a:lnTo>
                  <a:lnTo>
                    <a:pt x="1582" y="2189"/>
                  </a:lnTo>
                  <a:lnTo>
                    <a:pt x="1574" y="2219"/>
                  </a:lnTo>
                  <a:lnTo>
                    <a:pt x="1543" y="2230"/>
                  </a:lnTo>
                  <a:lnTo>
                    <a:pt x="1531" y="2271"/>
                  </a:lnTo>
                  <a:lnTo>
                    <a:pt x="1503" y="2238"/>
                  </a:lnTo>
                  <a:lnTo>
                    <a:pt x="1483" y="2260"/>
                  </a:lnTo>
                  <a:lnTo>
                    <a:pt x="1431" y="2250"/>
                  </a:lnTo>
                  <a:lnTo>
                    <a:pt x="1431" y="2224"/>
                  </a:lnTo>
                  <a:lnTo>
                    <a:pt x="1427" y="2209"/>
                  </a:lnTo>
                  <a:lnTo>
                    <a:pt x="1490" y="2209"/>
                  </a:lnTo>
                  <a:lnTo>
                    <a:pt x="1493" y="2196"/>
                  </a:lnTo>
                  <a:lnTo>
                    <a:pt x="1531" y="2169"/>
                  </a:lnTo>
                  <a:lnTo>
                    <a:pt x="1526" y="2156"/>
                  </a:lnTo>
                  <a:lnTo>
                    <a:pt x="1455" y="2181"/>
                  </a:lnTo>
                  <a:lnTo>
                    <a:pt x="1422" y="2166"/>
                  </a:lnTo>
                  <a:lnTo>
                    <a:pt x="1419" y="2139"/>
                  </a:lnTo>
                  <a:lnTo>
                    <a:pt x="1493" y="2049"/>
                  </a:lnTo>
                  <a:lnTo>
                    <a:pt x="1515" y="1975"/>
                  </a:lnTo>
                  <a:lnTo>
                    <a:pt x="1590" y="1948"/>
                  </a:lnTo>
                  <a:lnTo>
                    <a:pt x="1668" y="1942"/>
                  </a:lnTo>
                  <a:lnTo>
                    <a:pt x="1664" y="1925"/>
                  </a:lnTo>
                  <a:lnTo>
                    <a:pt x="1653" y="1899"/>
                  </a:lnTo>
                  <a:lnTo>
                    <a:pt x="1696" y="1884"/>
                  </a:lnTo>
                  <a:lnTo>
                    <a:pt x="1724" y="1866"/>
                  </a:lnTo>
                  <a:lnTo>
                    <a:pt x="1748" y="1848"/>
                  </a:lnTo>
                  <a:lnTo>
                    <a:pt x="1728" y="1844"/>
                  </a:lnTo>
                  <a:lnTo>
                    <a:pt x="1646" y="1886"/>
                  </a:lnTo>
                  <a:lnTo>
                    <a:pt x="1617" y="1879"/>
                  </a:lnTo>
                  <a:lnTo>
                    <a:pt x="1653" y="1795"/>
                  </a:lnTo>
                  <a:lnTo>
                    <a:pt x="1638" y="1783"/>
                  </a:lnTo>
                  <a:lnTo>
                    <a:pt x="1574" y="1895"/>
                  </a:lnTo>
                  <a:lnTo>
                    <a:pt x="1551" y="1925"/>
                  </a:lnTo>
                  <a:lnTo>
                    <a:pt x="1524" y="1935"/>
                  </a:lnTo>
                  <a:lnTo>
                    <a:pt x="1492" y="1932"/>
                  </a:lnTo>
                  <a:lnTo>
                    <a:pt x="1473" y="1971"/>
                  </a:lnTo>
                  <a:lnTo>
                    <a:pt x="1390" y="2047"/>
                  </a:lnTo>
                  <a:lnTo>
                    <a:pt x="1352" y="2032"/>
                  </a:lnTo>
                  <a:lnTo>
                    <a:pt x="1319" y="2047"/>
                  </a:lnTo>
                  <a:lnTo>
                    <a:pt x="1353" y="2050"/>
                  </a:lnTo>
                  <a:lnTo>
                    <a:pt x="1378" y="2077"/>
                  </a:lnTo>
                  <a:lnTo>
                    <a:pt x="1358" y="2106"/>
                  </a:lnTo>
                  <a:lnTo>
                    <a:pt x="1301" y="2115"/>
                  </a:lnTo>
                  <a:lnTo>
                    <a:pt x="1327" y="2128"/>
                  </a:lnTo>
                  <a:lnTo>
                    <a:pt x="1301" y="2146"/>
                  </a:lnTo>
                  <a:lnTo>
                    <a:pt x="1281" y="2131"/>
                  </a:lnTo>
                  <a:lnTo>
                    <a:pt x="1182" y="2233"/>
                  </a:lnTo>
                  <a:lnTo>
                    <a:pt x="1191" y="2250"/>
                  </a:lnTo>
                  <a:lnTo>
                    <a:pt x="1230" y="2240"/>
                  </a:lnTo>
                  <a:lnTo>
                    <a:pt x="1261" y="2260"/>
                  </a:lnTo>
                  <a:lnTo>
                    <a:pt x="1263" y="2296"/>
                  </a:lnTo>
                  <a:lnTo>
                    <a:pt x="1260" y="2304"/>
                  </a:lnTo>
                  <a:lnTo>
                    <a:pt x="1243" y="2314"/>
                  </a:lnTo>
                  <a:lnTo>
                    <a:pt x="1204" y="2337"/>
                  </a:lnTo>
                  <a:lnTo>
                    <a:pt x="1187" y="2364"/>
                  </a:lnTo>
                  <a:lnTo>
                    <a:pt x="1158" y="2379"/>
                  </a:lnTo>
                  <a:lnTo>
                    <a:pt x="1153" y="2398"/>
                  </a:lnTo>
                  <a:lnTo>
                    <a:pt x="888" y="2529"/>
                  </a:lnTo>
                  <a:lnTo>
                    <a:pt x="850" y="2580"/>
                  </a:lnTo>
                  <a:lnTo>
                    <a:pt x="774" y="2604"/>
                  </a:lnTo>
                  <a:lnTo>
                    <a:pt x="753" y="2598"/>
                  </a:lnTo>
                  <a:lnTo>
                    <a:pt x="735" y="2623"/>
                  </a:lnTo>
                  <a:lnTo>
                    <a:pt x="702" y="2621"/>
                  </a:lnTo>
                  <a:lnTo>
                    <a:pt x="641" y="2646"/>
                  </a:lnTo>
                  <a:lnTo>
                    <a:pt x="564" y="2652"/>
                  </a:lnTo>
                  <a:lnTo>
                    <a:pt x="557" y="2662"/>
                  </a:lnTo>
                  <a:lnTo>
                    <a:pt x="634" y="2665"/>
                  </a:lnTo>
                  <a:lnTo>
                    <a:pt x="648" y="2682"/>
                  </a:lnTo>
                  <a:lnTo>
                    <a:pt x="607" y="2703"/>
                  </a:lnTo>
                  <a:lnTo>
                    <a:pt x="583" y="2697"/>
                  </a:lnTo>
                  <a:lnTo>
                    <a:pt x="534" y="2731"/>
                  </a:lnTo>
                  <a:lnTo>
                    <a:pt x="493" y="2743"/>
                  </a:lnTo>
                  <a:lnTo>
                    <a:pt x="477" y="2764"/>
                  </a:lnTo>
                  <a:lnTo>
                    <a:pt x="460" y="2766"/>
                  </a:lnTo>
                  <a:lnTo>
                    <a:pt x="463" y="2728"/>
                  </a:lnTo>
                  <a:lnTo>
                    <a:pt x="452" y="2720"/>
                  </a:lnTo>
                  <a:lnTo>
                    <a:pt x="442" y="2723"/>
                  </a:lnTo>
                  <a:lnTo>
                    <a:pt x="327" y="2764"/>
                  </a:lnTo>
                  <a:lnTo>
                    <a:pt x="240" y="2766"/>
                  </a:lnTo>
                  <a:lnTo>
                    <a:pt x="259" y="2731"/>
                  </a:lnTo>
                  <a:lnTo>
                    <a:pt x="241" y="2718"/>
                  </a:lnTo>
                  <a:lnTo>
                    <a:pt x="215" y="2731"/>
                  </a:lnTo>
                  <a:lnTo>
                    <a:pt x="199" y="2773"/>
                  </a:lnTo>
                  <a:lnTo>
                    <a:pt x="128" y="2814"/>
                  </a:lnTo>
                  <a:lnTo>
                    <a:pt x="103" y="2809"/>
                  </a:lnTo>
                  <a:lnTo>
                    <a:pt x="100" y="2763"/>
                  </a:lnTo>
                  <a:lnTo>
                    <a:pt x="78" y="2809"/>
                  </a:lnTo>
                  <a:lnTo>
                    <a:pt x="49" y="2806"/>
                  </a:lnTo>
                  <a:lnTo>
                    <a:pt x="47" y="2784"/>
                  </a:lnTo>
                  <a:lnTo>
                    <a:pt x="21" y="2782"/>
                  </a:lnTo>
                  <a:lnTo>
                    <a:pt x="32" y="2799"/>
                  </a:lnTo>
                  <a:lnTo>
                    <a:pt x="14" y="2814"/>
                  </a:lnTo>
                  <a:lnTo>
                    <a:pt x="0" y="2796"/>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grpSp>
          <p:nvGrpSpPr>
            <p:cNvPr id="16404" name="Group 5" descr="White marble"/>
            <p:cNvGrpSpPr>
              <a:grpSpLocks/>
            </p:cNvGrpSpPr>
            <p:nvPr/>
          </p:nvGrpSpPr>
          <p:grpSpPr bwMode="auto">
            <a:xfrm>
              <a:off x="1" y="1908"/>
              <a:ext cx="5265" cy="1974"/>
              <a:chOff x="1" y="1908"/>
              <a:chExt cx="5265" cy="1974"/>
            </a:xfrm>
          </p:grpSpPr>
          <p:sp>
            <p:nvSpPr>
              <p:cNvPr id="447494" name="Freeform 6" descr="White marble"/>
              <p:cNvSpPr>
                <a:spLocks/>
              </p:cNvSpPr>
              <p:nvPr/>
            </p:nvSpPr>
            <p:spPr bwMode="auto">
              <a:xfrm>
                <a:off x="661" y="3813"/>
                <a:ext cx="28" cy="27"/>
              </a:xfrm>
              <a:custGeom>
                <a:avLst/>
                <a:gdLst/>
                <a:ahLst/>
                <a:cxnLst>
                  <a:cxn ang="0">
                    <a:pos x="0" y="26"/>
                  </a:cxn>
                  <a:cxn ang="0">
                    <a:pos x="14" y="0"/>
                  </a:cxn>
                  <a:cxn ang="0">
                    <a:pos x="26" y="26"/>
                  </a:cxn>
                  <a:cxn ang="0">
                    <a:pos x="0" y="26"/>
                  </a:cxn>
                </a:cxnLst>
                <a:rect l="0" t="0" r="r" b="b"/>
                <a:pathLst>
                  <a:path w="27" h="27">
                    <a:moveTo>
                      <a:pt x="0" y="26"/>
                    </a:moveTo>
                    <a:lnTo>
                      <a:pt x="14" y="0"/>
                    </a:lnTo>
                    <a:lnTo>
                      <a:pt x="26" y="26"/>
                    </a:lnTo>
                    <a:lnTo>
                      <a:pt x="0" y="26"/>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495" name="Freeform 7" descr="White marble"/>
              <p:cNvSpPr>
                <a:spLocks/>
              </p:cNvSpPr>
              <p:nvPr/>
            </p:nvSpPr>
            <p:spPr bwMode="auto">
              <a:xfrm>
                <a:off x="1818" y="3676"/>
                <a:ext cx="92" cy="36"/>
              </a:xfrm>
              <a:custGeom>
                <a:avLst/>
                <a:gdLst/>
                <a:ahLst/>
                <a:cxnLst>
                  <a:cxn ang="0">
                    <a:pos x="0" y="19"/>
                  </a:cxn>
                  <a:cxn ang="0">
                    <a:pos x="16" y="44"/>
                  </a:cxn>
                  <a:cxn ang="0">
                    <a:pos x="42" y="37"/>
                  </a:cxn>
                  <a:cxn ang="0">
                    <a:pos x="69" y="24"/>
                  </a:cxn>
                  <a:cxn ang="0">
                    <a:pos x="92" y="21"/>
                  </a:cxn>
                  <a:cxn ang="0">
                    <a:pos x="88" y="0"/>
                  </a:cxn>
                  <a:cxn ang="0">
                    <a:pos x="50" y="3"/>
                  </a:cxn>
                  <a:cxn ang="0">
                    <a:pos x="19" y="0"/>
                  </a:cxn>
                  <a:cxn ang="0">
                    <a:pos x="0" y="19"/>
                  </a:cxn>
                </a:cxnLst>
                <a:rect l="0" t="0" r="r" b="b"/>
                <a:pathLst>
                  <a:path w="93" h="45">
                    <a:moveTo>
                      <a:pt x="0" y="19"/>
                    </a:moveTo>
                    <a:lnTo>
                      <a:pt x="16" y="44"/>
                    </a:lnTo>
                    <a:lnTo>
                      <a:pt x="42" y="37"/>
                    </a:lnTo>
                    <a:lnTo>
                      <a:pt x="69" y="24"/>
                    </a:lnTo>
                    <a:lnTo>
                      <a:pt x="92" y="21"/>
                    </a:lnTo>
                    <a:lnTo>
                      <a:pt x="88" y="0"/>
                    </a:lnTo>
                    <a:lnTo>
                      <a:pt x="50" y="3"/>
                    </a:lnTo>
                    <a:lnTo>
                      <a:pt x="19" y="0"/>
                    </a:lnTo>
                    <a:lnTo>
                      <a:pt x="0" y="19"/>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496" name="Freeform 8" descr="White marble"/>
              <p:cNvSpPr>
                <a:spLocks/>
              </p:cNvSpPr>
              <p:nvPr/>
            </p:nvSpPr>
            <p:spPr bwMode="auto">
              <a:xfrm>
                <a:off x="5219" y="3765"/>
                <a:ext cx="40" cy="39"/>
              </a:xfrm>
              <a:custGeom>
                <a:avLst/>
                <a:gdLst/>
                <a:ahLst/>
                <a:cxnLst>
                  <a:cxn ang="0">
                    <a:pos x="0" y="0"/>
                  </a:cxn>
                  <a:cxn ang="0">
                    <a:pos x="3" y="19"/>
                  </a:cxn>
                  <a:cxn ang="0">
                    <a:pos x="24" y="45"/>
                  </a:cxn>
                  <a:cxn ang="0">
                    <a:pos x="39" y="28"/>
                  </a:cxn>
                  <a:cxn ang="0">
                    <a:pos x="17" y="4"/>
                  </a:cxn>
                  <a:cxn ang="0">
                    <a:pos x="0" y="0"/>
                  </a:cxn>
                </a:cxnLst>
                <a:rect l="0" t="0" r="r" b="b"/>
                <a:pathLst>
                  <a:path w="40" h="46">
                    <a:moveTo>
                      <a:pt x="0" y="0"/>
                    </a:moveTo>
                    <a:lnTo>
                      <a:pt x="3" y="19"/>
                    </a:lnTo>
                    <a:lnTo>
                      <a:pt x="24" y="45"/>
                    </a:lnTo>
                    <a:lnTo>
                      <a:pt x="39" y="28"/>
                    </a:lnTo>
                    <a:lnTo>
                      <a:pt x="17" y="4"/>
                    </a:lnTo>
                    <a:lnTo>
                      <a:pt x="0" y="0"/>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497" name="Freeform 9" descr="White marble"/>
              <p:cNvSpPr>
                <a:spLocks/>
              </p:cNvSpPr>
              <p:nvPr/>
            </p:nvSpPr>
            <p:spPr bwMode="auto">
              <a:xfrm>
                <a:off x="1" y="3687"/>
                <a:ext cx="267" cy="132"/>
              </a:xfrm>
              <a:custGeom>
                <a:avLst/>
                <a:gdLst/>
                <a:ahLst/>
                <a:cxnLst>
                  <a:cxn ang="0">
                    <a:pos x="0" y="19"/>
                  </a:cxn>
                  <a:cxn ang="0">
                    <a:pos x="62" y="46"/>
                  </a:cxn>
                  <a:cxn ang="0">
                    <a:pos x="136" y="67"/>
                  </a:cxn>
                  <a:cxn ang="0">
                    <a:pos x="187" y="109"/>
                  </a:cxn>
                  <a:cxn ang="0">
                    <a:pos x="266" y="131"/>
                  </a:cxn>
                  <a:cxn ang="0">
                    <a:pos x="220" y="87"/>
                  </a:cxn>
                  <a:cxn ang="0">
                    <a:pos x="149" y="61"/>
                  </a:cxn>
                  <a:cxn ang="0">
                    <a:pos x="175" y="28"/>
                  </a:cxn>
                  <a:cxn ang="0">
                    <a:pos x="154" y="0"/>
                  </a:cxn>
                  <a:cxn ang="0">
                    <a:pos x="124" y="13"/>
                  </a:cxn>
                  <a:cxn ang="0">
                    <a:pos x="119" y="34"/>
                  </a:cxn>
                  <a:cxn ang="0">
                    <a:pos x="93" y="34"/>
                  </a:cxn>
                  <a:cxn ang="0">
                    <a:pos x="68" y="24"/>
                  </a:cxn>
                  <a:cxn ang="0">
                    <a:pos x="0" y="19"/>
                  </a:cxn>
                </a:cxnLst>
                <a:rect l="0" t="0" r="r" b="b"/>
                <a:pathLst>
                  <a:path w="267" h="132">
                    <a:moveTo>
                      <a:pt x="0" y="19"/>
                    </a:moveTo>
                    <a:lnTo>
                      <a:pt x="62" y="46"/>
                    </a:lnTo>
                    <a:lnTo>
                      <a:pt x="136" y="67"/>
                    </a:lnTo>
                    <a:lnTo>
                      <a:pt x="187" y="109"/>
                    </a:lnTo>
                    <a:lnTo>
                      <a:pt x="266" y="131"/>
                    </a:lnTo>
                    <a:lnTo>
                      <a:pt x="220" y="87"/>
                    </a:lnTo>
                    <a:lnTo>
                      <a:pt x="149" y="61"/>
                    </a:lnTo>
                    <a:lnTo>
                      <a:pt x="175" y="28"/>
                    </a:lnTo>
                    <a:lnTo>
                      <a:pt x="154" y="0"/>
                    </a:lnTo>
                    <a:lnTo>
                      <a:pt x="124" y="13"/>
                    </a:lnTo>
                    <a:lnTo>
                      <a:pt x="119" y="34"/>
                    </a:lnTo>
                    <a:lnTo>
                      <a:pt x="93" y="34"/>
                    </a:lnTo>
                    <a:lnTo>
                      <a:pt x="68" y="24"/>
                    </a:lnTo>
                    <a:lnTo>
                      <a:pt x="0" y="19"/>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498" name="Freeform 10" descr="White marble"/>
              <p:cNvSpPr>
                <a:spLocks/>
              </p:cNvSpPr>
              <p:nvPr/>
            </p:nvSpPr>
            <p:spPr bwMode="auto">
              <a:xfrm>
                <a:off x="322" y="3784"/>
                <a:ext cx="50" cy="35"/>
              </a:xfrm>
              <a:custGeom>
                <a:avLst/>
                <a:gdLst/>
                <a:ahLst/>
                <a:cxnLst>
                  <a:cxn ang="0">
                    <a:pos x="0" y="17"/>
                  </a:cxn>
                  <a:cxn ang="0">
                    <a:pos x="30" y="34"/>
                  </a:cxn>
                  <a:cxn ang="0">
                    <a:pos x="50" y="17"/>
                  </a:cxn>
                  <a:cxn ang="0">
                    <a:pos x="33" y="0"/>
                  </a:cxn>
                  <a:cxn ang="0">
                    <a:pos x="0" y="17"/>
                  </a:cxn>
                </a:cxnLst>
                <a:rect l="0" t="0" r="r" b="b"/>
                <a:pathLst>
                  <a:path w="51" h="35">
                    <a:moveTo>
                      <a:pt x="0" y="17"/>
                    </a:moveTo>
                    <a:lnTo>
                      <a:pt x="30" y="34"/>
                    </a:lnTo>
                    <a:lnTo>
                      <a:pt x="50" y="17"/>
                    </a:lnTo>
                    <a:lnTo>
                      <a:pt x="33" y="0"/>
                    </a:lnTo>
                    <a:lnTo>
                      <a:pt x="0" y="17"/>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499" name="Freeform 11" descr="White marble"/>
              <p:cNvSpPr>
                <a:spLocks/>
              </p:cNvSpPr>
              <p:nvPr/>
            </p:nvSpPr>
            <p:spPr bwMode="auto">
              <a:xfrm>
                <a:off x="486" y="3814"/>
                <a:ext cx="47" cy="30"/>
              </a:xfrm>
              <a:custGeom>
                <a:avLst/>
                <a:gdLst/>
                <a:ahLst/>
                <a:cxnLst>
                  <a:cxn ang="0">
                    <a:pos x="0" y="16"/>
                  </a:cxn>
                  <a:cxn ang="0">
                    <a:pos x="16" y="29"/>
                  </a:cxn>
                  <a:cxn ang="0">
                    <a:pos x="36" y="19"/>
                  </a:cxn>
                  <a:cxn ang="0">
                    <a:pos x="46" y="3"/>
                  </a:cxn>
                  <a:cxn ang="0">
                    <a:pos x="27" y="0"/>
                  </a:cxn>
                  <a:cxn ang="0">
                    <a:pos x="0" y="16"/>
                  </a:cxn>
                </a:cxnLst>
                <a:rect l="0" t="0" r="r" b="b"/>
                <a:pathLst>
                  <a:path w="47" h="30">
                    <a:moveTo>
                      <a:pt x="0" y="16"/>
                    </a:moveTo>
                    <a:lnTo>
                      <a:pt x="16" y="29"/>
                    </a:lnTo>
                    <a:lnTo>
                      <a:pt x="36" y="19"/>
                    </a:lnTo>
                    <a:lnTo>
                      <a:pt x="46" y="3"/>
                    </a:lnTo>
                    <a:lnTo>
                      <a:pt x="27" y="0"/>
                    </a:lnTo>
                    <a:lnTo>
                      <a:pt x="0" y="16"/>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0" name="Freeform 12" descr="White marble"/>
              <p:cNvSpPr>
                <a:spLocks/>
              </p:cNvSpPr>
              <p:nvPr/>
            </p:nvSpPr>
            <p:spPr bwMode="auto">
              <a:xfrm>
                <a:off x="564" y="3827"/>
                <a:ext cx="36" cy="28"/>
              </a:xfrm>
              <a:custGeom>
                <a:avLst/>
                <a:gdLst/>
                <a:ahLst/>
                <a:cxnLst>
                  <a:cxn ang="0">
                    <a:pos x="0" y="27"/>
                  </a:cxn>
                  <a:cxn ang="0">
                    <a:pos x="0" y="1"/>
                  </a:cxn>
                  <a:cxn ang="0">
                    <a:pos x="24" y="0"/>
                  </a:cxn>
                  <a:cxn ang="0">
                    <a:pos x="34" y="13"/>
                  </a:cxn>
                  <a:cxn ang="0">
                    <a:pos x="0" y="27"/>
                  </a:cxn>
                </a:cxnLst>
                <a:rect l="0" t="0" r="r" b="b"/>
                <a:pathLst>
                  <a:path w="35" h="28">
                    <a:moveTo>
                      <a:pt x="0" y="27"/>
                    </a:moveTo>
                    <a:lnTo>
                      <a:pt x="0" y="1"/>
                    </a:lnTo>
                    <a:lnTo>
                      <a:pt x="24" y="0"/>
                    </a:lnTo>
                    <a:lnTo>
                      <a:pt x="34" y="13"/>
                    </a:lnTo>
                    <a:lnTo>
                      <a:pt x="0" y="27"/>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1" name="Freeform 13" descr="White marble"/>
              <p:cNvSpPr>
                <a:spLocks/>
              </p:cNvSpPr>
              <p:nvPr/>
            </p:nvSpPr>
            <p:spPr bwMode="auto">
              <a:xfrm>
                <a:off x="640" y="3839"/>
                <a:ext cx="30" cy="28"/>
              </a:xfrm>
              <a:custGeom>
                <a:avLst/>
                <a:gdLst/>
                <a:ahLst/>
                <a:cxnLst>
                  <a:cxn ang="0">
                    <a:pos x="0" y="26"/>
                  </a:cxn>
                  <a:cxn ang="0">
                    <a:pos x="15" y="0"/>
                  </a:cxn>
                  <a:cxn ang="0">
                    <a:pos x="27" y="26"/>
                  </a:cxn>
                  <a:cxn ang="0">
                    <a:pos x="0" y="26"/>
                  </a:cxn>
                </a:cxnLst>
                <a:rect l="0" t="0" r="r" b="b"/>
                <a:pathLst>
                  <a:path w="28" h="27">
                    <a:moveTo>
                      <a:pt x="0" y="26"/>
                    </a:moveTo>
                    <a:lnTo>
                      <a:pt x="15" y="0"/>
                    </a:lnTo>
                    <a:lnTo>
                      <a:pt x="27" y="26"/>
                    </a:lnTo>
                    <a:lnTo>
                      <a:pt x="0" y="26"/>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2" name="Freeform 14" descr="White marble"/>
              <p:cNvSpPr>
                <a:spLocks/>
              </p:cNvSpPr>
              <p:nvPr/>
            </p:nvSpPr>
            <p:spPr bwMode="auto">
              <a:xfrm>
                <a:off x="677" y="3834"/>
                <a:ext cx="46" cy="27"/>
              </a:xfrm>
              <a:custGeom>
                <a:avLst/>
                <a:gdLst/>
                <a:ahLst/>
                <a:cxnLst>
                  <a:cxn ang="0">
                    <a:pos x="0" y="3"/>
                  </a:cxn>
                  <a:cxn ang="0">
                    <a:pos x="23" y="26"/>
                  </a:cxn>
                  <a:cxn ang="0">
                    <a:pos x="45" y="13"/>
                  </a:cxn>
                  <a:cxn ang="0">
                    <a:pos x="33" y="0"/>
                  </a:cxn>
                  <a:cxn ang="0">
                    <a:pos x="0" y="3"/>
                  </a:cxn>
                </a:cxnLst>
                <a:rect l="0" t="0" r="r" b="b"/>
                <a:pathLst>
                  <a:path w="46" h="27">
                    <a:moveTo>
                      <a:pt x="0" y="3"/>
                    </a:moveTo>
                    <a:lnTo>
                      <a:pt x="23" y="26"/>
                    </a:lnTo>
                    <a:lnTo>
                      <a:pt x="45" y="13"/>
                    </a:lnTo>
                    <a:lnTo>
                      <a:pt x="33" y="0"/>
                    </a:lnTo>
                    <a:lnTo>
                      <a:pt x="0" y="3"/>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3" name="Freeform 15" descr="White marble"/>
              <p:cNvSpPr>
                <a:spLocks/>
              </p:cNvSpPr>
              <p:nvPr/>
            </p:nvSpPr>
            <p:spPr bwMode="auto">
              <a:xfrm>
                <a:off x="773" y="3781"/>
                <a:ext cx="198" cy="90"/>
              </a:xfrm>
              <a:custGeom>
                <a:avLst/>
                <a:gdLst/>
                <a:ahLst/>
                <a:cxnLst>
                  <a:cxn ang="0">
                    <a:pos x="0" y="89"/>
                  </a:cxn>
                  <a:cxn ang="0">
                    <a:pos x="50" y="42"/>
                  </a:cxn>
                  <a:cxn ang="0">
                    <a:pos x="113" y="32"/>
                  </a:cxn>
                  <a:cxn ang="0">
                    <a:pos x="113" y="9"/>
                  </a:cxn>
                  <a:cxn ang="0">
                    <a:pos x="187" y="0"/>
                  </a:cxn>
                  <a:cxn ang="0">
                    <a:pos x="197" y="16"/>
                  </a:cxn>
                  <a:cxn ang="0">
                    <a:pos x="62" y="82"/>
                  </a:cxn>
                  <a:cxn ang="0">
                    <a:pos x="0" y="89"/>
                  </a:cxn>
                </a:cxnLst>
                <a:rect l="0" t="0" r="r" b="b"/>
                <a:pathLst>
                  <a:path w="198" h="90">
                    <a:moveTo>
                      <a:pt x="0" y="89"/>
                    </a:moveTo>
                    <a:lnTo>
                      <a:pt x="50" y="42"/>
                    </a:lnTo>
                    <a:lnTo>
                      <a:pt x="113" y="32"/>
                    </a:lnTo>
                    <a:lnTo>
                      <a:pt x="113" y="9"/>
                    </a:lnTo>
                    <a:lnTo>
                      <a:pt x="187" y="0"/>
                    </a:lnTo>
                    <a:lnTo>
                      <a:pt x="197" y="16"/>
                    </a:lnTo>
                    <a:lnTo>
                      <a:pt x="62" y="82"/>
                    </a:lnTo>
                    <a:lnTo>
                      <a:pt x="0" y="89"/>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4" name="Freeform 16" descr="White marble"/>
              <p:cNvSpPr>
                <a:spLocks/>
              </p:cNvSpPr>
              <p:nvPr/>
            </p:nvSpPr>
            <p:spPr bwMode="auto">
              <a:xfrm>
                <a:off x="970" y="3746"/>
                <a:ext cx="214" cy="95"/>
              </a:xfrm>
              <a:custGeom>
                <a:avLst/>
                <a:gdLst/>
                <a:ahLst/>
                <a:cxnLst>
                  <a:cxn ang="0">
                    <a:pos x="0" y="94"/>
                  </a:cxn>
                  <a:cxn ang="0">
                    <a:pos x="3" y="77"/>
                  </a:cxn>
                  <a:cxn ang="0">
                    <a:pos x="90" y="67"/>
                  </a:cxn>
                  <a:cxn ang="0">
                    <a:pos x="111" y="42"/>
                  </a:cxn>
                  <a:cxn ang="0">
                    <a:pos x="144" y="54"/>
                  </a:cxn>
                  <a:cxn ang="0">
                    <a:pos x="152" y="42"/>
                  </a:cxn>
                  <a:cxn ang="0">
                    <a:pos x="111" y="21"/>
                  </a:cxn>
                  <a:cxn ang="0">
                    <a:pos x="116" y="0"/>
                  </a:cxn>
                  <a:cxn ang="0">
                    <a:pos x="212" y="8"/>
                  </a:cxn>
                  <a:cxn ang="0">
                    <a:pos x="212" y="34"/>
                  </a:cxn>
                  <a:cxn ang="0">
                    <a:pos x="172" y="49"/>
                  </a:cxn>
                  <a:cxn ang="0">
                    <a:pos x="198" y="52"/>
                  </a:cxn>
                  <a:cxn ang="0">
                    <a:pos x="198" y="65"/>
                  </a:cxn>
                  <a:cxn ang="0">
                    <a:pos x="133" y="85"/>
                  </a:cxn>
                  <a:cxn ang="0">
                    <a:pos x="0" y="94"/>
                  </a:cxn>
                </a:cxnLst>
                <a:rect l="0" t="0" r="r" b="b"/>
                <a:pathLst>
                  <a:path w="213" h="95">
                    <a:moveTo>
                      <a:pt x="0" y="94"/>
                    </a:moveTo>
                    <a:lnTo>
                      <a:pt x="3" y="77"/>
                    </a:lnTo>
                    <a:lnTo>
                      <a:pt x="90" y="67"/>
                    </a:lnTo>
                    <a:lnTo>
                      <a:pt x="111" y="42"/>
                    </a:lnTo>
                    <a:lnTo>
                      <a:pt x="144" y="54"/>
                    </a:lnTo>
                    <a:lnTo>
                      <a:pt x="152" y="42"/>
                    </a:lnTo>
                    <a:lnTo>
                      <a:pt x="111" y="21"/>
                    </a:lnTo>
                    <a:lnTo>
                      <a:pt x="116" y="0"/>
                    </a:lnTo>
                    <a:lnTo>
                      <a:pt x="212" y="8"/>
                    </a:lnTo>
                    <a:lnTo>
                      <a:pt x="212" y="34"/>
                    </a:lnTo>
                    <a:lnTo>
                      <a:pt x="172" y="49"/>
                    </a:lnTo>
                    <a:lnTo>
                      <a:pt x="198" y="52"/>
                    </a:lnTo>
                    <a:lnTo>
                      <a:pt x="198" y="65"/>
                    </a:lnTo>
                    <a:lnTo>
                      <a:pt x="133" y="85"/>
                    </a:lnTo>
                    <a:lnTo>
                      <a:pt x="0" y="94"/>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5" name="Freeform 17" descr="White marble"/>
              <p:cNvSpPr>
                <a:spLocks/>
              </p:cNvSpPr>
              <p:nvPr/>
            </p:nvSpPr>
            <p:spPr bwMode="auto">
              <a:xfrm>
                <a:off x="1207" y="3727"/>
                <a:ext cx="93" cy="42"/>
              </a:xfrm>
              <a:custGeom>
                <a:avLst/>
                <a:gdLst/>
                <a:ahLst/>
                <a:cxnLst>
                  <a:cxn ang="0">
                    <a:pos x="0" y="27"/>
                  </a:cxn>
                  <a:cxn ang="0">
                    <a:pos x="19" y="1"/>
                  </a:cxn>
                  <a:cxn ang="0">
                    <a:pos x="57" y="13"/>
                  </a:cxn>
                  <a:cxn ang="0">
                    <a:pos x="72" y="0"/>
                  </a:cxn>
                  <a:cxn ang="0">
                    <a:pos x="92" y="4"/>
                  </a:cxn>
                  <a:cxn ang="0">
                    <a:pos x="87" y="32"/>
                  </a:cxn>
                  <a:cxn ang="0">
                    <a:pos x="54" y="27"/>
                  </a:cxn>
                  <a:cxn ang="0">
                    <a:pos x="37" y="41"/>
                  </a:cxn>
                  <a:cxn ang="0">
                    <a:pos x="0" y="27"/>
                  </a:cxn>
                </a:cxnLst>
                <a:rect l="0" t="0" r="r" b="b"/>
                <a:pathLst>
                  <a:path w="93" h="42">
                    <a:moveTo>
                      <a:pt x="0" y="27"/>
                    </a:moveTo>
                    <a:lnTo>
                      <a:pt x="19" y="1"/>
                    </a:lnTo>
                    <a:lnTo>
                      <a:pt x="57" y="13"/>
                    </a:lnTo>
                    <a:lnTo>
                      <a:pt x="72" y="0"/>
                    </a:lnTo>
                    <a:lnTo>
                      <a:pt x="92" y="4"/>
                    </a:lnTo>
                    <a:lnTo>
                      <a:pt x="87" y="32"/>
                    </a:lnTo>
                    <a:lnTo>
                      <a:pt x="54" y="27"/>
                    </a:lnTo>
                    <a:lnTo>
                      <a:pt x="37" y="41"/>
                    </a:lnTo>
                    <a:lnTo>
                      <a:pt x="0" y="27"/>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6" name="Freeform 18" descr="White marble"/>
              <p:cNvSpPr>
                <a:spLocks/>
              </p:cNvSpPr>
              <p:nvPr/>
            </p:nvSpPr>
            <p:spPr bwMode="auto">
              <a:xfrm>
                <a:off x="1254" y="1908"/>
                <a:ext cx="257" cy="194"/>
              </a:xfrm>
              <a:custGeom>
                <a:avLst/>
                <a:gdLst/>
                <a:ahLst/>
                <a:cxnLst>
                  <a:cxn ang="0">
                    <a:pos x="0" y="54"/>
                  </a:cxn>
                  <a:cxn ang="0">
                    <a:pos x="3" y="28"/>
                  </a:cxn>
                  <a:cxn ang="0">
                    <a:pos x="26" y="13"/>
                  </a:cxn>
                  <a:cxn ang="0">
                    <a:pos x="28" y="1"/>
                  </a:cxn>
                  <a:cxn ang="0">
                    <a:pos x="39" y="0"/>
                  </a:cxn>
                  <a:cxn ang="0">
                    <a:pos x="39" y="28"/>
                  </a:cxn>
                  <a:cxn ang="0">
                    <a:pos x="88" y="56"/>
                  </a:cxn>
                  <a:cxn ang="0">
                    <a:pos x="138" y="47"/>
                  </a:cxn>
                  <a:cxn ang="0">
                    <a:pos x="158" y="59"/>
                  </a:cxn>
                  <a:cxn ang="0">
                    <a:pos x="153" y="97"/>
                  </a:cxn>
                  <a:cxn ang="0">
                    <a:pos x="215" y="155"/>
                  </a:cxn>
                  <a:cxn ang="0">
                    <a:pos x="230" y="156"/>
                  </a:cxn>
                  <a:cxn ang="0">
                    <a:pos x="252" y="174"/>
                  </a:cxn>
                  <a:cxn ang="0">
                    <a:pos x="219" y="186"/>
                  </a:cxn>
                  <a:cxn ang="0">
                    <a:pos x="191" y="174"/>
                  </a:cxn>
                  <a:cxn ang="0">
                    <a:pos x="169" y="183"/>
                  </a:cxn>
                  <a:cxn ang="0">
                    <a:pos x="166" y="183"/>
                  </a:cxn>
                  <a:cxn ang="0">
                    <a:pos x="146" y="193"/>
                  </a:cxn>
                  <a:cxn ang="0">
                    <a:pos x="135" y="189"/>
                  </a:cxn>
                  <a:cxn ang="0">
                    <a:pos x="138" y="169"/>
                  </a:cxn>
                  <a:cxn ang="0">
                    <a:pos x="110" y="136"/>
                  </a:cxn>
                  <a:cxn ang="0">
                    <a:pos x="118" y="123"/>
                  </a:cxn>
                  <a:cxn ang="0">
                    <a:pos x="62" y="82"/>
                  </a:cxn>
                  <a:cxn ang="0">
                    <a:pos x="23" y="89"/>
                  </a:cxn>
                  <a:cxn ang="0">
                    <a:pos x="0" y="54"/>
                  </a:cxn>
                </a:cxnLst>
                <a:rect l="0" t="0" r="r" b="b"/>
                <a:pathLst>
                  <a:path w="253" h="194">
                    <a:moveTo>
                      <a:pt x="0" y="54"/>
                    </a:moveTo>
                    <a:lnTo>
                      <a:pt x="3" y="28"/>
                    </a:lnTo>
                    <a:lnTo>
                      <a:pt x="26" y="13"/>
                    </a:lnTo>
                    <a:lnTo>
                      <a:pt x="28" y="1"/>
                    </a:lnTo>
                    <a:lnTo>
                      <a:pt x="39" y="0"/>
                    </a:lnTo>
                    <a:lnTo>
                      <a:pt x="39" y="28"/>
                    </a:lnTo>
                    <a:lnTo>
                      <a:pt x="88" y="56"/>
                    </a:lnTo>
                    <a:lnTo>
                      <a:pt x="138" y="47"/>
                    </a:lnTo>
                    <a:lnTo>
                      <a:pt x="158" y="59"/>
                    </a:lnTo>
                    <a:lnTo>
                      <a:pt x="153" y="97"/>
                    </a:lnTo>
                    <a:lnTo>
                      <a:pt x="215" y="155"/>
                    </a:lnTo>
                    <a:lnTo>
                      <a:pt x="230" y="156"/>
                    </a:lnTo>
                    <a:lnTo>
                      <a:pt x="252" y="174"/>
                    </a:lnTo>
                    <a:lnTo>
                      <a:pt x="219" y="186"/>
                    </a:lnTo>
                    <a:lnTo>
                      <a:pt x="191" y="174"/>
                    </a:lnTo>
                    <a:lnTo>
                      <a:pt x="169" y="183"/>
                    </a:lnTo>
                    <a:lnTo>
                      <a:pt x="166" y="183"/>
                    </a:lnTo>
                    <a:lnTo>
                      <a:pt x="146" y="193"/>
                    </a:lnTo>
                    <a:lnTo>
                      <a:pt x="135" y="189"/>
                    </a:lnTo>
                    <a:lnTo>
                      <a:pt x="138" y="169"/>
                    </a:lnTo>
                    <a:lnTo>
                      <a:pt x="110" y="136"/>
                    </a:lnTo>
                    <a:lnTo>
                      <a:pt x="118" y="123"/>
                    </a:lnTo>
                    <a:lnTo>
                      <a:pt x="62" y="82"/>
                    </a:lnTo>
                    <a:lnTo>
                      <a:pt x="23" y="89"/>
                    </a:lnTo>
                    <a:lnTo>
                      <a:pt x="0" y="54"/>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7" name="Freeform 19" descr="White marble"/>
              <p:cNvSpPr>
                <a:spLocks/>
              </p:cNvSpPr>
              <p:nvPr/>
            </p:nvSpPr>
            <p:spPr bwMode="auto">
              <a:xfrm>
                <a:off x="1315" y="3659"/>
                <a:ext cx="225" cy="88"/>
              </a:xfrm>
              <a:custGeom>
                <a:avLst/>
                <a:gdLst/>
                <a:ahLst/>
                <a:cxnLst>
                  <a:cxn ang="0">
                    <a:pos x="0" y="39"/>
                  </a:cxn>
                  <a:cxn ang="0">
                    <a:pos x="6" y="80"/>
                  </a:cxn>
                  <a:cxn ang="0">
                    <a:pos x="46" y="85"/>
                  </a:cxn>
                  <a:cxn ang="0">
                    <a:pos x="77" y="55"/>
                  </a:cxn>
                  <a:cxn ang="0">
                    <a:pos x="162" y="73"/>
                  </a:cxn>
                  <a:cxn ang="0">
                    <a:pos x="182" y="67"/>
                  </a:cxn>
                  <a:cxn ang="0">
                    <a:pos x="215" y="87"/>
                  </a:cxn>
                  <a:cxn ang="0">
                    <a:pos x="222" y="73"/>
                  </a:cxn>
                  <a:cxn ang="0">
                    <a:pos x="192" y="32"/>
                  </a:cxn>
                  <a:cxn ang="0">
                    <a:pos x="189" y="0"/>
                  </a:cxn>
                  <a:cxn ang="0">
                    <a:pos x="55" y="0"/>
                  </a:cxn>
                  <a:cxn ang="0">
                    <a:pos x="26" y="34"/>
                  </a:cxn>
                  <a:cxn ang="0">
                    <a:pos x="0" y="39"/>
                  </a:cxn>
                </a:cxnLst>
                <a:rect l="0" t="0" r="r" b="b"/>
                <a:pathLst>
                  <a:path w="223" h="88">
                    <a:moveTo>
                      <a:pt x="0" y="39"/>
                    </a:moveTo>
                    <a:lnTo>
                      <a:pt x="6" y="80"/>
                    </a:lnTo>
                    <a:lnTo>
                      <a:pt x="46" y="85"/>
                    </a:lnTo>
                    <a:lnTo>
                      <a:pt x="77" y="55"/>
                    </a:lnTo>
                    <a:lnTo>
                      <a:pt x="162" y="73"/>
                    </a:lnTo>
                    <a:lnTo>
                      <a:pt x="182" y="67"/>
                    </a:lnTo>
                    <a:lnTo>
                      <a:pt x="215" y="87"/>
                    </a:lnTo>
                    <a:lnTo>
                      <a:pt x="222" y="73"/>
                    </a:lnTo>
                    <a:lnTo>
                      <a:pt x="192" y="32"/>
                    </a:lnTo>
                    <a:lnTo>
                      <a:pt x="189" y="0"/>
                    </a:lnTo>
                    <a:lnTo>
                      <a:pt x="55" y="0"/>
                    </a:lnTo>
                    <a:lnTo>
                      <a:pt x="26" y="34"/>
                    </a:lnTo>
                    <a:lnTo>
                      <a:pt x="0" y="39"/>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8" name="Freeform 20" descr="White marble"/>
              <p:cNvSpPr>
                <a:spLocks/>
              </p:cNvSpPr>
              <p:nvPr/>
            </p:nvSpPr>
            <p:spPr bwMode="auto">
              <a:xfrm>
                <a:off x="1407" y="2625"/>
                <a:ext cx="169" cy="127"/>
              </a:xfrm>
              <a:custGeom>
                <a:avLst/>
                <a:gdLst/>
                <a:ahLst/>
                <a:cxnLst>
                  <a:cxn ang="0">
                    <a:pos x="0" y="8"/>
                  </a:cxn>
                  <a:cxn ang="0">
                    <a:pos x="4" y="53"/>
                  </a:cxn>
                  <a:cxn ang="0">
                    <a:pos x="69" y="102"/>
                  </a:cxn>
                  <a:cxn ang="0">
                    <a:pos x="85" y="126"/>
                  </a:cxn>
                  <a:cxn ang="0">
                    <a:pos x="98" y="124"/>
                  </a:cxn>
                  <a:cxn ang="0">
                    <a:pos x="98" y="112"/>
                  </a:cxn>
                  <a:cxn ang="0">
                    <a:pos x="143" y="121"/>
                  </a:cxn>
                  <a:cxn ang="0">
                    <a:pos x="153" y="109"/>
                  </a:cxn>
                  <a:cxn ang="0">
                    <a:pos x="148" y="89"/>
                  </a:cxn>
                  <a:cxn ang="0">
                    <a:pos x="168" y="54"/>
                  </a:cxn>
                  <a:cxn ang="0">
                    <a:pos x="141" y="19"/>
                  </a:cxn>
                  <a:cxn ang="0">
                    <a:pos x="123" y="13"/>
                  </a:cxn>
                  <a:cxn ang="0">
                    <a:pos x="103" y="24"/>
                  </a:cxn>
                  <a:cxn ang="0">
                    <a:pos x="77" y="24"/>
                  </a:cxn>
                  <a:cxn ang="0">
                    <a:pos x="70" y="38"/>
                  </a:cxn>
                  <a:cxn ang="0">
                    <a:pos x="14" y="0"/>
                  </a:cxn>
                  <a:cxn ang="0">
                    <a:pos x="0" y="8"/>
                  </a:cxn>
                </a:cxnLst>
                <a:rect l="0" t="0" r="r" b="b"/>
                <a:pathLst>
                  <a:path w="169" h="127">
                    <a:moveTo>
                      <a:pt x="0" y="8"/>
                    </a:moveTo>
                    <a:lnTo>
                      <a:pt x="4" y="53"/>
                    </a:lnTo>
                    <a:lnTo>
                      <a:pt x="69" y="102"/>
                    </a:lnTo>
                    <a:lnTo>
                      <a:pt x="85" y="126"/>
                    </a:lnTo>
                    <a:lnTo>
                      <a:pt x="98" y="124"/>
                    </a:lnTo>
                    <a:lnTo>
                      <a:pt x="98" y="112"/>
                    </a:lnTo>
                    <a:lnTo>
                      <a:pt x="143" y="121"/>
                    </a:lnTo>
                    <a:lnTo>
                      <a:pt x="153" y="109"/>
                    </a:lnTo>
                    <a:lnTo>
                      <a:pt x="148" y="89"/>
                    </a:lnTo>
                    <a:lnTo>
                      <a:pt x="168" y="54"/>
                    </a:lnTo>
                    <a:lnTo>
                      <a:pt x="141" y="19"/>
                    </a:lnTo>
                    <a:lnTo>
                      <a:pt x="123" y="13"/>
                    </a:lnTo>
                    <a:lnTo>
                      <a:pt x="103" y="24"/>
                    </a:lnTo>
                    <a:lnTo>
                      <a:pt x="77" y="24"/>
                    </a:lnTo>
                    <a:lnTo>
                      <a:pt x="70" y="38"/>
                    </a:lnTo>
                    <a:lnTo>
                      <a:pt x="14" y="0"/>
                    </a:lnTo>
                    <a:lnTo>
                      <a:pt x="0" y="8"/>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09" name="Freeform 21" descr="White marble"/>
              <p:cNvSpPr>
                <a:spLocks/>
              </p:cNvSpPr>
              <p:nvPr/>
            </p:nvSpPr>
            <p:spPr bwMode="auto">
              <a:xfrm>
                <a:off x="2559" y="3265"/>
                <a:ext cx="384" cy="348"/>
              </a:xfrm>
              <a:custGeom>
                <a:avLst/>
                <a:gdLst/>
                <a:ahLst/>
                <a:cxnLst>
                  <a:cxn ang="0">
                    <a:pos x="0" y="347"/>
                  </a:cxn>
                  <a:cxn ang="0">
                    <a:pos x="29" y="300"/>
                  </a:cxn>
                  <a:cxn ang="0">
                    <a:pos x="85" y="304"/>
                  </a:cxn>
                  <a:cxn ang="0">
                    <a:pos x="108" y="252"/>
                  </a:cxn>
                  <a:cxn ang="0">
                    <a:pos x="65" y="269"/>
                  </a:cxn>
                  <a:cxn ang="0">
                    <a:pos x="50" y="211"/>
                  </a:cxn>
                  <a:cxn ang="0">
                    <a:pos x="26" y="166"/>
                  </a:cxn>
                  <a:cxn ang="0">
                    <a:pos x="36" y="137"/>
                  </a:cxn>
                  <a:cxn ang="0">
                    <a:pos x="123" y="130"/>
                  </a:cxn>
                  <a:cxn ang="0">
                    <a:pos x="138" y="176"/>
                  </a:cxn>
                  <a:cxn ang="0">
                    <a:pos x="156" y="165"/>
                  </a:cxn>
                  <a:cxn ang="0">
                    <a:pos x="151" y="143"/>
                  </a:cxn>
                  <a:cxn ang="0">
                    <a:pos x="169" y="135"/>
                  </a:cxn>
                  <a:cxn ang="0">
                    <a:pos x="144" y="112"/>
                  </a:cxn>
                  <a:cxn ang="0">
                    <a:pos x="152" y="94"/>
                  </a:cxn>
                  <a:cxn ang="0">
                    <a:pos x="180" y="100"/>
                  </a:cxn>
                  <a:cxn ang="0">
                    <a:pos x="189" y="122"/>
                  </a:cxn>
                  <a:cxn ang="0">
                    <a:pos x="207" y="110"/>
                  </a:cxn>
                  <a:cxn ang="0">
                    <a:pos x="197" y="80"/>
                  </a:cxn>
                  <a:cxn ang="0">
                    <a:pos x="248" y="64"/>
                  </a:cxn>
                  <a:cxn ang="0">
                    <a:pos x="258" y="28"/>
                  </a:cxn>
                  <a:cxn ang="0">
                    <a:pos x="292" y="1"/>
                  </a:cxn>
                  <a:cxn ang="0">
                    <a:pos x="343" y="0"/>
                  </a:cxn>
                  <a:cxn ang="0">
                    <a:pos x="361" y="14"/>
                  </a:cxn>
                  <a:cxn ang="0">
                    <a:pos x="383" y="21"/>
                  </a:cxn>
                  <a:cxn ang="0">
                    <a:pos x="358" y="71"/>
                  </a:cxn>
                  <a:cxn ang="0">
                    <a:pos x="335" y="62"/>
                  </a:cxn>
                  <a:cxn ang="0">
                    <a:pos x="328" y="112"/>
                  </a:cxn>
                  <a:cxn ang="0">
                    <a:pos x="309" y="138"/>
                  </a:cxn>
                  <a:cxn ang="0">
                    <a:pos x="343" y="148"/>
                  </a:cxn>
                  <a:cxn ang="0">
                    <a:pos x="302" y="191"/>
                  </a:cxn>
                  <a:cxn ang="0">
                    <a:pos x="263" y="176"/>
                  </a:cxn>
                  <a:cxn ang="0">
                    <a:pos x="282" y="199"/>
                  </a:cxn>
                  <a:cxn ang="0">
                    <a:pos x="258" y="214"/>
                  </a:cxn>
                  <a:cxn ang="0">
                    <a:pos x="233" y="211"/>
                  </a:cxn>
                  <a:cxn ang="0">
                    <a:pos x="244" y="232"/>
                  </a:cxn>
                  <a:cxn ang="0">
                    <a:pos x="197" y="254"/>
                  </a:cxn>
                  <a:cxn ang="0">
                    <a:pos x="174" y="236"/>
                  </a:cxn>
                  <a:cxn ang="0">
                    <a:pos x="162" y="252"/>
                  </a:cxn>
                  <a:cxn ang="0">
                    <a:pos x="103" y="304"/>
                  </a:cxn>
                  <a:cxn ang="0">
                    <a:pos x="123" y="322"/>
                  </a:cxn>
                  <a:cxn ang="0">
                    <a:pos x="96" y="337"/>
                  </a:cxn>
                  <a:cxn ang="0">
                    <a:pos x="55" y="327"/>
                  </a:cxn>
                  <a:cxn ang="0">
                    <a:pos x="0" y="347"/>
                  </a:cxn>
                </a:cxnLst>
                <a:rect l="0" t="0" r="r" b="b"/>
                <a:pathLst>
                  <a:path w="384" h="348">
                    <a:moveTo>
                      <a:pt x="0" y="347"/>
                    </a:moveTo>
                    <a:lnTo>
                      <a:pt x="29" y="300"/>
                    </a:lnTo>
                    <a:lnTo>
                      <a:pt x="85" y="304"/>
                    </a:lnTo>
                    <a:lnTo>
                      <a:pt x="108" y="252"/>
                    </a:lnTo>
                    <a:lnTo>
                      <a:pt x="65" y="269"/>
                    </a:lnTo>
                    <a:lnTo>
                      <a:pt x="50" y="211"/>
                    </a:lnTo>
                    <a:lnTo>
                      <a:pt x="26" y="166"/>
                    </a:lnTo>
                    <a:lnTo>
                      <a:pt x="36" y="137"/>
                    </a:lnTo>
                    <a:lnTo>
                      <a:pt x="123" y="130"/>
                    </a:lnTo>
                    <a:lnTo>
                      <a:pt x="138" y="176"/>
                    </a:lnTo>
                    <a:lnTo>
                      <a:pt x="156" y="165"/>
                    </a:lnTo>
                    <a:lnTo>
                      <a:pt x="151" y="143"/>
                    </a:lnTo>
                    <a:lnTo>
                      <a:pt x="169" y="135"/>
                    </a:lnTo>
                    <a:lnTo>
                      <a:pt x="144" y="112"/>
                    </a:lnTo>
                    <a:lnTo>
                      <a:pt x="152" y="94"/>
                    </a:lnTo>
                    <a:lnTo>
                      <a:pt x="180" y="100"/>
                    </a:lnTo>
                    <a:lnTo>
                      <a:pt x="189" y="122"/>
                    </a:lnTo>
                    <a:lnTo>
                      <a:pt x="207" y="110"/>
                    </a:lnTo>
                    <a:lnTo>
                      <a:pt x="197" y="80"/>
                    </a:lnTo>
                    <a:lnTo>
                      <a:pt x="248" y="64"/>
                    </a:lnTo>
                    <a:lnTo>
                      <a:pt x="258" y="28"/>
                    </a:lnTo>
                    <a:lnTo>
                      <a:pt x="292" y="1"/>
                    </a:lnTo>
                    <a:lnTo>
                      <a:pt x="343" y="0"/>
                    </a:lnTo>
                    <a:lnTo>
                      <a:pt x="361" y="14"/>
                    </a:lnTo>
                    <a:lnTo>
                      <a:pt x="383" y="21"/>
                    </a:lnTo>
                    <a:lnTo>
                      <a:pt x="358" y="71"/>
                    </a:lnTo>
                    <a:lnTo>
                      <a:pt x="335" y="62"/>
                    </a:lnTo>
                    <a:lnTo>
                      <a:pt x="328" y="112"/>
                    </a:lnTo>
                    <a:lnTo>
                      <a:pt x="309" y="138"/>
                    </a:lnTo>
                    <a:lnTo>
                      <a:pt x="343" y="148"/>
                    </a:lnTo>
                    <a:lnTo>
                      <a:pt x="302" y="191"/>
                    </a:lnTo>
                    <a:lnTo>
                      <a:pt x="263" y="176"/>
                    </a:lnTo>
                    <a:lnTo>
                      <a:pt x="282" y="199"/>
                    </a:lnTo>
                    <a:lnTo>
                      <a:pt x="258" y="214"/>
                    </a:lnTo>
                    <a:lnTo>
                      <a:pt x="233" y="211"/>
                    </a:lnTo>
                    <a:lnTo>
                      <a:pt x="244" y="232"/>
                    </a:lnTo>
                    <a:lnTo>
                      <a:pt x="197" y="254"/>
                    </a:lnTo>
                    <a:lnTo>
                      <a:pt x="174" y="236"/>
                    </a:lnTo>
                    <a:lnTo>
                      <a:pt x="162" y="252"/>
                    </a:lnTo>
                    <a:lnTo>
                      <a:pt x="103" y="304"/>
                    </a:lnTo>
                    <a:lnTo>
                      <a:pt x="123" y="322"/>
                    </a:lnTo>
                    <a:lnTo>
                      <a:pt x="96" y="337"/>
                    </a:lnTo>
                    <a:lnTo>
                      <a:pt x="55" y="327"/>
                    </a:lnTo>
                    <a:lnTo>
                      <a:pt x="0" y="347"/>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10" name="Freeform 22" descr="White marble"/>
              <p:cNvSpPr>
                <a:spLocks/>
              </p:cNvSpPr>
              <p:nvPr/>
            </p:nvSpPr>
            <p:spPr bwMode="auto">
              <a:xfrm>
                <a:off x="4582" y="3252"/>
                <a:ext cx="265" cy="399"/>
              </a:xfrm>
              <a:custGeom>
                <a:avLst/>
                <a:gdLst/>
                <a:ahLst/>
                <a:cxnLst>
                  <a:cxn ang="0">
                    <a:pos x="0" y="57"/>
                  </a:cxn>
                  <a:cxn ang="0">
                    <a:pos x="21" y="104"/>
                  </a:cxn>
                  <a:cxn ang="0">
                    <a:pos x="46" y="107"/>
                  </a:cxn>
                  <a:cxn ang="0">
                    <a:pos x="59" y="118"/>
                  </a:cxn>
                  <a:cxn ang="0">
                    <a:pos x="79" y="143"/>
                  </a:cxn>
                  <a:cxn ang="0">
                    <a:pos x="82" y="165"/>
                  </a:cxn>
                  <a:cxn ang="0">
                    <a:pos x="107" y="179"/>
                  </a:cxn>
                  <a:cxn ang="0">
                    <a:pos x="99" y="198"/>
                  </a:cxn>
                  <a:cxn ang="0">
                    <a:pos x="120" y="267"/>
                  </a:cxn>
                  <a:cxn ang="0">
                    <a:pos x="138" y="274"/>
                  </a:cxn>
                  <a:cxn ang="0">
                    <a:pos x="151" y="254"/>
                  </a:cxn>
                  <a:cxn ang="0">
                    <a:pos x="173" y="262"/>
                  </a:cxn>
                  <a:cxn ang="0">
                    <a:pos x="186" y="307"/>
                  </a:cxn>
                  <a:cxn ang="0">
                    <a:pos x="226" y="341"/>
                  </a:cxn>
                  <a:cxn ang="0">
                    <a:pos x="237" y="376"/>
                  </a:cxn>
                  <a:cxn ang="0">
                    <a:pos x="250" y="388"/>
                  </a:cxn>
                  <a:cxn ang="0">
                    <a:pos x="264" y="369"/>
                  </a:cxn>
                  <a:cxn ang="0">
                    <a:pos x="249" y="336"/>
                  </a:cxn>
                  <a:cxn ang="0">
                    <a:pos x="244" y="247"/>
                  </a:cxn>
                  <a:cxn ang="0">
                    <a:pos x="219" y="209"/>
                  </a:cxn>
                  <a:cxn ang="0">
                    <a:pos x="227" y="165"/>
                  </a:cxn>
                  <a:cxn ang="0">
                    <a:pos x="209" y="118"/>
                  </a:cxn>
                  <a:cxn ang="0">
                    <a:pos x="186" y="107"/>
                  </a:cxn>
                  <a:cxn ang="0">
                    <a:pos x="186" y="99"/>
                  </a:cxn>
                  <a:cxn ang="0">
                    <a:pos x="184" y="90"/>
                  </a:cxn>
                  <a:cxn ang="0">
                    <a:pos x="202" y="74"/>
                  </a:cxn>
                  <a:cxn ang="0">
                    <a:pos x="181" y="52"/>
                  </a:cxn>
                  <a:cxn ang="0">
                    <a:pos x="127" y="47"/>
                  </a:cxn>
                  <a:cxn ang="0">
                    <a:pos x="132" y="39"/>
                  </a:cxn>
                  <a:cxn ang="0">
                    <a:pos x="70" y="0"/>
                  </a:cxn>
                  <a:cxn ang="0">
                    <a:pos x="52" y="16"/>
                  </a:cxn>
                  <a:cxn ang="0">
                    <a:pos x="56" y="36"/>
                  </a:cxn>
                  <a:cxn ang="0">
                    <a:pos x="0" y="57"/>
                  </a:cxn>
                </a:cxnLst>
                <a:rect l="0" t="0" r="r" b="b"/>
                <a:pathLst>
                  <a:path w="265" h="389">
                    <a:moveTo>
                      <a:pt x="0" y="57"/>
                    </a:moveTo>
                    <a:lnTo>
                      <a:pt x="21" y="104"/>
                    </a:lnTo>
                    <a:lnTo>
                      <a:pt x="46" y="107"/>
                    </a:lnTo>
                    <a:lnTo>
                      <a:pt x="59" y="118"/>
                    </a:lnTo>
                    <a:lnTo>
                      <a:pt x="79" y="143"/>
                    </a:lnTo>
                    <a:lnTo>
                      <a:pt x="82" y="165"/>
                    </a:lnTo>
                    <a:lnTo>
                      <a:pt x="107" y="179"/>
                    </a:lnTo>
                    <a:lnTo>
                      <a:pt x="99" y="198"/>
                    </a:lnTo>
                    <a:lnTo>
                      <a:pt x="120" y="267"/>
                    </a:lnTo>
                    <a:lnTo>
                      <a:pt x="138" y="274"/>
                    </a:lnTo>
                    <a:lnTo>
                      <a:pt x="151" y="254"/>
                    </a:lnTo>
                    <a:lnTo>
                      <a:pt x="173" y="262"/>
                    </a:lnTo>
                    <a:lnTo>
                      <a:pt x="186" y="307"/>
                    </a:lnTo>
                    <a:lnTo>
                      <a:pt x="226" y="341"/>
                    </a:lnTo>
                    <a:lnTo>
                      <a:pt x="237" y="376"/>
                    </a:lnTo>
                    <a:lnTo>
                      <a:pt x="250" y="388"/>
                    </a:lnTo>
                    <a:lnTo>
                      <a:pt x="264" y="369"/>
                    </a:lnTo>
                    <a:lnTo>
                      <a:pt x="249" y="336"/>
                    </a:lnTo>
                    <a:lnTo>
                      <a:pt x="244" y="247"/>
                    </a:lnTo>
                    <a:lnTo>
                      <a:pt x="219" y="209"/>
                    </a:lnTo>
                    <a:lnTo>
                      <a:pt x="227" y="165"/>
                    </a:lnTo>
                    <a:lnTo>
                      <a:pt x="209" y="118"/>
                    </a:lnTo>
                    <a:lnTo>
                      <a:pt x="186" y="107"/>
                    </a:lnTo>
                    <a:lnTo>
                      <a:pt x="186" y="99"/>
                    </a:lnTo>
                    <a:lnTo>
                      <a:pt x="184" y="90"/>
                    </a:lnTo>
                    <a:lnTo>
                      <a:pt x="202" y="74"/>
                    </a:lnTo>
                    <a:lnTo>
                      <a:pt x="181" y="52"/>
                    </a:lnTo>
                    <a:lnTo>
                      <a:pt x="127" y="47"/>
                    </a:lnTo>
                    <a:lnTo>
                      <a:pt x="132" y="39"/>
                    </a:lnTo>
                    <a:lnTo>
                      <a:pt x="70" y="0"/>
                    </a:lnTo>
                    <a:lnTo>
                      <a:pt x="52" y="16"/>
                    </a:lnTo>
                    <a:lnTo>
                      <a:pt x="56" y="36"/>
                    </a:lnTo>
                    <a:lnTo>
                      <a:pt x="0" y="57"/>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11" name="Freeform 23" descr="White marble"/>
              <p:cNvSpPr>
                <a:spLocks/>
              </p:cNvSpPr>
              <p:nvPr/>
            </p:nvSpPr>
            <p:spPr bwMode="auto">
              <a:xfrm>
                <a:off x="4933" y="3593"/>
                <a:ext cx="238" cy="289"/>
              </a:xfrm>
              <a:custGeom>
                <a:avLst/>
                <a:gdLst/>
                <a:ahLst/>
                <a:cxnLst>
                  <a:cxn ang="0">
                    <a:pos x="0" y="13"/>
                  </a:cxn>
                  <a:cxn ang="0">
                    <a:pos x="14" y="48"/>
                  </a:cxn>
                  <a:cxn ang="0">
                    <a:pos x="6" y="77"/>
                  </a:cxn>
                  <a:cxn ang="0">
                    <a:pos x="42" y="61"/>
                  </a:cxn>
                  <a:cxn ang="0">
                    <a:pos x="59" y="74"/>
                  </a:cxn>
                  <a:cxn ang="0">
                    <a:pos x="21" y="94"/>
                  </a:cxn>
                  <a:cxn ang="0">
                    <a:pos x="21" y="114"/>
                  </a:cxn>
                  <a:cxn ang="0">
                    <a:pos x="49" y="130"/>
                  </a:cxn>
                  <a:cxn ang="0">
                    <a:pos x="26" y="167"/>
                  </a:cxn>
                  <a:cxn ang="0">
                    <a:pos x="44" y="193"/>
                  </a:cxn>
                  <a:cxn ang="0">
                    <a:pos x="77" y="200"/>
                  </a:cxn>
                  <a:cxn ang="0">
                    <a:pos x="152" y="288"/>
                  </a:cxn>
                  <a:cxn ang="0">
                    <a:pos x="172" y="281"/>
                  </a:cxn>
                  <a:cxn ang="0">
                    <a:pos x="165" y="263"/>
                  </a:cxn>
                  <a:cxn ang="0">
                    <a:pos x="177" y="243"/>
                  </a:cxn>
                  <a:cxn ang="0">
                    <a:pos x="211" y="266"/>
                  </a:cxn>
                  <a:cxn ang="0">
                    <a:pos x="234" y="263"/>
                  </a:cxn>
                  <a:cxn ang="0">
                    <a:pos x="238" y="243"/>
                  </a:cxn>
                  <a:cxn ang="0">
                    <a:pos x="200" y="220"/>
                  </a:cxn>
                  <a:cxn ang="0">
                    <a:pos x="218" y="192"/>
                  </a:cxn>
                  <a:cxn ang="0">
                    <a:pos x="216" y="168"/>
                  </a:cxn>
                  <a:cxn ang="0">
                    <a:pos x="193" y="177"/>
                  </a:cxn>
                  <a:cxn ang="0">
                    <a:pos x="196" y="155"/>
                  </a:cxn>
                  <a:cxn ang="0">
                    <a:pos x="157" y="150"/>
                  </a:cxn>
                  <a:cxn ang="0">
                    <a:pos x="151" y="125"/>
                  </a:cxn>
                  <a:cxn ang="0">
                    <a:pos x="177" y="134"/>
                  </a:cxn>
                  <a:cxn ang="0">
                    <a:pos x="190" y="120"/>
                  </a:cxn>
                  <a:cxn ang="0">
                    <a:pos x="147" y="92"/>
                  </a:cxn>
                  <a:cxn ang="0">
                    <a:pos x="128" y="52"/>
                  </a:cxn>
                  <a:cxn ang="0">
                    <a:pos x="90" y="44"/>
                  </a:cxn>
                  <a:cxn ang="0">
                    <a:pos x="85" y="18"/>
                  </a:cxn>
                  <a:cxn ang="0">
                    <a:pos x="14" y="0"/>
                  </a:cxn>
                  <a:cxn ang="0">
                    <a:pos x="0" y="13"/>
                  </a:cxn>
                </a:cxnLst>
                <a:rect l="0" t="0" r="r" b="b"/>
                <a:pathLst>
                  <a:path w="239" h="289">
                    <a:moveTo>
                      <a:pt x="0" y="13"/>
                    </a:moveTo>
                    <a:lnTo>
                      <a:pt x="14" y="48"/>
                    </a:lnTo>
                    <a:lnTo>
                      <a:pt x="6" y="77"/>
                    </a:lnTo>
                    <a:lnTo>
                      <a:pt x="42" y="61"/>
                    </a:lnTo>
                    <a:lnTo>
                      <a:pt x="59" y="74"/>
                    </a:lnTo>
                    <a:lnTo>
                      <a:pt x="21" y="94"/>
                    </a:lnTo>
                    <a:lnTo>
                      <a:pt x="21" y="114"/>
                    </a:lnTo>
                    <a:lnTo>
                      <a:pt x="49" y="130"/>
                    </a:lnTo>
                    <a:lnTo>
                      <a:pt x="26" y="167"/>
                    </a:lnTo>
                    <a:lnTo>
                      <a:pt x="44" y="193"/>
                    </a:lnTo>
                    <a:lnTo>
                      <a:pt x="77" y="200"/>
                    </a:lnTo>
                    <a:lnTo>
                      <a:pt x="152" y="288"/>
                    </a:lnTo>
                    <a:lnTo>
                      <a:pt x="172" y="281"/>
                    </a:lnTo>
                    <a:lnTo>
                      <a:pt x="165" y="263"/>
                    </a:lnTo>
                    <a:lnTo>
                      <a:pt x="177" y="243"/>
                    </a:lnTo>
                    <a:lnTo>
                      <a:pt x="211" y="266"/>
                    </a:lnTo>
                    <a:lnTo>
                      <a:pt x="234" y="263"/>
                    </a:lnTo>
                    <a:lnTo>
                      <a:pt x="238" y="243"/>
                    </a:lnTo>
                    <a:lnTo>
                      <a:pt x="200" y="220"/>
                    </a:lnTo>
                    <a:lnTo>
                      <a:pt x="218" y="192"/>
                    </a:lnTo>
                    <a:lnTo>
                      <a:pt x="216" y="168"/>
                    </a:lnTo>
                    <a:lnTo>
                      <a:pt x="193" y="177"/>
                    </a:lnTo>
                    <a:lnTo>
                      <a:pt x="196" y="155"/>
                    </a:lnTo>
                    <a:lnTo>
                      <a:pt x="157" y="150"/>
                    </a:lnTo>
                    <a:lnTo>
                      <a:pt x="151" y="125"/>
                    </a:lnTo>
                    <a:lnTo>
                      <a:pt x="177" y="134"/>
                    </a:lnTo>
                    <a:lnTo>
                      <a:pt x="190" y="120"/>
                    </a:lnTo>
                    <a:lnTo>
                      <a:pt x="147" y="92"/>
                    </a:lnTo>
                    <a:lnTo>
                      <a:pt x="128" y="52"/>
                    </a:lnTo>
                    <a:lnTo>
                      <a:pt x="90" y="44"/>
                    </a:lnTo>
                    <a:lnTo>
                      <a:pt x="85" y="18"/>
                    </a:lnTo>
                    <a:lnTo>
                      <a:pt x="14" y="0"/>
                    </a:lnTo>
                    <a:lnTo>
                      <a:pt x="0" y="13"/>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sp>
            <p:nvSpPr>
              <p:cNvPr id="447512" name="Freeform 24" descr="White marble"/>
              <p:cNvSpPr>
                <a:spLocks/>
              </p:cNvSpPr>
              <p:nvPr/>
            </p:nvSpPr>
            <p:spPr bwMode="auto">
              <a:xfrm>
                <a:off x="5162" y="3641"/>
                <a:ext cx="99" cy="141"/>
              </a:xfrm>
              <a:custGeom>
                <a:avLst/>
                <a:gdLst/>
                <a:ahLst/>
                <a:cxnLst>
                  <a:cxn ang="0">
                    <a:pos x="0" y="102"/>
                  </a:cxn>
                  <a:cxn ang="0">
                    <a:pos x="19" y="140"/>
                  </a:cxn>
                  <a:cxn ang="0">
                    <a:pos x="31" y="115"/>
                  </a:cxn>
                  <a:cxn ang="0">
                    <a:pos x="52" y="97"/>
                  </a:cxn>
                  <a:cxn ang="0">
                    <a:pos x="87" y="110"/>
                  </a:cxn>
                  <a:cxn ang="0">
                    <a:pos x="102" y="97"/>
                  </a:cxn>
                  <a:cxn ang="0">
                    <a:pos x="87" y="74"/>
                  </a:cxn>
                  <a:cxn ang="0">
                    <a:pos x="92" y="54"/>
                  </a:cxn>
                  <a:cxn ang="0">
                    <a:pos x="67" y="4"/>
                  </a:cxn>
                  <a:cxn ang="0">
                    <a:pos x="46" y="0"/>
                  </a:cxn>
                  <a:cxn ang="0">
                    <a:pos x="24" y="23"/>
                  </a:cxn>
                  <a:cxn ang="0">
                    <a:pos x="26" y="72"/>
                  </a:cxn>
                  <a:cxn ang="0">
                    <a:pos x="0" y="102"/>
                  </a:cxn>
                </a:cxnLst>
                <a:rect l="0" t="0" r="r" b="b"/>
                <a:pathLst>
                  <a:path w="103" h="141">
                    <a:moveTo>
                      <a:pt x="0" y="102"/>
                    </a:moveTo>
                    <a:lnTo>
                      <a:pt x="19" y="140"/>
                    </a:lnTo>
                    <a:lnTo>
                      <a:pt x="31" y="115"/>
                    </a:lnTo>
                    <a:lnTo>
                      <a:pt x="52" y="97"/>
                    </a:lnTo>
                    <a:lnTo>
                      <a:pt x="87" y="110"/>
                    </a:lnTo>
                    <a:lnTo>
                      <a:pt x="102" y="97"/>
                    </a:lnTo>
                    <a:lnTo>
                      <a:pt x="87" y="74"/>
                    </a:lnTo>
                    <a:lnTo>
                      <a:pt x="92" y="54"/>
                    </a:lnTo>
                    <a:lnTo>
                      <a:pt x="67" y="4"/>
                    </a:lnTo>
                    <a:lnTo>
                      <a:pt x="46" y="0"/>
                    </a:lnTo>
                    <a:lnTo>
                      <a:pt x="24" y="23"/>
                    </a:lnTo>
                    <a:lnTo>
                      <a:pt x="26" y="72"/>
                    </a:lnTo>
                    <a:lnTo>
                      <a:pt x="0" y="102"/>
                    </a:lnTo>
                  </a:path>
                </a:pathLst>
              </a:custGeom>
              <a:blipFill dpi="0" rotWithShape="0">
                <a:blip r:embed="rId3" cstate="print"/>
                <a:srcRect/>
                <a:tile tx="0" ty="0" sx="100000" sy="100000" flip="none" algn="tl"/>
              </a:blipFill>
              <a:ln w="12700" cap="rnd" cmpd="sng">
                <a:solidFill>
                  <a:schemeClr val="tx1"/>
                </a:solidFill>
                <a:prstDash val="solid"/>
                <a:round/>
                <a:headEnd type="none" w="sm" len="sm"/>
                <a:tailEnd type="none" w="sm" len="sm"/>
              </a:ln>
              <a:effectLst>
                <a:outerShdw dist="107763" dir="2700000" algn="ctr" rotWithShape="0">
                  <a:schemeClr val="bg2"/>
                </a:outerShdw>
              </a:effectLst>
            </p:spPr>
            <p:txBody>
              <a:bodyPr/>
              <a:lstStyle/>
              <a:p>
                <a:pPr>
                  <a:defRPr/>
                </a:pPr>
                <a:endParaRPr lang="en-US" dirty="0"/>
              </a:p>
            </p:txBody>
          </p:sp>
        </p:grpSp>
      </p:grpSp>
      <p:sp>
        <p:nvSpPr>
          <p:cNvPr id="47" name="Rectangle 46"/>
          <p:cNvSpPr/>
          <p:nvPr/>
        </p:nvSpPr>
        <p:spPr>
          <a:xfrm>
            <a:off x="6263083" y="1447800"/>
            <a:ext cx="2880917" cy="1400383"/>
          </a:xfrm>
          <a:prstGeom prst="rect">
            <a:avLst/>
          </a:prstGeom>
          <a:noFill/>
          <a:ln>
            <a:noFill/>
          </a:ln>
          <a:effectLst>
            <a:innerShdw blurRad="63500" dist="50800" dir="18900000">
              <a:prstClr val="black">
                <a:alpha val="50000"/>
              </a:prstClr>
            </a:innerShdw>
          </a:effectLst>
        </p:spPr>
        <p:txBody>
          <a:bodyPr wrap="square">
            <a:spAutoFit/>
          </a:bodyPr>
          <a:lstStyle/>
          <a:p>
            <a:pPr marL="0" indent="0" algn="ctr">
              <a:buNone/>
            </a:pPr>
            <a:r>
              <a:rPr lang="en-US" sz="2400" b="1" i="0" u="sng" dirty="0">
                <a:latin typeface="Arial" panose="020B0604020202020204" pitchFamily="34" charset="0"/>
                <a:cs typeface="Arial" panose="020B0604020202020204" pitchFamily="34" charset="0"/>
              </a:rPr>
              <a:t>168th </a:t>
            </a:r>
            <a:r>
              <a:rPr lang="en-US" sz="2400" b="1" i="0" u="sng" dirty="0" smtClean="0">
                <a:latin typeface="Arial" panose="020B0604020202020204" pitchFamily="34" charset="0"/>
                <a:cs typeface="Arial" panose="020B0604020202020204" pitchFamily="34" charset="0"/>
              </a:rPr>
              <a:t> </a:t>
            </a:r>
            <a:r>
              <a:rPr lang="en-US" sz="2400" b="1" i="0" u="sng" dirty="0">
                <a:latin typeface="Arial" panose="020B0604020202020204" pitchFamily="34" charset="0"/>
                <a:cs typeface="Arial" panose="020B0604020202020204" pitchFamily="34" charset="0"/>
              </a:rPr>
              <a:t>Wing</a:t>
            </a:r>
          </a:p>
          <a:p>
            <a:pPr algn="ctr">
              <a:spcAft>
                <a:spcPts val="600"/>
              </a:spcAft>
              <a:buNone/>
            </a:pPr>
            <a:r>
              <a:rPr lang="en-US" sz="2800" b="1" dirty="0" smtClean="0">
                <a:latin typeface="Arial" panose="020B0604020202020204" pitchFamily="34" charset="0"/>
                <a:cs typeface="Arial" panose="020B0604020202020204" pitchFamily="34" charset="0"/>
              </a:rPr>
              <a:t>Air Refueling</a:t>
            </a:r>
          </a:p>
          <a:p>
            <a:pPr algn="ctr">
              <a:spcAft>
                <a:spcPts val="600"/>
              </a:spcAft>
              <a:buNone/>
            </a:pPr>
            <a:r>
              <a:rPr lang="en-US" sz="2800" b="1" dirty="0" smtClean="0">
                <a:latin typeface="Arial" panose="020B0604020202020204" pitchFamily="34" charset="0"/>
                <a:cs typeface="Arial" panose="020B0604020202020204" pitchFamily="34" charset="0"/>
              </a:rPr>
              <a:t>and</a:t>
            </a:r>
          </a:p>
        </p:txBody>
      </p:sp>
      <p:sp>
        <p:nvSpPr>
          <p:cNvPr id="46" name="Rectangle 45"/>
          <p:cNvSpPr/>
          <p:nvPr/>
        </p:nvSpPr>
        <p:spPr>
          <a:xfrm>
            <a:off x="22519" y="2791259"/>
            <a:ext cx="3077841" cy="2554545"/>
          </a:xfrm>
          <a:prstGeom prst="rect">
            <a:avLst/>
          </a:prstGeom>
          <a:noFill/>
          <a:ln>
            <a:noFill/>
          </a:ln>
          <a:effectLst>
            <a:innerShdw blurRad="63500" dist="50800" dir="18900000">
              <a:prstClr val="black">
                <a:alpha val="50000"/>
              </a:prstClr>
            </a:innerShdw>
          </a:effectLst>
        </p:spPr>
        <p:txBody>
          <a:bodyPr wrap="square">
            <a:spAutoFit/>
          </a:bodyPr>
          <a:lstStyle/>
          <a:p>
            <a:pPr algn="ctr">
              <a:spcAft>
                <a:spcPts val="600"/>
              </a:spcAft>
            </a:pPr>
            <a:r>
              <a:rPr lang="en-US" sz="2400" b="1" i="0" u="sng" dirty="0" smtClean="0">
                <a:latin typeface="Arial" panose="020B0604020202020204" pitchFamily="34" charset="0"/>
                <a:cs typeface="Arial" panose="020B0604020202020204" pitchFamily="34" charset="0"/>
              </a:rPr>
              <a:t>176th Wing</a:t>
            </a:r>
            <a:endParaRPr lang="en-US" sz="2400" b="1" i="0" dirty="0">
              <a:latin typeface="Arial" panose="020B0604020202020204" pitchFamily="34" charset="0"/>
              <a:cs typeface="Arial" panose="020B0604020202020204" pitchFamily="34" charset="0"/>
            </a:endParaRPr>
          </a:p>
          <a:p>
            <a:pPr algn="ctr">
              <a:spcAft>
                <a:spcPts val="600"/>
              </a:spcAft>
              <a:buNone/>
            </a:pPr>
            <a:r>
              <a:rPr lang="en-US" sz="2800" b="1" dirty="0" smtClean="0">
                <a:latin typeface="Arial" panose="020B0604020202020204" pitchFamily="34" charset="0"/>
                <a:cs typeface="Arial" panose="020B0604020202020204" pitchFamily="34" charset="0"/>
              </a:rPr>
              <a:t>Tactical Airlift      </a:t>
            </a:r>
          </a:p>
          <a:p>
            <a:pPr algn="ctr">
              <a:spcAft>
                <a:spcPts val="600"/>
              </a:spcAft>
              <a:buNone/>
            </a:pPr>
            <a:r>
              <a:rPr lang="en-US" sz="2800" b="1" dirty="0" smtClean="0">
                <a:latin typeface="Arial" panose="020B0604020202020204" pitchFamily="34" charset="0"/>
                <a:cs typeface="Arial" panose="020B0604020202020204" pitchFamily="34" charset="0"/>
              </a:rPr>
              <a:t>Strategic Airlift</a:t>
            </a:r>
          </a:p>
          <a:p>
            <a:pPr algn="ctr">
              <a:spcAft>
                <a:spcPts val="600"/>
              </a:spcAft>
              <a:buNone/>
            </a:pPr>
            <a:r>
              <a:rPr lang="en-US" sz="2800" b="1" dirty="0" smtClean="0">
                <a:latin typeface="Arial" panose="020B0604020202020204" pitchFamily="34" charset="0"/>
                <a:cs typeface="Arial" panose="020B0604020202020204" pitchFamily="34" charset="0"/>
              </a:rPr>
              <a:t>Rescue Triad</a:t>
            </a:r>
          </a:p>
          <a:p>
            <a:pPr algn="ctr">
              <a:spcAft>
                <a:spcPts val="600"/>
              </a:spcAft>
              <a:buNone/>
            </a:pPr>
            <a:r>
              <a:rPr lang="en-US" sz="2800" b="1" dirty="0" smtClean="0">
                <a:latin typeface="Arial" panose="020B0604020202020204" pitchFamily="34" charset="0"/>
                <a:cs typeface="Arial" panose="020B0604020202020204" pitchFamily="34" charset="0"/>
              </a:rPr>
              <a:t>Air Defense</a:t>
            </a:r>
          </a:p>
        </p:txBody>
      </p:sp>
      <p:cxnSp>
        <p:nvCxnSpPr>
          <p:cNvPr id="4" name="Straight Arrow Connector 3"/>
          <p:cNvCxnSpPr/>
          <p:nvPr/>
        </p:nvCxnSpPr>
        <p:spPr bwMode="auto">
          <a:xfrm>
            <a:off x="3442965" y="4237135"/>
            <a:ext cx="1421053" cy="18639"/>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bwMode="auto">
          <a:xfrm flipH="1">
            <a:off x="5264426" y="2057400"/>
            <a:ext cx="1210641" cy="920171"/>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7" name="5-Point Star 6"/>
          <p:cNvSpPr/>
          <p:nvPr/>
        </p:nvSpPr>
        <p:spPr>
          <a:xfrm>
            <a:off x="5016435" y="2935199"/>
            <a:ext cx="247991" cy="2642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4978368" y="4150265"/>
            <a:ext cx="247991" cy="26427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4778074" y="3241847"/>
            <a:ext cx="171889" cy="13213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bwMode="auto">
          <a:xfrm flipH="1">
            <a:off x="4978369" y="3142743"/>
            <a:ext cx="1496698" cy="165173"/>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36" name="Rectangle 35"/>
          <p:cNvSpPr/>
          <p:nvPr/>
        </p:nvSpPr>
        <p:spPr>
          <a:xfrm>
            <a:off x="6366774" y="2707399"/>
            <a:ext cx="2880917" cy="800219"/>
          </a:xfrm>
          <a:prstGeom prst="rect">
            <a:avLst/>
          </a:prstGeom>
          <a:noFill/>
          <a:ln>
            <a:noFill/>
          </a:ln>
          <a:effectLst>
            <a:innerShdw blurRad="63500" dist="50800" dir="18900000">
              <a:prstClr val="black">
                <a:alpha val="50000"/>
              </a:prstClr>
            </a:innerShdw>
          </a:effectLst>
        </p:spPr>
        <p:txBody>
          <a:bodyPr wrap="square">
            <a:spAutoFit/>
          </a:bodyPr>
          <a:lstStyle/>
          <a:p>
            <a:pPr marL="0" indent="0" algn="ctr">
              <a:buNone/>
            </a:pPr>
            <a:r>
              <a:rPr lang="en-US" b="1" i="0" u="sng" dirty="0" smtClean="0">
                <a:latin typeface="Arial" panose="020B0604020202020204" pitchFamily="34" charset="0"/>
                <a:cs typeface="Arial" panose="020B0604020202020204" pitchFamily="34" charset="0"/>
              </a:rPr>
              <a:t>Clear Air Force Station</a:t>
            </a:r>
            <a:endParaRPr lang="en-US" b="1" i="0" u="sng" dirty="0">
              <a:latin typeface="Arial" panose="020B0604020202020204" pitchFamily="34" charset="0"/>
              <a:cs typeface="Arial" panose="020B0604020202020204" pitchFamily="34" charset="0"/>
            </a:endParaRPr>
          </a:p>
          <a:p>
            <a:pPr algn="ctr">
              <a:spcAft>
                <a:spcPts val="600"/>
              </a:spcAft>
              <a:buNone/>
            </a:pPr>
            <a:r>
              <a:rPr lang="en-US" sz="2800" b="1" dirty="0" smtClean="0">
                <a:latin typeface="Arial" panose="020B0604020202020204" pitchFamily="34" charset="0"/>
                <a:cs typeface="Arial" panose="020B0604020202020204" pitchFamily="34" charset="0"/>
              </a:rPr>
              <a:t>Space Warning</a:t>
            </a:r>
          </a:p>
        </p:txBody>
      </p:sp>
      <p:sp>
        <p:nvSpPr>
          <p:cNvPr id="15" name="Right Brace 14"/>
          <p:cNvSpPr/>
          <p:nvPr/>
        </p:nvSpPr>
        <p:spPr>
          <a:xfrm>
            <a:off x="2720407" y="3307916"/>
            <a:ext cx="581798" cy="1873684"/>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CCBE96C6-9964-4F03-8ED6-DA972FAA411D}" type="slidenum">
              <a:rPr lang="en-US" smtClean="0"/>
              <a:t>17</a:t>
            </a:fld>
            <a:endParaRPr lang="en-US"/>
          </a:p>
        </p:txBody>
      </p:sp>
      <p:sp>
        <p:nvSpPr>
          <p:cNvPr id="5" name="Rectangle 4"/>
          <p:cNvSpPr/>
          <p:nvPr/>
        </p:nvSpPr>
        <p:spPr>
          <a:xfrm>
            <a:off x="4343400" y="5456872"/>
            <a:ext cx="4572000" cy="1477328"/>
          </a:xfrm>
          <a:prstGeom prst="rect">
            <a:avLst/>
          </a:prstGeom>
        </p:spPr>
        <p:txBody>
          <a:bodyPr>
            <a:spAutoFit/>
          </a:bodyPr>
          <a:lstStyle/>
          <a:p>
            <a:pPr lvl="1"/>
            <a:r>
              <a:rPr lang="en-US" dirty="0">
                <a:latin typeface="Arial" panose="020B0604020202020204" pitchFamily="34" charset="0"/>
                <a:cs typeface="Arial" panose="020B0604020202020204" pitchFamily="34" charset="0"/>
              </a:rPr>
              <a:t>Civil Engineering</a:t>
            </a:r>
          </a:p>
          <a:p>
            <a:pPr lvl="1"/>
            <a:r>
              <a:rPr lang="en-US" dirty="0">
                <a:latin typeface="Arial" panose="020B0604020202020204" pitchFamily="34" charset="0"/>
                <a:cs typeface="Arial" panose="020B0604020202020204" pitchFamily="34" charset="0"/>
              </a:rPr>
              <a:t>Security Forces</a:t>
            </a:r>
          </a:p>
          <a:p>
            <a:pPr lvl="1"/>
            <a:r>
              <a:rPr lang="en-US" dirty="0">
                <a:latin typeface="Arial" panose="020B0604020202020204" pitchFamily="34" charset="0"/>
                <a:cs typeface="Arial" panose="020B0604020202020204" pitchFamily="34" charset="0"/>
              </a:rPr>
              <a:t>Logistics (Supply, </a:t>
            </a:r>
            <a:r>
              <a:rPr lang="en-US" dirty="0" smtClean="0">
                <a:latin typeface="Arial" panose="020B0604020202020204" pitchFamily="34" charset="0"/>
                <a:cs typeface="Arial" panose="020B0604020202020204" pitchFamily="34" charset="0"/>
              </a:rPr>
              <a:t>Trans, </a:t>
            </a:r>
            <a:r>
              <a:rPr lang="en-US" dirty="0">
                <a:latin typeface="Arial" panose="020B0604020202020204" pitchFamily="34" charset="0"/>
                <a:cs typeface="Arial" panose="020B0604020202020204" pitchFamily="34" charset="0"/>
              </a:rPr>
              <a:t>Fuel)</a:t>
            </a:r>
          </a:p>
          <a:p>
            <a:pPr lvl="1"/>
            <a:r>
              <a:rPr lang="en-US" dirty="0">
                <a:latin typeface="Arial" panose="020B0604020202020204" pitchFamily="34" charset="0"/>
                <a:cs typeface="Arial" panose="020B0604020202020204" pitchFamily="34" charset="0"/>
              </a:rPr>
              <a:t>Medical Support</a:t>
            </a:r>
          </a:p>
          <a:p>
            <a:pPr lvl="1"/>
            <a:r>
              <a:rPr lang="en-US" dirty="0">
                <a:latin typeface="Arial" panose="020B0604020202020204" pitchFamily="34" charset="0"/>
                <a:cs typeface="Arial" panose="020B0604020202020204" pitchFamily="34" charset="0"/>
              </a:rPr>
              <a:t>Communications </a:t>
            </a:r>
          </a:p>
        </p:txBody>
      </p:sp>
      <p:sp>
        <p:nvSpPr>
          <p:cNvPr id="3" name="TextBox 2"/>
          <p:cNvSpPr txBox="1"/>
          <p:nvPr/>
        </p:nvSpPr>
        <p:spPr>
          <a:xfrm>
            <a:off x="160418" y="1523040"/>
            <a:ext cx="3018262" cy="954107"/>
          </a:xfrm>
          <a:prstGeom prst="rect">
            <a:avLst/>
          </a:prstGeom>
          <a:noFill/>
        </p:spPr>
        <p:txBody>
          <a:bodyPr wrap="none" rtlCol="0">
            <a:spAutoFit/>
          </a:bodyPr>
          <a:lstStyle/>
          <a:p>
            <a:r>
              <a:rPr lang="en-US" sz="2800" dirty="0" smtClean="0">
                <a:solidFill>
                  <a:schemeClr val="accent1">
                    <a:lumMod val="75000"/>
                  </a:schemeClr>
                </a:solidFill>
              </a:rPr>
              <a:t>+</a:t>
            </a:r>
            <a:r>
              <a:rPr lang="en-US" sz="2800" b="1" dirty="0" smtClean="0">
                <a:solidFill>
                  <a:schemeClr val="accent1">
                    <a:lumMod val="75000"/>
                  </a:schemeClr>
                </a:solidFill>
              </a:rPr>
              <a:t>2100 Personnel in</a:t>
            </a:r>
          </a:p>
          <a:p>
            <a:r>
              <a:rPr lang="en-US" sz="2800" b="1" dirty="0">
                <a:solidFill>
                  <a:schemeClr val="accent1">
                    <a:lumMod val="75000"/>
                  </a:schemeClr>
                </a:solidFill>
              </a:rPr>
              <a:t> </a:t>
            </a:r>
            <a:r>
              <a:rPr lang="en-US" sz="2800" b="1" dirty="0" smtClean="0">
                <a:solidFill>
                  <a:schemeClr val="accent1">
                    <a:lumMod val="75000"/>
                  </a:schemeClr>
                </a:solidFill>
              </a:rPr>
              <a:t>      3 Locations</a:t>
            </a:r>
          </a:p>
        </p:txBody>
      </p:sp>
    </p:spTree>
    <p:extLst>
      <p:ext uri="{BB962C8B-B14F-4D97-AF65-F5344CB8AC3E}">
        <p14:creationId xmlns:p14="http://schemas.microsoft.com/office/powerpoint/2010/main" val="974171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800" dirty="0" smtClean="0">
                <a:latin typeface="Arial" panose="020B0604020202020204" pitchFamily="34" charset="0"/>
                <a:cs typeface="Arial" panose="020B0604020202020204" pitchFamily="34" charset="0"/>
              </a:rPr>
              <a:t>249</a:t>
            </a:r>
            <a:r>
              <a:rPr lang="en-US" sz="2800" baseline="30000" dirty="0" smtClean="0">
                <a:latin typeface="Arial" panose="020B0604020202020204" pitchFamily="34" charset="0"/>
                <a:cs typeface="Arial" panose="020B0604020202020204" pitchFamily="34" charset="0"/>
              </a:rPr>
              <a:t>th</a:t>
            </a:r>
            <a:r>
              <a:rPr lang="en-US" sz="2800" dirty="0" smtClean="0">
                <a:latin typeface="Arial" panose="020B0604020202020204" pitchFamily="34" charset="0"/>
                <a:cs typeface="Arial" panose="020B0604020202020204" pitchFamily="34" charset="0"/>
              </a:rPr>
              <a:t> AS; </a:t>
            </a:r>
          </a:p>
          <a:p>
            <a:pPr marL="0" indent="0">
              <a:buNone/>
            </a:pP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Classic Association</a:t>
            </a:r>
          </a:p>
          <a:p>
            <a:pPr marL="0" indent="0">
              <a:buNone/>
            </a:pPr>
            <a:endParaRPr lang="en-US" sz="2800" dirty="0" smtClean="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213</a:t>
            </a:r>
            <a:r>
              <a:rPr lang="en-US" sz="2800" baseline="30000" dirty="0" smtClean="0">
                <a:latin typeface="Arial" panose="020B0604020202020204" pitchFamily="34" charset="0"/>
                <a:cs typeface="Arial" panose="020B0604020202020204" pitchFamily="34" charset="0"/>
              </a:rPr>
              <a:t>th</a:t>
            </a:r>
            <a:r>
              <a:rPr lang="en-US" sz="2800" dirty="0" smtClean="0">
                <a:latin typeface="Arial" panose="020B0604020202020204" pitchFamily="34" charset="0"/>
                <a:cs typeface="Arial" panose="020B0604020202020204" pitchFamily="34" charset="0"/>
              </a:rPr>
              <a:t> SWS; Operations Crew - 24/7</a:t>
            </a:r>
          </a:p>
          <a:p>
            <a:r>
              <a:rPr lang="en-US" sz="2800" dirty="0" smtClean="0">
                <a:latin typeface="Arial" panose="020B0604020202020204" pitchFamily="34" charset="0"/>
                <a:cs typeface="Arial" panose="020B0604020202020204" pitchFamily="34" charset="0"/>
              </a:rPr>
              <a:t>176</a:t>
            </a:r>
            <a:r>
              <a:rPr lang="en-US" sz="2800" baseline="30000" dirty="0" smtClean="0">
                <a:latin typeface="Arial" panose="020B0604020202020204" pitchFamily="34" charset="0"/>
                <a:cs typeface="Arial" panose="020B0604020202020204" pitchFamily="34" charset="0"/>
              </a:rPr>
              <a:t>th</a:t>
            </a:r>
            <a:r>
              <a:rPr lang="en-US" sz="2800" dirty="0" smtClean="0">
                <a:latin typeface="Arial" panose="020B0604020202020204" pitchFamily="34" charset="0"/>
                <a:cs typeface="Arial" panose="020B0604020202020204" pitchFamily="34" charset="0"/>
              </a:rPr>
              <a:t> ADS; Operations Squadron - 24/7</a:t>
            </a:r>
          </a:p>
          <a:p>
            <a:r>
              <a:rPr lang="en-US" sz="2800" dirty="0" smtClean="0">
                <a:latin typeface="Arial" panose="020B0604020202020204" pitchFamily="34" charset="0"/>
                <a:cs typeface="Arial" panose="020B0604020202020204" pitchFamily="34" charset="0"/>
              </a:rPr>
              <a:t>Rescue Triad and Tanker Alert; in support of Active Duty forces - 24/7</a:t>
            </a:r>
          </a:p>
          <a:p>
            <a:pPr marL="0" indent="0">
              <a:buNone/>
            </a:pPr>
            <a:endParaRPr lang="en-US" dirty="0" smtClean="0">
              <a:latin typeface="Arial" panose="020B0604020202020204" pitchFamily="34" charset="0"/>
              <a:cs typeface="Arial" panose="020B0604020202020204" pitchFamily="34" charset="0"/>
            </a:endParaRPr>
          </a:p>
        </p:txBody>
      </p:sp>
      <p:sp>
        <p:nvSpPr>
          <p:cNvPr id="5" name="Title 1"/>
          <p:cNvSpPr>
            <a:spLocks noGrp="1"/>
          </p:cNvSpPr>
          <p:nvPr>
            <p:ph type="title" idx="4294967295"/>
          </p:nvPr>
        </p:nvSpPr>
        <p:spPr>
          <a:xfrm>
            <a:off x="318989" y="152400"/>
            <a:ext cx="8364763" cy="838200"/>
          </a:xfrm>
          <a:prstGeom prst="rect">
            <a:avLst/>
          </a:prstGeom>
        </p:spPr>
        <p:txBody>
          <a:bodyPr>
            <a:normAutofit/>
          </a:bodyPr>
          <a:lstStyle/>
          <a:p>
            <a:r>
              <a:rPr lang="en-US" sz="3600" b="1" dirty="0" smtClean="0">
                <a:solidFill>
                  <a:schemeClr val="tx2"/>
                </a:solidFill>
                <a:latin typeface="Arial" panose="020B0604020202020204" pitchFamily="34" charset="0"/>
                <a:cs typeface="Arial" panose="020B0604020202020204" pitchFamily="34" charset="0"/>
              </a:rPr>
              <a:t>Total Force</a:t>
            </a:r>
            <a:endParaRPr lang="en-US" sz="3600" b="1" dirty="0">
              <a:solidFill>
                <a:schemeClr val="tx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BE96C6-9964-4F03-8ED6-DA972FAA411D}" type="slidenum">
              <a:rPr lang="en-US" smtClean="0"/>
              <a:t>18</a:t>
            </a:fld>
            <a:endParaRPr lang="en-US" dirty="0"/>
          </a:p>
        </p:txBody>
      </p:sp>
      <p:pic>
        <p:nvPicPr>
          <p:cNvPr id="7" name="Picture 2" descr="C:\Users\1159479559N\Documents\(FOUO) OG Deputy Commander Items and Issues\Presentations\C17G04.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624228"/>
            <a:ext cx="2721256" cy="17691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1159479559N\Documents\(FOUO) OG Deputy Commander Items and Issues\Presentations\481071_10151120837712633_1656707067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5186486"/>
            <a:ext cx="3715114" cy="141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2899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318989" y="152400"/>
            <a:ext cx="8364763" cy="838200"/>
          </a:xfrm>
          <a:prstGeom prst="rect">
            <a:avLst/>
          </a:prstGeom>
        </p:spPr>
        <p:txBody>
          <a:bodyPr>
            <a:normAutofit/>
          </a:bodyPr>
          <a:lstStyle/>
          <a:p>
            <a:r>
              <a:rPr lang="en-US" sz="3600" b="1" dirty="0" smtClean="0">
                <a:solidFill>
                  <a:schemeClr val="tx2"/>
                </a:solidFill>
                <a:latin typeface="Arial" panose="020B0604020202020204" pitchFamily="34" charset="0"/>
                <a:cs typeface="Arial" panose="020B0604020202020204" pitchFamily="34" charset="0"/>
              </a:rPr>
              <a:t>At Home</a:t>
            </a:r>
            <a:endParaRPr lang="en-US" sz="3600" b="1" dirty="0">
              <a:solidFill>
                <a:schemeClr val="tx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BE96C6-9964-4F03-8ED6-DA972FAA411D}" type="slidenum">
              <a:rPr lang="en-US" smtClean="0"/>
              <a:t>19</a:t>
            </a:fld>
            <a:endParaRPr lang="en-US" dirty="0"/>
          </a:p>
        </p:txBody>
      </p:sp>
      <p:pic>
        <p:nvPicPr>
          <p:cNvPr id="9" name="Picture 2" descr="C:\Users\1159479559N\Pictures\photo 3.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33546"/>
          <a:stretch/>
        </p:blipFill>
        <p:spPr bwMode="auto">
          <a:xfrm>
            <a:off x="4007593" y="1676400"/>
            <a:ext cx="5040499"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18989" y="2286000"/>
            <a:ext cx="7224811" cy="5201424"/>
          </a:xfrm>
          <a:prstGeom prst="rect">
            <a:avLst/>
          </a:prstGeom>
        </p:spPr>
        <p:txBody>
          <a:bodyPr wrap="square">
            <a:spAutoFit/>
          </a:bodyPr>
          <a:lstStyle/>
          <a:p>
            <a:pPr marL="285750" indent="-285750">
              <a:buFont typeface="Arial" panose="020B0604020202020204" pitchFamily="34" charset="0"/>
              <a:buChar char="•"/>
            </a:pPr>
            <a:r>
              <a:rPr lang="en-US" sz="2800" cap="all" dirty="0">
                <a:latin typeface="Arial" panose="020B0604020202020204" pitchFamily="34" charset="0"/>
                <a:cs typeface="Arial" panose="020B0604020202020204" pitchFamily="34" charset="0"/>
              </a:rPr>
              <a:t>Arctic Care </a:t>
            </a:r>
            <a:endParaRPr lang="en-US" sz="2800" cap="all"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smtClean="0"/>
              <a:t>Veterans</a:t>
            </a:r>
            <a:r>
              <a:rPr lang="en-US" sz="2800" dirty="0"/>
              <a:t>’ Stand </a:t>
            </a:r>
            <a:r>
              <a:rPr lang="en-US" sz="2800" dirty="0" smtClean="0"/>
              <a:t>Down</a:t>
            </a:r>
          </a:p>
          <a:p>
            <a:pPr marL="285750" indent="-285750">
              <a:buFont typeface="Arial" panose="020B0604020202020204" pitchFamily="34" charset="0"/>
              <a:buChar char="•"/>
            </a:pPr>
            <a:r>
              <a:rPr lang="en-US" sz="2800" dirty="0" smtClean="0"/>
              <a:t>Galena Flood</a:t>
            </a:r>
          </a:p>
          <a:p>
            <a:pPr marL="285750" indent="-285750">
              <a:buFont typeface="Arial" panose="020B0604020202020204" pitchFamily="34" charset="0"/>
              <a:buChar char="•"/>
            </a:pPr>
            <a:r>
              <a:rPr lang="en-US" sz="2800" dirty="0" smtClean="0"/>
              <a:t>Mission of Mercy</a:t>
            </a:r>
          </a:p>
          <a:p>
            <a:pPr marL="285750" indent="-285750">
              <a:buFont typeface="Arial" panose="020B0604020202020204" pitchFamily="34" charset="0"/>
              <a:buChar char="•"/>
            </a:pPr>
            <a:r>
              <a:rPr lang="en-US" sz="2800" dirty="0" smtClean="0"/>
              <a:t>Operation Santa Claus</a:t>
            </a:r>
            <a:endParaRPr lang="en-US" sz="2800" dirty="0"/>
          </a:p>
          <a:p>
            <a:endParaRPr lang="en-US" sz="2800" dirty="0" smtClean="0"/>
          </a:p>
          <a:p>
            <a:pPr marL="285750" indent="-285750">
              <a:buFont typeface="Arial" panose="020B0604020202020204" pitchFamily="34" charset="0"/>
              <a:buChar char="•"/>
            </a:pPr>
            <a:r>
              <a:rPr lang="en-US" sz="2800" dirty="0"/>
              <a:t>Non-Deployment Rescues </a:t>
            </a:r>
            <a:r>
              <a:rPr lang="en-US" sz="2800" dirty="0" smtClean="0"/>
              <a:t>since 1 </a:t>
            </a:r>
            <a:r>
              <a:rPr lang="en-US" sz="2800" dirty="0"/>
              <a:t>July 1994</a:t>
            </a:r>
          </a:p>
          <a:p>
            <a:pPr lvl="1"/>
            <a:r>
              <a:rPr lang="en-US" sz="2800" dirty="0"/>
              <a:t>- </a:t>
            </a:r>
            <a:r>
              <a:rPr lang="en-US" sz="2800" dirty="0" smtClean="0"/>
              <a:t>5, 334 missions/2229 saves</a:t>
            </a:r>
          </a:p>
          <a:p>
            <a:pPr lvl="1"/>
            <a:r>
              <a:rPr lang="en-US" sz="2800" dirty="0" smtClean="0"/>
              <a:t>- </a:t>
            </a:r>
            <a:r>
              <a:rPr lang="en-US" sz="2800" b="1" dirty="0" smtClean="0">
                <a:effectLst>
                  <a:outerShdw blurRad="38100" dist="38100" dir="2700000" algn="tl">
                    <a:srgbClr val="000000">
                      <a:alpha val="43137"/>
                    </a:srgbClr>
                  </a:outerShdw>
                </a:effectLst>
              </a:rPr>
              <a:t>2015: 101 missions/71 saves</a:t>
            </a:r>
          </a:p>
          <a:p>
            <a:pPr lvl="1"/>
            <a:endParaRPr lang="en-US" sz="2800" dirty="0">
              <a:solidFill>
                <a:srgbClr val="002060"/>
              </a:solidFill>
            </a:endParaRPr>
          </a:p>
          <a:p>
            <a:pPr marL="285750" indent="-285750">
              <a:buFont typeface="Arial" panose="020B0604020202020204" pitchFamily="34" charset="0"/>
              <a:buChar char="•"/>
            </a:pPr>
            <a:endParaRPr lang="en-US" sz="2800" dirty="0" smtClean="0">
              <a:solidFill>
                <a:srgbClr val="002060"/>
              </a:solidFill>
            </a:endParaRPr>
          </a:p>
          <a:p>
            <a:pPr marL="285750" indent="-285750">
              <a:buFont typeface="Arial" panose="020B0604020202020204" pitchFamily="34" charset="0"/>
              <a:buChar char="•"/>
            </a:pPr>
            <a:endParaRPr lang="en-US" sz="2400" cap="all"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7106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BE96C6-9964-4F03-8ED6-DA972FAA411D}" type="slidenum">
              <a:rPr lang="en-US" smtClean="0"/>
              <a:t>2</a:t>
            </a:fld>
            <a:endParaRPr lang="en-US" dirty="0"/>
          </a:p>
        </p:txBody>
      </p:sp>
      <p:sp>
        <p:nvSpPr>
          <p:cNvPr id="5" name="Content Placeholder 2"/>
          <p:cNvSpPr>
            <a:spLocks noGrp="1"/>
          </p:cNvSpPr>
          <p:nvPr>
            <p:ph idx="1"/>
          </p:nvPr>
        </p:nvSpPr>
        <p:spPr/>
        <p:txBody>
          <a:bodyPr>
            <a:noAutofit/>
          </a:bodyPr>
          <a:lstStyle/>
          <a:p>
            <a:pPr algn="ctr">
              <a:spcAft>
                <a:spcPts val="600"/>
              </a:spcAft>
              <a:buNone/>
            </a:pPr>
            <a:r>
              <a:rPr lang="en-US" sz="3400" dirty="0" smtClean="0">
                <a:latin typeface="Arial" pitchFamily="34" charset="0"/>
                <a:cs typeface="Arial" pitchFamily="34" charset="0"/>
              </a:rPr>
              <a:t>To provide military forces to accomplish military missions in the state or around the world; provide homeland security and defense; emergency preparedness, response, and recovery; veterans services; and youth military style training and education.</a:t>
            </a:r>
          </a:p>
          <a:p>
            <a:pPr algn="ctr">
              <a:buNone/>
            </a:pPr>
            <a:endParaRPr lang="en-US" sz="2400" dirty="0">
              <a:latin typeface="Arial" pitchFamily="34" charset="0"/>
              <a:cs typeface="Arial" pitchFamily="34" charset="0"/>
            </a:endParaRPr>
          </a:p>
        </p:txBody>
      </p:sp>
      <p:sp>
        <p:nvSpPr>
          <p:cNvPr id="6" name="TextBox 5"/>
          <p:cNvSpPr txBox="1"/>
          <p:nvPr/>
        </p:nvSpPr>
        <p:spPr>
          <a:xfrm>
            <a:off x="990600" y="304800"/>
            <a:ext cx="708660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DMVA Mission</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98734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318989" y="152400"/>
            <a:ext cx="8364763" cy="838200"/>
          </a:xfrm>
          <a:prstGeom prst="rect">
            <a:avLst/>
          </a:prstGeom>
        </p:spPr>
        <p:txBody>
          <a:bodyPr>
            <a:normAutofit/>
          </a:bodyPr>
          <a:lstStyle/>
          <a:p>
            <a:r>
              <a:rPr lang="en-US" sz="3600" b="1" dirty="0" smtClean="0">
                <a:solidFill>
                  <a:schemeClr val="tx2"/>
                </a:solidFill>
                <a:latin typeface="Arial" panose="020B0604020202020204" pitchFamily="34" charset="0"/>
                <a:cs typeface="Arial" panose="020B0604020202020204" pitchFamily="34" charset="0"/>
              </a:rPr>
              <a:t>Deployed</a:t>
            </a:r>
            <a:endParaRPr lang="en-US" sz="3600" b="1" dirty="0">
              <a:solidFill>
                <a:schemeClr val="tx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6934200" y="6492875"/>
            <a:ext cx="2133600" cy="365125"/>
          </a:xfrm>
        </p:spPr>
        <p:txBody>
          <a:bodyPr/>
          <a:lstStyle/>
          <a:p>
            <a:fld id="{CCBE96C6-9964-4F03-8ED6-DA972FAA411D}" type="slidenum">
              <a:rPr lang="en-US" smtClean="0"/>
              <a:t>20</a:t>
            </a:fld>
            <a:endParaRPr lang="en-US" dirty="0"/>
          </a:p>
        </p:txBody>
      </p:sp>
      <p:pic>
        <p:nvPicPr>
          <p:cNvPr id="6" name="Picture 2" descr="C:\Users\1159479559N\Documents\(FOUO) OG Deputy Commander Items and Issues\Presentations\photo (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28133" y="4750920"/>
            <a:ext cx="3956858" cy="1978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70248" y="1385971"/>
            <a:ext cx="4873752" cy="4739759"/>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Overwhelming majority of AKANG have deployed </a:t>
            </a:r>
            <a:r>
              <a:rPr lang="en-US" sz="1600" dirty="0" smtClean="0">
                <a:solidFill>
                  <a:srgbClr val="002060"/>
                </a:solidFill>
                <a:latin typeface="Arial" panose="020B0604020202020204" pitchFamily="34" charset="0"/>
                <a:cs typeface="Arial" panose="020B0604020202020204" pitchFamily="34" charset="0"/>
              </a:rPr>
              <a:t>(65% of 176</a:t>
            </a:r>
            <a:r>
              <a:rPr lang="en-US" sz="1600" baseline="30000" dirty="0" smtClean="0">
                <a:solidFill>
                  <a:srgbClr val="002060"/>
                </a:solidFill>
                <a:latin typeface="Arial" panose="020B0604020202020204" pitchFamily="34" charset="0"/>
                <a:cs typeface="Arial" panose="020B0604020202020204" pitchFamily="34" charset="0"/>
              </a:rPr>
              <a:t>th</a:t>
            </a:r>
            <a:r>
              <a:rPr lang="en-US" sz="1600" dirty="0" smtClean="0">
                <a:solidFill>
                  <a:srgbClr val="002060"/>
                </a:solidFill>
                <a:latin typeface="Arial" panose="020B0604020202020204" pitchFamily="34" charset="0"/>
                <a:cs typeface="Arial" panose="020B0604020202020204" pitchFamily="34" charset="0"/>
              </a:rPr>
              <a:t>, 80% of 168</a:t>
            </a:r>
            <a:r>
              <a:rPr lang="en-US" sz="1600" baseline="30000" dirty="0" smtClean="0">
                <a:solidFill>
                  <a:srgbClr val="002060"/>
                </a:solidFill>
                <a:latin typeface="Arial" panose="020B0604020202020204" pitchFamily="34" charset="0"/>
                <a:cs typeface="Arial" panose="020B0604020202020204" pitchFamily="34" charset="0"/>
              </a:rPr>
              <a:t>th</a:t>
            </a:r>
            <a:r>
              <a:rPr lang="en-US" sz="1600" dirty="0" smtClean="0">
                <a:solidFill>
                  <a:srgbClr val="002060"/>
                </a:solidFill>
                <a:latin typeface="Arial" panose="020B0604020202020204" pitchFamily="34" charset="0"/>
                <a:cs typeface="Arial" panose="020B0604020202020204" pitchFamily="34" charset="0"/>
              </a:rPr>
              <a:t>)</a:t>
            </a:r>
            <a:endParaRPr lang="en-US" sz="16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Constant </a:t>
            </a:r>
            <a:r>
              <a:rPr lang="en-US" sz="1600" dirty="0">
                <a:solidFill>
                  <a:srgbClr val="002060"/>
                </a:solidFill>
                <a:latin typeface="Arial" panose="020B0604020202020204" pitchFamily="34" charset="0"/>
                <a:cs typeface="Arial" panose="020B0604020202020204" pitchFamily="34" charset="0"/>
              </a:rPr>
              <a:t>tempo for over a </a:t>
            </a:r>
            <a:r>
              <a:rPr lang="en-US" sz="1600" dirty="0" smtClean="0">
                <a:solidFill>
                  <a:srgbClr val="002060"/>
                </a:solidFill>
                <a:latin typeface="Arial" panose="020B0604020202020204" pitchFamily="34" charset="0"/>
                <a:cs typeface="Arial" panose="020B0604020202020204" pitchFamily="34" charset="0"/>
              </a:rPr>
              <a:t>decade</a:t>
            </a: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DSG Airmen average 120 duty days/year</a:t>
            </a: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300+ deployed in 2015</a:t>
            </a:r>
          </a:p>
          <a:p>
            <a:endParaRPr lang="en-US" sz="16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cs typeface="Arial" panose="020B0604020202020204" pitchFamily="34" charset="0"/>
              </a:rPr>
              <a:t>Operation </a:t>
            </a:r>
            <a:r>
              <a:rPr lang="en-US" sz="1600" dirty="0">
                <a:solidFill>
                  <a:srgbClr val="002060"/>
                </a:solidFill>
                <a:latin typeface="Arial" panose="020B0604020202020204" pitchFamily="34" charset="0"/>
                <a:cs typeface="Arial" panose="020B0604020202020204" pitchFamily="34" charset="0"/>
              </a:rPr>
              <a:t>IRAQI FREEDOM</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Operation ENDURING FREEDOM </a:t>
            </a:r>
            <a:r>
              <a:rPr lang="en-US" sz="1600" dirty="0" smtClean="0">
                <a:solidFill>
                  <a:srgbClr val="002060"/>
                </a:solidFill>
                <a:latin typeface="Arial" panose="020B0604020202020204" pitchFamily="34" charset="0"/>
                <a:cs typeface="Arial" panose="020B0604020202020204" pitchFamily="34" charset="0"/>
              </a:rPr>
              <a:t>-Afghanistan</a:t>
            </a:r>
            <a:endParaRPr lang="en-US" sz="16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Operation INHERENT RESOLVE – ISIS/ISIL</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Operation REGENT SENTINEL </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Operation NOBLE EAGLE – Homeland Defense</a:t>
            </a:r>
          </a:p>
          <a:p>
            <a:pPr marL="285750" indent="-28575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Operation TOMODACHI – Japan Earthquake/Tsunami </a:t>
            </a:r>
          </a:p>
          <a:p>
            <a:pPr marL="285750" indent="-285750">
              <a:buFont typeface="Arial" panose="020B0604020202020204" pitchFamily="34" charset="0"/>
              <a:buChar char="•"/>
            </a:pPr>
            <a:r>
              <a:rPr lang="en-US" sz="1600" cap="all" dirty="0">
                <a:solidFill>
                  <a:srgbClr val="002060"/>
                </a:solidFill>
                <a:latin typeface="Arial" panose="020B0604020202020204" pitchFamily="34" charset="0"/>
                <a:cs typeface="Arial" panose="020B0604020202020204" pitchFamily="34" charset="0"/>
              </a:rPr>
              <a:t>K</a:t>
            </a:r>
            <a:r>
              <a:rPr lang="en-US" sz="1600" dirty="0">
                <a:solidFill>
                  <a:srgbClr val="002060"/>
                </a:solidFill>
                <a:latin typeface="Arial" panose="020B0604020202020204" pitchFamily="34" charset="0"/>
                <a:cs typeface="Arial" panose="020B0604020202020204" pitchFamily="34" charset="0"/>
              </a:rPr>
              <a:t>HAAN QUEST – Mongolia (State Partnership)</a:t>
            </a:r>
          </a:p>
          <a:p>
            <a:pPr marL="285750" indent="-285750">
              <a:buFont typeface="Arial" panose="020B0604020202020204" pitchFamily="34" charset="0"/>
              <a:buChar char="•"/>
            </a:pPr>
            <a:r>
              <a:rPr lang="en-US" sz="1600" cap="all" dirty="0">
                <a:solidFill>
                  <a:srgbClr val="002060"/>
                </a:solidFill>
                <a:latin typeface="Arial" panose="020B0604020202020204" pitchFamily="34" charset="0"/>
                <a:cs typeface="Arial" panose="020B0604020202020204" pitchFamily="34" charset="0"/>
              </a:rPr>
              <a:t>Hurricane’s KATRINA, Gustave, </a:t>
            </a:r>
            <a:r>
              <a:rPr lang="en-US" sz="1600" cap="all" dirty="0" err="1">
                <a:solidFill>
                  <a:srgbClr val="002060"/>
                </a:solidFill>
                <a:latin typeface="Arial" panose="020B0604020202020204" pitchFamily="34" charset="0"/>
                <a:cs typeface="Arial" panose="020B0604020202020204" pitchFamily="34" charset="0"/>
              </a:rPr>
              <a:t>ike</a:t>
            </a:r>
            <a:r>
              <a:rPr lang="en-US" sz="1600" cap="all" dirty="0">
                <a:solidFill>
                  <a:srgbClr val="002060"/>
                </a:solidFill>
                <a:latin typeface="Arial" panose="020B0604020202020204" pitchFamily="34" charset="0"/>
                <a:cs typeface="Arial" panose="020B0604020202020204" pitchFamily="34" charset="0"/>
              </a:rPr>
              <a:t>, Hannah, </a:t>
            </a:r>
            <a:r>
              <a:rPr lang="en-US" sz="1600" cap="all" dirty="0" smtClean="0">
                <a:solidFill>
                  <a:srgbClr val="002060"/>
                </a:solidFill>
                <a:latin typeface="Arial" panose="020B0604020202020204" pitchFamily="34" charset="0"/>
                <a:cs typeface="Arial" panose="020B0604020202020204" pitchFamily="34" charset="0"/>
              </a:rPr>
              <a:t>Irene</a:t>
            </a:r>
          </a:p>
          <a:p>
            <a:pPr marL="285750" indent="-285750">
              <a:buFont typeface="Arial" panose="020B0604020202020204" pitchFamily="34" charset="0"/>
              <a:buChar char="•"/>
            </a:pPr>
            <a:r>
              <a:rPr lang="en-US" sz="1600" dirty="0" smtClean="0">
                <a:solidFill>
                  <a:srgbClr val="002060"/>
                </a:solidFill>
              </a:rPr>
              <a:t>Operation </a:t>
            </a:r>
            <a:r>
              <a:rPr lang="en-US" sz="1600" dirty="0">
                <a:solidFill>
                  <a:srgbClr val="002060"/>
                </a:solidFill>
              </a:rPr>
              <a:t>NOBLE EAGLE</a:t>
            </a:r>
          </a:p>
          <a:p>
            <a:pPr marL="285750" indent="-285750">
              <a:buFont typeface="Arial" panose="020B0604020202020204" pitchFamily="34" charset="0"/>
              <a:buChar char="•"/>
            </a:pPr>
            <a:r>
              <a:rPr lang="en-US" sz="1600" dirty="0">
                <a:solidFill>
                  <a:srgbClr val="002060"/>
                </a:solidFill>
              </a:rPr>
              <a:t>PACOM Tanker TSP at Guam</a:t>
            </a:r>
          </a:p>
          <a:p>
            <a:pPr marL="285750" indent="-285750">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p:txBody>
      </p:sp>
      <p:pic>
        <p:nvPicPr>
          <p:cNvPr id="7" name="Picture 4" descr="Picture">
            <a:hlinkClick r:id="rId4"/>
          </p:cNvPr>
          <p:cNvPicPr>
            <a:picLocks noChangeAspect="1" noChangeArrowheads="1"/>
          </p:cNvPicPr>
          <p:nvPr/>
        </p:nvPicPr>
        <p:blipFill rotWithShape="1">
          <a:blip r:embed="rId5" cstate="print"/>
          <a:srcRect l="17856"/>
          <a:stretch/>
        </p:blipFill>
        <p:spPr bwMode="auto">
          <a:xfrm>
            <a:off x="228600" y="2170895"/>
            <a:ext cx="2741181" cy="2221230"/>
          </a:xfrm>
          <a:prstGeom prst="rect">
            <a:avLst/>
          </a:prstGeom>
          <a:noFill/>
        </p:spPr>
      </p:pic>
      <p:sp>
        <p:nvSpPr>
          <p:cNvPr id="8" name="Rectangle 7"/>
          <p:cNvSpPr/>
          <p:nvPr/>
        </p:nvSpPr>
        <p:spPr>
          <a:xfrm>
            <a:off x="2318483" y="1393488"/>
            <a:ext cx="1501661" cy="1297644"/>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8472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latin typeface="Arial" panose="020B0604020202020204" pitchFamily="34" charset="0"/>
                <a:cs typeface="Arial" panose="020B0604020202020204" pitchFamily="34" charset="0"/>
              </a:rPr>
              <a:t>168</a:t>
            </a:r>
            <a:r>
              <a:rPr lang="en-US" baseline="30000" dirty="0" smtClean="0">
                <a:latin typeface="Arial" panose="020B0604020202020204" pitchFamily="34" charset="0"/>
                <a:cs typeface="Arial" panose="020B0604020202020204" pitchFamily="34" charset="0"/>
              </a:rPr>
              <a:t>th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Redesignation</a:t>
            </a:r>
            <a:r>
              <a:rPr lang="en-US" dirty="0" smtClean="0">
                <a:latin typeface="Arial" panose="020B0604020202020204" pitchFamily="34" charset="0"/>
                <a:cs typeface="Arial" panose="020B0604020202020204" pitchFamily="34" charset="0"/>
              </a:rPr>
              <a:t>; 3 Feb 2016</a:t>
            </a:r>
          </a:p>
          <a:p>
            <a:r>
              <a:rPr lang="en-US" dirty="0" smtClean="0">
                <a:latin typeface="Arial" panose="020B0604020202020204" pitchFamily="34" charset="0"/>
                <a:cs typeface="Arial" panose="020B0604020202020204" pitchFamily="34" charset="0"/>
              </a:rPr>
              <a:t>KC-135 Active Association </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5" name="Title 1"/>
          <p:cNvSpPr>
            <a:spLocks noGrp="1"/>
          </p:cNvSpPr>
          <p:nvPr>
            <p:ph type="title" idx="4294967295"/>
          </p:nvPr>
        </p:nvSpPr>
        <p:spPr>
          <a:xfrm>
            <a:off x="318989" y="152400"/>
            <a:ext cx="8364763" cy="838200"/>
          </a:xfrm>
          <a:prstGeom prst="rect">
            <a:avLst/>
          </a:prstGeom>
        </p:spPr>
        <p:txBody>
          <a:bodyPr>
            <a:normAutofit/>
          </a:bodyPr>
          <a:lstStyle/>
          <a:p>
            <a:r>
              <a:rPr lang="en-US" sz="3600" b="1" dirty="0" smtClean="0">
                <a:solidFill>
                  <a:schemeClr val="tx2"/>
                </a:solidFill>
                <a:latin typeface="Arial" panose="020B0604020202020204" pitchFamily="34" charset="0"/>
                <a:cs typeface="Arial" panose="020B0604020202020204" pitchFamily="34" charset="0"/>
              </a:rPr>
              <a:t>Current and Future</a:t>
            </a:r>
            <a:endParaRPr lang="en-US" sz="3600" b="1" dirty="0">
              <a:solidFill>
                <a:schemeClr val="tx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BE96C6-9964-4F03-8ED6-DA972FAA411D}" type="slidenum">
              <a:rPr lang="en-US" smtClean="0"/>
              <a:t>21</a:t>
            </a:fld>
            <a:endParaRPr lang="en-US" dirty="0"/>
          </a:p>
        </p:txBody>
      </p:sp>
      <p:pic>
        <p:nvPicPr>
          <p:cNvPr id="7" name="Picture 67" descr="File:SSPARS radar, Clear AFB.JPG"/>
          <p:cNvPicPr>
            <a:picLocks noChangeAspect="1" noChangeArrowheads="1"/>
          </p:cNvPicPr>
          <p:nvPr/>
        </p:nvPicPr>
        <p:blipFill>
          <a:blip r:embed="rId4" cstate="print"/>
          <a:srcRect/>
          <a:stretch>
            <a:fillRect/>
          </a:stretch>
        </p:blipFill>
        <p:spPr bwMode="auto">
          <a:xfrm>
            <a:off x="1947409" y="3305757"/>
            <a:ext cx="2326700" cy="1544098"/>
          </a:xfrm>
          <a:prstGeom prst="rect">
            <a:avLst/>
          </a:prstGeom>
          <a:noFill/>
          <a:ln w="9525">
            <a:noFill/>
            <a:miter lim="800000"/>
            <a:headEnd/>
            <a:tailEnd/>
          </a:ln>
        </p:spPr>
      </p:pic>
      <p:pic>
        <p:nvPicPr>
          <p:cNvPr id="8" name="Picture 2" descr="https://upload.wikimedia.org/wikipedia/commons/8/8a/168th_Air_Refueling_Squadron_-_Boeing_KC-135R_Stratotanker_63-8876.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0316" y="4114800"/>
            <a:ext cx="3950536" cy="20397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6"/>
          <p:cNvGraphicFramePr>
            <a:graphicFrameLocks noChangeAspect="1"/>
          </p:cNvGraphicFramePr>
          <p:nvPr>
            <p:extLst>
              <p:ext uri="{D42A27DB-BD31-4B8C-83A1-F6EECF244321}">
                <p14:modId xmlns:p14="http://schemas.microsoft.com/office/powerpoint/2010/main" val="567933138"/>
              </p:ext>
            </p:extLst>
          </p:nvPr>
        </p:nvGraphicFramePr>
        <p:xfrm>
          <a:off x="6307966" y="2362200"/>
          <a:ext cx="2514600" cy="1887114"/>
        </p:xfrm>
        <a:graphic>
          <a:graphicData uri="http://schemas.openxmlformats.org/presentationml/2006/ole">
            <mc:AlternateContent xmlns:mc="http://schemas.openxmlformats.org/markup-compatibility/2006">
              <mc:Choice xmlns:v="urn:schemas-microsoft-com:vml" Requires="v">
                <p:oleObj spid="_x0000_s1027" name="Photo Editor Photo" r:id="rId7" imgW="7144747" imgH="5361905" progId="">
                  <p:embed/>
                </p:oleObj>
              </mc:Choice>
              <mc:Fallback>
                <p:oleObj name="Photo Editor Photo" r:id="rId7" imgW="7144747" imgH="536190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7966" y="2362200"/>
                        <a:ext cx="2514600" cy="188711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5208854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318989" y="152400"/>
            <a:ext cx="8364763" cy="838200"/>
          </a:xfrm>
          <a:prstGeom prst="rect">
            <a:avLst/>
          </a:prstGeom>
        </p:spPr>
        <p:txBody>
          <a:bodyPr>
            <a:normAutofit/>
          </a:bodyPr>
          <a:lstStyle/>
          <a:p>
            <a:r>
              <a:rPr lang="en-US" sz="4000" b="1" dirty="0" smtClean="0">
                <a:solidFill>
                  <a:schemeClr val="tx2"/>
                </a:solidFill>
                <a:latin typeface="Arial" panose="020B0604020202020204" pitchFamily="34" charset="0"/>
                <a:cs typeface="Arial" panose="020B0604020202020204" pitchFamily="34" charset="0"/>
              </a:rPr>
              <a:t>Health of the Force</a:t>
            </a:r>
            <a:endParaRPr lang="en-US" sz="2400" b="1" dirty="0">
              <a:solidFill>
                <a:schemeClr val="tx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BE96C6-9964-4F03-8ED6-DA972FAA411D}" type="slidenum">
              <a:rPr lang="en-US" smtClean="0"/>
              <a:t>22</a:t>
            </a:fld>
            <a:endParaRPr lang="en-US" dirty="0"/>
          </a:p>
        </p:txBody>
      </p:sp>
      <p:pic>
        <p:nvPicPr>
          <p:cNvPr id="9" name="Picture 2">
            <a:hlinkClick r:id="rId3" action="ppaction://hlinksldjump"/>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4" t="22001" r="58906" b="17499"/>
          <a:stretch/>
        </p:blipFill>
        <p:spPr bwMode="auto">
          <a:xfrm>
            <a:off x="970756" y="2282127"/>
            <a:ext cx="7136763" cy="4118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049808" y="1697352"/>
            <a:ext cx="7318863" cy="584775"/>
          </a:xfrm>
          <a:prstGeom prst="rect">
            <a:avLst/>
          </a:prstGeom>
          <a:noFill/>
        </p:spPr>
        <p:txBody>
          <a:bodyPr wrap="none" rtlCol="0">
            <a:spAutoFit/>
          </a:bodyPr>
          <a:lstStyle/>
          <a:p>
            <a:r>
              <a:rPr lang="en-US" sz="3200" b="1" dirty="0" smtClean="0"/>
              <a:t>Professional Development  / Airman Care</a:t>
            </a:r>
            <a:endParaRPr lang="en-US" sz="3200" b="1" dirty="0"/>
          </a:p>
        </p:txBody>
      </p:sp>
    </p:spTree>
    <p:extLst>
      <p:ext uri="{BB962C8B-B14F-4D97-AF65-F5344CB8AC3E}">
        <p14:creationId xmlns:p14="http://schemas.microsoft.com/office/powerpoint/2010/main" val="21503451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318989" y="152400"/>
            <a:ext cx="8364763" cy="838200"/>
          </a:xfrm>
          <a:prstGeom prst="rect">
            <a:avLst/>
          </a:prstGeom>
        </p:spPr>
        <p:txBody>
          <a:bodyPr>
            <a:normAutofit/>
          </a:bodyPr>
          <a:lstStyle/>
          <a:p>
            <a:r>
              <a:rPr lang="en-US" sz="4000" b="1" dirty="0" smtClean="0">
                <a:solidFill>
                  <a:schemeClr val="tx2"/>
                </a:solidFill>
                <a:latin typeface="Arial" panose="020B0604020202020204" pitchFamily="34" charset="0"/>
                <a:cs typeface="Arial" panose="020B0604020202020204" pitchFamily="34" charset="0"/>
              </a:rPr>
              <a:t>Discussion</a:t>
            </a:r>
            <a:endParaRPr lang="en-US" sz="4000" b="1" dirty="0">
              <a:solidFill>
                <a:schemeClr val="tx2"/>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CCBE96C6-9964-4F03-8ED6-DA972FAA411D}" type="slidenum">
              <a:rPr lang="en-US" smtClean="0"/>
              <a:t>23</a:t>
            </a:fld>
            <a:endParaRPr lang="en-US" dirty="0"/>
          </a:p>
        </p:txBody>
      </p:sp>
      <p:pic>
        <p:nvPicPr>
          <p:cNvPr id="9" name="Picture 2">
            <a:hlinkClick r:id="rId3" action="ppaction://hlinksldjump"/>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4" t="22001" r="58906" b="17499"/>
          <a:stretch/>
        </p:blipFill>
        <p:spPr bwMode="auto">
          <a:xfrm>
            <a:off x="145054" y="1524000"/>
            <a:ext cx="8846546"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8586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1673967"/>
            <a:ext cx="7772400" cy="1470025"/>
          </a:xfrm>
          <a:ln>
            <a:noFill/>
          </a:ln>
          <a:effectLst>
            <a:outerShdw blurRad="50800" dist="38100" dir="8100000" algn="tr" rotWithShape="0">
              <a:prstClr val="black">
                <a:alpha val="40000"/>
              </a:prstClr>
            </a:outerShdw>
          </a:effectLst>
        </p:spPr>
        <p:txBody>
          <a:bodyPr>
            <a:scene3d>
              <a:camera prst="orthographicFront"/>
              <a:lightRig rig="threePt" dir="t"/>
            </a:scene3d>
            <a:sp3d extrusionH="57150">
              <a:bevelT w="38100" h="38100" prst="relaxedInset"/>
            </a:sp3d>
          </a:bodyPr>
          <a:lstStyle/>
          <a:p>
            <a:r>
              <a:rPr lang="en-US" b="1" dirty="0" smtClean="0">
                <a:solidFill>
                  <a:schemeClr val="accent3">
                    <a:lumMod val="50000"/>
                  </a:schemeClr>
                </a:solidFill>
                <a:latin typeface="Arial" pitchFamily="34" charset="0"/>
                <a:cs typeface="Arial" pitchFamily="34" charset="0"/>
              </a:rPr>
              <a:t>Alaska Army National Guard</a:t>
            </a:r>
            <a:endParaRPr lang="en-US" b="1" dirty="0">
              <a:solidFill>
                <a:schemeClr val="accent3">
                  <a:lumMod val="50000"/>
                </a:schemeClr>
              </a:solidFill>
              <a:latin typeface="Arial" pitchFamily="34" charset="0"/>
              <a:cs typeface="Arial" pitchFamily="34" charset="0"/>
            </a:endParaRPr>
          </a:p>
        </p:txBody>
      </p:sp>
      <p:sp>
        <p:nvSpPr>
          <p:cNvPr id="3" name="Subtitle 2"/>
          <p:cNvSpPr>
            <a:spLocks noGrp="1"/>
          </p:cNvSpPr>
          <p:nvPr>
            <p:ph type="subTitle" idx="1"/>
          </p:nvPr>
        </p:nvSpPr>
        <p:spPr>
          <a:xfrm>
            <a:off x="457200" y="3276600"/>
            <a:ext cx="8229600" cy="2590800"/>
          </a:xfrm>
        </p:spPr>
        <p:txBody>
          <a:bodyPr>
            <a:normAutofit/>
          </a:bodyPr>
          <a:lstStyle/>
          <a:p>
            <a:r>
              <a:rPr lang="en-US" sz="2800" b="1" dirty="0" smtClean="0">
                <a:solidFill>
                  <a:schemeClr val="tx1"/>
                </a:solidFill>
                <a:latin typeface="Arial" pitchFamily="34" charset="0"/>
                <a:cs typeface="Arial" pitchFamily="34" charset="0"/>
              </a:rPr>
              <a:t>Colonel Joseph Streff</a:t>
            </a:r>
          </a:p>
          <a:p>
            <a:r>
              <a:rPr lang="en-US" sz="2800" b="1" dirty="0" smtClean="0">
                <a:solidFill>
                  <a:schemeClr val="tx1"/>
                </a:solidFill>
                <a:latin typeface="Arial" pitchFamily="34" charset="0"/>
                <a:cs typeface="Arial" pitchFamily="34" charset="0"/>
              </a:rPr>
              <a:t>Commander</a:t>
            </a:r>
          </a:p>
          <a:p>
            <a:endParaRPr lang="en-US" sz="2800" b="1" dirty="0" smtClean="0">
              <a:solidFill>
                <a:schemeClr val="tx1"/>
              </a:solidFill>
              <a:latin typeface="Arial" pitchFamily="34" charset="0"/>
              <a:cs typeface="Arial" pitchFamily="34" charset="0"/>
            </a:endParaRPr>
          </a:p>
          <a:p>
            <a:r>
              <a:rPr lang="en-US" sz="2800" b="1" dirty="0" smtClean="0">
                <a:solidFill>
                  <a:schemeClr val="tx1"/>
                </a:solidFill>
                <a:latin typeface="Arial" pitchFamily="34" charset="0"/>
                <a:cs typeface="Arial" pitchFamily="34" charset="0"/>
              </a:rPr>
              <a:t>Command Sergeant Major Marc Petersen</a:t>
            </a:r>
          </a:p>
          <a:p>
            <a:r>
              <a:rPr lang="en-US" sz="2800" b="1" dirty="0" smtClean="0">
                <a:solidFill>
                  <a:schemeClr val="tx1"/>
                </a:solidFill>
                <a:latin typeface="Arial" pitchFamily="34" charset="0"/>
                <a:cs typeface="Arial" pitchFamily="34" charset="0"/>
              </a:rPr>
              <a:t>State Command Sergeant Major</a:t>
            </a:r>
          </a:p>
          <a:p>
            <a:endParaRPr lang="en-US" sz="2400" b="1"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CCBE96C6-9964-4F03-8ED6-DA972FAA411D}" type="slidenum">
              <a:rPr lang="en-US" smtClean="0"/>
              <a:t>24</a:t>
            </a:fld>
            <a:endParaRPr lang="en-US" dirty="0"/>
          </a:p>
        </p:txBody>
      </p:sp>
      <p:sp>
        <p:nvSpPr>
          <p:cNvPr id="7" name="Subtitle 2"/>
          <p:cNvSpPr txBox="1">
            <a:spLocks/>
          </p:cNvSpPr>
          <p:nvPr/>
        </p:nvSpPr>
        <p:spPr>
          <a:xfrm>
            <a:off x="6477000" y="6400800"/>
            <a:ext cx="2438400" cy="3810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400" b="1" dirty="0" smtClean="0">
                <a:solidFill>
                  <a:schemeClr val="tx1"/>
                </a:solidFill>
                <a:latin typeface="Arial" pitchFamily="34" charset="0"/>
                <a:cs typeface="Arial" pitchFamily="34" charset="0"/>
              </a:rPr>
              <a:t>9 February 2016</a:t>
            </a:r>
          </a:p>
        </p:txBody>
      </p:sp>
    </p:spTree>
    <p:extLst>
      <p:ext uri="{BB962C8B-B14F-4D97-AF65-F5344CB8AC3E}">
        <p14:creationId xmlns:p14="http://schemas.microsoft.com/office/powerpoint/2010/main" val="3876317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bwMode="auto">
          <a:xfrm>
            <a:off x="457200" y="274638"/>
            <a:ext cx="82296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3600" b="1" dirty="0" smtClean="0">
                <a:latin typeface="Arial" charset="0"/>
                <a:cs typeface="Arial" charset="0"/>
              </a:rPr>
              <a:t>AKARNG Vision and Mission</a:t>
            </a:r>
          </a:p>
        </p:txBody>
      </p:sp>
      <p:sp>
        <p:nvSpPr>
          <p:cNvPr id="9219" name="Content Placeholder 2"/>
          <p:cNvSpPr>
            <a:spLocks noGrp="1"/>
          </p:cNvSpPr>
          <p:nvPr>
            <p:ph idx="4294967295"/>
          </p:nvPr>
        </p:nvSpPr>
        <p:spPr>
          <a:xfrm>
            <a:off x="228600" y="1603375"/>
            <a:ext cx="5181600" cy="1978025"/>
          </a:xfrm>
        </p:spPr>
        <p:txBody>
          <a:bodyPr>
            <a:normAutofit fontScale="62500" lnSpcReduction="20000"/>
          </a:bodyPr>
          <a:lstStyle/>
          <a:p>
            <a:pPr marL="0" indent="0">
              <a:lnSpc>
                <a:spcPct val="120000"/>
              </a:lnSpc>
              <a:buFont typeface="Arial" charset="0"/>
              <a:buNone/>
            </a:pPr>
            <a:r>
              <a:rPr lang="en-US" sz="4000" b="1" dirty="0" smtClean="0">
                <a:latin typeface="Arial" charset="0"/>
                <a:cs typeface="Arial" charset="0"/>
              </a:rPr>
              <a:t>Vision</a:t>
            </a:r>
            <a:endParaRPr lang="en-US" sz="4000" dirty="0" smtClean="0">
              <a:latin typeface="Arial" charset="0"/>
              <a:cs typeface="Arial" charset="0"/>
            </a:endParaRPr>
          </a:p>
          <a:p>
            <a:pPr marL="0" indent="0">
              <a:lnSpc>
                <a:spcPct val="120000"/>
              </a:lnSpc>
              <a:spcBef>
                <a:spcPts val="0"/>
              </a:spcBef>
              <a:buFont typeface="Arial" charset="0"/>
              <a:buNone/>
            </a:pPr>
            <a:r>
              <a:rPr lang="en-US" sz="2600" dirty="0" smtClean="0">
                <a:latin typeface="Arial" charset="0"/>
                <a:cs typeface="Arial" charset="0"/>
              </a:rPr>
              <a:t>A diverse, trusted, and capable organization </a:t>
            </a:r>
          </a:p>
          <a:p>
            <a:pPr marL="0" indent="0">
              <a:lnSpc>
                <a:spcPct val="120000"/>
              </a:lnSpc>
              <a:spcBef>
                <a:spcPts val="0"/>
              </a:spcBef>
              <a:buFont typeface="Arial" charset="0"/>
              <a:buNone/>
            </a:pPr>
            <a:r>
              <a:rPr lang="en-US" sz="2600" dirty="0" smtClean="0">
                <a:latin typeface="Arial" charset="0"/>
                <a:cs typeface="Arial" charset="0"/>
              </a:rPr>
              <a:t>ready to conduct Unified Land Operations </a:t>
            </a:r>
          </a:p>
          <a:p>
            <a:pPr marL="0" indent="0">
              <a:lnSpc>
                <a:spcPct val="120000"/>
              </a:lnSpc>
              <a:spcBef>
                <a:spcPts val="0"/>
              </a:spcBef>
              <a:buFont typeface="Arial" charset="0"/>
              <a:buNone/>
            </a:pPr>
            <a:r>
              <a:rPr lang="en-US" sz="2600" dirty="0" smtClean="0">
                <a:latin typeface="Arial" charset="0"/>
                <a:cs typeface="Arial" charset="0"/>
              </a:rPr>
              <a:t>for the federal government and the </a:t>
            </a:r>
          </a:p>
          <a:p>
            <a:pPr marL="0" indent="0">
              <a:lnSpc>
                <a:spcPct val="120000"/>
              </a:lnSpc>
              <a:spcBef>
                <a:spcPts val="0"/>
              </a:spcBef>
              <a:buFont typeface="Arial" charset="0"/>
              <a:buNone/>
            </a:pPr>
            <a:r>
              <a:rPr lang="en-US" sz="2600" dirty="0" smtClean="0">
                <a:latin typeface="Arial" charset="0"/>
                <a:cs typeface="Arial" charset="0"/>
              </a:rPr>
              <a:t>State of Alaska.</a:t>
            </a:r>
          </a:p>
          <a:p>
            <a:pPr marL="0" indent="0" algn="r">
              <a:buFont typeface="Arial" charset="0"/>
              <a:buNone/>
            </a:pPr>
            <a:endParaRPr lang="en-US" sz="2500" b="1" dirty="0" smtClean="0">
              <a:latin typeface="Arial" charset="0"/>
              <a:cs typeface="Arial" charset="0"/>
            </a:endParaRPr>
          </a:p>
          <a:p>
            <a:pPr marL="0" indent="0">
              <a:buFont typeface="Arial" charset="0"/>
              <a:buNone/>
            </a:pPr>
            <a:r>
              <a:rPr lang="en-US" sz="2500" b="1" dirty="0" smtClean="0">
                <a:latin typeface="Arial" charset="0"/>
                <a:cs typeface="Arial" charset="0"/>
              </a:rPr>
              <a:t>					</a:t>
            </a:r>
            <a:endParaRPr lang="en-US" sz="2000" dirty="0" smtClean="0">
              <a:latin typeface="Arial" charset="0"/>
              <a:cs typeface="Arial" charset="0"/>
            </a:endParaRPr>
          </a:p>
        </p:txBody>
      </p:sp>
      <p:pic>
        <p:nvPicPr>
          <p:cNvPr id="922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57338"/>
            <a:ext cx="3635375"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810000"/>
            <a:ext cx="4485409"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53000" y="4114800"/>
            <a:ext cx="4016375" cy="2031325"/>
          </a:xfrm>
          <a:prstGeom prst="rect">
            <a:avLst/>
          </a:prstGeom>
          <a:noFill/>
        </p:spPr>
        <p:txBody>
          <a:bodyPr wrap="square" rtlCol="0">
            <a:spAutoFit/>
          </a:bodyPr>
          <a:lstStyle/>
          <a:p>
            <a:r>
              <a:rPr lang="en-US" sz="2800" b="1" dirty="0" smtClean="0">
                <a:latin typeface="Arial" pitchFamily="34" charset="0"/>
                <a:cs typeface="Arial" pitchFamily="34" charset="0"/>
              </a:rPr>
              <a:t>Mission</a:t>
            </a:r>
          </a:p>
          <a:p>
            <a:r>
              <a:rPr lang="en-US" sz="1600" dirty="0" smtClean="0">
                <a:latin typeface="Arial" pitchFamily="34" charset="0"/>
                <a:cs typeface="Arial" pitchFamily="34" charset="0"/>
              </a:rPr>
              <a:t>Maintain ready units and Soldiers who are available to support the Governor and fellow Alaskans for domestic operations while also ready to deploy worldwide in support of the National Military Strategy.</a:t>
            </a:r>
          </a:p>
          <a:p>
            <a:endParaRPr lang="en-US" dirty="0"/>
          </a:p>
        </p:txBody>
      </p:sp>
    </p:spTree>
    <p:extLst>
      <p:ext uri="{BB962C8B-B14F-4D97-AF65-F5344CB8AC3E}">
        <p14:creationId xmlns:p14="http://schemas.microsoft.com/office/powerpoint/2010/main" val="30812828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657" y="1752600"/>
            <a:ext cx="6934199" cy="4495800"/>
            <a:chOff x="449263" y="1370013"/>
            <a:chExt cx="7932737" cy="5095875"/>
          </a:xfrm>
        </p:grpSpPr>
        <p:pic>
          <p:nvPicPr>
            <p:cNvPr id="133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263" y="1524000"/>
              <a:ext cx="6919912"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5-Point Star 6"/>
            <p:cNvSpPr/>
            <p:nvPr/>
          </p:nvSpPr>
          <p:spPr>
            <a:xfrm>
              <a:off x="4267200" y="4267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5-Point Star 7"/>
            <p:cNvSpPr/>
            <p:nvPr/>
          </p:nvSpPr>
          <p:spPr>
            <a:xfrm>
              <a:off x="4457700" y="3189288"/>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5-Point Star 9"/>
            <p:cNvSpPr/>
            <p:nvPr/>
          </p:nvSpPr>
          <p:spPr>
            <a:xfrm>
              <a:off x="4343400" y="3886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5-Point Star 10"/>
            <p:cNvSpPr/>
            <p:nvPr/>
          </p:nvSpPr>
          <p:spPr>
            <a:xfrm>
              <a:off x="4343400" y="3883025"/>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5-Point Star 11"/>
            <p:cNvSpPr/>
            <p:nvPr/>
          </p:nvSpPr>
          <p:spPr>
            <a:xfrm>
              <a:off x="6477000" y="51054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5-Point Star 13"/>
            <p:cNvSpPr/>
            <p:nvPr/>
          </p:nvSpPr>
          <p:spPr>
            <a:xfrm>
              <a:off x="4876800" y="32004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5-Point Star 16"/>
            <p:cNvSpPr/>
            <p:nvPr/>
          </p:nvSpPr>
          <p:spPr>
            <a:xfrm>
              <a:off x="2743200" y="3124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5-Point Star 17"/>
            <p:cNvSpPr/>
            <p:nvPr/>
          </p:nvSpPr>
          <p:spPr>
            <a:xfrm>
              <a:off x="2743200" y="4267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 name="5-Point Star 18"/>
            <p:cNvSpPr/>
            <p:nvPr/>
          </p:nvSpPr>
          <p:spPr>
            <a:xfrm>
              <a:off x="3048000" y="41910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 name="5-Point Star 19"/>
            <p:cNvSpPr/>
            <p:nvPr/>
          </p:nvSpPr>
          <p:spPr>
            <a:xfrm>
              <a:off x="2743200" y="44958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5-Point Star 20"/>
            <p:cNvSpPr/>
            <p:nvPr/>
          </p:nvSpPr>
          <p:spPr>
            <a:xfrm>
              <a:off x="3962400" y="15240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5-Point Star 21"/>
            <p:cNvSpPr/>
            <p:nvPr/>
          </p:nvSpPr>
          <p:spPr>
            <a:xfrm>
              <a:off x="3886200" y="5410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3" name="5-Point Star 22"/>
            <p:cNvSpPr/>
            <p:nvPr/>
          </p:nvSpPr>
          <p:spPr>
            <a:xfrm>
              <a:off x="6477000" y="54864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5-Point Star 23"/>
            <p:cNvSpPr/>
            <p:nvPr/>
          </p:nvSpPr>
          <p:spPr>
            <a:xfrm>
              <a:off x="7015163" y="5649913"/>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5-Point Star 24"/>
            <p:cNvSpPr/>
            <p:nvPr/>
          </p:nvSpPr>
          <p:spPr>
            <a:xfrm>
              <a:off x="6858000" y="5791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 name="5-Point Star 25"/>
            <p:cNvSpPr/>
            <p:nvPr/>
          </p:nvSpPr>
          <p:spPr>
            <a:xfrm>
              <a:off x="2362200" y="3886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5-Point Star 26"/>
            <p:cNvSpPr/>
            <p:nvPr/>
          </p:nvSpPr>
          <p:spPr>
            <a:xfrm>
              <a:off x="2286000" y="43434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 name="5-Point Star 27"/>
            <p:cNvSpPr/>
            <p:nvPr/>
          </p:nvSpPr>
          <p:spPr>
            <a:xfrm>
              <a:off x="4953000" y="4648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 name="5-Point Star 29"/>
            <p:cNvSpPr/>
            <p:nvPr/>
          </p:nvSpPr>
          <p:spPr>
            <a:xfrm>
              <a:off x="4262438" y="4267200"/>
              <a:ext cx="228600" cy="22860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33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4419" y="4565650"/>
              <a:ext cx="3048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7" name="TextBox 8"/>
            <p:cNvSpPr txBox="1">
              <a:spLocks noChangeArrowheads="1"/>
            </p:cNvSpPr>
            <p:nvPr/>
          </p:nvSpPr>
          <p:spPr bwMode="auto">
            <a:xfrm>
              <a:off x="4186238" y="1370013"/>
              <a:ext cx="862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Barrow</a:t>
              </a:r>
            </a:p>
          </p:txBody>
        </p:sp>
        <p:sp>
          <p:nvSpPr>
            <p:cNvPr id="13338" name="TextBox 12"/>
            <p:cNvSpPr txBox="1">
              <a:spLocks noChangeArrowheads="1"/>
            </p:cNvSpPr>
            <p:nvPr/>
          </p:nvSpPr>
          <p:spPr bwMode="auto">
            <a:xfrm>
              <a:off x="3885100" y="2817255"/>
              <a:ext cx="1228672" cy="4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smtClean="0"/>
                <a:t>Fairbanks</a:t>
              </a:r>
              <a:endParaRPr lang="en-US" dirty="0"/>
            </a:p>
          </p:txBody>
        </p:sp>
        <p:sp>
          <p:nvSpPr>
            <p:cNvPr id="13339" name="TextBox 15"/>
            <p:cNvSpPr txBox="1">
              <a:spLocks noChangeArrowheads="1"/>
            </p:cNvSpPr>
            <p:nvPr/>
          </p:nvSpPr>
          <p:spPr bwMode="auto">
            <a:xfrm>
              <a:off x="4471988" y="3676650"/>
              <a:ext cx="852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a:t>Wasilla</a:t>
              </a:r>
            </a:p>
          </p:txBody>
        </p:sp>
        <p:sp>
          <p:nvSpPr>
            <p:cNvPr id="13340" name="TextBox 33"/>
            <p:cNvSpPr txBox="1">
              <a:spLocks noChangeArrowheads="1"/>
            </p:cNvSpPr>
            <p:nvPr/>
          </p:nvSpPr>
          <p:spPr bwMode="auto">
            <a:xfrm>
              <a:off x="4548188" y="4200525"/>
              <a:ext cx="1360782" cy="4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smtClean="0"/>
                <a:t>Anchorage</a:t>
              </a:r>
              <a:endParaRPr lang="en-US" dirty="0"/>
            </a:p>
          </p:txBody>
        </p:sp>
        <p:sp>
          <p:nvSpPr>
            <p:cNvPr id="13341" name="TextBox 34"/>
            <p:cNvSpPr txBox="1">
              <a:spLocks noChangeArrowheads="1"/>
            </p:cNvSpPr>
            <p:nvPr/>
          </p:nvSpPr>
          <p:spPr bwMode="auto">
            <a:xfrm>
              <a:off x="2941638" y="3065463"/>
              <a:ext cx="864105" cy="4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smtClean="0"/>
                <a:t>Nome</a:t>
              </a:r>
              <a:endParaRPr lang="en-US" dirty="0"/>
            </a:p>
          </p:txBody>
        </p:sp>
        <p:sp>
          <p:nvSpPr>
            <p:cNvPr id="13342" name="TextBox 35"/>
            <p:cNvSpPr txBox="1">
              <a:spLocks noChangeArrowheads="1"/>
            </p:cNvSpPr>
            <p:nvPr/>
          </p:nvSpPr>
          <p:spPr bwMode="auto">
            <a:xfrm>
              <a:off x="1084263" y="3614738"/>
              <a:ext cx="1277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Hooper Bay</a:t>
              </a:r>
            </a:p>
          </p:txBody>
        </p:sp>
        <p:sp>
          <p:nvSpPr>
            <p:cNvPr id="13343" name="TextBox 36"/>
            <p:cNvSpPr txBox="1">
              <a:spLocks noChangeArrowheads="1"/>
            </p:cNvSpPr>
            <p:nvPr/>
          </p:nvSpPr>
          <p:spPr bwMode="auto">
            <a:xfrm>
              <a:off x="1379538" y="4187825"/>
              <a:ext cx="827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Kipnuk</a:t>
              </a:r>
            </a:p>
          </p:txBody>
        </p:sp>
        <p:sp>
          <p:nvSpPr>
            <p:cNvPr id="13344" name="TextBox 37"/>
            <p:cNvSpPr txBox="1">
              <a:spLocks noChangeArrowheads="1"/>
            </p:cNvSpPr>
            <p:nvPr/>
          </p:nvSpPr>
          <p:spPr bwMode="auto">
            <a:xfrm>
              <a:off x="1706563" y="4572000"/>
              <a:ext cx="1189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Quinhagak</a:t>
              </a:r>
            </a:p>
          </p:txBody>
        </p:sp>
        <p:sp>
          <p:nvSpPr>
            <p:cNvPr id="13345" name="TextBox 39"/>
            <p:cNvSpPr txBox="1">
              <a:spLocks noChangeArrowheads="1"/>
            </p:cNvSpPr>
            <p:nvPr/>
          </p:nvSpPr>
          <p:spPr bwMode="auto">
            <a:xfrm>
              <a:off x="2514599" y="3886200"/>
              <a:ext cx="904890" cy="4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smtClean="0"/>
                <a:t>Bethel</a:t>
              </a:r>
              <a:endParaRPr lang="en-US" dirty="0"/>
            </a:p>
          </p:txBody>
        </p:sp>
        <p:sp>
          <p:nvSpPr>
            <p:cNvPr id="13346" name="TextBox 40"/>
            <p:cNvSpPr txBox="1">
              <a:spLocks noChangeArrowheads="1"/>
            </p:cNvSpPr>
            <p:nvPr/>
          </p:nvSpPr>
          <p:spPr bwMode="auto">
            <a:xfrm>
              <a:off x="2971800" y="4354513"/>
              <a:ext cx="1049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err="1"/>
                <a:t>Kwethluk</a:t>
              </a:r>
              <a:endParaRPr lang="en-US" dirty="0"/>
            </a:p>
          </p:txBody>
        </p:sp>
        <p:sp>
          <p:nvSpPr>
            <p:cNvPr id="13347" name="TextBox 41"/>
            <p:cNvSpPr txBox="1">
              <a:spLocks noChangeArrowheads="1"/>
            </p:cNvSpPr>
            <p:nvPr/>
          </p:nvSpPr>
          <p:spPr bwMode="auto">
            <a:xfrm>
              <a:off x="3382963" y="4756150"/>
              <a:ext cx="701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Kenai</a:t>
              </a:r>
            </a:p>
          </p:txBody>
        </p:sp>
        <p:sp>
          <p:nvSpPr>
            <p:cNvPr id="13348" name="TextBox 42"/>
            <p:cNvSpPr txBox="1">
              <a:spLocks noChangeArrowheads="1"/>
            </p:cNvSpPr>
            <p:nvPr/>
          </p:nvSpPr>
          <p:spPr bwMode="auto">
            <a:xfrm>
              <a:off x="4897438" y="487680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Valdez</a:t>
              </a:r>
            </a:p>
          </p:txBody>
        </p:sp>
        <p:sp>
          <p:nvSpPr>
            <p:cNvPr id="13349" name="TextBox 43"/>
            <p:cNvSpPr txBox="1">
              <a:spLocks noChangeArrowheads="1"/>
            </p:cNvSpPr>
            <p:nvPr/>
          </p:nvSpPr>
          <p:spPr bwMode="auto">
            <a:xfrm>
              <a:off x="3886200" y="5649913"/>
              <a:ext cx="81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a:t>Kodiak</a:t>
              </a:r>
            </a:p>
          </p:txBody>
        </p:sp>
        <p:sp>
          <p:nvSpPr>
            <p:cNvPr id="13350" name="TextBox 45"/>
            <p:cNvSpPr txBox="1">
              <a:spLocks noChangeArrowheads="1"/>
            </p:cNvSpPr>
            <p:nvPr/>
          </p:nvSpPr>
          <p:spPr bwMode="auto">
            <a:xfrm>
              <a:off x="6675439" y="4906963"/>
              <a:ext cx="972302" cy="41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smtClean="0"/>
                <a:t>Juneau</a:t>
              </a:r>
              <a:endParaRPr lang="en-US" dirty="0"/>
            </a:p>
          </p:txBody>
        </p:sp>
        <p:sp>
          <p:nvSpPr>
            <p:cNvPr id="13351" name="TextBox 46"/>
            <p:cNvSpPr txBox="1">
              <a:spLocks noChangeArrowheads="1"/>
            </p:cNvSpPr>
            <p:nvPr/>
          </p:nvSpPr>
          <p:spPr bwMode="auto">
            <a:xfrm>
              <a:off x="7286625" y="5675313"/>
              <a:ext cx="109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dirty="0"/>
                <a:t>Ketchikan</a:t>
              </a:r>
            </a:p>
          </p:txBody>
        </p:sp>
        <p:sp>
          <p:nvSpPr>
            <p:cNvPr id="13352" name="TextBox 47"/>
            <p:cNvSpPr txBox="1">
              <a:spLocks noChangeArrowheads="1"/>
            </p:cNvSpPr>
            <p:nvPr/>
          </p:nvSpPr>
          <p:spPr bwMode="auto">
            <a:xfrm>
              <a:off x="6172200" y="6096000"/>
              <a:ext cx="954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Klawock</a:t>
              </a:r>
            </a:p>
          </p:txBody>
        </p:sp>
        <p:sp>
          <p:nvSpPr>
            <p:cNvPr id="13353" name="TextBox 48"/>
            <p:cNvSpPr txBox="1">
              <a:spLocks noChangeArrowheads="1"/>
            </p:cNvSpPr>
            <p:nvPr/>
          </p:nvSpPr>
          <p:spPr bwMode="auto">
            <a:xfrm>
              <a:off x="5845175" y="5562600"/>
              <a:ext cx="631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Sitka</a:t>
              </a:r>
            </a:p>
          </p:txBody>
        </p:sp>
        <p:sp>
          <p:nvSpPr>
            <p:cNvPr id="13354" name="TextBox 51"/>
            <p:cNvSpPr txBox="1">
              <a:spLocks noChangeArrowheads="1"/>
            </p:cNvSpPr>
            <p:nvPr/>
          </p:nvSpPr>
          <p:spPr bwMode="auto">
            <a:xfrm>
              <a:off x="4989513" y="3213100"/>
              <a:ext cx="1230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a:t>Fort Greely</a:t>
              </a:r>
            </a:p>
          </p:txBody>
        </p:sp>
      </p:grpSp>
      <p:sp>
        <p:nvSpPr>
          <p:cNvPr id="42" name="Content Placeholder 2"/>
          <p:cNvSpPr txBox="1">
            <a:spLocks/>
          </p:cNvSpPr>
          <p:nvPr/>
        </p:nvSpPr>
        <p:spPr>
          <a:xfrm>
            <a:off x="5105400" y="1524000"/>
            <a:ext cx="3931782" cy="2997744"/>
          </a:xfrm>
          <a:prstGeom prst="rect">
            <a:avLst/>
          </a:prstGeom>
        </p:spPr>
        <p:txBody>
          <a:bodyPr vert="horz" wrap="square" lIns="45720" tIns="45720" rIns="45720" bIns="4572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latin typeface="Arial" pitchFamily="34" charset="0"/>
                <a:cs typeface="Arial" pitchFamily="34" charset="0"/>
              </a:rPr>
              <a:t>17 Armories around Alaska</a:t>
            </a:r>
          </a:p>
          <a:p>
            <a:r>
              <a:rPr lang="en-US" sz="1600" dirty="0" smtClean="0">
                <a:latin typeface="Arial" pitchFamily="34" charset="0"/>
                <a:cs typeface="Arial" pitchFamily="34" charset="0"/>
              </a:rPr>
              <a:t>The demographics of a location predicated the placement of units and the retention of facilities</a:t>
            </a:r>
          </a:p>
          <a:p>
            <a:r>
              <a:rPr lang="en-US" sz="1600" dirty="0" smtClean="0">
                <a:latin typeface="Arial" pitchFamily="34" charset="0"/>
                <a:cs typeface="Arial" pitchFamily="34" charset="0"/>
              </a:rPr>
              <a:t>Federal and state funding reductions factored into the plan  </a:t>
            </a:r>
          </a:p>
          <a:p>
            <a:r>
              <a:rPr lang="en-US" sz="1600" dirty="0" smtClean="0">
                <a:latin typeface="Arial" pitchFamily="34" charset="0"/>
                <a:cs typeface="Arial" pitchFamily="34" charset="0"/>
              </a:rPr>
              <a:t>The AKARNG is repurposing facilities in 60+ locations for use by the State of Alaska or other agencies</a:t>
            </a:r>
          </a:p>
          <a:p>
            <a:r>
              <a:rPr lang="en-US" sz="1600" dirty="0" smtClean="0">
                <a:latin typeface="Arial" pitchFamily="34" charset="0"/>
                <a:cs typeface="Arial" pitchFamily="34" charset="0"/>
              </a:rPr>
              <a:t>Environmental clean up, as necessary, is occurring prior to transfer</a:t>
            </a:r>
          </a:p>
        </p:txBody>
      </p:sp>
      <p:sp>
        <p:nvSpPr>
          <p:cNvPr id="45" name="Title 1"/>
          <p:cNvSpPr>
            <a:spLocks noGrp="1"/>
          </p:cNvSpPr>
          <p:nvPr>
            <p:ph type="title"/>
          </p:nvPr>
        </p:nvSpPr>
        <p:spPr bwMode="auto">
          <a:xfrm>
            <a:off x="457200" y="274638"/>
            <a:ext cx="82296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3600" b="1" dirty="0" smtClean="0">
                <a:latin typeface="Arial" charset="0"/>
                <a:cs typeface="Arial" charset="0"/>
              </a:rPr>
              <a:t>AKARNG Locations</a:t>
            </a:r>
          </a:p>
        </p:txBody>
      </p:sp>
    </p:spTree>
    <p:extLst>
      <p:ext uri="{BB962C8B-B14F-4D97-AF65-F5344CB8AC3E}">
        <p14:creationId xmlns:p14="http://schemas.microsoft.com/office/powerpoint/2010/main" val="16461203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CBE96C6-9964-4F03-8ED6-DA972FAA411D}" type="slidenum">
              <a:rPr lang="en-US" smtClean="0"/>
              <a:t>27</a:t>
            </a:fld>
            <a:endParaRPr lang="en-US"/>
          </a:p>
        </p:txBody>
      </p:sp>
      <p:sp>
        <p:nvSpPr>
          <p:cNvPr id="5" name="Title 1"/>
          <p:cNvSpPr>
            <a:spLocks noGrp="1"/>
          </p:cNvSpPr>
          <p:nvPr>
            <p:ph type="title"/>
          </p:nvPr>
        </p:nvSpPr>
        <p:spPr bwMode="auto">
          <a:xfrm>
            <a:off x="457200" y="76200"/>
            <a:ext cx="82296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3600" b="1" dirty="0" smtClean="0">
                <a:latin typeface="Arial" charset="0"/>
                <a:cs typeface="Arial" charset="0"/>
              </a:rPr>
              <a:t>AKARNG FY15-19 </a:t>
            </a:r>
            <a:br>
              <a:rPr lang="en-US" sz="3600" b="1" dirty="0" smtClean="0">
                <a:latin typeface="Arial" charset="0"/>
                <a:cs typeface="Arial" charset="0"/>
              </a:rPr>
            </a:br>
            <a:r>
              <a:rPr lang="en-US" sz="3600" b="1" dirty="0" smtClean="0">
                <a:latin typeface="Arial" charset="0"/>
                <a:cs typeface="Arial" charset="0"/>
              </a:rPr>
              <a:t>End Strength Authorization</a:t>
            </a:r>
          </a:p>
        </p:txBody>
      </p:sp>
      <p:graphicFrame>
        <p:nvGraphicFramePr>
          <p:cNvPr id="6" name="Content Placeholder 15"/>
          <p:cNvGraphicFramePr>
            <a:graphicFrameLocks/>
          </p:cNvGraphicFramePr>
          <p:nvPr>
            <p:extLst>
              <p:ext uri="{D42A27DB-BD31-4B8C-83A1-F6EECF244321}">
                <p14:modId xmlns:p14="http://schemas.microsoft.com/office/powerpoint/2010/main" val="1045806157"/>
              </p:ext>
            </p:extLst>
          </p:nvPr>
        </p:nvGraphicFramePr>
        <p:xfrm>
          <a:off x="457200" y="1600201"/>
          <a:ext cx="7848600" cy="4495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58176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5654745" cy="1096962"/>
          </a:xfrm>
        </p:spPr>
        <p:txBody>
          <a:bodyPr/>
          <a:lstStyle/>
          <a:p>
            <a:r>
              <a:rPr lang="en-US" sz="3200" b="1" i="1" dirty="0" smtClean="0">
                <a:latin typeface="Arial" panose="020B0604020202020204" pitchFamily="34" charset="0"/>
                <a:cs typeface="Arial" panose="020B0604020202020204" pitchFamily="34" charset="0"/>
              </a:rPr>
              <a:t>Alaska Army National Guard</a:t>
            </a:r>
            <a:br>
              <a:rPr lang="en-US" sz="3200" b="1" i="1" dirty="0" smtClean="0">
                <a:latin typeface="Arial" panose="020B0604020202020204" pitchFamily="34" charset="0"/>
                <a:cs typeface="Arial" panose="020B0604020202020204" pitchFamily="34" charset="0"/>
              </a:rPr>
            </a:br>
            <a:r>
              <a:rPr lang="en-US" sz="3200" b="1" i="1" dirty="0" smtClean="0">
                <a:latin typeface="Arial" panose="020B0604020202020204" pitchFamily="34" charset="0"/>
                <a:cs typeface="Arial" panose="020B0604020202020204" pitchFamily="34" charset="0"/>
              </a:rPr>
              <a:t>2015 </a:t>
            </a:r>
            <a:r>
              <a:rPr lang="en-US" sz="3200" b="1" i="1" dirty="0">
                <a:latin typeface="Arial" panose="020B0604020202020204" pitchFamily="34" charset="0"/>
                <a:cs typeface="Arial" panose="020B0604020202020204" pitchFamily="34" charset="0"/>
              </a:rPr>
              <a:t>Deployments</a:t>
            </a:r>
          </a:p>
        </p:txBody>
      </p:sp>
      <p:sp>
        <p:nvSpPr>
          <p:cNvPr id="4" name="Slide Number Placeholder 3"/>
          <p:cNvSpPr>
            <a:spLocks noGrp="1"/>
          </p:cNvSpPr>
          <p:nvPr>
            <p:ph type="sldNum" sz="quarter" idx="12"/>
          </p:nvPr>
        </p:nvSpPr>
        <p:spPr/>
        <p:txBody>
          <a:bodyPr/>
          <a:lstStyle/>
          <a:p>
            <a:fld id="{CCBE96C6-9964-4F03-8ED6-DA972FAA411D}" type="slidenum">
              <a:rPr lang="en-US" smtClean="0"/>
              <a:t>28</a:t>
            </a:fld>
            <a:endParaRPr lang="en-US"/>
          </a:p>
        </p:txBody>
      </p:sp>
      <p:pic>
        <p:nvPicPr>
          <p:cNvPr id="5" name="Picture 2" descr="C:\Users\kyle.l.wait\Desktop\world_political_2000.jpg"/>
          <p:cNvPicPr>
            <a:picLocks noGrp="1" noChangeAspect="1" noChangeArrowheads="1"/>
          </p:cNvPicPr>
          <p:nvPr>
            <p:ph idx="1"/>
          </p:nvPr>
        </p:nvPicPr>
        <p:blipFill>
          <a:blip r:embed="rId3" cstate="print"/>
          <a:srcRect/>
          <a:stretch>
            <a:fillRect/>
          </a:stretch>
        </p:blipFill>
        <p:spPr bwMode="auto">
          <a:xfrm>
            <a:off x="215684" y="1458322"/>
            <a:ext cx="8394916" cy="4998612"/>
          </a:xfrm>
          <a:prstGeom prst="rect">
            <a:avLst/>
          </a:prstGeom>
          <a:noFill/>
        </p:spPr>
      </p:pic>
      <p:sp>
        <p:nvSpPr>
          <p:cNvPr id="6" name="AutoShape 564"/>
          <p:cNvSpPr>
            <a:spLocks noChangeArrowheads="1"/>
          </p:cNvSpPr>
          <p:nvPr/>
        </p:nvSpPr>
        <p:spPr bwMode="auto">
          <a:xfrm flipH="1">
            <a:off x="4800600" y="1652044"/>
            <a:ext cx="990600" cy="457200"/>
          </a:xfrm>
          <a:prstGeom prst="wedgeRectCallout">
            <a:avLst>
              <a:gd name="adj1" fmla="val -27523"/>
              <a:gd name="adj2" fmla="val 238510"/>
            </a:avLst>
          </a:prstGeom>
          <a:solidFill>
            <a:schemeClr val="tx2">
              <a:lumMod val="60000"/>
              <a:lumOff val="40000"/>
            </a:schemeClr>
          </a:solidFill>
          <a:ln w="12700">
            <a:noFill/>
            <a:miter lim="800000"/>
            <a:headEnd/>
            <a:tailEnd/>
          </a:ln>
        </p:spPr>
        <p:txBody>
          <a:bodyPr wrap="none" lIns="6" tIns="3" rIns="6" bIns="3" anchor="ctr" anchorCtr="1"/>
          <a:lstStyle/>
          <a:p>
            <a:pPr eaLnBrk="0" hangingPunct="0"/>
            <a:r>
              <a:rPr lang="en-US" sz="900" dirty="0" smtClean="0">
                <a:solidFill>
                  <a:schemeClr val="bg1"/>
                </a:solidFill>
                <a:latin typeface="Calibri" pitchFamily="34" charset="0"/>
              </a:rPr>
              <a:t>Afghanistan</a:t>
            </a:r>
          </a:p>
          <a:p>
            <a:pPr eaLnBrk="0" hangingPunct="0"/>
            <a:r>
              <a:rPr lang="en-US" sz="900" dirty="0" smtClean="0">
                <a:solidFill>
                  <a:schemeClr val="bg1"/>
                </a:solidFill>
                <a:latin typeface="Calibri" pitchFamily="34" charset="0"/>
              </a:rPr>
              <a:t>6 Soldiers</a:t>
            </a:r>
          </a:p>
        </p:txBody>
      </p:sp>
      <p:sp>
        <p:nvSpPr>
          <p:cNvPr id="7" name="Rectangular Callout 6"/>
          <p:cNvSpPr/>
          <p:nvPr/>
        </p:nvSpPr>
        <p:spPr>
          <a:xfrm>
            <a:off x="6220838" y="3050677"/>
            <a:ext cx="838200" cy="381000"/>
          </a:xfrm>
          <a:prstGeom prst="wedgeRectCallout">
            <a:avLst>
              <a:gd name="adj1" fmla="val -179089"/>
              <a:gd name="adj2" fmla="val -25497"/>
            </a:avLst>
          </a:prstGeom>
          <a:solidFill>
            <a:schemeClr val="tx2">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 Kuwait</a:t>
            </a:r>
          </a:p>
          <a:p>
            <a:pPr algn="ctr"/>
            <a:r>
              <a:rPr lang="en-US" sz="900" dirty="0"/>
              <a:t>2</a:t>
            </a:r>
            <a:r>
              <a:rPr lang="en-US" sz="900" dirty="0" smtClean="0"/>
              <a:t> Soldiers</a:t>
            </a:r>
          </a:p>
        </p:txBody>
      </p:sp>
      <p:sp>
        <p:nvSpPr>
          <p:cNvPr id="8" name="Rectangular Callout 7"/>
          <p:cNvSpPr/>
          <p:nvPr/>
        </p:nvSpPr>
        <p:spPr>
          <a:xfrm>
            <a:off x="2895600" y="2599283"/>
            <a:ext cx="1066800" cy="457200"/>
          </a:xfrm>
          <a:prstGeom prst="wedgeRectCallout">
            <a:avLst>
              <a:gd name="adj1" fmla="val 97229"/>
              <a:gd name="adj2" fmla="val -99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Kosovo</a:t>
            </a:r>
          </a:p>
          <a:p>
            <a:pPr algn="ctr"/>
            <a:r>
              <a:rPr lang="en-US" sz="900" dirty="0" smtClean="0"/>
              <a:t>2 Soldiers</a:t>
            </a:r>
            <a:endParaRPr lang="en-US" sz="900" dirty="0"/>
          </a:p>
        </p:txBody>
      </p:sp>
      <p:sp>
        <p:nvSpPr>
          <p:cNvPr id="15" name="AutoShape 564"/>
          <p:cNvSpPr>
            <a:spLocks noChangeArrowheads="1"/>
          </p:cNvSpPr>
          <p:nvPr/>
        </p:nvSpPr>
        <p:spPr bwMode="auto">
          <a:xfrm flipH="1">
            <a:off x="6778695" y="1572274"/>
            <a:ext cx="990600" cy="457200"/>
          </a:xfrm>
          <a:prstGeom prst="wedgeRectCallout">
            <a:avLst>
              <a:gd name="adj1" fmla="val 110939"/>
              <a:gd name="adj2" fmla="val 188510"/>
            </a:avLst>
          </a:prstGeom>
          <a:solidFill>
            <a:srgbClr val="FFC000"/>
          </a:solidFill>
          <a:ln w="12700">
            <a:noFill/>
            <a:miter lim="800000"/>
            <a:headEnd/>
            <a:tailEnd/>
          </a:ln>
        </p:spPr>
        <p:txBody>
          <a:bodyPr wrap="none" lIns="6" tIns="3" rIns="6" bIns="3" anchor="ctr" anchorCtr="1"/>
          <a:lstStyle/>
          <a:p>
            <a:pPr algn="ctr" eaLnBrk="0" hangingPunct="0"/>
            <a:r>
              <a:rPr lang="en-US" sz="900" dirty="0" smtClean="0">
                <a:latin typeface="Calibri" pitchFamily="34" charset="0"/>
              </a:rPr>
              <a:t>Mongolia</a:t>
            </a:r>
          </a:p>
          <a:p>
            <a:pPr algn="ctr" eaLnBrk="0" hangingPunct="0"/>
            <a:r>
              <a:rPr lang="en-US" sz="900" dirty="0" smtClean="0">
                <a:latin typeface="Calibri" pitchFamily="34" charset="0"/>
              </a:rPr>
              <a:t>61 Soldiers</a:t>
            </a:r>
          </a:p>
        </p:txBody>
      </p:sp>
      <p:sp>
        <p:nvSpPr>
          <p:cNvPr id="16" name="AutoShape 564"/>
          <p:cNvSpPr>
            <a:spLocks noChangeArrowheads="1"/>
          </p:cNvSpPr>
          <p:nvPr/>
        </p:nvSpPr>
        <p:spPr bwMode="auto">
          <a:xfrm flipH="1">
            <a:off x="7387144" y="3307867"/>
            <a:ext cx="990600" cy="457200"/>
          </a:xfrm>
          <a:prstGeom prst="wedgeRectCallout">
            <a:avLst>
              <a:gd name="adj1" fmla="val 143631"/>
              <a:gd name="adj2" fmla="val 1010"/>
            </a:avLst>
          </a:prstGeom>
          <a:solidFill>
            <a:srgbClr val="FFC000"/>
          </a:solidFill>
          <a:ln w="12700">
            <a:noFill/>
            <a:miter lim="800000"/>
            <a:headEnd/>
            <a:tailEnd/>
          </a:ln>
        </p:spPr>
        <p:txBody>
          <a:bodyPr wrap="none" lIns="6" tIns="3" rIns="6" bIns="3" anchor="ctr" anchorCtr="1"/>
          <a:lstStyle/>
          <a:p>
            <a:pPr algn="ctr" eaLnBrk="0" hangingPunct="0"/>
            <a:r>
              <a:rPr lang="en-US" sz="900" dirty="0" smtClean="0">
                <a:latin typeface="Calibri" pitchFamily="34" charset="0"/>
              </a:rPr>
              <a:t>Cambodia</a:t>
            </a:r>
          </a:p>
          <a:p>
            <a:pPr algn="ctr" eaLnBrk="0" hangingPunct="0"/>
            <a:r>
              <a:rPr lang="en-US" sz="900" dirty="0" smtClean="0">
                <a:latin typeface="Calibri" pitchFamily="34" charset="0"/>
              </a:rPr>
              <a:t>17 Soldiers</a:t>
            </a:r>
          </a:p>
        </p:txBody>
      </p:sp>
      <p:sp>
        <p:nvSpPr>
          <p:cNvPr id="17" name="AutoShape 564"/>
          <p:cNvSpPr>
            <a:spLocks noChangeArrowheads="1"/>
          </p:cNvSpPr>
          <p:nvPr/>
        </p:nvSpPr>
        <p:spPr bwMode="auto">
          <a:xfrm flipH="1">
            <a:off x="8001000" y="4573595"/>
            <a:ext cx="990600" cy="457200"/>
          </a:xfrm>
          <a:prstGeom prst="wedgeRectCallout">
            <a:avLst>
              <a:gd name="adj1" fmla="val 129208"/>
              <a:gd name="adj2" fmla="val -40657"/>
            </a:avLst>
          </a:prstGeom>
          <a:solidFill>
            <a:srgbClr val="FFC000"/>
          </a:solidFill>
          <a:ln w="12700">
            <a:noFill/>
            <a:miter lim="800000"/>
            <a:headEnd/>
            <a:tailEnd/>
          </a:ln>
        </p:spPr>
        <p:txBody>
          <a:bodyPr wrap="none" lIns="6" tIns="3" rIns="6" bIns="3" anchor="ctr" anchorCtr="1"/>
          <a:lstStyle/>
          <a:p>
            <a:pPr algn="ctr" eaLnBrk="0" hangingPunct="0"/>
            <a:r>
              <a:rPr lang="en-US" sz="900" dirty="0" smtClean="0">
                <a:latin typeface="Calibri" pitchFamily="34" charset="0"/>
              </a:rPr>
              <a:t>Australia</a:t>
            </a:r>
          </a:p>
          <a:p>
            <a:pPr algn="ctr" eaLnBrk="0" hangingPunct="0"/>
            <a:r>
              <a:rPr lang="en-US" sz="900" dirty="0" smtClean="0">
                <a:latin typeface="Calibri" pitchFamily="34" charset="0"/>
              </a:rPr>
              <a:t>20 Soldiers</a:t>
            </a:r>
          </a:p>
        </p:txBody>
      </p:sp>
      <p:sp>
        <p:nvSpPr>
          <p:cNvPr id="19" name="AutoShape 564"/>
          <p:cNvSpPr>
            <a:spLocks noChangeArrowheads="1"/>
          </p:cNvSpPr>
          <p:nvPr/>
        </p:nvSpPr>
        <p:spPr bwMode="auto">
          <a:xfrm flipH="1">
            <a:off x="7810500" y="2744587"/>
            <a:ext cx="990600" cy="457200"/>
          </a:xfrm>
          <a:prstGeom prst="wedgeRectCallout">
            <a:avLst>
              <a:gd name="adj1" fmla="val 143631"/>
              <a:gd name="adj2" fmla="val 1010"/>
            </a:avLst>
          </a:prstGeom>
          <a:solidFill>
            <a:srgbClr val="FFC000"/>
          </a:solidFill>
          <a:ln w="12700">
            <a:noFill/>
            <a:miter lim="800000"/>
            <a:headEnd/>
            <a:tailEnd/>
          </a:ln>
        </p:spPr>
        <p:txBody>
          <a:bodyPr wrap="none" lIns="6" tIns="3" rIns="6" bIns="3" anchor="ctr" anchorCtr="1"/>
          <a:lstStyle/>
          <a:p>
            <a:pPr algn="ctr" eaLnBrk="0" hangingPunct="0"/>
            <a:r>
              <a:rPr lang="en-US" sz="900" dirty="0" smtClean="0">
                <a:latin typeface="Calibri" pitchFamily="34" charset="0"/>
              </a:rPr>
              <a:t>South Korea</a:t>
            </a:r>
          </a:p>
          <a:p>
            <a:pPr algn="ctr" eaLnBrk="0" hangingPunct="0"/>
            <a:r>
              <a:rPr lang="en-US" sz="900" dirty="0">
                <a:latin typeface="Calibri" pitchFamily="34" charset="0"/>
              </a:rPr>
              <a:t>5</a:t>
            </a:r>
            <a:r>
              <a:rPr lang="en-US" sz="900" dirty="0" smtClean="0">
                <a:latin typeface="Calibri" pitchFamily="34" charset="0"/>
              </a:rPr>
              <a:t> Soldiers</a:t>
            </a:r>
          </a:p>
        </p:txBody>
      </p:sp>
      <p:sp>
        <p:nvSpPr>
          <p:cNvPr id="20" name="AutoShape 564"/>
          <p:cNvSpPr>
            <a:spLocks noChangeArrowheads="1"/>
          </p:cNvSpPr>
          <p:nvPr/>
        </p:nvSpPr>
        <p:spPr bwMode="auto">
          <a:xfrm flipH="1">
            <a:off x="565042" y="2822077"/>
            <a:ext cx="990600" cy="457200"/>
          </a:xfrm>
          <a:prstGeom prst="wedgeRectCallout">
            <a:avLst>
              <a:gd name="adj1" fmla="val -98676"/>
              <a:gd name="adj2" fmla="val -9407"/>
            </a:avLst>
          </a:prstGeom>
          <a:solidFill>
            <a:srgbClr val="FFC000"/>
          </a:solidFill>
          <a:ln w="12700">
            <a:noFill/>
            <a:miter lim="800000"/>
            <a:headEnd/>
            <a:tailEnd/>
          </a:ln>
        </p:spPr>
        <p:txBody>
          <a:bodyPr wrap="none" lIns="6" tIns="3" rIns="6" bIns="3" anchor="ctr" anchorCtr="1"/>
          <a:lstStyle/>
          <a:p>
            <a:pPr algn="ctr" eaLnBrk="0" hangingPunct="0"/>
            <a:r>
              <a:rPr lang="en-US" sz="900" dirty="0" smtClean="0">
                <a:latin typeface="Calibri" pitchFamily="34" charset="0"/>
              </a:rPr>
              <a:t>Wyoming/Texas</a:t>
            </a:r>
          </a:p>
          <a:p>
            <a:pPr algn="ctr" eaLnBrk="0" hangingPunct="0"/>
            <a:r>
              <a:rPr lang="en-US" sz="900" dirty="0" smtClean="0">
                <a:latin typeface="Calibri" pitchFamily="34" charset="0"/>
              </a:rPr>
              <a:t>102 Soldiers</a:t>
            </a:r>
          </a:p>
        </p:txBody>
      </p:sp>
      <p:sp>
        <p:nvSpPr>
          <p:cNvPr id="21" name="AutoShape 564"/>
          <p:cNvSpPr>
            <a:spLocks noChangeArrowheads="1"/>
          </p:cNvSpPr>
          <p:nvPr/>
        </p:nvSpPr>
        <p:spPr bwMode="auto">
          <a:xfrm flipH="1">
            <a:off x="1143000" y="6030986"/>
            <a:ext cx="990600" cy="457200"/>
          </a:xfrm>
          <a:prstGeom prst="wedgeRectCallout">
            <a:avLst>
              <a:gd name="adj1" fmla="val 4209"/>
              <a:gd name="adj2" fmla="val 69760"/>
            </a:avLst>
          </a:prstGeom>
          <a:solidFill>
            <a:srgbClr val="FFC000"/>
          </a:solidFill>
          <a:ln w="12700">
            <a:noFill/>
            <a:miter lim="800000"/>
            <a:headEnd/>
            <a:tailEnd/>
          </a:ln>
        </p:spPr>
        <p:txBody>
          <a:bodyPr wrap="none" lIns="6" tIns="3" rIns="6" bIns="3" anchor="ctr" anchorCtr="1"/>
          <a:lstStyle/>
          <a:p>
            <a:pPr algn="ctr" eaLnBrk="0" hangingPunct="0"/>
            <a:r>
              <a:rPr lang="en-US" sz="900" dirty="0" smtClean="0">
                <a:latin typeface="Calibri" pitchFamily="34" charset="0"/>
              </a:rPr>
              <a:t>Training Event</a:t>
            </a:r>
          </a:p>
        </p:txBody>
      </p:sp>
      <p:sp>
        <p:nvSpPr>
          <p:cNvPr id="23" name="AutoShape 564"/>
          <p:cNvSpPr>
            <a:spLocks noChangeArrowheads="1"/>
          </p:cNvSpPr>
          <p:nvPr/>
        </p:nvSpPr>
        <p:spPr bwMode="auto">
          <a:xfrm flipH="1">
            <a:off x="2260816" y="6030986"/>
            <a:ext cx="990600" cy="457200"/>
          </a:xfrm>
          <a:prstGeom prst="wedgeRectCallout">
            <a:avLst>
              <a:gd name="adj1" fmla="val 4209"/>
              <a:gd name="adj2" fmla="val 69760"/>
            </a:avLst>
          </a:prstGeom>
          <a:solidFill>
            <a:schemeClr val="accent1"/>
          </a:solidFill>
          <a:ln w="12700">
            <a:noFill/>
            <a:miter lim="800000"/>
            <a:headEnd/>
            <a:tailEnd/>
          </a:ln>
        </p:spPr>
        <p:txBody>
          <a:bodyPr wrap="none" lIns="6" tIns="3" rIns="6" bIns="3" anchor="ctr" anchorCtr="1"/>
          <a:lstStyle/>
          <a:p>
            <a:pPr algn="ctr" eaLnBrk="0" hangingPunct="0"/>
            <a:r>
              <a:rPr lang="en-US" sz="900" dirty="0" smtClean="0">
                <a:solidFill>
                  <a:schemeClr val="bg1"/>
                </a:solidFill>
                <a:latin typeface="Calibri" pitchFamily="34" charset="0"/>
              </a:rPr>
              <a:t>Deployment</a:t>
            </a:r>
          </a:p>
        </p:txBody>
      </p:sp>
      <p:sp>
        <p:nvSpPr>
          <p:cNvPr id="24" name="AutoShape 564"/>
          <p:cNvSpPr>
            <a:spLocks noChangeArrowheads="1"/>
          </p:cNvSpPr>
          <p:nvPr/>
        </p:nvSpPr>
        <p:spPr bwMode="auto">
          <a:xfrm flipH="1">
            <a:off x="446108" y="1581799"/>
            <a:ext cx="990600" cy="457200"/>
          </a:xfrm>
          <a:prstGeom prst="wedgeRectCallout">
            <a:avLst>
              <a:gd name="adj1" fmla="val -76560"/>
              <a:gd name="adj2" fmla="val 98927"/>
            </a:avLst>
          </a:prstGeom>
          <a:solidFill>
            <a:schemeClr val="accent1"/>
          </a:solidFill>
          <a:ln w="12700">
            <a:noFill/>
            <a:miter lim="800000"/>
            <a:headEnd/>
            <a:tailEnd/>
          </a:ln>
        </p:spPr>
        <p:txBody>
          <a:bodyPr wrap="none" lIns="6" tIns="3" rIns="6" bIns="3" anchor="ctr" anchorCtr="1"/>
          <a:lstStyle/>
          <a:p>
            <a:pPr algn="ctr" eaLnBrk="0" hangingPunct="0"/>
            <a:r>
              <a:rPr lang="en-US" sz="900" dirty="0" smtClean="0">
                <a:solidFill>
                  <a:schemeClr val="bg1"/>
                </a:solidFill>
                <a:latin typeface="Calibri" pitchFamily="34" charset="0"/>
              </a:rPr>
              <a:t>Missile Defense</a:t>
            </a:r>
          </a:p>
          <a:p>
            <a:pPr algn="ctr" eaLnBrk="0" hangingPunct="0"/>
            <a:r>
              <a:rPr lang="en-US" sz="900" dirty="0" smtClean="0">
                <a:solidFill>
                  <a:schemeClr val="bg1"/>
                </a:solidFill>
                <a:latin typeface="Calibri" pitchFamily="34" charset="0"/>
              </a:rPr>
              <a:t>210 Soldiers</a:t>
            </a:r>
          </a:p>
        </p:txBody>
      </p:sp>
    </p:spTree>
    <p:extLst>
      <p:ext uri="{BB962C8B-B14F-4D97-AF65-F5344CB8AC3E}">
        <p14:creationId xmlns:p14="http://schemas.microsoft.com/office/powerpoint/2010/main" val="32374801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371600"/>
            <a:ext cx="8382000" cy="502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i="1" dirty="0">
              <a:solidFill>
                <a:schemeClr val="tx1"/>
              </a:solidFill>
              <a:latin typeface="Arial" pitchFamily="34" charset="0"/>
              <a:cs typeface="Arial" pitchFamily="34" charset="0"/>
            </a:endParaRPr>
          </a:p>
        </p:txBody>
      </p:sp>
      <p:sp>
        <p:nvSpPr>
          <p:cNvPr id="19461" name="TextBox 7"/>
          <p:cNvSpPr txBox="1">
            <a:spLocks noChangeArrowheads="1"/>
          </p:cNvSpPr>
          <p:nvPr/>
        </p:nvSpPr>
        <p:spPr bwMode="auto">
          <a:xfrm>
            <a:off x="119063" y="1384300"/>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sz="2800" b="1">
                <a:latin typeface="Arial" charset="0"/>
                <a:cs typeface="Arial" charset="0"/>
              </a:rPr>
              <a:t>Natural Disasters </a:t>
            </a:r>
          </a:p>
        </p:txBody>
      </p:sp>
      <p:pic>
        <p:nvPicPr>
          <p:cNvPr id="1946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655" y="4469598"/>
            <a:ext cx="31277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6662" y="1880649"/>
            <a:ext cx="2827338"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36952" y="6543412"/>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sz="1600" b="1" dirty="0">
                <a:latin typeface="Arial" charset="0"/>
                <a:cs typeface="Arial" charset="0"/>
              </a:rPr>
              <a:t>Operation Deep Dig in Cordova 2012</a:t>
            </a:r>
          </a:p>
        </p:txBody>
      </p:sp>
      <p:sp>
        <p:nvSpPr>
          <p:cNvPr id="19465" name="Rectangle 11"/>
          <p:cNvSpPr>
            <a:spLocks noChangeArrowheads="1"/>
          </p:cNvSpPr>
          <p:nvPr/>
        </p:nvSpPr>
        <p:spPr bwMode="auto">
          <a:xfrm>
            <a:off x="6934200" y="6141499"/>
            <a:ext cx="230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dirty="0">
                <a:latin typeface="Arial" charset="0"/>
                <a:cs typeface="Arial" charset="0"/>
              </a:rPr>
              <a:t>Galena Flooding 2013</a:t>
            </a:r>
          </a:p>
        </p:txBody>
      </p:sp>
      <p:sp>
        <p:nvSpPr>
          <p:cNvPr id="19466" name="Rectangle 13"/>
          <p:cNvSpPr>
            <a:spLocks noChangeArrowheads="1"/>
          </p:cNvSpPr>
          <p:nvPr/>
        </p:nvSpPr>
        <p:spPr bwMode="auto">
          <a:xfrm>
            <a:off x="990600" y="228600"/>
            <a:ext cx="7316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3200" b="1">
                <a:latin typeface="Arial" charset="0"/>
                <a:cs typeface="Arial" charset="0"/>
              </a:rPr>
              <a:t>Defense Support to Civil Authorities </a:t>
            </a:r>
          </a:p>
        </p:txBody>
      </p:sp>
      <p:sp>
        <p:nvSpPr>
          <p:cNvPr id="19467" name="TextBox 15"/>
          <p:cNvSpPr txBox="1">
            <a:spLocks noChangeArrowheads="1"/>
          </p:cNvSpPr>
          <p:nvPr/>
        </p:nvSpPr>
        <p:spPr bwMode="auto">
          <a:xfrm>
            <a:off x="3466248" y="2110141"/>
            <a:ext cx="33223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US" sz="1600" b="1" dirty="0">
                <a:latin typeface="Arial" charset="0"/>
                <a:cs typeface="Arial" charset="0"/>
              </a:rPr>
              <a:t>Army Aviation Wildfire </a:t>
            </a:r>
            <a:endParaRPr lang="en-US" sz="1600" b="1" dirty="0" smtClean="0">
              <a:latin typeface="Arial" charset="0"/>
              <a:cs typeface="Arial" charset="0"/>
            </a:endParaRPr>
          </a:p>
          <a:p>
            <a:pPr eaLnBrk="1" hangingPunct="1"/>
            <a:r>
              <a:rPr lang="en-US" sz="1600" b="1" dirty="0" smtClean="0">
                <a:latin typeface="Arial" charset="0"/>
                <a:cs typeface="Arial" charset="0"/>
              </a:rPr>
              <a:t>Support </a:t>
            </a:r>
            <a:r>
              <a:rPr lang="en-US" sz="1600" b="1" dirty="0">
                <a:latin typeface="Arial" charset="0"/>
                <a:cs typeface="Arial" charset="0"/>
              </a:rPr>
              <a:t>2015</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832" y="1878654"/>
            <a:ext cx="3326693" cy="2230673"/>
          </a:xfrm>
          <a:prstGeom prst="rect">
            <a:avLst/>
          </a:prstGeom>
        </p:spPr>
      </p:pic>
      <p:sp>
        <p:nvSpPr>
          <p:cNvPr id="14" name="Rectangle 11"/>
          <p:cNvSpPr>
            <a:spLocks noChangeArrowheads="1"/>
          </p:cNvSpPr>
          <p:nvPr/>
        </p:nvSpPr>
        <p:spPr bwMode="auto">
          <a:xfrm>
            <a:off x="76200" y="4059738"/>
            <a:ext cx="3159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600" b="1" dirty="0" smtClean="0">
                <a:latin typeface="Arial" charset="0"/>
                <a:cs typeface="Arial" charset="0"/>
              </a:rPr>
              <a:t>Kenai armory evacuation site </a:t>
            </a:r>
          </a:p>
          <a:p>
            <a:pPr eaLnBrk="1" hangingPunct="1"/>
            <a:r>
              <a:rPr lang="en-US" sz="1600" b="1" dirty="0" smtClean="0">
                <a:latin typeface="Arial" charset="0"/>
                <a:cs typeface="Arial" charset="0"/>
              </a:rPr>
              <a:t>Fire 2015 and earthquake 2016</a:t>
            </a:r>
            <a:endParaRPr lang="en-US" sz="1600" b="1" dirty="0">
              <a:latin typeface="Arial" charset="0"/>
              <a:cs typeface="Arial" charset="0"/>
            </a:endParaRPr>
          </a:p>
        </p:txBody>
      </p:sp>
      <p:pic>
        <p:nvPicPr>
          <p:cNvPr id="19458"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3985" y="2745937"/>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6790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BE96C6-9964-4F03-8ED6-DA972FAA411D}" type="slidenum">
              <a:rPr lang="en-US" smtClean="0"/>
              <a:t>3</a:t>
            </a:fld>
            <a:endParaRPr lang="en-US" dirty="0"/>
          </a:p>
        </p:txBody>
      </p:sp>
      <p:sp>
        <p:nvSpPr>
          <p:cNvPr id="5" name="Content Placeholder 2"/>
          <p:cNvSpPr>
            <a:spLocks noGrp="1"/>
          </p:cNvSpPr>
          <p:nvPr>
            <p:ph idx="1"/>
          </p:nvPr>
        </p:nvSpPr>
        <p:spPr>
          <a:xfrm>
            <a:off x="304800" y="1524000"/>
            <a:ext cx="8534400" cy="4525963"/>
          </a:xfrm>
        </p:spPr>
        <p:txBody>
          <a:bodyPr>
            <a:noAutofit/>
          </a:bodyPr>
          <a:lstStyle/>
          <a:p>
            <a:pPr marL="0" indent="0">
              <a:buNone/>
            </a:pPr>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Defend and Protect Alaska and the United States</a:t>
            </a:r>
          </a:p>
          <a:p>
            <a:pPr marL="0" indent="0">
              <a:buNone/>
            </a:pPr>
            <a:endParaRPr lang="en-US" sz="2800" dirty="0" smtClean="0">
              <a:latin typeface="Arial" pitchFamily="34" charset="0"/>
              <a:cs typeface="Arial" pitchFamily="34" charset="0"/>
            </a:endParaRPr>
          </a:p>
          <a:p>
            <a:r>
              <a:rPr lang="en-US" sz="2800" dirty="0">
                <a:latin typeface="Arial" pitchFamily="34" charset="0"/>
                <a:cs typeface="Arial" pitchFamily="34" charset="0"/>
              </a:rPr>
              <a:t>Disaster Preparedness/Response and </a:t>
            </a:r>
            <a:r>
              <a:rPr lang="en-US" sz="2800" dirty="0" smtClean="0">
                <a:latin typeface="Arial" pitchFamily="34" charset="0"/>
                <a:cs typeface="Arial" pitchFamily="34" charset="0"/>
              </a:rPr>
              <a:t>Recovery</a:t>
            </a:r>
          </a:p>
          <a:p>
            <a:endParaRPr lang="en-US" sz="2800" dirty="0" smtClean="0">
              <a:latin typeface="Arial" pitchFamily="34" charset="0"/>
              <a:cs typeface="Arial" pitchFamily="34" charset="0"/>
            </a:endParaRPr>
          </a:p>
          <a:p>
            <a:r>
              <a:rPr lang="en-US" sz="2800" dirty="0">
                <a:latin typeface="Arial" pitchFamily="34" charset="0"/>
                <a:cs typeface="Arial" pitchFamily="34" charset="0"/>
              </a:rPr>
              <a:t>Outreach to Veterans and Military Families</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Youth </a:t>
            </a:r>
            <a:r>
              <a:rPr lang="en-US" sz="2800" dirty="0">
                <a:latin typeface="Arial" pitchFamily="34" charset="0"/>
                <a:cs typeface="Arial" pitchFamily="34" charset="0"/>
              </a:rPr>
              <a:t>Intervention</a:t>
            </a:r>
          </a:p>
          <a:p>
            <a:endParaRPr lang="en-US" sz="2800" dirty="0" smtClean="0">
              <a:latin typeface="Arial" pitchFamily="34" charset="0"/>
              <a:cs typeface="Arial" pitchFamily="34" charset="0"/>
            </a:endParaRPr>
          </a:p>
        </p:txBody>
      </p:sp>
      <p:sp>
        <p:nvSpPr>
          <p:cNvPr id="6" name="TextBox 5"/>
          <p:cNvSpPr txBox="1"/>
          <p:nvPr/>
        </p:nvSpPr>
        <p:spPr>
          <a:xfrm>
            <a:off x="990600" y="304800"/>
            <a:ext cx="708660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Core Services</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83706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7"/>
            <a:ext cx="8229600" cy="1072137"/>
          </a:xfrm>
        </p:spPr>
        <p:txBody>
          <a:bodyPr>
            <a:normAutofit fontScale="90000"/>
          </a:bodyPr>
          <a:lstStyle/>
          <a:p>
            <a:r>
              <a:rPr lang="en-US" sz="3200" b="1" dirty="0" smtClean="0">
                <a:latin typeface="Arial" pitchFamily="34" charset="0"/>
                <a:cs typeface="Arial" pitchFamily="34" charset="0"/>
              </a:rPr>
              <a:t>State Partnership Program</a:t>
            </a:r>
            <a:br>
              <a:rPr lang="en-US" sz="3200" b="1" dirty="0" smtClean="0">
                <a:latin typeface="Arial" pitchFamily="34" charset="0"/>
                <a:cs typeface="Arial" pitchFamily="34" charset="0"/>
              </a:rPr>
            </a:br>
            <a:r>
              <a:rPr lang="en-US" sz="3200" b="1" dirty="0">
                <a:ln/>
                <a:latin typeface="Arial" panose="020B0604020202020204" pitchFamily="34" charset="0"/>
                <a:cs typeface="Arial" panose="020B0604020202020204" pitchFamily="34" charset="0"/>
              </a:rPr>
              <a:t>Alaska - Mongolia</a:t>
            </a:r>
            <a:br>
              <a:rPr lang="en-US" sz="3200" b="1" dirty="0">
                <a:ln/>
                <a:latin typeface="Arial" panose="020B0604020202020204" pitchFamily="34" charset="0"/>
                <a:cs typeface="Arial" panose="020B0604020202020204" pitchFamily="34" charset="0"/>
              </a:rPr>
            </a:br>
            <a:endParaRPr lang="en-US" sz="3200" b="1"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CCBE96C6-9964-4F03-8ED6-DA972FAA411D}" type="slidenum">
              <a:rPr lang="en-US" smtClean="0"/>
              <a:t>30</a:t>
            </a:fld>
            <a:endParaRPr lang="en-US" dirty="0"/>
          </a:p>
        </p:txBody>
      </p:sp>
      <p:pic>
        <p:nvPicPr>
          <p:cNvPr id="6" name="Picture 3" descr="New SPP poster02"/>
          <p:cNvPicPr>
            <a:picLocks noChangeAspect="1" noChangeArrowheads="1"/>
          </p:cNvPicPr>
          <p:nvPr/>
        </p:nvPicPr>
        <p:blipFill>
          <a:blip r:embed="rId3" cstate="print"/>
          <a:srcRect/>
          <a:stretch>
            <a:fillRect/>
          </a:stretch>
        </p:blipFill>
        <p:spPr bwMode="auto">
          <a:xfrm>
            <a:off x="249238" y="1981200"/>
            <a:ext cx="2740025" cy="3502025"/>
          </a:xfrm>
          <a:prstGeom prst="rect">
            <a:avLst/>
          </a:prstGeom>
          <a:noFill/>
          <a:ln w="28575">
            <a:solidFill>
              <a:srgbClr val="000000"/>
            </a:solidFill>
            <a:miter lim="800000"/>
            <a:headEnd/>
            <a:tailEnd/>
          </a:ln>
        </p:spPr>
      </p:pic>
      <p:pic>
        <p:nvPicPr>
          <p:cNvPr id="7" name="Picture 5" descr="New Mong03"/>
          <p:cNvPicPr>
            <a:picLocks noChangeAspect="1" noChangeArrowheads="1"/>
          </p:cNvPicPr>
          <p:nvPr/>
        </p:nvPicPr>
        <p:blipFill>
          <a:blip r:embed="rId4" cstate="print"/>
          <a:srcRect/>
          <a:stretch>
            <a:fillRect/>
          </a:stretch>
        </p:blipFill>
        <p:spPr bwMode="auto">
          <a:xfrm>
            <a:off x="3200400" y="1981200"/>
            <a:ext cx="2717800" cy="3473450"/>
          </a:xfrm>
          <a:prstGeom prst="rect">
            <a:avLst/>
          </a:prstGeom>
          <a:noFill/>
          <a:ln w="28575">
            <a:solidFill>
              <a:srgbClr val="000000"/>
            </a:solidFill>
            <a:miter lim="800000"/>
            <a:headEnd/>
            <a:tailEnd/>
          </a:ln>
        </p:spPr>
      </p:pic>
      <p:pic>
        <p:nvPicPr>
          <p:cNvPr id="8" name="Picture 4" descr="New SPP poster01"/>
          <p:cNvPicPr>
            <a:picLocks noChangeAspect="1" noChangeArrowheads="1"/>
          </p:cNvPicPr>
          <p:nvPr/>
        </p:nvPicPr>
        <p:blipFill>
          <a:blip r:embed="rId5" cstate="print"/>
          <a:srcRect/>
          <a:stretch>
            <a:fillRect/>
          </a:stretch>
        </p:blipFill>
        <p:spPr bwMode="auto">
          <a:xfrm>
            <a:off x="6172200" y="1981200"/>
            <a:ext cx="2741612" cy="3502025"/>
          </a:xfrm>
          <a:prstGeom prst="rect">
            <a:avLst/>
          </a:prstGeom>
          <a:noFill/>
          <a:ln w="28575">
            <a:solidFill>
              <a:srgbClr val="000000"/>
            </a:solidFill>
            <a:miter lim="800000"/>
            <a:headEnd/>
            <a:tailEnd/>
          </a:ln>
        </p:spPr>
      </p:pic>
      <p:pic>
        <p:nvPicPr>
          <p:cNvPr id="12" name="Picture 11"/>
          <p:cNvPicPr>
            <a:picLocks noChangeAspect="1"/>
          </p:cNvPicPr>
          <p:nvPr/>
        </p:nvPicPr>
        <p:blipFill>
          <a:blip r:embed="rId6"/>
          <a:stretch>
            <a:fillRect/>
          </a:stretch>
        </p:blipFill>
        <p:spPr>
          <a:xfrm>
            <a:off x="548400" y="5648486"/>
            <a:ext cx="1066892" cy="1072989"/>
          </a:xfrm>
          <a:prstGeom prst="rect">
            <a:avLst/>
          </a:prstGeom>
        </p:spPr>
      </p:pic>
      <p:pic>
        <p:nvPicPr>
          <p:cNvPr id="13" name="Picture 12"/>
          <p:cNvPicPr>
            <a:picLocks noChangeAspect="1"/>
          </p:cNvPicPr>
          <p:nvPr/>
        </p:nvPicPr>
        <p:blipFill>
          <a:blip r:embed="rId7"/>
          <a:stretch>
            <a:fillRect/>
          </a:stretch>
        </p:blipFill>
        <p:spPr>
          <a:xfrm>
            <a:off x="7236147" y="5666776"/>
            <a:ext cx="1054699" cy="1054699"/>
          </a:xfrm>
          <a:prstGeom prst="rect">
            <a:avLst/>
          </a:prstGeom>
        </p:spPr>
      </p:pic>
      <p:sp>
        <p:nvSpPr>
          <p:cNvPr id="14" name="TextBox 13"/>
          <p:cNvSpPr txBox="1"/>
          <p:nvPr/>
        </p:nvSpPr>
        <p:spPr>
          <a:xfrm>
            <a:off x="654902" y="1295400"/>
            <a:ext cx="7834196" cy="584775"/>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dirty="0" smtClean="0">
                <a:ln/>
                <a:latin typeface="Arial" panose="020B0604020202020204" pitchFamily="34" charset="0"/>
                <a:cs typeface="Arial" panose="020B0604020202020204" pitchFamily="34" charset="0"/>
              </a:rPr>
              <a:t>Building Partner Capacity in the Pacific</a:t>
            </a:r>
            <a:endParaRPr lang="en-US" sz="3200" b="1" dirty="0">
              <a:ln/>
              <a:latin typeface="Arial" panose="020B0604020202020204" pitchFamily="34" charset="0"/>
              <a:cs typeface="Arial" panose="020B0604020202020204" pitchFamily="34" charset="0"/>
            </a:endParaRPr>
          </a:p>
        </p:txBody>
      </p:sp>
      <p:sp>
        <p:nvSpPr>
          <p:cNvPr id="3" name="TextBox 2"/>
          <p:cNvSpPr txBox="1"/>
          <p:nvPr/>
        </p:nvSpPr>
        <p:spPr>
          <a:xfrm>
            <a:off x="2338980" y="5795228"/>
            <a:ext cx="4440639"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400" b="1"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Combat Mission Partnership </a:t>
            </a:r>
          </a:p>
          <a:p>
            <a:pPr algn="ctr"/>
            <a:r>
              <a:rPr lang="en-US" sz="2400" b="1"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in OIF and OEF Since 2004</a:t>
            </a:r>
            <a:endParaRPr lang="en-US" sz="24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1498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CBE96C6-9964-4F03-8ED6-DA972FAA411D}" type="slidenum">
              <a:rPr lang="en-US" smtClean="0"/>
              <a:t>31</a:t>
            </a:fld>
            <a:endParaRPr lang="en-US"/>
          </a:p>
        </p:txBody>
      </p:sp>
      <p:sp>
        <p:nvSpPr>
          <p:cNvPr id="5" name="Title 1"/>
          <p:cNvSpPr>
            <a:spLocks noGrp="1"/>
          </p:cNvSpPr>
          <p:nvPr>
            <p:ph type="title"/>
          </p:nvPr>
        </p:nvSpPr>
        <p:spPr bwMode="auto">
          <a:xfrm>
            <a:off x="457200" y="274638"/>
            <a:ext cx="8229600" cy="563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sz="3600" b="1" dirty="0" smtClean="0">
                <a:latin typeface="Arial" charset="0"/>
                <a:cs typeface="Arial" charset="0"/>
              </a:rPr>
              <a:t>AKARNG Rural Engagement</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5000"/>
          <a:stretch/>
        </p:blipFill>
        <p:spPr>
          <a:xfrm>
            <a:off x="327991" y="4114800"/>
            <a:ext cx="4167809" cy="26396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413" y="1447800"/>
            <a:ext cx="3961787" cy="2636475"/>
          </a:xfrm>
          <a:prstGeom prst="rect">
            <a:avLst/>
          </a:prstGeom>
        </p:spPr>
      </p:pic>
      <p:sp>
        <p:nvSpPr>
          <p:cNvPr id="4" name="TextBox 3"/>
          <p:cNvSpPr txBox="1"/>
          <p:nvPr/>
        </p:nvSpPr>
        <p:spPr>
          <a:xfrm>
            <a:off x="4724400" y="4114800"/>
            <a:ext cx="4191000" cy="2523768"/>
          </a:xfrm>
          <a:prstGeom prst="rect">
            <a:avLst/>
          </a:prstGeom>
          <a:noFill/>
        </p:spPr>
        <p:txBody>
          <a:bodyPr wrap="square" rtlCol="0">
            <a:spAutoFit/>
          </a:bodyPr>
          <a:lstStyle/>
          <a:p>
            <a:endParaRPr lang="en-US" sz="1000" dirty="0">
              <a:latin typeface="Arial" pitchFamily="34" charset="0"/>
              <a:cs typeface="Arial" pitchFamily="34" charset="0"/>
            </a:endParaRPr>
          </a:p>
          <a:p>
            <a:r>
              <a:rPr lang="en-US" sz="1600" dirty="0" smtClean="0">
                <a:latin typeface="Arial" pitchFamily="34" charset="0"/>
                <a:cs typeface="Arial" pitchFamily="34" charset="0"/>
              </a:rPr>
              <a:t>Pursuing </a:t>
            </a:r>
            <a:r>
              <a:rPr lang="en-US" sz="1600" dirty="0">
                <a:latin typeface="Arial" pitchFamily="34" charset="0"/>
                <a:cs typeface="Arial" pitchFamily="34" charset="0"/>
              </a:rPr>
              <a:t>statutory change through Alaska’s Congressional Delegation to modify Joint Travel Regulation covering travel for drill periods (similar to Army Reserve policy)</a:t>
            </a:r>
          </a:p>
          <a:p>
            <a:endParaRPr lang="en-US" sz="1000" dirty="0">
              <a:latin typeface="Arial" pitchFamily="34" charset="0"/>
              <a:cs typeface="Arial" pitchFamily="34" charset="0"/>
            </a:endParaRPr>
          </a:p>
          <a:p>
            <a:endParaRPr lang="en-US" sz="1000" dirty="0">
              <a:latin typeface="Arial" pitchFamily="34" charset="0"/>
              <a:cs typeface="Arial" pitchFamily="34" charset="0"/>
            </a:endParaRPr>
          </a:p>
          <a:p>
            <a:r>
              <a:rPr lang="en-US" sz="1600" dirty="0">
                <a:latin typeface="Arial" pitchFamily="34" charset="0"/>
                <a:cs typeface="Arial" pitchFamily="34" charset="0"/>
              </a:rPr>
              <a:t>Coordinate with Department of the Army and National Guard Bureau for specific waivers to assist with rural Alaska </a:t>
            </a:r>
            <a:r>
              <a:rPr lang="en-US" sz="1600" dirty="0" smtClean="0">
                <a:latin typeface="Arial" pitchFamily="34" charset="0"/>
                <a:cs typeface="Arial" pitchFamily="34" charset="0"/>
              </a:rPr>
              <a:t>participation</a:t>
            </a:r>
            <a:endParaRPr lang="en-US" sz="1600" dirty="0">
              <a:latin typeface="Arial" pitchFamily="34" charset="0"/>
              <a:cs typeface="Arial" pitchFamily="34" charset="0"/>
            </a:endParaRPr>
          </a:p>
        </p:txBody>
      </p:sp>
      <p:sp>
        <p:nvSpPr>
          <p:cNvPr id="9" name="TextBox 8"/>
          <p:cNvSpPr txBox="1"/>
          <p:nvPr/>
        </p:nvSpPr>
        <p:spPr>
          <a:xfrm>
            <a:off x="228600" y="1295400"/>
            <a:ext cx="4495800" cy="2523768"/>
          </a:xfrm>
          <a:prstGeom prst="rect">
            <a:avLst/>
          </a:prstGeom>
          <a:noFill/>
        </p:spPr>
        <p:txBody>
          <a:bodyPr wrap="square" rtlCol="0">
            <a:spAutoFit/>
          </a:bodyPr>
          <a:lstStyle/>
          <a:p>
            <a:endParaRPr lang="en-US" sz="1000" dirty="0" smtClean="0">
              <a:latin typeface="Arial" pitchFamily="34" charset="0"/>
              <a:cs typeface="Arial" pitchFamily="34" charset="0"/>
            </a:endParaRPr>
          </a:p>
          <a:p>
            <a:endParaRPr lang="en-US" sz="1000" dirty="0" smtClean="0">
              <a:latin typeface="Arial" pitchFamily="34" charset="0"/>
              <a:cs typeface="Arial" pitchFamily="34" charset="0"/>
            </a:endParaRPr>
          </a:p>
          <a:p>
            <a:r>
              <a:rPr lang="en-US" sz="1600" dirty="0" smtClean="0">
                <a:latin typeface="Arial" pitchFamily="34" charset="0"/>
                <a:cs typeface="Arial" pitchFamily="34" charset="0"/>
              </a:rPr>
              <a:t>LTG Kadavy, Director</a:t>
            </a:r>
            <a:r>
              <a:rPr lang="en-US" sz="1600" dirty="0">
                <a:latin typeface="Arial" pitchFamily="34" charset="0"/>
                <a:cs typeface="Arial" pitchFamily="34" charset="0"/>
              </a:rPr>
              <a:t>, Army National </a:t>
            </a:r>
            <a:r>
              <a:rPr lang="en-US" sz="1600" dirty="0" smtClean="0">
                <a:latin typeface="Arial" pitchFamily="34" charset="0"/>
                <a:cs typeface="Arial" pitchFamily="34" charset="0"/>
              </a:rPr>
              <a:t>Guard, </a:t>
            </a:r>
            <a:r>
              <a:rPr lang="en-US" sz="1600" dirty="0">
                <a:latin typeface="Arial" pitchFamily="34" charset="0"/>
                <a:cs typeface="Arial" pitchFamily="34" charset="0"/>
              </a:rPr>
              <a:t>visited Western Alaska to experience challenges of </a:t>
            </a:r>
            <a:r>
              <a:rPr lang="en-US" sz="1600" dirty="0" smtClean="0">
                <a:latin typeface="Arial" pitchFamily="34" charset="0"/>
                <a:cs typeface="Arial" pitchFamily="34" charset="0"/>
              </a:rPr>
              <a:t>AKARNG service in January 2016</a:t>
            </a:r>
            <a:endParaRPr lang="en-US" sz="1600" dirty="0">
              <a:latin typeface="Arial" pitchFamily="34" charset="0"/>
              <a:cs typeface="Arial" pitchFamily="34" charset="0"/>
            </a:endParaRPr>
          </a:p>
          <a:p>
            <a:endParaRPr lang="en-US" sz="1000" dirty="0">
              <a:latin typeface="Arial" pitchFamily="34" charset="0"/>
              <a:cs typeface="Arial" pitchFamily="34" charset="0"/>
            </a:endParaRPr>
          </a:p>
          <a:p>
            <a:r>
              <a:rPr lang="en-US" sz="1600" dirty="0" smtClean="0">
                <a:latin typeface="Arial" pitchFamily="34" charset="0"/>
                <a:cs typeface="Arial" pitchFamily="34" charset="0"/>
              </a:rPr>
              <a:t>Department </a:t>
            </a:r>
            <a:r>
              <a:rPr lang="en-US" sz="1600" dirty="0">
                <a:latin typeface="Arial" pitchFamily="34" charset="0"/>
                <a:cs typeface="Arial" pitchFamily="34" charset="0"/>
              </a:rPr>
              <a:t>of the Army and National Guard Bureau </a:t>
            </a:r>
            <a:r>
              <a:rPr lang="en-US" sz="1600" dirty="0" smtClean="0">
                <a:latin typeface="Arial" pitchFamily="34" charset="0"/>
                <a:cs typeface="Arial" pitchFamily="34" charset="0"/>
              </a:rPr>
              <a:t>personnel visited Western Alaska in September 2015 to better understand the challenges </a:t>
            </a:r>
            <a:r>
              <a:rPr lang="en-US" sz="1600" dirty="0">
                <a:latin typeface="Arial" pitchFamily="34" charset="0"/>
                <a:cs typeface="Arial" pitchFamily="34" charset="0"/>
              </a:rPr>
              <a:t>of Western Alaska recruiting and participation in the </a:t>
            </a:r>
            <a:r>
              <a:rPr lang="en-US" sz="1600" dirty="0" smtClean="0">
                <a:latin typeface="Arial" pitchFamily="34" charset="0"/>
                <a:cs typeface="Arial" pitchFamily="34" charset="0"/>
              </a:rPr>
              <a:t>AKARNG</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600278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1524000"/>
            <a:ext cx="8382000" cy="5029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600" i="1" dirty="0">
              <a:solidFill>
                <a:schemeClr val="tx1"/>
              </a:solidFill>
              <a:latin typeface="Arial" pitchFamily="34" charset="0"/>
              <a:cs typeface="Arial" pitchFamily="34" charset="0"/>
            </a:endParaRPr>
          </a:p>
        </p:txBody>
      </p:sp>
      <p:pic>
        <p:nvPicPr>
          <p:cNvPr id="297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97025"/>
            <a:ext cx="312420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1"/>
          <p:cNvSpPr>
            <a:spLocks noChangeArrowheads="1"/>
          </p:cNvSpPr>
          <p:nvPr/>
        </p:nvSpPr>
        <p:spPr bwMode="auto">
          <a:xfrm>
            <a:off x="3124200" y="350838"/>
            <a:ext cx="23695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3200" b="1" dirty="0" smtClean="0">
                <a:latin typeface="Arial" charset="0"/>
                <a:cs typeface="Arial" charset="0"/>
              </a:rPr>
              <a:t>Discussion</a:t>
            </a:r>
            <a:endParaRPr lang="en-US" sz="3200" dirty="0"/>
          </a:p>
        </p:txBody>
      </p:sp>
    </p:spTree>
    <p:extLst>
      <p:ext uri="{BB962C8B-B14F-4D97-AF65-F5344CB8AC3E}">
        <p14:creationId xmlns:p14="http://schemas.microsoft.com/office/powerpoint/2010/main" val="38368655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p:cNvSpPr txBox="1">
            <a:spLocks/>
          </p:cNvSpPr>
          <p:nvPr/>
        </p:nvSpPr>
        <p:spPr>
          <a:xfrm>
            <a:off x="0" y="1295400"/>
            <a:ext cx="9144000" cy="548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smtClean="0">
                <a:latin typeface="Arial" pitchFamily="34" charset="0"/>
                <a:cs typeface="Arial" pitchFamily="34" charset="0"/>
              </a:rPr>
              <a:t>Vision: Through constant collaboration internally and with external partners, DMVA implements a viable Arctic strategy, increases emergency management capacity, and expands engagement with Alaskan communities, all while achieving federal mission assurance.</a:t>
            </a:r>
          </a:p>
        </p:txBody>
      </p:sp>
      <p:sp>
        <p:nvSpPr>
          <p:cNvPr id="5" name="Content Placeholder 4"/>
          <p:cNvSpPr>
            <a:spLocks noGrp="1"/>
          </p:cNvSpPr>
          <p:nvPr>
            <p:ph idx="1"/>
          </p:nvPr>
        </p:nvSpPr>
        <p:spPr>
          <a:xfrm>
            <a:off x="0" y="2373083"/>
            <a:ext cx="5181600" cy="3962400"/>
          </a:xfrm>
        </p:spPr>
        <p:txBody>
          <a:bodyPr>
            <a:noAutofit/>
          </a:bodyPr>
          <a:lstStyle/>
          <a:p>
            <a:r>
              <a:rPr lang="en-US" sz="1600" dirty="0" smtClean="0">
                <a:latin typeface="Arial" pitchFamily="34" charset="0"/>
                <a:cs typeface="Arial" pitchFamily="34" charset="0"/>
              </a:rPr>
              <a:t>Core Values</a:t>
            </a:r>
          </a:p>
          <a:p>
            <a:pPr lvl="1"/>
            <a:r>
              <a:rPr lang="en-US" sz="1400" dirty="0" smtClean="0">
                <a:latin typeface="Arial" pitchFamily="34" charset="0"/>
                <a:cs typeface="Arial" pitchFamily="34" charset="0"/>
              </a:rPr>
              <a:t>Professionalism “Be the real deal”</a:t>
            </a:r>
          </a:p>
          <a:p>
            <a:pPr lvl="1"/>
            <a:r>
              <a:rPr lang="en-US" sz="1400" dirty="0" smtClean="0">
                <a:latin typeface="Arial" pitchFamily="34" charset="0"/>
                <a:cs typeface="Arial" pitchFamily="34" charset="0"/>
              </a:rPr>
              <a:t>Commitment “All oars in the water…”</a:t>
            </a:r>
          </a:p>
          <a:p>
            <a:pPr lvl="1"/>
            <a:r>
              <a:rPr lang="en-US" sz="1400" dirty="0" smtClean="0">
                <a:latin typeface="Arial" pitchFamily="34" charset="0"/>
                <a:cs typeface="Arial" pitchFamily="34" charset="0"/>
              </a:rPr>
              <a:t>Teamwork “…rowing the same direction”</a:t>
            </a:r>
          </a:p>
          <a:p>
            <a:pPr lvl="1"/>
            <a:endParaRPr lang="en-US" sz="1400" dirty="0">
              <a:latin typeface="Arial" pitchFamily="34" charset="0"/>
              <a:cs typeface="Arial" pitchFamily="34" charset="0"/>
            </a:endParaRPr>
          </a:p>
          <a:p>
            <a:r>
              <a:rPr lang="en-US" sz="1600" dirty="0" smtClean="0">
                <a:latin typeface="Arial" pitchFamily="34" charset="0"/>
                <a:cs typeface="Arial" pitchFamily="34" charset="0"/>
              </a:rPr>
              <a:t>We will rely on:</a:t>
            </a:r>
            <a:endParaRPr lang="en-US" sz="1600" dirty="0">
              <a:latin typeface="Arial" pitchFamily="34" charset="0"/>
              <a:cs typeface="Arial" pitchFamily="34" charset="0"/>
            </a:endParaRPr>
          </a:p>
          <a:p>
            <a:pPr lvl="1"/>
            <a:r>
              <a:rPr lang="en-US" sz="1400" dirty="0">
                <a:latin typeface="Arial" pitchFamily="34" charset="0"/>
                <a:cs typeface="Arial" pitchFamily="34" charset="0"/>
              </a:rPr>
              <a:t>Adherence to Doctrine</a:t>
            </a:r>
          </a:p>
          <a:p>
            <a:pPr lvl="1"/>
            <a:r>
              <a:rPr lang="en-US" sz="1400" dirty="0">
                <a:latin typeface="Arial" pitchFamily="34" charset="0"/>
                <a:cs typeface="Arial" pitchFamily="34" charset="0"/>
              </a:rPr>
              <a:t>Sound Processes</a:t>
            </a:r>
          </a:p>
          <a:p>
            <a:pPr lvl="1"/>
            <a:r>
              <a:rPr lang="en-US" sz="1400" dirty="0">
                <a:latin typeface="Arial" pitchFamily="34" charset="0"/>
                <a:cs typeface="Arial" pitchFamily="34" charset="0"/>
              </a:rPr>
              <a:t>Customer Focus</a:t>
            </a:r>
          </a:p>
          <a:p>
            <a:pPr lvl="1"/>
            <a:r>
              <a:rPr lang="en-US" sz="1400" dirty="0">
                <a:latin typeface="Arial" pitchFamily="34" charset="0"/>
                <a:cs typeface="Arial" pitchFamily="34" charset="0"/>
              </a:rPr>
              <a:t>Moral, Legal, Ethical Actions</a:t>
            </a:r>
          </a:p>
          <a:p>
            <a:pPr lvl="1"/>
            <a:r>
              <a:rPr lang="en-US" sz="1400" dirty="0">
                <a:latin typeface="Arial" pitchFamily="34" charset="0"/>
                <a:cs typeface="Arial" pitchFamily="34" charset="0"/>
              </a:rPr>
              <a:t>Transparency</a:t>
            </a:r>
          </a:p>
          <a:p>
            <a:endParaRPr lang="en-US" sz="1600" dirty="0" smtClean="0">
              <a:latin typeface="Arial" pitchFamily="34" charset="0"/>
              <a:cs typeface="Arial" pitchFamily="34" charset="0"/>
            </a:endParaRPr>
          </a:p>
        </p:txBody>
      </p:sp>
      <p:sp>
        <p:nvSpPr>
          <p:cNvPr id="17" name="Title 1"/>
          <p:cNvSpPr>
            <a:spLocks noGrp="1"/>
          </p:cNvSpPr>
          <p:nvPr>
            <p:ph type="title"/>
          </p:nvPr>
        </p:nvSpPr>
        <p:spPr>
          <a:xfrm>
            <a:off x="457200" y="274638"/>
            <a:ext cx="8229600" cy="563562"/>
          </a:xfrm>
        </p:spPr>
        <p:txBody>
          <a:bodyPr/>
          <a:lstStyle/>
          <a:p>
            <a:r>
              <a:rPr lang="en-US" sz="3200" b="1" dirty="0" smtClean="0">
                <a:latin typeface="Arial" pitchFamily="34" charset="0"/>
                <a:cs typeface="Arial" pitchFamily="34" charset="0"/>
              </a:rPr>
              <a:t>DMVA Vision and Core Values</a:t>
            </a:r>
            <a:endParaRPr lang="en-US" sz="3200" b="1" dirty="0">
              <a:latin typeface="Arial" pitchFamily="34" charset="0"/>
              <a:cs typeface="Arial" pitchFamily="34" charset="0"/>
            </a:endParaRPr>
          </a:p>
        </p:txBody>
      </p:sp>
      <p:grpSp>
        <p:nvGrpSpPr>
          <p:cNvPr id="18" name="Group 17"/>
          <p:cNvGrpSpPr/>
          <p:nvPr/>
        </p:nvGrpSpPr>
        <p:grpSpPr>
          <a:xfrm>
            <a:off x="4495800" y="2286000"/>
            <a:ext cx="4572000" cy="4419600"/>
            <a:chOff x="4419600" y="2209800"/>
            <a:chExt cx="4572000" cy="4419600"/>
          </a:xfrm>
        </p:grpSpPr>
        <p:sp>
          <p:nvSpPr>
            <p:cNvPr id="19" name="Oval 18"/>
            <p:cNvSpPr/>
            <p:nvPr/>
          </p:nvSpPr>
          <p:spPr>
            <a:xfrm>
              <a:off x="4419600" y="3886200"/>
              <a:ext cx="2743200" cy="2743200"/>
            </a:xfrm>
            <a:prstGeom prst="ellipse">
              <a:avLst/>
            </a:prstGeom>
            <a:solidFill>
              <a:schemeClr val="accent6">
                <a:lumMod val="40000"/>
                <a:lumOff val="60000"/>
                <a:alpha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6248400" y="3886200"/>
              <a:ext cx="2743200" cy="2743200"/>
            </a:xfrm>
            <a:prstGeom prst="ellipse">
              <a:avLst/>
            </a:prstGeom>
            <a:solidFill>
              <a:schemeClr val="accent6">
                <a:lumMod val="40000"/>
                <a:lumOff val="60000"/>
                <a:alpha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5334000" y="2209800"/>
              <a:ext cx="2743200" cy="2743200"/>
            </a:xfrm>
            <a:prstGeom prst="ellipse">
              <a:avLst/>
            </a:prstGeom>
            <a:solidFill>
              <a:schemeClr val="accent6">
                <a:lumMod val="40000"/>
                <a:lumOff val="60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4456924" y="4842302"/>
              <a:ext cx="1828800" cy="830997"/>
            </a:xfrm>
            <a:prstGeom prst="rect">
              <a:avLst/>
            </a:prstGeom>
            <a:noFill/>
          </p:spPr>
          <p:txBody>
            <a:bodyPr wrap="square" lIns="45720" rIns="45720" rtlCol="0">
              <a:spAutoFit/>
            </a:bodyPr>
            <a:lstStyle/>
            <a:p>
              <a:pPr algn="ctr"/>
              <a:r>
                <a:rPr lang="en-US" sz="1600" b="1" i="1" dirty="0" smtClean="0">
                  <a:latin typeface="Arial" panose="020B0604020202020204" pitchFamily="34" charset="0"/>
                  <a:cs typeface="Arial" panose="020B0604020202020204" pitchFamily="34" charset="0"/>
                </a:rPr>
                <a:t>Engagement with</a:t>
              </a:r>
            </a:p>
            <a:p>
              <a:pPr algn="ctr"/>
              <a:r>
                <a:rPr lang="en-US" sz="1600" b="1" i="1" dirty="0" smtClean="0">
                  <a:latin typeface="Arial" panose="020B0604020202020204" pitchFamily="34" charset="0"/>
                  <a:cs typeface="Arial" panose="020B0604020202020204" pitchFamily="34" charset="0"/>
                </a:rPr>
                <a:t>Alaskan Communities</a:t>
              </a:r>
              <a:endParaRPr lang="en-US" sz="1600" b="1" i="1" dirty="0">
                <a:latin typeface="Arial" panose="020B0604020202020204" pitchFamily="34" charset="0"/>
                <a:cs typeface="Arial" panose="020B0604020202020204" pitchFamily="34" charset="0"/>
              </a:endParaRPr>
            </a:p>
          </p:txBody>
        </p:sp>
        <p:sp>
          <p:nvSpPr>
            <p:cNvPr id="23" name="TextBox 22"/>
            <p:cNvSpPr txBox="1"/>
            <p:nvPr/>
          </p:nvSpPr>
          <p:spPr>
            <a:xfrm>
              <a:off x="5334000" y="3289013"/>
              <a:ext cx="2743200" cy="338554"/>
            </a:xfrm>
            <a:prstGeom prst="rect">
              <a:avLst/>
            </a:prstGeom>
            <a:noFill/>
          </p:spPr>
          <p:txBody>
            <a:bodyPr wrap="square" rtlCol="0">
              <a:spAutoFit/>
            </a:bodyPr>
            <a:lstStyle/>
            <a:p>
              <a:pPr algn="ctr"/>
              <a:r>
                <a:rPr lang="en-US" sz="1600" b="1" i="1" dirty="0" smtClean="0">
                  <a:latin typeface="Arial" panose="020B0604020202020204" pitchFamily="34" charset="0"/>
                  <a:cs typeface="Arial" panose="020B0604020202020204" pitchFamily="34" charset="0"/>
                </a:rPr>
                <a:t>Viable Arctic Strategy</a:t>
              </a:r>
              <a:endParaRPr lang="en-US" sz="1600" b="1" i="1" dirty="0">
                <a:latin typeface="Arial" panose="020B0604020202020204" pitchFamily="34" charset="0"/>
                <a:cs typeface="Arial" panose="020B0604020202020204" pitchFamily="34" charset="0"/>
              </a:endParaRPr>
            </a:p>
          </p:txBody>
        </p:sp>
        <p:sp>
          <p:nvSpPr>
            <p:cNvPr id="24" name="TextBox 23"/>
            <p:cNvSpPr txBox="1"/>
            <p:nvPr/>
          </p:nvSpPr>
          <p:spPr>
            <a:xfrm>
              <a:off x="7162800" y="4842302"/>
              <a:ext cx="1828800" cy="830997"/>
            </a:xfrm>
            <a:prstGeom prst="rect">
              <a:avLst/>
            </a:prstGeom>
            <a:noFill/>
          </p:spPr>
          <p:txBody>
            <a:bodyPr wrap="square" lIns="45720" rIns="45720" rtlCol="0">
              <a:spAutoFit/>
            </a:bodyPr>
            <a:lstStyle/>
            <a:p>
              <a:pPr algn="ctr"/>
              <a:r>
                <a:rPr lang="en-US" sz="1600" b="1" i="1" dirty="0" smtClean="0">
                  <a:latin typeface="Arial" panose="020B0604020202020204" pitchFamily="34" charset="0"/>
                  <a:cs typeface="Arial" panose="020B0604020202020204" pitchFamily="34" charset="0"/>
                </a:rPr>
                <a:t>Emergency Management Capacity</a:t>
              </a:r>
              <a:endParaRPr lang="en-US" sz="1600" b="1" i="1" dirty="0">
                <a:latin typeface="Arial" panose="020B0604020202020204" pitchFamily="34" charset="0"/>
                <a:cs typeface="Arial" panose="020B0604020202020204" pitchFamily="34" charset="0"/>
              </a:endParaRPr>
            </a:p>
          </p:txBody>
        </p:sp>
      </p:grpSp>
      <p:sp>
        <p:nvSpPr>
          <p:cNvPr id="25" name="Oval 24"/>
          <p:cNvSpPr/>
          <p:nvPr/>
        </p:nvSpPr>
        <p:spPr>
          <a:xfrm>
            <a:off x="5410200" y="2286000"/>
            <a:ext cx="2743200" cy="27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6324600" y="3962400"/>
            <a:ext cx="2743200" cy="27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4495800" y="3962400"/>
            <a:ext cx="2743200" cy="27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CCBE96C6-9964-4F03-8ED6-DA972FAA411D}" type="slidenum">
              <a:rPr lang="en-US" smtClean="0"/>
              <a:t>4</a:t>
            </a:fld>
            <a:endParaRPr lang="en-US"/>
          </a:p>
        </p:txBody>
      </p:sp>
      <p:sp>
        <p:nvSpPr>
          <p:cNvPr id="3" name="TextBox 2"/>
          <p:cNvSpPr txBox="1"/>
          <p:nvPr/>
        </p:nvSpPr>
        <p:spPr>
          <a:xfrm>
            <a:off x="5638800" y="4368550"/>
            <a:ext cx="2278466" cy="646331"/>
          </a:xfrm>
          <a:prstGeom prst="rect">
            <a:avLst/>
          </a:prstGeom>
          <a:solidFill>
            <a:schemeClr val="bg1"/>
          </a:solidFill>
          <a:effectLst>
            <a:softEdge rad="88900"/>
          </a:effectLst>
        </p:spPr>
        <p:txBody>
          <a:bodyPr wrap="none" rtlCol="0">
            <a:spAutoFit/>
          </a:bodyPr>
          <a:lstStyle/>
          <a:p>
            <a:pPr algn="ctr"/>
            <a:r>
              <a:rPr lang="en-US" b="1" i="1" dirty="0" smtClean="0">
                <a:latin typeface="Arial"/>
                <a:cs typeface="Arial"/>
              </a:rPr>
              <a:t>Rural Engagement</a:t>
            </a:r>
          </a:p>
          <a:p>
            <a:pPr algn="ctr"/>
            <a:r>
              <a:rPr lang="en-US" b="1" i="1" dirty="0" smtClean="0">
                <a:latin typeface="Arial"/>
                <a:cs typeface="Arial"/>
              </a:rPr>
              <a:t>Initiative</a:t>
            </a:r>
            <a:endParaRPr lang="en-US" b="1" i="1" dirty="0">
              <a:latin typeface="Arial"/>
              <a:cs typeface="Arial"/>
            </a:endParaRPr>
          </a:p>
        </p:txBody>
      </p:sp>
    </p:spTree>
    <p:extLst>
      <p:ext uri="{BB962C8B-B14F-4D97-AF65-F5344CB8AC3E}">
        <p14:creationId xmlns:p14="http://schemas.microsoft.com/office/powerpoint/2010/main" val="17374032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4"/>
          <p:cNvSpPr txBox="1">
            <a:spLocks/>
          </p:cNvSpPr>
          <p:nvPr/>
        </p:nvSpPr>
        <p:spPr>
          <a:xfrm>
            <a:off x="0" y="1295400"/>
            <a:ext cx="9144000" cy="5486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775" indent="-231775"/>
            <a:r>
              <a:rPr lang="en-US" sz="2000" b="1" dirty="0" smtClean="0">
                <a:latin typeface="Arial" pitchFamily="34" charset="0"/>
                <a:cs typeface="Arial" pitchFamily="34" charset="0"/>
              </a:rPr>
              <a:t>Establish a culture or moral, ethical, positive and productive leadership and followership</a:t>
            </a:r>
          </a:p>
          <a:p>
            <a:pPr marL="461963" lvl="1" indent="-230188"/>
            <a:r>
              <a:rPr lang="en-US" sz="1800" dirty="0" smtClean="0">
                <a:latin typeface="Arial" pitchFamily="34" charset="0"/>
                <a:cs typeface="Arial" pitchFamily="34" charset="0"/>
              </a:rPr>
              <a:t>Motivate the force to pursue actions, focus thinking, and shape decisions for the greater good of the organization</a:t>
            </a:r>
          </a:p>
          <a:p>
            <a:pPr marL="461963" lvl="1" indent="-230188"/>
            <a:endParaRPr lang="en-US" sz="1800" dirty="0" smtClean="0">
              <a:latin typeface="Arial" pitchFamily="34" charset="0"/>
              <a:cs typeface="Arial" pitchFamily="34" charset="0"/>
            </a:endParaRPr>
          </a:p>
          <a:p>
            <a:pPr marL="231775" indent="-231775"/>
            <a:r>
              <a:rPr lang="en-US" sz="2000" b="1" dirty="0" smtClean="0">
                <a:latin typeface="Arial" pitchFamily="34" charset="0"/>
                <a:cs typeface="Arial" pitchFamily="34" charset="0"/>
              </a:rPr>
              <a:t>Restore the confidence of Alaskans in the Alaska National Guard</a:t>
            </a:r>
          </a:p>
          <a:p>
            <a:pPr marL="461963" lvl="1" indent="-230188"/>
            <a:r>
              <a:rPr lang="en-US" sz="1800" dirty="0" smtClean="0">
                <a:latin typeface="Arial" pitchFamily="34" charset="0"/>
                <a:cs typeface="Arial" pitchFamily="34" charset="0"/>
              </a:rPr>
              <a:t>Trust is gained through actions over time</a:t>
            </a:r>
          </a:p>
          <a:p>
            <a:pPr marL="461963" lvl="1" indent="-230188"/>
            <a:endParaRPr lang="en-US" sz="1800" dirty="0" smtClean="0">
              <a:latin typeface="Arial" pitchFamily="34" charset="0"/>
              <a:cs typeface="Arial" pitchFamily="34" charset="0"/>
            </a:endParaRPr>
          </a:p>
          <a:p>
            <a:pPr marL="231775" indent="-231775"/>
            <a:r>
              <a:rPr lang="en-US" sz="2000" b="1" dirty="0" smtClean="0">
                <a:latin typeface="Arial" pitchFamily="34" charset="0"/>
                <a:cs typeface="Arial" pitchFamily="34" charset="0"/>
              </a:rPr>
              <a:t>Establish and implement sound processes: doctrinally based, legal and ethical, replicable, predictable, and transparent</a:t>
            </a:r>
          </a:p>
          <a:p>
            <a:pPr marL="231775" indent="-231775"/>
            <a:endParaRPr lang="en-US" sz="2000" b="1" dirty="0" smtClean="0">
              <a:latin typeface="Arial" pitchFamily="34" charset="0"/>
              <a:cs typeface="Arial" pitchFamily="34" charset="0"/>
            </a:endParaRPr>
          </a:p>
          <a:p>
            <a:pPr marL="231775" indent="-231775"/>
            <a:r>
              <a:rPr lang="en-US" sz="2000" b="1" dirty="0" smtClean="0">
                <a:latin typeface="Arial" pitchFamily="34" charset="0"/>
                <a:cs typeface="Arial" pitchFamily="34" charset="0"/>
              </a:rPr>
              <a:t>Establish conditions to increase the footprint of DMVA in rural Alaska</a:t>
            </a:r>
          </a:p>
          <a:p>
            <a:pPr marL="231775" indent="-231775"/>
            <a:endParaRPr lang="en-US" sz="2000" b="1" dirty="0" smtClean="0">
              <a:latin typeface="Arial" pitchFamily="34" charset="0"/>
              <a:cs typeface="Arial" pitchFamily="34" charset="0"/>
            </a:endParaRPr>
          </a:p>
          <a:p>
            <a:pPr marL="231775" indent="-231775"/>
            <a:r>
              <a:rPr lang="en-US" sz="2000" b="1" dirty="0" smtClean="0">
                <a:latin typeface="Arial" pitchFamily="34" charset="0"/>
                <a:cs typeface="Arial" pitchFamily="34" charset="0"/>
              </a:rPr>
              <a:t>Plan for and negotiate declining budgets</a:t>
            </a:r>
          </a:p>
        </p:txBody>
      </p:sp>
      <p:sp>
        <p:nvSpPr>
          <p:cNvPr id="17" name="Title 1"/>
          <p:cNvSpPr>
            <a:spLocks noGrp="1"/>
          </p:cNvSpPr>
          <p:nvPr>
            <p:ph type="title"/>
          </p:nvPr>
        </p:nvSpPr>
        <p:spPr>
          <a:xfrm>
            <a:off x="457200" y="274638"/>
            <a:ext cx="8229600" cy="563562"/>
          </a:xfrm>
        </p:spPr>
        <p:txBody>
          <a:bodyPr/>
          <a:lstStyle/>
          <a:p>
            <a:r>
              <a:rPr lang="en-US" sz="3200" b="1" dirty="0" smtClean="0">
                <a:latin typeface="Arial" pitchFamily="34" charset="0"/>
                <a:cs typeface="Arial" pitchFamily="34" charset="0"/>
              </a:rPr>
              <a:t>DMVA Commissioner’s Goals</a:t>
            </a:r>
            <a:endParaRPr lang="en-US" sz="3200" b="1"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CCBE96C6-9964-4F03-8ED6-DA972FAA411D}" type="slidenum">
              <a:rPr lang="en-US" smtClean="0"/>
              <a:t>5</a:t>
            </a:fld>
            <a:endParaRPr lang="en-US"/>
          </a:p>
        </p:txBody>
      </p:sp>
    </p:spTree>
    <p:extLst>
      <p:ext uri="{BB962C8B-B14F-4D97-AF65-F5344CB8AC3E}">
        <p14:creationId xmlns:p14="http://schemas.microsoft.com/office/powerpoint/2010/main" val="2316417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514600" y="1618488"/>
            <a:ext cx="685800" cy="4952224"/>
          </a:xfrm>
          <a:prstGeom prst="rect">
            <a:avLst/>
          </a:prstGeom>
          <a:solidFill>
            <a:srgbClr val="FFCC00"/>
          </a:solidFill>
          <a:ln>
            <a:solidFill>
              <a:srgbClr val="FFFF00"/>
            </a:solidFill>
          </a:ln>
        </p:spPr>
        <p:style>
          <a:lnRef idx="1">
            <a:schemeClr val="accent1"/>
          </a:lnRef>
          <a:fillRef idx="3">
            <a:schemeClr val="accent1"/>
          </a:fillRef>
          <a:effectRef idx="2">
            <a:schemeClr val="accent1"/>
          </a:effectRef>
          <a:fontRef idx="minor">
            <a:schemeClr val="lt1"/>
          </a:fontRef>
        </p:style>
        <p:txBody>
          <a:bodyPr vert="vert270" lIns="91440" rIns="91440" rtlCol="0" anchor="ctr" anchorCtr="0"/>
          <a:lstStyle/>
          <a:p>
            <a:r>
              <a:rPr lang="en-US" sz="1400" dirty="0" smtClean="0">
                <a:solidFill>
                  <a:schemeClr val="tx1"/>
                </a:solidFill>
                <a:latin typeface="Arial"/>
                <a:cs typeface="Arial"/>
              </a:rPr>
              <a:t>Rural</a:t>
            </a:r>
          </a:p>
          <a:p>
            <a:r>
              <a:rPr lang="en-US" sz="1400" dirty="0" smtClean="0">
                <a:solidFill>
                  <a:schemeClr val="tx1"/>
                </a:solidFill>
                <a:latin typeface="Arial"/>
                <a:cs typeface="Arial"/>
              </a:rPr>
              <a:t>Engagement</a:t>
            </a:r>
          </a:p>
          <a:p>
            <a:r>
              <a:rPr lang="en-US" sz="1400" dirty="0" smtClean="0">
                <a:solidFill>
                  <a:schemeClr val="tx1"/>
                </a:solidFill>
                <a:latin typeface="Arial"/>
                <a:cs typeface="Arial"/>
              </a:rPr>
              <a:t>Objectives</a:t>
            </a:r>
            <a:endParaRPr lang="en-US" sz="1400" dirty="0">
              <a:solidFill>
                <a:schemeClr val="tx1"/>
              </a:solidFill>
              <a:latin typeface="Arial"/>
              <a:cs typeface="Arial"/>
            </a:endParaRPr>
          </a:p>
        </p:txBody>
      </p:sp>
      <p:sp>
        <p:nvSpPr>
          <p:cNvPr id="11" name="Rectangle 10"/>
          <p:cNvSpPr/>
          <p:nvPr/>
        </p:nvSpPr>
        <p:spPr>
          <a:xfrm>
            <a:off x="3886200" y="1620980"/>
            <a:ext cx="685800" cy="4952224"/>
          </a:xfrm>
          <a:prstGeom prst="rect">
            <a:avLst/>
          </a:prstGeom>
          <a:solidFill>
            <a:srgbClr val="FFCC00"/>
          </a:solidFill>
          <a:ln>
            <a:solidFill>
              <a:srgbClr val="FFFF00"/>
            </a:solidFill>
          </a:ln>
        </p:spPr>
        <p:style>
          <a:lnRef idx="1">
            <a:schemeClr val="accent1"/>
          </a:lnRef>
          <a:fillRef idx="3">
            <a:schemeClr val="accent1"/>
          </a:fillRef>
          <a:effectRef idx="2">
            <a:schemeClr val="accent1"/>
          </a:effectRef>
          <a:fontRef idx="minor">
            <a:schemeClr val="lt1"/>
          </a:fontRef>
        </p:style>
        <p:txBody>
          <a:bodyPr vert="vert270" lIns="91440" rIns="91440" rtlCol="0" anchor="ctr" anchorCtr="0"/>
          <a:lstStyle/>
          <a:p>
            <a:r>
              <a:rPr lang="en-US" sz="1400" dirty="0" smtClean="0">
                <a:solidFill>
                  <a:schemeClr val="tx1"/>
                </a:solidFill>
                <a:latin typeface="Arial"/>
                <a:cs typeface="Arial"/>
              </a:rPr>
              <a:t>Shaping</a:t>
            </a:r>
          </a:p>
          <a:p>
            <a:r>
              <a:rPr lang="en-US" sz="1400" dirty="0" smtClean="0">
                <a:solidFill>
                  <a:schemeClr val="tx1"/>
                </a:solidFill>
                <a:latin typeface="Arial"/>
                <a:cs typeface="Arial"/>
              </a:rPr>
              <a:t>Objectives</a:t>
            </a:r>
            <a:endParaRPr lang="en-US" sz="1400" dirty="0">
              <a:solidFill>
                <a:schemeClr val="tx1"/>
              </a:solidFill>
              <a:latin typeface="Arial"/>
              <a:cs typeface="Arial"/>
            </a:endParaRPr>
          </a:p>
        </p:txBody>
      </p:sp>
      <p:sp>
        <p:nvSpPr>
          <p:cNvPr id="12" name="Rectangle 11"/>
          <p:cNvSpPr/>
          <p:nvPr/>
        </p:nvSpPr>
        <p:spPr>
          <a:xfrm>
            <a:off x="4572000" y="1620980"/>
            <a:ext cx="685800" cy="4952224"/>
          </a:xfrm>
          <a:prstGeom prst="rect">
            <a:avLst/>
          </a:prstGeom>
          <a:solidFill>
            <a:srgbClr val="FFCC00">
              <a:alpha val="5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vert="vert270" lIns="91440" rIns="91440" rtlCol="0" anchor="ctr" anchorCtr="0"/>
          <a:lstStyle/>
          <a:p>
            <a:r>
              <a:rPr lang="en-US" sz="1400" dirty="0" smtClean="0">
                <a:solidFill>
                  <a:schemeClr val="tx1"/>
                </a:solidFill>
                <a:latin typeface="Arial"/>
                <a:cs typeface="Arial"/>
              </a:rPr>
              <a:t>Posturing</a:t>
            </a:r>
          </a:p>
          <a:p>
            <a:r>
              <a:rPr lang="en-US" sz="1400" dirty="0" smtClean="0">
                <a:solidFill>
                  <a:schemeClr val="tx1"/>
                </a:solidFill>
                <a:latin typeface="Arial"/>
                <a:cs typeface="Arial"/>
              </a:rPr>
              <a:t>Objectives</a:t>
            </a:r>
            <a:endParaRPr lang="en-US" sz="1400" dirty="0">
              <a:solidFill>
                <a:schemeClr val="tx1"/>
              </a:solidFill>
              <a:latin typeface="Arial"/>
              <a:cs typeface="Arial"/>
            </a:endParaRPr>
          </a:p>
        </p:txBody>
      </p:sp>
      <p:sp>
        <p:nvSpPr>
          <p:cNvPr id="13" name="Rectangle 12"/>
          <p:cNvSpPr/>
          <p:nvPr/>
        </p:nvSpPr>
        <p:spPr>
          <a:xfrm>
            <a:off x="5257800" y="1620980"/>
            <a:ext cx="685800" cy="4952224"/>
          </a:xfrm>
          <a:prstGeom prst="rect">
            <a:avLst/>
          </a:prstGeom>
          <a:solidFill>
            <a:srgbClr val="FFCC00"/>
          </a:solidFill>
          <a:ln>
            <a:solidFill>
              <a:srgbClr val="FFFF00"/>
            </a:solidFill>
          </a:ln>
        </p:spPr>
        <p:style>
          <a:lnRef idx="1">
            <a:schemeClr val="accent1"/>
          </a:lnRef>
          <a:fillRef idx="3">
            <a:schemeClr val="accent1"/>
          </a:fillRef>
          <a:effectRef idx="2">
            <a:schemeClr val="accent1"/>
          </a:effectRef>
          <a:fontRef idx="minor">
            <a:schemeClr val="lt1"/>
          </a:fontRef>
        </p:style>
        <p:txBody>
          <a:bodyPr vert="vert270" lIns="91440" rIns="91440" rtlCol="0" anchor="ctr" anchorCtr="0"/>
          <a:lstStyle/>
          <a:p>
            <a:r>
              <a:rPr lang="en-US" sz="1400" dirty="0" smtClean="0">
                <a:solidFill>
                  <a:schemeClr val="tx1"/>
                </a:solidFill>
                <a:latin typeface="Arial"/>
                <a:cs typeface="Arial"/>
              </a:rPr>
              <a:t>Readiness</a:t>
            </a:r>
          </a:p>
          <a:p>
            <a:r>
              <a:rPr lang="en-US" sz="1400" dirty="0" smtClean="0">
                <a:solidFill>
                  <a:schemeClr val="tx1"/>
                </a:solidFill>
                <a:latin typeface="Arial"/>
                <a:cs typeface="Arial"/>
              </a:rPr>
              <a:t>Objectives</a:t>
            </a:r>
            <a:endParaRPr lang="en-US" sz="1400" dirty="0">
              <a:solidFill>
                <a:schemeClr val="tx1"/>
              </a:solidFill>
              <a:latin typeface="Arial"/>
              <a:cs typeface="Arial"/>
            </a:endParaRPr>
          </a:p>
        </p:txBody>
      </p:sp>
      <p:sp>
        <p:nvSpPr>
          <p:cNvPr id="14" name="Rectangle 13"/>
          <p:cNvSpPr/>
          <p:nvPr/>
        </p:nvSpPr>
        <p:spPr>
          <a:xfrm>
            <a:off x="5943600" y="1620980"/>
            <a:ext cx="685800" cy="4952224"/>
          </a:xfrm>
          <a:prstGeom prst="rect">
            <a:avLst/>
          </a:prstGeom>
          <a:solidFill>
            <a:srgbClr val="FFCC00">
              <a:alpha val="51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vert="vert270" lIns="91440" rIns="91440" rtlCol="0" anchor="ctr" anchorCtr="0"/>
          <a:lstStyle/>
          <a:p>
            <a:r>
              <a:rPr lang="en-US" sz="1400" dirty="0" smtClean="0">
                <a:solidFill>
                  <a:schemeClr val="tx1"/>
                </a:solidFill>
                <a:latin typeface="Arial"/>
                <a:cs typeface="Arial"/>
              </a:rPr>
              <a:t>Communication</a:t>
            </a:r>
            <a:endParaRPr lang="en-US" sz="1400" dirty="0">
              <a:solidFill>
                <a:schemeClr val="tx1"/>
              </a:solidFill>
              <a:latin typeface="Arial"/>
              <a:cs typeface="Arial"/>
            </a:endParaRPr>
          </a:p>
          <a:p>
            <a:r>
              <a:rPr lang="en-US" sz="1400" dirty="0" smtClean="0">
                <a:solidFill>
                  <a:schemeClr val="tx1"/>
                </a:solidFill>
                <a:latin typeface="Arial"/>
                <a:cs typeface="Arial"/>
              </a:rPr>
              <a:t>Objectives</a:t>
            </a:r>
          </a:p>
        </p:txBody>
      </p:sp>
      <p:sp>
        <p:nvSpPr>
          <p:cNvPr id="15" name="Rectangle 14"/>
          <p:cNvSpPr/>
          <p:nvPr/>
        </p:nvSpPr>
        <p:spPr>
          <a:xfrm>
            <a:off x="7489341" y="1620980"/>
            <a:ext cx="1531910" cy="3783521"/>
          </a:xfrm>
          <a:prstGeom prst="rect">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latin typeface="Arial"/>
                <a:cs typeface="Arial"/>
              </a:rPr>
              <a:t>Goal:</a:t>
            </a:r>
          </a:p>
          <a:p>
            <a:pPr algn="ctr"/>
            <a:r>
              <a:rPr lang="en-US" dirty="0">
                <a:latin typeface="Arial"/>
                <a:cs typeface="Arial"/>
              </a:rPr>
              <a:t>Integrated DMVA activities to improve security and resilience of all Alaskan communities </a:t>
            </a:r>
            <a:endParaRPr lang="en-US" dirty="0">
              <a:solidFill>
                <a:schemeClr val="bg1"/>
              </a:solidFill>
              <a:latin typeface="Arial"/>
              <a:cs typeface="Arial"/>
            </a:endParaRPr>
          </a:p>
        </p:txBody>
      </p:sp>
      <p:cxnSp>
        <p:nvCxnSpPr>
          <p:cNvPr id="16" name="Straight Connector 15"/>
          <p:cNvCxnSpPr/>
          <p:nvPr/>
        </p:nvCxnSpPr>
        <p:spPr>
          <a:xfrm>
            <a:off x="0" y="1143000"/>
            <a:ext cx="91440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7" r="62632"/>
          <a:stretch/>
        </p:blipFill>
        <p:spPr bwMode="auto">
          <a:xfrm>
            <a:off x="26674" y="24714"/>
            <a:ext cx="1040126" cy="103530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0" y="1208314"/>
            <a:ext cx="9144000" cy="0"/>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1273628"/>
            <a:ext cx="91440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76200"/>
            <a:ext cx="1447800" cy="973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49980"/>
            <a:ext cx="9144000" cy="584776"/>
          </a:xfrm>
          <a:prstGeom prst="rect">
            <a:avLst/>
          </a:prstGeom>
          <a:noFill/>
        </p:spPr>
        <p:txBody>
          <a:bodyPr wrap="square" rtlCol="0">
            <a:spAutoFit/>
          </a:bodyPr>
          <a:lstStyle/>
          <a:p>
            <a:pPr algn="ctr"/>
            <a:r>
              <a:rPr lang="en-US" sz="3200" b="1" dirty="0" smtClean="0">
                <a:latin typeface="Arial"/>
                <a:cs typeface="Arial"/>
              </a:rPr>
              <a:t>DMVA Strategy</a:t>
            </a:r>
            <a:endParaRPr lang="en-US" sz="3200" b="1" dirty="0">
              <a:latin typeface="Arial"/>
              <a:cs typeface="Arial"/>
            </a:endParaRPr>
          </a:p>
        </p:txBody>
      </p:sp>
      <p:sp>
        <p:nvSpPr>
          <p:cNvPr id="21" name="Rectangle 20"/>
          <p:cNvSpPr/>
          <p:nvPr/>
        </p:nvSpPr>
        <p:spPr>
          <a:xfrm>
            <a:off x="3200400" y="1620980"/>
            <a:ext cx="685800" cy="4952224"/>
          </a:xfrm>
          <a:prstGeom prst="rect">
            <a:avLst/>
          </a:prstGeom>
          <a:solidFill>
            <a:srgbClr val="FFCC00">
              <a:alpha val="50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vert="vert270" lIns="91440" rIns="91440" rtlCol="0" anchor="ctr" anchorCtr="0"/>
          <a:lstStyle/>
          <a:p>
            <a:r>
              <a:rPr lang="en-US" sz="1400" dirty="0" smtClean="0">
                <a:solidFill>
                  <a:schemeClr val="tx1"/>
                </a:solidFill>
                <a:latin typeface="Arial"/>
                <a:cs typeface="Arial"/>
              </a:rPr>
              <a:t>Partnering</a:t>
            </a:r>
          </a:p>
          <a:p>
            <a:r>
              <a:rPr lang="en-US" sz="1400" dirty="0" smtClean="0">
                <a:solidFill>
                  <a:schemeClr val="tx1"/>
                </a:solidFill>
                <a:latin typeface="Arial"/>
                <a:cs typeface="Arial"/>
              </a:rPr>
              <a:t>Objectives</a:t>
            </a:r>
            <a:endParaRPr lang="en-US" sz="1400" dirty="0">
              <a:solidFill>
                <a:schemeClr val="tx1"/>
              </a:solidFill>
              <a:latin typeface="Arial"/>
              <a:cs typeface="Arial"/>
            </a:endParaRPr>
          </a:p>
        </p:txBody>
      </p:sp>
      <p:sp>
        <p:nvSpPr>
          <p:cNvPr id="4" name="Right Arrow 3"/>
          <p:cNvSpPr/>
          <p:nvPr/>
        </p:nvSpPr>
        <p:spPr>
          <a:xfrm>
            <a:off x="120302" y="1620980"/>
            <a:ext cx="7225016" cy="877300"/>
          </a:xfrm>
          <a:prstGeom prst="rightArrow">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latin typeface="Arial"/>
                <a:cs typeface="Arial"/>
              </a:rPr>
              <a:t>Implement an integrated Arctic strategy supporting the State’s policy</a:t>
            </a:r>
            <a:endParaRPr lang="en-US" sz="1400" dirty="0">
              <a:latin typeface="Arial"/>
              <a:cs typeface="Arial"/>
            </a:endParaRPr>
          </a:p>
        </p:txBody>
      </p:sp>
      <p:sp>
        <p:nvSpPr>
          <p:cNvPr id="8" name="Right Arrow 7"/>
          <p:cNvSpPr/>
          <p:nvPr/>
        </p:nvSpPr>
        <p:spPr>
          <a:xfrm>
            <a:off x="120302" y="2589720"/>
            <a:ext cx="7225016" cy="877300"/>
          </a:xfrm>
          <a:prstGeom prst="rightArrow">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latin typeface="Arial"/>
                <a:cs typeface="Arial"/>
              </a:rPr>
              <a:t>Expand Emergency Management Capacity</a:t>
            </a:r>
            <a:endParaRPr lang="en-US" sz="1400" dirty="0">
              <a:latin typeface="Arial"/>
              <a:cs typeface="Arial"/>
            </a:endParaRPr>
          </a:p>
        </p:txBody>
      </p:sp>
      <p:sp>
        <p:nvSpPr>
          <p:cNvPr id="9" name="Right Arrow 8"/>
          <p:cNvSpPr/>
          <p:nvPr/>
        </p:nvSpPr>
        <p:spPr>
          <a:xfrm>
            <a:off x="120302" y="3558460"/>
            <a:ext cx="7225016" cy="877300"/>
          </a:xfrm>
          <a:prstGeom prst="rightArrow">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latin typeface="Arial"/>
                <a:cs typeface="Arial"/>
              </a:rPr>
              <a:t>Engage Alaska Communities</a:t>
            </a:r>
            <a:endParaRPr lang="en-US" sz="1400" dirty="0">
              <a:latin typeface="Arial"/>
              <a:cs typeface="Arial"/>
            </a:endParaRPr>
          </a:p>
        </p:txBody>
      </p:sp>
      <p:sp>
        <p:nvSpPr>
          <p:cNvPr id="10" name="Right Arrow 9"/>
          <p:cNvSpPr/>
          <p:nvPr/>
        </p:nvSpPr>
        <p:spPr>
          <a:xfrm>
            <a:off x="120302" y="4527201"/>
            <a:ext cx="7225016" cy="877300"/>
          </a:xfrm>
          <a:prstGeom prst="rightArrow">
            <a:avLst/>
          </a:prstGeom>
          <a:solidFill>
            <a:srgbClr val="00009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latin typeface="Arial"/>
                <a:cs typeface="Arial"/>
              </a:rPr>
              <a:t>Federal Mission Assurance</a:t>
            </a:r>
            <a:endParaRPr lang="en-US" sz="1400" dirty="0">
              <a:latin typeface="Arial"/>
              <a:cs typeface="Arial"/>
            </a:endParaRPr>
          </a:p>
        </p:txBody>
      </p:sp>
    </p:spTree>
    <p:extLst>
      <p:ext uri="{BB962C8B-B14F-4D97-AF65-F5344CB8AC3E}">
        <p14:creationId xmlns:p14="http://schemas.microsoft.com/office/powerpoint/2010/main" val="39747667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BE96C6-9964-4F03-8ED6-DA972FAA411D}" type="slidenum">
              <a:rPr lang="en-US" smtClean="0"/>
              <a:t>7</a:t>
            </a:fld>
            <a:endParaRPr lang="en-US" dirty="0"/>
          </a:p>
        </p:txBody>
      </p:sp>
      <p:pic>
        <p:nvPicPr>
          <p:cNvPr id="6" name="Picture 5" descr="Screen Shot 2016-02-07 at 11.02.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68" y="1371600"/>
            <a:ext cx="7612264" cy="5486400"/>
          </a:xfrm>
          <a:prstGeom prst="rect">
            <a:avLst/>
          </a:prstGeom>
        </p:spPr>
      </p:pic>
      <p:sp>
        <p:nvSpPr>
          <p:cNvPr id="9" name="TextBox 8"/>
          <p:cNvSpPr txBox="1"/>
          <p:nvPr/>
        </p:nvSpPr>
        <p:spPr>
          <a:xfrm>
            <a:off x="0" y="249980"/>
            <a:ext cx="9144000" cy="584776"/>
          </a:xfrm>
          <a:prstGeom prst="rect">
            <a:avLst/>
          </a:prstGeom>
          <a:noFill/>
        </p:spPr>
        <p:txBody>
          <a:bodyPr wrap="square" rtlCol="0">
            <a:spAutoFit/>
          </a:bodyPr>
          <a:lstStyle/>
          <a:p>
            <a:pPr algn="ctr"/>
            <a:r>
              <a:rPr lang="en-US" sz="3200" b="1" dirty="0" err="1" smtClean="0">
                <a:latin typeface="Arial"/>
                <a:cs typeface="Arial"/>
              </a:rPr>
              <a:t>Kivalina</a:t>
            </a:r>
            <a:endParaRPr lang="en-US" sz="3200" b="1" dirty="0">
              <a:latin typeface="Arial"/>
              <a:cs typeface="Arial"/>
            </a:endParaRPr>
          </a:p>
        </p:txBody>
      </p:sp>
    </p:spTree>
    <p:extLst>
      <p:ext uri="{BB962C8B-B14F-4D97-AF65-F5344CB8AC3E}">
        <p14:creationId xmlns:p14="http://schemas.microsoft.com/office/powerpoint/2010/main" val="34560237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CBE96C6-9964-4F03-8ED6-DA972FAA411D}" type="slidenum">
              <a:rPr lang="en-US" smtClean="0"/>
              <a:t>8</a:t>
            </a:fld>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5954" y="304800"/>
            <a:ext cx="5821646" cy="6400800"/>
          </a:xfrm>
        </p:spPr>
      </p:pic>
    </p:spTree>
    <p:extLst>
      <p:ext uri="{BB962C8B-B14F-4D97-AF65-F5344CB8AC3E}">
        <p14:creationId xmlns:p14="http://schemas.microsoft.com/office/powerpoint/2010/main" val="3681578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CBE96C6-9964-4F03-8ED6-DA972FAA411D}" type="slidenum">
              <a:rPr lang="en-US" smtClean="0"/>
              <a:t>9</a:t>
            </a:fld>
            <a:endParaRPr lang="en-US" dirty="0"/>
          </a:p>
        </p:txBody>
      </p:sp>
      <p:sp>
        <p:nvSpPr>
          <p:cNvPr id="46" name="TextBox 45"/>
          <p:cNvSpPr txBox="1"/>
          <p:nvPr/>
        </p:nvSpPr>
        <p:spPr>
          <a:xfrm>
            <a:off x="990600" y="304800"/>
            <a:ext cx="7086600" cy="523220"/>
          </a:xfrm>
          <a:prstGeom prst="rect">
            <a:avLst/>
          </a:prstGeom>
          <a:noFill/>
        </p:spPr>
        <p:txBody>
          <a:bodyPr wrap="square" rtlCol="0">
            <a:spAutoFit/>
          </a:bodyPr>
          <a:lstStyle/>
          <a:p>
            <a:pPr algn="ctr"/>
            <a:r>
              <a:rPr lang="en-US" sz="2800" b="1" dirty="0" smtClean="0">
                <a:latin typeface="Arial" panose="020B0604020202020204" pitchFamily="34" charset="0"/>
                <a:cs typeface="Arial" panose="020B0604020202020204" pitchFamily="34" charset="0"/>
              </a:rPr>
              <a:t>Relevance</a:t>
            </a:r>
            <a:endParaRPr lang="en-US" sz="2800" b="1" dirty="0">
              <a:latin typeface="Arial" panose="020B0604020202020204" pitchFamily="34" charset="0"/>
              <a:cs typeface="Arial" panose="020B0604020202020204" pitchFamily="34" charset="0"/>
            </a:endParaRPr>
          </a:p>
        </p:txBody>
      </p:sp>
      <p:pic>
        <p:nvPicPr>
          <p:cNvPr id="10" name="Picture 9" descr="150909-Z-QK839-004.jpg"/>
          <p:cNvPicPr>
            <a:picLocks noChangeAspect="1"/>
          </p:cNvPicPr>
          <p:nvPr/>
        </p:nvPicPr>
        <p:blipFill rotWithShape="1">
          <a:blip r:embed="rId3" cstate="print">
            <a:extLst>
              <a:ext uri="{28A0092B-C50C-407E-A947-70E740481C1C}">
                <a14:useLocalDpi xmlns:a14="http://schemas.microsoft.com/office/drawing/2010/main" val="0"/>
              </a:ext>
            </a:extLst>
          </a:blip>
          <a:srcRect t="18686" r="18702"/>
          <a:stretch/>
        </p:blipFill>
        <p:spPr>
          <a:xfrm>
            <a:off x="4652106" y="3505200"/>
            <a:ext cx="4259389" cy="2743200"/>
          </a:xfrm>
          <a:prstGeom prst="rect">
            <a:avLst/>
          </a:prstGeom>
        </p:spPr>
      </p:pic>
      <p:pic>
        <p:nvPicPr>
          <p:cNvPr id="5" name="Picture 4" descr="160112-Z-QK839-516.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06" y="3505200"/>
            <a:ext cx="4069925" cy="2743200"/>
          </a:xfrm>
          <a:prstGeom prst="rect">
            <a:avLst/>
          </a:prstGeom>
        </p:spPr>
      </p:pic>
      <p:sp>
        <p:nvSpPr>
          <p:cNvPr id="17" name="Rectangle 16"/>
          <p:cNvSpPr/>
          <p:nvPr/>
        </p:nvSpPr>
        <p:spPr>
          <a:xfrm>
            <a:off x="0" y="0"/>
            <a:ext cx="9144000" cy="2057400"/>
          </a:xfrm>
          <a:prstGeom prst="rect">
            <a:avLst/>
          </a:prstGeom>
          <a:solidFill>
            <a:schemeClr val="bg1"/>
          </a:solidFill>
          <a:ln>
            <a:solidFill>
              <a:schemeClr val="bg1"/>
            </a:solidFill>
          </a:ln>
          <a:effectLst>
            <a:outerShdw dir="5400000" sx="0" sy="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0729" y="2819400"/>
            <a:ext cx="3290346" cy="523220"/>
          </a:xfrm>
          <a:prstGeom prst="rect">
            <a:avLst/>
          </a:prstGeom>
          <a:noFill/>
        </p:spPr>
        <p:txBody>
          <a:bodyPr wrap="none" rtlCol="0">
            <a:spAutoFit/>
          </a:bodyPr>
          <a:lstStyle/>
          <a:p>
            <a:pPr algn="ctr"/>
            <a:r>
              <a:rPr lang="en-US" sz="1400" b="1" dirty="0" smtClean="0">
                <a:latin typeface="Arial"/>
                <a:cs typeface="Arial"/>
              </a:rPr>
              <a:t>Former US Ambassador to Mongolia</a:t>
            </a:r>
          </a:p>
          <a:p>
            <a:pPr algn="ctr"/>
            <a:r>
              <a:rPr lang="en-US" sz="1400" b="1" dirty="0" smtClean="0">
                <a:latin typeface="Arial"/>
                <a:cs typeface="Arial"/>
              </a:rPr>
              <a:t>Piper Campbell</a:t>
            </a:r>
            <a:endParaRPr lang="en-US" sz="1400" b="1" dirty="0">
              <a:latin typeface="Arial"/>
              <a:cs typeface="Arial"/>
            </a:endParaRPr>
          </a:p>
        </p:txBody>
      </p:sp>
      <p:sp>
        <p:nvSpPr>
          <p:cNvPr id="26" name="TextBox 25"/>
          <p:cNvSpPr txBox="1"/>
          <p:nvPr/>
        </p:nvSpPr>
        <p:spPr>
          <a:xfrm>
            <a:off x="891468" y="6248400"/>
            <a:ext cx="2752000" cy="523220"/>
          </a:xfrm>
          <a:prstGeom prst="rect">
            <a:avLst/>
          </a:prstGeom>
          <a:noFill/>
        </p:spPr>
        <p:txBody>
          <a:bodyPr wrap="none" rtlCol="0">
            <a:spAutoFit/>
          </a:bodyPr>
          <a:lstStyle/>
          <a:p>
            <a:pPr algn="ctr"/>
            <a:r>
              <a:rPr lang="en-US" sz="1400" b="1" dirty="0" smtClean="0">
                <a:latin typeface="Arial"/>
                <a:cs typeface="Arial"/>
              </a:rPr>
              <a:t>Director, Army National Guard</a:t>
            </a:r>
          </a:p>
          <a:p>
            <a:pPr algn="ctr"/>
            <a:r>
              <a:rPr lang="en-US" sz="1400" b="1" dirty="0" smtClean="0">
                <a:latin typeface="Arial"/>
                <a:cs typeface="Arial"/>
              </a:rPr>
              <a:t>LTG Timothy </a:t>
            </a:r>
            <a:r>
              <a:rPr lang="en-US" sz="1400" b="1" dirty="0" err="1" smtClean="0">
                <a:latin typeface="Arial"/>
                <a:cs typeface="Arial"/>
              </a:rPr>
              <a:t>Kadavy</a:t>
            </a:r>
            <a:endParaRPr lang="en-US" sz="1400" b="1" dirty="0">
              <a:latin typeface="Arial"/>
              <a:cs typeface="Arial"/>
            </a:endParaRPr>
          </a:p>
        </p:txBody>
      </p:sp>
      <p:sp>
        <p:nvSpPr>
          <p:cNvPr id="27" name="TextBox 26"/>
          <p:cNvSpPr txBox="1"/>
          <p:nvPr/>
        </p:nvSpPr>
        <p:spPr>
          <a:xfrm>
            <a:off x="5217892" y="6258580"/>
            <a:ext cx="3127817" cy="523220"/>
          </a:xfrm>
          <a:prstGeom prst="rect">
            <a:avLst/>
          </a:prstGeom>
          <a:noFill/>
        </p:spPr>
        <p:txBody>
          <a:bodyPr wrap="none" rtlCol="0">
            <a:spAutoFit/>
          </a:bodyPr>
          <a:lstStyle/>
          <a:p>
            <a:pPr algn="ctr"/>
            <a:r>
              <a:rPr lang="en-US" sz="1400" b="1" dirty="0" smtClean="0">
                <a:latin typeface="Arial"/>
                <a:cs typeface="Arial"/>
              </a:rPr>
              <a:t>Commander, US Pacific Command</a:t>
            </a:r>
          </a:p>
          <a:p>
            <a:pPr algn="ctr"/>
            <a:r>
              <a:rPr lang="en-US" sz="1400" b="1" dirty="0" smtClean="0">
                <a:latin typeface="Arial"/>
                <a:cs typeface="Arial"/>
              </a:rPr>
              <a:t>ADM Harry Harris</a:t>
            </a:r>
            <a:endParaRPr lang="en-US" sz="1400" b="1" dirty="0">
              <a:latin typeface="Arial"/>
              <a:cs typeface="Arial"/>
            </a:endParaRPr>
          </a:p>
        </p:txBody>
      </p:sp>
      <p:pic>
        <p:nvPicPr>
          <p:cNvPr id="21" name="Picture 20" descr="150423-Z-CA180-012.jpg"/>
          <p:cNvPicPr>
            <a:picLocks noChangeAspect="1"/>
          </p:cNvPicPr>
          <p:nvPr/>
        </p:nvPicPr>
        <p:blipFill rotWithShape="1">
          <a:blip r:embed="rId5" cstate="print">
            <a:extLst>
              <a:ext uri="{28A0092B-C50C-407E-A947-70E740481C1C}">
                <a14:useLocalDpi xmlns:a14="http://schemas.microsoft.com/office/drawing/2010/main" val="0"/>
              </a:ext>
            </a:extLst>
          </a:blip>
          <a:srcRect l="11083" t="7596" r="15330"/>
          <a:stretch/>
        </p:blipFill>
        <p:spPr>
          <a:xfrm>
            <a:off x="95249" y="76200"/>
            <a:ext cx="3058386" cy="2743200"/>
          </a:xfrm>
          <a:prstGeom prst="rect">
            <a:avLst/>
          </a:prstGeom>
        </p:spPr>
      </p:pic>
      <p:pic>
        <p:nvPicPr>
          <p:cNvPr id="3" name="Picture 2" descr="WalkerOdiernoPic-f577546d.jpg"/>
          <p:cNvPicPr>
            <a:picLocks noChangeAspect="1"/>
          </p:cNvPicPr>
          <p:nvPr/>
        </p:nvPicPr>
        <p:blipFill rotWithShape="1">
          <a:blip r:embed="rId6">
            <a:extLst>
              <a:ext uri="{28A0092B-C50C-407E-A947-70E740481C1C}">
                <a14:useLocalDpi xmlns:a14="http://schemas.microsoft.com/office/drawing/2010/main" val="0"/>
              </a:ext>
            </a:extLst>
          </a:blip>
          <a:srcRect l="5270" r="2921"/>
          <a:stretch/>
        </p:blipFill>
        <p:spPr>
          <a:xfrm>
            <a:off x="5760903" y="76200"/>
            <a:ext cx="3287848" cy="2743200"/>
          </a:xfrm>
          <a:prstGeom prst="rect">
            <a:avLst/>
          </a:prstGeom>
        </p:spPr>
      </p:pic>
      <p:pic>
        <p:nvPicPr>
          <p:cNvPr id="4" name="Picture 3" descr="ash_carter.pdf"/>
          <p:cNvPicPr>
            <a:picLocks noChangeAspect="1"/>
          </p:cNvPicPr>
          <p:nvPr/>
        </p:nvPicPr>
        <p:blipFill rotWithShape="1">
          <a:blip r:embed="rId7" cstate="print">
            <a:extLst>
              <a:ext uri="{28A0092B-C50C-407E-A947-70E740481C1C}">
                <a14:useLocalDpi xmlns:a14="http://schemas.microsoft.com/office/drawing/2010/main" val="0"/>
              </a:ext>
            </a:extLst>
          </a:blip>
          <a:srcRect l="4114" t="10663" r="14559"/>
          <a:stretch/>
        </p:blipFill>
        <p:spPr>
          <a:xfrm>
            <a:off x="3492418" y="76200"/>
            <a:ext cx="1929703" cy="2743200"/>
          </a:xfrm>
          <a:prstGeom prst="rect">
            <a:avLst/>
          </a:prstGeom>
        </p:spPr>
      </p:pic>
      <p:sp>
        <p:nvSpPr>
          <p:cNvPr id="22" name="TextBox 21"/>
          <p:cNvSpPr txBox="1"/>
          <p:nvPr/>
        </p:nvSpPr>
        <p:spPr>
          <a:xfrm>
            <a:off x="3480054" y="2819400"/>
            <a:ext cx="1980029" cy="523220"/>
          </a:xfrm>
          <a:prstGeom prst="rect">
            <a:avLst/>
          </a:prstGeom>
          <a:noFill/>
        </p:spPr>
        <p:txBody>
          <a:bodyPr wrap="none" rtlCol="0">
            <a:spAutoFit/>
          </a:bodyPr>
          <a:lstStyle/>
          <a:p>
            <a:pPr algn="ctr"/>
            <a:r>
              <a:rPr lang="en-US" sz="1400" b="1" dirty="0" smtClean="0">
                <a:latin typeface="Arial"/>
                <a:cs typeface="Arial"/>
              </a:rPr>
              <a:t>Secretary of Defense</a:t>
            </a:r>
          </a:p>
          <a:p>
            <a:pPr algn="ctr"/>
            <a:r>
              <a:rPr lang="en-US" sz="1400" b="1" dirty="0" smtClean="0">
                <a:latin typeface="Arial"/>
                <a:cs typeface="Arial"/>
              </a:rPr>
              <a:t>Ash Carter</a:t>
            </a:r>
            <a:endParaRPr lang="en-US" sz="1400" b="1" dirty="0">
              <a:latin typeface="Arial"/>
              <a:cs typeface="Arial"/>
            </a:endParaRPr>
          </a:p>
        </p:txBody>
      </p:sp>
      <p:sp>
        <p:nvSpPr>
          <p:cNvPr id="23" name="TextBox 22"/>
          <p:cNvSpPr txBox="1"/>
          <p:nvPr/>
        </p:nvSpPr>
        <p:spPr>
          <a:xfrm>
            <a:off x="5852816" y="2819400"/>
            <a:ext cx="3104030" cy="523220"/>
          </a:xfrm>
          <a:prstGeom prst="rect">
            <a:avLst/>
          </a:prstGeom>
          <a:noFill/>
        </p:spPr>
        <p:txBody>
          <a:bodyPr wrap="none" rtlCol="0">
            <a:spAutoFit/>
          </a:bodyPr>
          <a:lstStyle/>
          <a:p>
            <a:pPr algn="ctr"/>
            <a:r>
              <a:rPr lang="en-US" sz="1400" b="1" dirty="0" smtClean="0">
                <a:latin typeface="Arial"/>
                <a:cs typeface="Arial"/>
              </a:rPr>
              <a:t>38</a:t>
            </a:r>
            <a:r>
              <a:rPr lang="en-US" sz="1400" b="1" baseline="30000" dirty="0" smtClean="0">
                <a:latin typeface="Arial"/>
                <a:cs typeface="Arial"/>
              </a:rPr>
              <a:t>th</a:t>
            </a:r>
            <a:r>
              <a:rPr lang="en-US" sz="1400" b="1" dirty="0" smtClean="0">
                <a:latin typeface="Arial"/>
                <a:cs typeface="Arial"/>
              </a:rPr>
              <a:t> Chief of Staff of the U.S. Army</a:t>
            </a:r>
          </a:p>
          <a:p>
            <a:pPr algn="ctr"/>
            <a:r>
              <a:rPr lang="en-US" sz="1400" b="1" dirty="0" smtClean="0">
                <a:latin typeface="Arial"/>
                <a:cs typeface="Arial"/>
              </a:rPr>
              <a:t>GEN Ray </a:t>
            </a:r>
            <a:r>
              <a:rPr lang="en-US" sz="1400" b="1" dirty="0" err="1" smtClean="0">
                <a:latin typeface="Arial"/>
                <a:cs typeface="Arial"/>
              </a:rPr>
              <a:t>Odierno</a:t>
            </a:r>
            <a:endParaRPr lang="en-US" sz="1400" b="1" dirty="0">
              <a:latin typeface="Arial"/>
              <a:cs typeface="Arial"/>
            </a:endParaRPr>
          </a:p>
        </p:txBody>
      </p:sp>
    </p:spTree>
    <p:extLst>
      <p:ext uri="{BB962C8B-B14F-4D97-AF65-F5344CB8AC3E}">
        <p14:creationId xmlns:p14="http://schemas.microsoft.com/office/powerpoint/2010/main" val="950299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10326</TotalTime>
  <Words>4000</Words>
  <Application>Microsoft Macintosh PowerPoint</Application>
  <PresentationFormat>On-screen Show (4:3)</PresentationFormat>
  <Paragraphs>425</Paragraphs>
  <Slides>32</Slides>
  <Notes>26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Photo Editor Photo</vt:lpstr>
      <vt:lpstr>Department of Military and Veterans Affairs  </vt:lpstr>
      <vt:lpstr>PowerPoint Presentation</vt:lpstr>
      <vt:lpstr>PowerPoint Presentation</vt:lpstr>
      <vt:lpstr>DMVA Vision and Core Values</vt:lpstr>
      <vt:lpstr>DMVA Commissioner’s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 National Guard (ANG)  </vt:lpstr>
      <vt:lpstr>PowerPoint Presentation</vt:lpstr>
      <vt:lpstr>PowerPoint Presentation</vt:lpstr>
      <vt:lpstr>Total Force</vt:lpstr>
      <vt:lpstr>At Home</vt:lpstr>
      <vt:lpstr>Deployed</vt:lpstr>
      <vt:lpstr>Current and Future</vt:lpstr>
      <vt:lpstr>Health of the Force</vt:lpstr>
      <vt:lpstr>Discussion</vt:lpstr>
      <vt:lpstr>Alaska Army National Guard</vt:lpstr>
      <vt:lpstr>AKARNG Vision and Mission</vt:lpstr>
      <vt:lpstr>AKARNG Locations</vt:lpstr>
      <vt:lpstr>AKARNG FY15-19  End Strength Authorization</vt:lpstr>
      <vt:lpstr>Alaska Army National Guard 2015 Deployments</vt:lpstr>
      <vt:lpstr>PowerPoint Presentation</vt:lpstr>
      <vt:lpstr>State Partnership Program Alaska - Mongolia </vt:lpstr>
      <vt:lpstr>AKARNG Rural Engagement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Elmore</dc:creator>
  <cp:lastModifiedBy>Ron Clarke</cp:lastModifiedBy>
  <cp:revision>146</cp:revision>
  <cp:lastPrinted>2015-09-09T21:41:55Z</cp:lastPrinted>
  <dcterms:created xsi:type="dcterms:W3CDTF">2015-01-23T18:27:19Z</dcterms:created>
  <dcterms:modified xsi:type="dcterms:W3CDTF">2016-02-09T06:53:26Z</dcterms:modified>
</cp:coreProperties>
</file>