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7" r:id="rId3"/>
    <p:sldId id="265" r:id="rId4"/>
    <p:sldId id="274" r:id="rId5"/>
    <p:sldId id="267" r:id="rId6"/>
    <p:sldId id="279" r:id="rId7"/>
    <p:sldId id="275" r:id="rId8"/>
    <p:sldId id="286" r:id="rId9"/>
    <p:sldId id="288" r:id="rId10"/>
    <p:sldId id="283" r:id="rId11"/>
    <p:sldId id="290" r:id="rId12"/>
    <p:sldId id="268" r:id="rId13"/>
    <p:sldId id="289" r:id="rId14"/>
    <p:sldId id="263" r:id="rId15"/>
    <p:sldId id="271" r:id="rId16"/>
    <p:sldId id="270" r:id="rId17"/>
    <p:sldId id="269" r:id="rId18"/>
    <p:sldId id="257" r:id="rId19"/>
    <p:sldId id="258" r:id="rId20"/>
    <p:sldId id="259" r:id="rId21"/>
    <p:sldId id="295" r:id="rId22"/>
    <p:sldId id="276" r:id="rId23"/>
    <p:sldId id="272" r:id="rId24"/>
    <p:sldId id="273" r:id="rId25"/>
    <p:sldId id="278" r:id="rId26"/>
    <p:sldId id="260" r:id="rId27"/>
    <p:sldId id="291" r:id="rId28"/>
    <p:sldId id="293" r:id="rId29"/>
    <p:sldId id="292" r:id="rId30"/>
    <p:sldId id="261" r:id="rId31"/>
    <p:sldId id="262" r:id="rId32"/>
    <p:sldId id="285" r:id="rId33"/>
    <p:sldId id="280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801" autoAdjust="0"/>
    <p:restoredTop sz="94660"/>
  </p:normalViewPr>
  <p:slideViewPr>
    <p:cSldViewPr>
      <p:cViewPr varScale="1">
        <p:scale>
          <a:sx n="127" d="100"/>
          <a:sy n="127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3FB5D5D-904B-4D31-B6EC-A66BE061B67D}" type="datetimeFigureOut">
              <a:rPr lang="en-US"/>
              <a:pPr>
                <a:defRPr/>
              </a:pPr>
              <a:t>2/4/2009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D55D9AD-B00E-4257-ABB1-A07CD29B2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A22E8CF-35F9-45B6-A9F1-AABE69947EB0}" type="datetimeFigureOut">
              <a:rPr lang="en-US"/>
              <a:pPr>
                <a:defRPr/>
              </a:pPr>
              <a:t>2/4/2009</a:t>
            </a:fld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24A8DE-E80A-4741-9792-5DDDE2580A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D76C15-DC3A-4F19-BB87-80F583CC1C7F}" type="datetime1">
              <a:rPr lang="en-US"/>
              <a:pPr>
                <a:defRPr/>
              </a:pPr>
              <a:t>2/4/2009</a:t>
            </a:fld>
            <a:endParaRPr lang="en-US" dirty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372249-BF7A-4C00-8F5E-E17E26548B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6E2E0-B018-4AC1-9FD9-AF1738A2CF1E}" type="datetime1">
              <a:rPr lang="en-US"/>
              <a:pPr>
                <a:defRPr/>
              </a:pPr>
              <a:t>2/4/2009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B6B5-32C3-4888-9A8B-3F45E587BA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77AA6-BD63-4EF8-B8B4-2F46ECEF6508}" type="datetime1">
              <a:rPr lang="en-US"/>
              <a:pPr>
                <a:defRPr/>
              </a:pPr>
              <a:t>2/4/2009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DB9A0-3B49-43BF-B566-A25B9D6B3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D7499-46BF-4267-95DB-F9C468C0DE87}" type="datetime1">
              <a:rPr lang="en-US"/>
              <a:pPr>
                <a:defRPr/>
              </a:pPr>
              <a:t>2/4/2009</a:t>
            </a:fld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195F7-19F6-484A-83CC-B3EBC1E87A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65C0-A61C-4E02-91A1-62AA1A7ADE51}" type="datetime1">
              <a:rPr lang="en-US"/>
              <a:pPr>
                <a:defRPr/>
              </a:pPr>
              <a:t>2/4/2009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2E10E-6CCE-471F-91DD-5EBBE8FF4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349CB7-F3F7-46DF-AEDF-D7C327CDF347}" type="datetime1">
              <a:rPr lang="en-US"/>
              <a:pPr>
                <a:defRPr/>
              </a:pPr>
              <a:t>2/4/2009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E14AE5-197C-48DC-A080-590CC81FB1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C97B8-A178-4332-A25A-124FEDE010EC}" type="datetime1">
              <a:rPr lang="en-US"/>
              <a:pPr>
                <a:defRPr/>
              </a:pPr>
              <a:t>2/4/2009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778CC-4DCA-4E68-A73D-A0D8E28EA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C66646-D207-403B-808A-2A16D2D71A5C}" type="datetime1">
              <a:rPr lang="en-US"/>
              <a:pPr>
                <a:defRPr/>
              </a:pPr>
              <a:t>2/4/2009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5CE9EC-5E97-4100-9DEC-FAB9C61BF9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EAD9-6E0B-4463-90DE-64622604065A}" type="datetime1">
              <a:rPr lang="en-US"/>
              <a:pPr>
                <a:defRPr/>
              </a:pPr>
              <a:t>2/4/2009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7435-11A6-4509-A9F4-29CF902D8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AE5A98-33DF-4087-ABE3-8A31AA047B1C}" type="datetime1">
              <a:rPr lang="en-US"/>
              <a:pPr>
                <a:defRPr/>
              </a:pPr>
              <a:t>2/4/2009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D16195-7C51-4940-AF2D-DB1FA6D47A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28ADA2-4EF7-4CEA-B10F-DC12B3BB929D}" type="datetime1">
              <a:rPr lang="en-US"/>
              <a:pPr>
                <a:defRPr/>
              </a:pPr>
              <a:t>2/4/2009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6073E8-2BD2-4F33-A9F9-20AFB365E8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D119F6-3BC2-46B1-92A0-85A323C16E4D}" type="datetime1">
              <a:rPr lang="en-US"/>
              <a:pPr>
                <a:defRPr/>
              </a:pPr>
              <a:t>2/4/2009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7B9023-1EC9-4F14-9293-D98D48C22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855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7F9F9B8-3155-4011-8848-6542B6B4C851}" type="datetime1">
              <a:rPr lang="en-US"/>
              <a:pPr>
                <a:defRPr/>
              </a:pPr>
              <a:t>2/4/2009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rgbClr val="5C5C5C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6BDCF35A-861C-42B7-9EA2-4AB33DCDB0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8" r:id="rId3"/>
    <p:sldLayoutId id="2147483695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3" r:id="rId10"/>
    <p:sldLayoutId id="2147483692" r:id="rId11"/>
    <p:sldLayoutId id="214748369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00000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4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FDDC7-9289-4A22-B8E8-2E1ACFE07163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95400"/>
            <a:ext cx="7407275" cy="17526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5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Overview of Fall 2008 Revenue Forecast &amp; January 2009 Update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7407275" cy="1752600"/>
          </a:xfrm>
        </p:spPr>
        <p:txBody>
          <a:bodyPr/>
          <a:lstStyle/>
          <a:p>
            <a:pPr marL="26988" eaLnBrk="1" hangingPunct="1">
              <a:lnSpc>
                <a:spcPct val="90000"/>
              </a:lnSpc>
            </a:pPr>
            <a:r>
              <a:rPr lang="en-US" sz="4400" i="1" smtClean="0">
                <a:solidFill>
                  <a:schemeClr val="accent2"/>
                </a:solidFill>
              </a:rPr>
              <a:t>Presentation to the </a:t>
            </a:r>
            <a:br>
              <a:rPr lang="en-US" sz="4400" i="1" smtClean="0">
                <a:solidFill>
                  <a:schemeClr val="accent2"/>
                </a:solidFill>
              </a:rPr>
            </a:br>
            <a:r>
              <a:rPr lang="en-US" sz="4400" i="1" smtClean="0">
                <a:solidFill>
                  <a:schemeClr val="accent2"/>
                </a:solidFill>
              </a:rPr>
              <a:t>Senate Finance Committee</a:t>
            </a:r>
            <a:br>
              <a:rPr lang="en-US" sz="4400" i="1" smtClean="0">
                <a:solidFill>
                  <a:schemeClr val="accent2"/>
                </a:solidFill>
              </a:rPr>
            </a:br>
            <a:r>
              <a:rPr lang="en-US" sz="4400" i="1" smtClean="0">
                <a:solidFill>
                  <a:schemeClr val="accent2"/>
                </a:solidFill>
              </a:rPr>
              <a:t>February 5, 2009</a:t>
            </a:r>
          </a:p>
          <a:p>
            <a:pPr marL="26988" eaLnBrk="1" hangingPunct="1">
              <a:lnSpc>
                <a:spcPct val="90000"/>
              </a:lnSpc>
            </a:pPr>
            <a:r>
              <a:rPr lang="en-US" sz="4400" i="1" smtClean="0">
                <a:solidFill>
                  <a:schemeClr val="accent2"/>
                </a:solidFill>
              </a:rPr>
              <a:t>Alaska Department of Revenue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AC737-2D31-4146-A8C4-46F47338FC17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27038"/>
            <a:ext cx="7791450" cy="6397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“Delphi” Session </a:t>
            </a:r>
            <a: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3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819" name="Content Placeholder 8"/>
          <p:cNvSpPr>
            <a:spLocks noGrp="1"/>
          </p:cNvSpPr>
          <p:nvPr>
            <p:ph idx="1"/>
          </p:nvPr>
        </p:nvSpPr>
        <p:spPr>
          <a:xfrm>
            <a:off x="1219200" y="1219200"/>
            <a:ext cx="7639050" cy="4800600"/>
          </a:xfrm>
        </p:spPr>
        <p:txBody>
          <a:bodyPr/>
          <a:lstStyle/>
          <a:p>
            <a:r>
              <a:rPr lang="en-US" sz="2800" b="1" smtClean="0"/>
              <a:t>Modified “Delphi” technique</a:t>
            </a:r>
          </a:p>
          <a:p>
            <a:r>
              <a:rPr lang="en-US" sz="2800" b="1" smtClean="0"/>
              <a:t>Oct 7, 2008:  Prices averaging $92.85</a:t>
            </a:r>
          </a:p>
          <a:p>
            <a:r>
              <a:rPr lang="en-US" sz="2800" b="1" smtClean="0"/>
              <a:t>Expanded Invitee List: 50 Invitees, 29 Participants from DOR, DNR, DOL, OMB, University, Legislative Finance, Legislature, outside participants  </a:t>
            </a:r>
          </a:p>
          <a:p>
            <a:r>
              <a:rPr lang="en-US" sz="2800" b="1" smtClean="0"/>
              <a:t>Presentations: Fundamentals (supply &amp; demand), geopolitics, financial markets, analyst expectations, etc. </a:t>
            </a:r>
          </a:p>
          <a:p>
            <a:r>
              <a:rPr lang="en-US" sz="2800" b="1" smtClean="0"/>
              <a:t>28 forecasts received; Delphi forecast is the “median” forecast of the participants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AFD3D-D355-4963-A968-8DCD3237B3B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2238"/>
            <a:ext cx="80772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Price Forecasts Available At Delphi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943600"/>
            <a:ext cx="7791450" cy="762000"/>
          </a:xfrm>
        </p:spPr>
        <p:txBody>
          <a:bodyPr>
            <a:normAutofit fontScale="5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Sources: Bloomberg, New York Mercantile Exchange, Energy Information Agency</a:t>
            </a:r>
            <a:br>
              <a:rPr lang="en-US" dirty="0" smtClean="0"/>
            </a:br>
            <a:r>
              <a:rPr lang="en-US" dirty="0" smtClean="0"/>
              <a:t>Note: Only Analyst Average, EIA and NYMEX were presented at Delphi. Merrill Lynch and Goldman Sachs were included in Analyst Average.</a:t>
            </a:r>
            <a:endParaRPr lang="en-US" dirty="0"/>
          </a:p>
        </p:txBody>
      </p:sp>
      <p:sp>
        <p:nvSpPr>
          <p:cNvPr id="7" name="Straight Connector 6"/>
          <p:cNvSpPr/>
          <p:nvPr/>
        </p:nvSpPr>
        <p:spPr>
          <a:xfrm rot="5400000" flipH="1" flipV="1">
            <a:off x="2495551" y="3417887"/>
            <a:ext cx="4152900" cy="2222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30288"/>
            <a:ext cx="770572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D0815-851A-4B57-BBB1-B39C1D00937D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122238"/>
            <a:ext cx="7499350" cy="9445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Oil Price Volatility – 80% decline in 5 months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27656" name="Content Placeholder 2"/>
          <p:cNvSpPr>
            <a:spLocks noGrp="1"/>
          </p:cNvSpPr>
          <p:nvPr>
            <p:ph idx="1"/>
          </p:nvPr>
        </p:nvSpPr>
        <p:spPr>
          <a:xfrm>
            <a:off x="1435100" y="6324600"/>
            <a:ext cx="749935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smtClean="0"/>
              <a:t>Source:  Reuters, Bloomberg</a:t>
            </a:r>
          </a:p>
        </p:txBody>
      </p:sp>
      <p:sp>
        <p:nvSpPr>
          <p:cNvPr id="7" name="Straight Connector 6"/>
          <p:cNvSpPr/>
          <p:nvPr/>
        </p:nvSpPr>
        <p:spPr>
          <a:xfrm rot="5400000" flipH="1" flipV="1">
            <a:off x="2495551" y="3417887"/>
            <a:ext cx="4152900" cy="2222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27653" name="Object 7"/>
          <p:cNvGraphicFramePr>
            <a:graphicFrameLocks noChangeAspect="1"/>
          </p:cNvGraphicFramePr>
          <p:nvPr/>
        </p:nvGraphicFramePr>
        <p:xfrm>
          <a:off x="1039813" y="931863"/>
          <a:ext cx="7924800" cy="5316537"/>
        </p:xfrm>
        <a:graphic>
          <a:graphicData uri="http://schemas.openxmlformats.org/presentationml/2006/ole">
            <p:oleObj spid="_x0000_s27653" r:id="rId3" imgW="7925487" imgH="531617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 txBox="1">
            <a:spLocks noGrp="1"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765B387-D666-4406-908B-DCC81F7DE34F}" type="slidenum">
              <a:rPr lang="en-US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 dirty="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35100" y="122238"/>
            <a:ext cx="7499350" cy="9445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Oil Price Volatility – Two of the Most Volatile Years in History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1435100" y="6324600"/>
            <a:ext cx="749935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smtClean="0"/>
              <a:t>Source:  Reuters, Bloomberg, DOR Analysis</a:t>
            </a:r>
          </a:p>
        </p:txBody>
      </p:sp>
      <p:sp>
        <p:nvSpPr>
          <p:cNvPr id="7" name="Straight Connector 6"/>
          <p:cNvSpPr/>
          <p:nvPr/>
        </p:nvSpPr>
        <p:spPr>
          <a:xfrm rot="5400000" flipH="1" flipV="1">
            <a:off x="2495551" y="3417887"/>
            <a:ext cx="4152900" cy="2222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73152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7E980-E185-4EA0-BF3B-17F414ADB89B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122238"/>
            <a:ext cx="749935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Price Forecasts as of 11/6/2008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6324600"/>
            <a:ext cx="7499350" cy="381000"/>
          </a:xfrm>
        </p:spPr>
        <p:txBody>
          <a:bodyPr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Source: Bloomberg, Wall St Journal, Energy Information Agency</a:t>
            </a:r>
            <a:endParaRPr lang="en-US" dirty="0"/>
          </a:p>
        </p:txBody>
      </p:sp>
      <p:sp>
        <p:nvSpPr>
          <p:cNvPr id="7" name="Straight Connector 6"/>
          <p:cNvSpPr/>
          <p:nvPr/>
        </p:nvSpPr>
        <p:spPr>
          <a:xfrm rot="5400000" flipH="1" flipV="1">
            <a:off x="2495551" y="3417887"/>
            <a:ext cx="4152900" cy="2222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83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746760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FA34C-5925-4916-88C2-38BF4661220D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67650" cy="944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Our Forecast Was a Blend…</a:t>
            </a:r>
            <a:endParaRPr lang="en-US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435100" y="6248400"/>
            <a:ext cx="749935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smtClean="0"/>
              <a:t>Source:  EIA, NYMEX, Alaska Department of Revenue</a:t>
            </a:r>
          </a:p>
        </p:txBody>
      </p:sp>
      <p:sp>
        <p:nvSpPr>
          <p:cNvPr id="7" name="Straight Connector 6"/>
          <p:cNvSpPr/>
          <p:nvPr/>
        </p:nvSpPr>
        <p:spPr>
          <a:xfrm rot="5400000" flipH="1" flipV="1">
            <a:off x="2495551" y="3417887"/>
            <a:ext cx="4152900" cy="2222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513" y="990600"/>
            <a:ext cx="745648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404DD-05AC-4C54-B6D9-06D98FA22F9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765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How Did We Get to Our Price Forecast?</a:t>
            </a:r>
            <a:endParaRPr lang="en-US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33" name="Content Placeholder 2"/>
          <p:cNvSpPr>
            <a:spLocks noGrp="1"/>
          </p:cNvSpPr>
          <p:nvPr>
            <p:ph idx="1"/>
          </p:nvPr>
        </p:nvSpPr>
        <p:spPr>
          <a:xfrm>
            <a:off x="1435100" y="6172200"/>
            <a:ext cx="749935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smtClean="0"/>
              <a:t>Source:  Alaska Department of Revenue</a:t>
            </a:r>
          </a:p>
        </p:txBody>
      </p:sp>
      <p:sp>
        <p:nvSpPr>
          <p:cNvPr id="7" name="Straight Connector 6"/>
          <p:cNvSpPr/>
          <p:nvPr/>
        </p:nvSpPr>
        <p:spPr>
          <a:xfrm rot="5400000" flipH="1" flipV="1">
            <a:off x="2495551" y="3417887"/>
            <a:ext cx="4152900" cy="2222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1143000" y="1219200"/>
          <a:ext cx="7847013" cy="4572000"/>
        </p:xfrm>
        <a:graphic>
          <a:graphicData uri="http://schemas.openxmlformats.org/presentationml/2006/ole">
            <p:oleObj spid="_x0000_s26630" name="Worksheet" r:id="rId3" imgW="5562632" imgH="32860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946BF-8A98-4544-981C-DAE9A61B401A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2238"/>
            <a:ext cx="763905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Fall 2008 DOR Oil Price Forecast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6324600"/>
            <a:ext cx="7499350" cy="381000"/>
          </a:xfrm>
        </p:spPr>
        <p:txBody>
          <a:bodyPr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Source:  Fall 2008 Revenue Sources Book</a:t>
            </a:r>
            <a:endParaRPr lang="en-US" dirty="0"/>
          </a:p>
        </p:txBody>
      </p:sp>
      <p:sp>
        <p:nvSpPr>
          <p:cNvPr id="7" name="Straight Connector 6"/>
          <p:cNvSpPr/>
          <p:nvPr/>
        </p:nvSpPr>
        <p:spPr>
          <a:xfrm rot="5400000" flipH="1" flipV="1">
            <a:off x="2495551" y="3417887"/>
            <a:ext cx="4152900" cy="2222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371600" y="1066800"/>
          <a:ext cx="7327900" cy="5029200"/>
        </p:xfrm>
        <a:graphic>
          <a:graphicData uri="http://schemas.openxmlformats.org/presentationml/2006/ole">
            <p:oleObj spid="_x0000_s25603" name="Worksheet" r:id="rId3" imgW="3981394" imgH="287664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57B33-94EF-4FF4-BC38-DFC274635580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122238"/>
            <a:ext cx="749935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Price Forecasts for Jan-Mar 2009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6324600"/>
            <a:ext cx="7499350" cy="381000"/>
          </a:xfrm>
        </p:spPr>
        <p:txBody>
          <a:bodyPr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Source: Bloomberg Analyst Survey</a:t>
            </a:r>
            <a:endParaRPr lang="en-US" dirty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600"/>
            <a:ext cx="7510463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6C9AC-E0B0-49C0-BAE8-1AB79C499ACB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122238"/>
            <a:ext cx="749935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Price Forecasts for Jan-Mar 2009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6324600"/>
            <a:ext cx="7499350" cy="381000"/>
          </a:xfrm>
        </p:spPr>
        <p:txBody>
          <a:bodyPr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Source: Bloomberg Analyst Survey</a:t>
            </a:r>
            <a:endParaRPr lang="en-US" dirty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7775575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raight Connector 6"/>
          <p:cNvSpPr/>
          <p:nvPr/>
        </p:nvSpPr>
        <p:spPr>
          <a:xfrm rot="5400000" flipH="1" flipV="1">
            <a:off x="2495551" y="3417887"/>
            <a:ext cx="4152900" cy="2222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4C6A3-4126-4F06-8448-C0F92E6F8A9B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71600" y="762000"/>
            <a:ext cx="7407275" cy="147161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sz="6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Oil and Gas Revenue Forecast Variables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95400" y="30480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362200" y="26670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5400">
                <a:solidFill>
                  <a:schemeClr val="accent2"/>
                </a:solidFill>
                <a:latin typeface="Gill Sans MT" pitchFamily="34" charset="0"/>
              </a:rPr>
              <a:t>Production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362200" y="35814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5400">
                <a:solidFill>
                  <a:schemeClr val="accent2"/>
                </a:solidFill>
                <a:latin typeface="Gill Sans MT" pitchFamily="34" charset="0"/>
              </a:rPr>
              <a:t>Price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362200" y="45720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5400">
                <a:solidFill>
                  <a:schemeClr val="accent2"/>
                </a:solidFill>
                <a:latin typeface="Gill Sans MT" pitchFamily="34" charset="0"/>
              </a:rPr>
              <a:t>Costs / Investment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60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460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46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  <p:bldP spid="460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3C063-592E-433D-8903-9632435D87D1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2238"/>
            <a:ext cx="779145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Price Forecasts for Calendar 2009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6324600"/>
            <a:ext cx="7499350" cy="381000"/>
          </a:xfrm>
        </p:spPr>
        <p:txBody>
          <a:bodyPr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Source: Bloomberg Analyst Survey</a:t>
            </a:r>
            <a:endParaRPr lang="en-US" dirty="0"/>
          </a:p>
        </p:txBody>
      </p:sp>
      <p:sp>
        <p:nvSpPr>
          <p:cNvPr id="7" name="Straight Connector 6"/>
          <p:cNvSpPr/>
          <p:nvPr/>
        </p:nvSpPr>
        <p:spPr>
          <a:xfrm rot="5400000" flipH="1" flipV="1">
            <a:off x="2495551" y="3417887"/>
            <a:ext cx="4152900" cy="2222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55675"/>
            <a:ext cx="7620000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8F036-07DA-4754-9058-E4C6E55C6BC8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639050" cy="944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Updated FY 2009 Oil Price Forecast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6324600"/>
            <a:ext cx="7499350" cy="381000"/>
          </a:xfrm>
        </p:spPr>
        <p:txBody>
          <a:bodyPr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Source:  January 2009 Forecast Update</a:t>
            </a:r>
            <a:endParaRPr lang="en-US" dirty="0"/>
          </a:p>
        </p:txBody>
      </p:sp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1219200" y="1447800"/>
          <a:ext cx="7789863" cy="3810000"/>
        </p:xfrm>
        <a:graphic>
          <a:graphicData uri="http://schemas.openxmlformats.org/presentationml/2006/ole">
            <p:oleObj spid="_x0000_s94213" name="Worksheet" r:id="rId3" imgW="3686283" imgH="180971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AE503-7EA1-4345-ACEE-5242C04186C5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71600" y="762000"/>
            <a:ext cx="7407275" cy="147161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sz="6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Oil and Gas Revenue Forecast Variables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295400" y="30480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362200" y="26670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5400">
                <a:solidFill>
                  <a:schemeClr val="accent2"/>
                </a:solidFill>
                <a:latin typeface="Gill Sans MT" pitchFamily="34" charset="0"/>
              </a:rPr>
              <a:t>Production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362200" y="35814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5400">
                <a:solidFill>
                  <a:schemeClr val="accent2"/>
                </a:solidFill>
                <a:latin typeface="Gill Sans MT" pitchFamily="34" charset="0"/>
              </a:rPr>
              <a:t>Price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362200" y="45720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5400">
                <a:solidFill>
                  <a:schemeClr val="accent2"/>
                </a:solidFill>
                <a:latin typeface="Gill Sans MT" pitchFamily="34" charset="0"/>
              </a:rPr>
              <a:t>Costs / Investment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5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D0D7D-C192-4894-98BC-2B7482326F24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715250" cy="9445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Lease Expenditures (Costs)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1435100" y="6248400"/>
            <a:ext cx="749935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smtClean="0"/>
              <a:t>Source:  Alaska Department of Revenue</a:t>
            </a:r>
          </a:p>
        </p:txBody>
      </p:sp>
      <p:sp>
        <p:nvSpPr>
          <p:cNvPr id="7" name="Straight Connector 6"/>
          <p:cNvSpPr/>
          <p:nvPr/>
        </p:nvSpPr>
        <p:spPr>
          <a:xfrm rot="5400000" flipH="1" flipV="1">
            <a:off x="2495551" y="3417887"/>
            <a:ext cx="4152900" cy="2222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62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066800"/>
            <a:ext cx="75803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3157A-2A19-4C30-9DBB-E2E40C3CF4E5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2238"/>
            <a:ext cx="7715250" cy="9445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Lease Expenditures per Barrel</a:t>
            </a:r>
          </a:p>
        </p:txBody>
      </p:sp>
      <p:sp>
        <p:nvSpPr>
          <p:cNvPr id="29704" name="Content Placeholder 2"/>
          <p:cNvSpPr>
            <a:spLocks noGrp="1"/>
          </p:cNvSpPr>
          <p:nvPr>
            <p:ph idx="1"/>
          </p:nvPr>
        </p:nvSpPr>
        <p:spPr>
          <a:xfrm>
            <a:off x="1435100" y="6248400"/>
            <a:ext cx="749935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smtClean="0"/>
              <a:t>Source:  Alaska Department of Revenue</a:t>
            </a: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1143000" y="1295400"/>
          <a:ext cx="7620000" cy="3581400"/>
        </p:xfrm>
        <a:graphic>
          <a:graphicData uri="http://schemas.openxmlformats.org/presentationml/2006/ole">
            <p:oleObj spid="_x0000_s29701" name="Worksheet" r:id="rId3" imgW="4353025" imgH="20574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9CC41-D352-4AD7-B2B4-E2292B4A9EE9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76200"/>
            <a:ext cx="7715250" cy="9445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North Slope Investment</a:t>
            </a:r>
            <a:br>
              <a:rPr lang="en-US" sz="4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(Historical and Projected)</a:t>
            </a:r>
          </a:p>
        </p:txBody>
      </p:sp>
      <p:sp>
        <p:nvSpPr>
          <p:cNvPr id="43016" name="Content Placeholder 2"/>
          <p:cNvSpPr>
            <a:spLocks noGrp="1"/>
          </p:cNvSpPr>
          <p:nvPr>
            <p:ph idx="4294967295"/>
          </p:nvPr>
        </p:nvSpPr>
        <p:spPr>
          <a:xfrm>
            <a:off x="1435100" y="6248400"/>
            <a:ext cx="749935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smtClean="0"/>
              <a:t>Source:  Alaska Department of Revenue</a:t>
            </a:r>
          </a:p>
        </p:txBody>
      </p:sp>
      <p:sp>
        <p:nvSpPr>
          <p:cNvPr id="7" name="Straight Connector 6"/>
          <p:cNvSpPr/>
          <p:nvPr/>
        </p:nvSpPr>
        <p:spPr>
          <a:xfrm rot="5400000" flipH="1" flipV="1">
            <a:off x="2495551" y="3417887"/>
            <a:ext cx="4152900" cy="2222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43013" name="Object 6"/>
          <p:cNvGraphicFramePr>
            <a:graphicFrameLocks noChangeAspect="1"/>
          </p:cNvGraphicFramePr>
          <p:nvPr/>
        </p:nvGraphicFramePr>
        <p:xfrm>
          <a:off x="1219200" y="1295400"/>
          <a:ext cx="7419975" cy="4800600"/>
        </p:xfrm>
        <a:graphic>
          <a:graphicData uri="http://schemas.openxmlformats.org/presentationml/2006/ole">
            <p:oleObj spid="_x0000_s43013" r:id="rId3" imgW="7419475" imgH="479796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2AB1A-B41E-4B0F-A208-DAEE1BF53667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91450" cy="9445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FY 2009 Total Revenue</a:t>
            </a:r>
            <a:endParaRPr lang="en-US" sz="3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6248400"/>
            <a:ext cx="7499350" cy="381000"/>
          </a:xfrm>
        </p:spPr>
        <p:txBody>
          <a:bodyPr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Source:  January Forecast Update</a:t>
            </a:r>
            <a:endParaRPr lang="en-US" dirty="0"/>
          </a:p>
        </p:txBody>
      </p:sp>
      <p:sp>
        <p:nvSpPr>
          <p:cNvPr id="7" name="Straight Connector 6"/>
          <p:cNvSpPr/>
          <p:nvPr/>
        </p:nvSpPr>
        <p:spPr>
          <a:xfrm rot="5400000" flipH="1" flipV="1">
            <a:off x="2495551" y="3417887"/>
            <a:ext cx="4152900" cy="2222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1828800" y="990600"/>
          <a:ext cx="5562600" cy="5181600"/>
        </p:xfrm>
        <a:graphic>
          <a:graphicData uri="http://schemas.openxmlformats.org/presentationml/2006/ole">
            <p:oleObj spid="_x0000_s3082" name="Worksheet" r:id="rId3" imgW="2943309" imgH="281930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498D3-7C6A-40E4-9BAE-6D5C7F7A733D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31838"/>
            <a:ext cx="7791450" cy="6397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Restricted vs. Unrestricted Revenues</a:t>
            </a:r>
            <a: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3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03" name="Content Placeholder 8"/>
          <p:cNvSpPr>
            <a:spLocks noGrp="1"/>
          </p:cNvSpPr>
          <p:nvPr>
            <p:ph idx="1"/>
          </p:nvPr>
        </p:nvSpPr>
        <p:spPr>
          <a:xfrm>
            <a:off x="1219200" y="1447800"/>
            <a:ext cx="7639050" cy="4953000"/>
          </a:xfrm>
        </p:spPr>
        <p:txBody>
          <a:bodyPr/>
          <a:lstStyle/>
          <a:p>
            <a:r>
              <a:rPr lang="en-US" sz="2800" b="1" smtClean="0"/>
              <a:t>All revenue is classified as either “Restricted” or “Unrestricted”</a:t>
            </a:r>
          </a:p>
          <a:p>
            <a:r>
              <a:rPr lang="en-US" sz="2800" b="1" smtClean="0"/>
              <a:t>All amounts in the presentation are Unrestricted Revenue only.</a:t>
            </a:r>
          </a:p>
          <a:p>
            <a:r>
              <a:rPr lang="en-US" sz="2800" b="1" smtClean="0"/>
              <a:t>Restricted = Use of this revenue is restricted by constitution, state or federal law,  trust or debt restrictions, or customary practice. </a:t>
            </a:r>
          </a:p>
          <a:p>
            <a:r>
              <a:rPr lang="en-US" sz="2800" b="1" smtClean="0"/>
              <a:t>Unrestricted = Revenue available for general appropriation. This is the amount typically discussed in budget context.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C72F7-0C6D-4C6E-ABDD-1AF9058937E2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791450" cy="6397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Sources of Unrestricted Revenue</a:t>
            </a:r>
            <a: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3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3427" name="Content Placeholder 8"/>
          <p:cNvSpPr>
            <a:spLocks noGrp="1"/>
          </p:cNvSpPr>
          <p:nvPr>
            <p:ph idx="1"/>
          </p:nvPr>
        </p:nvSpPr>
        <p:spPr>
          <a:xfrm>
            <a:off x="1219200" y="1447800"/>
            <a:ext cx="7639050" cy="4953000"/>
          </a:xfrm>
        </p:spPr>
        <p:txBody>
          <a:bodyPr/>
          <a:lstStyle/>
          <a:p>
            <a:r>
              <a:rPr lang="en-US" sz="2800" b="1" smtClean="0"/>
              <a:t>Oil – Property tax, Corporate Income Tax, Production Tax (ACES), Royalties. </a:t>
            </a:r>
          </a:p>
          <a:p>
            <a:pPr lvl="1"/>
            <a:r>
              <a:rPr lang="en-US" sz="2000" b="1" i="1" smtClean="0"/>
              <a:t>Oil will make up 87% of unrestricted revenue in FY 2009</a:t>
            </a:r>
            <a:br>
              <a:rPr lang="en-US" sz="2000" b="1" i="1" smtClean="0"/>
            </a:br>
            <a:endParaRPr lang="en-US" sz="2000" b="1" i="1" smtClean="0"/>
          </a:p>
          <a:p>
            <a:r>
              <a:rPr lang="en-US" sz="2800" b="1" smtClean="0"/>
              <a:t>Investment Earnings – On General Fund</a:t>
            </a:r>
            <a:br>
              <a:rPr lang="en-US" sz="2800" b="1" smtClean="0"/>
            </a:br>
            <a:r>
              <a:rPr lang="en-US" sz="2800" b="1" smtClean="0"/>
              <a:t> </a:t>
            </a:r>
          </a:p>
          <a:p>
            <a:r>
              <a:rPr lang="en-US" sz="2800" b="1" smtClean="0"/>
              <a:t>Other Non-Oil – Taxes, Charges for Services, Fines and Forfeitures, Licenses and Permits, Rents and Royalties, Miscellaneous</a:t>
            </a:r>
            <a:br>
              <a:rPr lang="en-US" sz="2800" b="1" smtClean="0"/>
            </a:br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531D7-70C8-4EE6-8063-33DABC00FDCA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9445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FY 2009 Revenue Overview</a:t>
            </a:r>
            <a: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(General Fund Unrestricted Revenue)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6019800"/>
            <a:ext cx="7499350" cy="381000"/>
          </a:xfrm>
        </p:spPr>
        <p:txBody>
          <a:bodyPr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Source:  January 2009 Forecast Update</a:t>
            </a:r>
            <a:endParaRPr lang="en-US" dirty="0"/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1295400" y="1524000"/>
          <a:ext cx="7391400" cy="3962400"/>
        </p:xfrm>
        <a:graphic>
          <a:graphicData uri="http://schemas.openxmlformats.org/presentationml/2006/ole">
            <p:oleObj spid="_x0000_s91139" name="Worksheet" r:id="rId3" imgW="3590993" imgH="183838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7C3BD-6C1A-4EEE-808C-76B076FB3731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71600" y="762000"/>
            <a:ext cx="7407275" cy="147161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sz="6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Interdependency of Forecast Variables</a:t>
            </a:r>
          </a:p>
        </p:txBody>
      </p:sp>
      <p:sp>
        <p:nvSpPr>
          <p:cNvPr id="18435" name="Subtitle 2"/>
          <p:cNvSpPr>
            <a:spLocks noGrp="1"/>
          </p:cNvSpPr>
          <p:nvPr>
            <p:ph type="subTitle" idx="4294967295"/>
          </p:nvPr>
        </p:nvSpPr>
        <p:spPr>
          <a:xfrm>
            <a:off x="1447800" y="2514600"/>
            <a:ext cx="7407275" cy="4191000"/>
          </a:xfrm>
        </p:spPr>
        <p:txBody>
          <a:bodyPr tIns="0"/>
          <a:lstStyle/>
          <a:p>
            <a:pPr marL="26988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4800" smtClean="0">
                <a:solidFill>
                  <a:srgbClr val="000000"/>
                </a:solidFill>
              </a:rPr>
              <a:t>Supply				  Demand</a:t>
            </a:r>
          </a:p>
          <a:p>
            <a:pPr marL="26988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3500" smtClean="0">
              <a:solidFill>
                <a:srgbClr val="000000"/>
              </a:solidFill>
            </a:endParaRPr>
          </a:p>
          <a:p>
            <a:pPr marL="26988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4800" smtClean="0">
                <a:solidFill>
                  <a:srgbClr val="000000"/>
                </a:solidFill>
              </a:rPr>
              <a:t>Price</a:t>
            </a:r>
          </a:p>
          <a:p>
            <a:pPr marL="26988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3500" smtClean="0">
              <a:solidFill>
                <a:srgbClr val="000000"/>
              </a:solidFill>
            </a:endParaRPr>
          </a:p>
          <a:p>
            <a:pPr marL="26988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4400" smtClean="0">
                <a:solidFill>
                  <a:srgbClr val="000000"/>
                </a:solidFill>
              </a:rPr>
              <a:t>Production			Costs /</a:t>
            </a:r>
            <a:br>
              <a:rPr lang="en-US" sz="4400" smtClean="0">
                <a:solidFill>
                  <a:srgbClr val="000000"/>
                </a:solidFill>
              </a:rPr>
            </a:br>
            <a:r>
              <a:rPr lang="en-US" sz="4400" smtClean="0">
                <a:solidFill>
                  <a:srgbClr val="000000"/>
                </a:solidFill>
              </a:rPr>
              <a:t>					Investment</a:t>
            </a:r>
          </a:p>
          <a:p>
            <a:pPr marL="26988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4800" smtClean="0">
              <a:solidFill>
                <a:srgbClr val="000000"/>
              </a:solidFill>
            </a:endParaRPr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3200400" y="32766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 flipV="1">
            <a:off x="5867400" y="3200400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 flipV="1">
            <a:off x="3276600" y="43434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>
            <a:off x="5791200" y="44196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4343400" y="5486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>
            <a:off x="3352800" y="2819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FC761-B3D8-4E7D-BD90-81E767EFFB21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2238"/>
            <a:ext cx="7791450" cy="9445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FY 2009 Non-Oil Revenue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324600"/>
            <a:ext cx="7497763" cy="457200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Source:  January 2009 Forecast Update</a:t>
            </a:r>
            <a:endParaRPr lang="en-US" dirty="0"/>
          </a:p>
        </p:txBody>
      </p:sp>
      <p:sp>
        <p:nvSpPr>
          <p:cNvPr id="7" name="Straight Connector 6"/>
          <p:cNvSpPr/>
          <p:nvPr/>
        </p:nvSpPr>
        <p:spPr>
          <a:xfrm rot="5400000" flipH="1" flipV="1">
            <a:off x="2495551" y="3417887"/>
            <a:ext cx="4152900" cy="2222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1409700" y="990600"/>
          <a:ext cx="6896100" cy="5346700"/>
        </p:xfrm>
        <a:graphic>
          <a:graphicData uri="http://schemas.openxmlformats.org/presentationml/2006/ole">
            <p:oleObj spid="_x0000_s2058" name="Worksheet" r:id="rId3" imgW="3286065" imgH="28766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FAA06-1A53-49E7-B37F-C5CAC104FB3D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924800" cy="9445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FY 2009 Revenue Forecast Comparison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>
          <a:xfrm>
            <a:off x="1295400" y="6172200"/>
            <a:ext cx="7497763" cy="609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smtClean="0"/>
              <a:t>Source:  Fall 2008 Revenue Sources Book and January 2009 Update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71600" y="914400"/>
          <a:ext cx="7391400" cy="5173663"/>
        </p:xfrm>
        <a:graphic>
          <a:graphicData uri="http://schemas.openxmlformats.org/presentationml/2006/ole">
            <p:oleObj spid="_x0000_s1026" name="Worksheet" r:id="rId3" imgW="3809872" imgH="281930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9"/>
          <p:cNvSpPr txBox="1">
            <a:spLocks noGrp="1"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5357170-7894-4E96-A0DC-71C90FBB1F9C}" type="slidenum">
              <a:rPr lang="en-US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sz="1200" dirty="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71600" y="304800"/>
            <a:ext cx="7407275" cy="8382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63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Conclusions</a:t>
            </a:r>
          </a:p>
        </p:txBody>
      </p:sp>
      <p:sp>
        <p:nvSpPr>
          <p:cNvPr id="109571" name="Subtitle 2"/>
          <p:cNvSpPr>
            <a:spLocks noGrp="1"/>
          </p:cNvSpPr>
          <p:nvPr>
            <p:ph type="subTitle" idx="4294967295"/>
          </p:nvPr>
        </p:nvSpPr>
        <p:spPr>
          <a:xfrm>
            <a:off x="1295400" y="1143000"/>
            <a:ext cx="7407275" cy="1752600"/>
          </a:xfrm>
        </p:spPr>
        <p:txBody>
          <a:bodyPr tIns="0"/>
          <a:lstStyle/>
          <a:p>
            <a:pPr marL="26988" indent="0" eaLnBrk="1" hangingPunct="1">
              <a:lnSpc>
                <a:spcPct val="90000"/>
              </a:lnSpc>
            </a:pPr>
            <a:r>
              <a:rPr lang="en-US" sz="4400" smtClean="0">
                <a:solidFill>
                  <a:schemeClr val="accent2"/>
                </a:solidFill>
              </a:rPr>
              <a:t>Record level oil price volatility </a:t>
            </a:r>
          </a:p>
          <a:p>
            <a:pPr marL="26988" indent="0" eaLnBrk="1" hangingPunct="1">
              <a:lnSpc>
                <a:spcPct val="90000"/>
              </a:lnSpc>
            </a:pPr>
            <a:r>
              <a:rPr lang="en-US" sz="4400" smtClean="0">
                <a:solidFill>
                  <a:schemeClr val="accent2"/>
                </a:solidFill>
              </a:rPr>
              <a:t>Price forecast in “ballpark” when issued</a:t>
            </a:r>
          </a:p>
          <a:p>
            <a:pPr marL="301625" lvl="1" indent="0" eaLnBrk="1" hangingPunct="1">
              <a:lnSpc>
                <a:spcPct val="90000"/>
              </a:lnSpc>
            </a:pPr>
            <a:r>
              <a:rPr lang="en-US" sz="4000" i="1" smtClean="0">
                <a:solidFill>
                  <a:schemeClr val="accent2"/>
                </a:solidFill>
              </a:rPr>
              <a:t> Reduced for interim forecast</a:t>
            </a:r>
          </a:p>
          <a:p>
            <a:pPr marL="26988" indent="0" eaLnBrk="1" hangingPunct="1">
              <a:lnSpc>
                <a:spcPct val="90000"/>
              </a:lnSpc>
            </a:pPr>
            <a:r>
              <a:rPr lang="en-US" sz="4400" smtClean="0">
                <a:solidFill>
                  <a:schemeClr val="accent2"/>
                </a:solidFill>
              </a:rPr>
              <a:t>Minimum production level changes from previous forecast</a:t>
            </a:r>
          </a:p>
          <a:p>
            <a:pPr marL="26988" indent="0" eaLnBrk="1" hangingPunct="1">
              <a:lnSpc>
                <a:spcPct val="90000"/>
              </a:lnSpc>
            </a:pPr>
            <a:r>
              <a:rPr lang="en-US" sz="4400" smtClean="0">
                <a:solidFill>
                  <a:schemeClr val="accent2"/>
                </a:solidFill>
              </a:rPr>
              <a:t>Lower prices likely to impact future costs and possibly investment</a:t>
            </a:r>
            <a:br>
              <a:rPr lang="en-US" sz="4400" smtClean="0">
                <a:solidFill>
                  <a:schemeClr val="accent2"/>
                </a:solidFill>
              </a:rPr>
            </a:br>
            <a:endParaRPr lang="en-US" sz="44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C4C92-CE9D-407B-A0FE-6BC017EB96F0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91450" cy="6397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Historical Production and Price Changes as of Fall 2008</a:t>
            </a:r>
            <a:b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0595" name="Content Placeholder 8"/>
          <p:cNvSpPr>
            <a:spLocks noGrp="1"/>
          </p:cNvSpPr>
          <p:nvPr>
            <p:ph idx="1"/>
          </p:nvPr>
        </p:nvSpPr>
        <p:spPr>
          <a:xfrm>
            <a:off x="1295400" y="1371600"/>
            <a:ext cx="7499350" cy="990600"/>
          </a:xfrm>
        </p:spPr>
        <p:txBody>
          <a:bodyPr/>
          <a:lstStyle/>
          <a:p>
            <a:pPr marL="692150" indent="-609600">
              <a:spcAft>
                <a:spcPts val="600"/>
              </a:spcAft>
              <a:buFont typeface="Wingdings 2" pitchFamily="18" charset="2"/>
              <a:buNone/>
            </a:pPr>
            <a:r>
              <a:rPr lang="en-US" sz="3400" i="1" smtClean="0">
                <a:solidFill>
                  <a:srgbClr val="3333CC"/>
                </a:solidFill>
              </a:rPr>
              <a:t>Change in Revenue Forecasting from “cash basis” to “accrual” accounting</a:t>
            </a:r>
          </a:p>
          <a:p>
            <a:pPr marL="692150" indent="-609600">
              <a:spcAft>
                <a:spcPts val="600"/>
              </a:spcAft>
              <a:buFont typeface="Wingdings 2" pitchFamily="18" charset="2"/>
              <a:buNone/>
            </a:pPr>
            <a:r>
              <a:rPr lang="en-US" smtClean="0"/>
              <a:t>	- </a:t>
            </a:r>
            <a:r>
              <a:rPr lang="en-US" sz="2800" smtClean="0"/>
              <a:t>Timing Issue:  Production, prices, and 	revenue received in July for June 	production changed from June to July</a:t>
            </a:r>
            <a:br>
              <a:rPr lang="en-US" sz="2800" smtClean="0"/>
            </a:br>
            <a:r>
              <a:rPr lang="en-US" sz="2800" smtClean="0"/>
              <a:t>- Necessary due to significant monthly 	variation in oil revenues</a:t>
            </a:r>
            <a:br>
              <a:rPr lang="en-US" sz="2800" smtClean="0"/>
            </a:br>
            <a:r>
              <a:rPr lang="en-US" sz="2800" smtClean="0"/>
              <a:t>-	Shift in fiscal year affected historical 	production and price, not revenue</a:t>
            </a:r>
            <a:br>
              <a:rPr lang="en-US" sz="2800" smtClean="0"/>
            </a:br>
            <a:r>
              <a:rPr lang="en-US" sz="2800" smtClean="0"/>
              <a:t>- Greater accuracy in reporting</a:t>
            </a:r>
            <a:br>
              <a:rPr lang="en-US" sz="2800" smtClean="0"/>
            </a:br>
            <a:r>
              <a:rPr lang="en-US" sz="2800" smtClean="0"/>
              <a:t>- Alignment with state financial documents</a:t>
            </a:r>
          </a:p>
          <a:p>
            <a:pPr marL="692150" indent="-609600">
              <a:spcAft>
                <a:spcPts val="600"/>
              </a:spcAft>
              <a:buFont typeface="Wingdings 2" pitchFamily="18" charset="2"/>
              <a:buNone/>
            </a:pPr>
            <a:endParaRPr 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1DBB-DEF0-4437-98E1-D49EE7CBC3BE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71600" y="762000"/>
            <a:ext cx="7407275" cy="147161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sz="6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Oil and Gas Revenue Forecast Variables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295400" y="30480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362200" y="26670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5400">
                <a:solidFill>
                  <a:schemeClr val="accent2"/>
                </a:solidFill>
                <a:latin typeface="Gill Sans MT" pitchFamily="34" charset="0"/>
              </a:rPr>
              <a:t>Production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362200" y="35814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5400">
                <a:solidFill>
                  <a:schemeClr val="accent2"/>
                </a:solidFill>
                <a:latin typeface="Gill Sans MT" pitchFamily="34" charset="0"/>
              </a:rPr>
              <a:t>Price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2362200" y="45720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5400">
                <a:solidFill>
                  <a:schemeClr val="accent2"/>
                </a:solidFill>
                <a:latin typeface="Gill Sans MT" pitchFamily="34" charset="0"/>
              </a:rPr>
              <a:t>Costs / Investment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30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D7628-7FA4-4438-93EB-0E56E1255771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924800" cy="944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ANS Production, History &amp; Forecast</a:t>
            </a:r>
            <a:endParaRPr lang="en-US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295400" y="6172200"/>
            <a:ext cx="7497763" cy="609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Source:  Fall 2008 Revenue Sources Book</a:t>
            </a:r>
          </a:p>
        </p:txBody>
      </p:sp>
      <p:pic>
        <p:nvPicPr>
          <p:cNvPr id="20484" name="Picture 2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600"/>
            <a:ext cx="71628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1"/>
          <p:cNvSpPr txBox="1">
            <a:spLocks noGrp="1"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1201940-3BE4-4C2E-AF19-D7A655EB1B2B}" type="slidenum">
              <a:rPr lang="en-US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 dirty="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76200"/>
            <a:ext cx="7924800" cy="9445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3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Forecasted ANS Production, FY 2009 - 2030</a:t>
            </a:r>
          </a:p>
        </p:txBody>
      </p:sp>
      <p:sp>
        <p:nvSpPr>
          <p:cNvPr id="21511" name="Content Placeholder 2"/>
          <p:cNvSpPr>
            <a:spLocks noGrp="1"/>
          </p:cNvSpPr>
          <p:nvPr>
            <p:ph idx="4294967295"/>
          </p:nvPr>
        </p:nvSpPr>
        <p:spPr>
          <a:xfrm>
            <a:off x="1371600" y="6324600"/>
            <a:ext cx="7497763" cy="381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1800" smtClean="0"/>
              <a:t>Source:  Fall 2008 Revenue Sources Book</a:t>
            </a:r>
          </a:p>
        </p:txBody>
      </p:sp>
      <p:graphicFrame>
        <p:nvGraphicFramePr>
          <p:cNvPr id="21508" name="Object 7"/>
          <p:cNvGraphicFramePr>
            <a:graphicFrameLocks noChangeAspect="1"/>
          </p:cNvGraphicFramePr>
          <p:nvPr/>
        </p:nvGraphicFramePr>
        <p:xfrm>
          <a:off x="1295400" y="838200"/>
          <a:ext cx="7543800" cy="5522913"/>
        </p:xfrm>
        <a:graphic>
          <a:graphicData uri="http://schemas.openxmlformats.org/presentationml/2006/ole">
            <p:oleObj spid="_x0000_s21508" name="Chart" r:id="rId3" imgW="7541406" imgH="551735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BD6C5-9006-4C5A-9B55-84F5EC1E8A21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71600" y="762000"/>
            <a:ext cx="7407275" cy="147161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sz="6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Oil and Gas Revenue Forecast Variables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295400" y="30480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362200" y="26670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5400">
                <a:solidFill>
                  <a:schemeClr val="accent2"/>
                </a:solidFill>
                <a:latin typeface="Gill Sans MT" pitchFamily="34" charset="0"/>
              </a:rPr>
              <a:t>Production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362200" y="35814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5400">
                <a:solidFill>
                  <a:schemeClr val="accent2"/>
                </a:solidFill>
                <a:latin typeface="Gill Sans MT" pitchFamily="34" charset="0"/>
              </a:rPr>
              <a:t>Price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362200" y="45720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5400">
                <a:solidFill>
                  <a:schemeClr val="accent2"/>
                </a:solidFill>
                <a:latin typeface="Gill Sans MT" pitchFamily="34" charset="0"/>
              </a:rPr>
              <a:t>Costs / Investment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40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 rot="5400000" flipH="1" flipV="1">
            <a:off x="5677694" y="2475706"/>
            <a:ext cx="1905000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6325394" y="4647406"/>
            <a:ext cx="2438400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3656807" y="4266406"/>
            <a:ext cx="1676400" cy="158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4418807" y="4647406"/>
            <a:ext cx="2438400" cy="158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2818607" y="3961606"/>
            <a:ext cx="1371600" cy="158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534194" y="2437606"/>
            <a:ext cx="1981200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2209007" y="2894806"/>
            <a:ext cx="1066800" cy="158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21"/>
          <p:cNvSpPr txBox="1">
            <a:spLocks noGrp="1"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181D8D7-5EE3-4B2E-9129-0AB4A16887C3}" type="slidenum">
              <a:rPr lang="en-US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 dirty="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427038"/>
            <a:ext cx="7791450" cy="6397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Forecasting Timeline – part I</a:t>
            </a:r>
            <a: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3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838200"/>
            <a:ext cx="2590800" cy="64611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Oil Price “Delphi” Session (10/7)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1219200" y="2743200"/>
            <a:ext cx="7696200" cy="1309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0" y="1727200"/>
            <a:ext cx="2514600" cy="101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Compile &amp; Review Final FY 2008 Revenues (</a:t>
            </a:r>
            <a:r>
              <a:rPr lang="en-US" b="1" dirty="0"/>
              <a:t>10/16</a:t>
            </a:r>
            <a:r>
              <a:rPr lang="en-US" sz="2000" b="1" dirty="0"/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67000" y="4854575"/>
            <a:ext cx="2286000" cy="70802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Finalize Oil Price Forecast (11/6)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19200" y="3962400"/>
            <a:ext cx="2743200" cy="70802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Finalize Production Forecast (10/29)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1400" y="5791200"/>
            <a:ext cx="2286000" cy="70802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Finalize Costs Forecast (11/10)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15000" y="1295400"/>
            <a:ext cx="2514600" cy="132397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Finalize All Unrestricted Revenue Forecasts (11/11)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72200" y="4648200"/>
            <a:ext cx="2514600" cy="169227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Fiscal Model </a:t>
            </a:r>
            <a:br>
              <a:rPr lang="en-US" sz="2000" b="1" dirty="0"/>
            </a:br>
            <a:r>
              <a:rPr lang="en-US" sz="2000" b="1" dirty="0"/>
              <a:t>(11/12 – 11/14): </a:t>
            </a:r>
          </a:p>
          <a:p>
            <a:pPr algn="ctr">
              <a:defRPr/>
            </a:pPr>
            <a:r>
              <a:rPr lang="en-US" sz="1600" b="1" i="1" dirty="0">
                <a:solidFill>
                  <a:srgbClr val="7030A0"/>
                </a:solidFill>
              </a:rPr>
              <a:t/>
            </a:r>
            <a:br>
              <a:rPr lang="en-US" sz="1600" b="1" i="1" dirty="0">
                <a:solidFill>
                  <a:srgbClr val="7030A0"/>
                </a:solidFill>
              </a:rPr>
            </a:br>
            <a:r>
              <a:rPr lang="en-US" sz="1600" b="1" i="1" dirty="0">
                <a:solidFill>
                  <a:srgbClr val="7030A0"/>
                </a:solidFill>
              </a:rPr>
              <a:t>DOR </a:t>
            </a:r>
            <a:r>
              <a:rPr lang="en-US" sz="1600" b="1" i="1" dirty="0">
                <a:solidFill>
                  <a:srgbClr val="7030A0"/>
                </a:solidFill>
                <a:sym typeface="Wingdings" pitchFamily="2" charset="2"/>
              </a:rPr>
              <a:t> Treasury  APFC  OMB  Treasury  DOR </a:t>
            </a:r>
            <a:endParaRPr lang="en-US" sz="1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rot="16200000" flipV="1">
            <a:off x="6819900" y="2476500"/>
            <a:ext cx="1905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4534694" y="2475706"/>
            <a:ext cx="1905000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5676900" y="4381500"/>
            <a:ext cx="1905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3582194" y="4266406"/>
            <a:ext cx="1371600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837407" y="2666206"/>
            <a:ext cx="1981200" cy="158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2362994" y="3885406"/>
            <a:ext cx="1066800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21"/>
          <p:cNvSpPr txBox="1">
            <a:spLocks noGrp="1"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09234C5-07F5-4D77-939F-5847FA9053F9}" type="slidenum">
              <a:rPr lang="en-US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 dirty="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427038"/>
            <a:ext cx="7791450" cy="6397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Forecasting Timeline – part II</a:t>
            </a:r>
            <a: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3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1600200"/>
            <a:ext cx="2743200" cy="1200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Revenue Forecast Summary to OMB for Budget Development (11/14)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1219200" y="2743200"/>
            <a:ext cx="7696200" cy="1309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19200" y="4114800"/>
            <a:ext cx="2057400" cy="16319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Prepare Narrative and Tables for RSB (First Draft 11/18)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33800" y="4845050"/>
            <a:ext cx="2286000" cy="132397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Internal Review, Revisit Models, RSB to Printer (Final Draft 12/8)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38600" y="990600"/>
            <a:ext cx="2286000" cy="101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Fall 2008 Forecast Released (12/9)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48400" y="4648200"/>
            <a:ext cx="2514600" cy="70802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Governor’s Budget Released (12/15)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000" y="1219200"/>
            <a:ext cx="2514600" cy="132397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Updated Revenue Forecast &amp; Budget Released for FY 2009 (2/2)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1109</TotalTime>
  <Words>701</Words>
  <Application>Microsoft Office PowerPoint</Application>
  <PresentationFormat>On-screen Show (4:3)</PresentationFormat>
  <Paragraphs>139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7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Arial</vt:lpstr>
      <vt:lpstr>Gill Sans MT</vt:lpstr>
      <vt:lpstr>Wingdings 2</vt:lpstr>
      <vt:lpstr>Verdana</vt:lpstr>
      <vt:lpstr>Calibri</vt:lpstr>
      <vt:lpstr>Wingdings</vt:lpstr>
      <vt:lpstr>Solstice</vt:lpstr>
      <vt:lpstr>Solstice</vt:lpstr>
      <vt:lpstr>Solstice</vt:lpstr>
      <vt:lpstr>Solstice</vt:lpstr>
      <vt:lpstr>Solstice</vt:lpstr>
      <vt:lpstr>Solstice</vt:lpstr>
      <vt:lpstr>Solstice</vt:lpstr>
      <vt:lpstr>Chart</vt:lpstr>
      <vt:lpstr>Microsoft Excel Worksheet</vt:lpstr>
      <vt:lpstr>Worksheet</vt:lpstr>
      <vt:lpstr>Overview of Fall 2008 Revenue Forecast &amp; January 2009 Update</vt:lpstr>
      <vt:lpstr>Oil and Gas Revenue Forecast Variables</vt:lpstr>
      <vt:lpstr>Interdependency of Forecast Variables</vt:lpstr>
      <vt:lpstr>Oil and Gas Revenue Forecast Variables</vt:lpstr>
      <vt:lpstr>ANS Production, History &amp; Forecast</vt:lpstr>
      <vt:lpstr>Forecasted ANS Production, FY 2009 - 2030</vt:lpstr>
      <vt:lpstr>Oil and Gas Revenue Forecast Variables</vt:lpstr>
      <vt:lpstr>The Forecasting Timeline – part I </vt:lpstr>
      <vt:lpstr>The Forecasting Timeline – part II </vt:lpstr>
      <vt:lpstr>The “Delphi” Session  </vt:lpstr>
      <vt:lpstr>Price Forecasts Available At Delphi</vt:lpstr>
      <vt:lpstr>Oil Price Volatility – 80% decline in 5 months </vt:lpstr>
      <vt:lpstr>Oil Price Volatility – Two of the Most Volatile Years in History</vt:lpstr>
      <vt:lpstr>Price Forecasts as of 11/6/2008</vt:lpstr>
      <vt:lpstr>Our Forecast Was a Blend…</vt:lpstr>
      <vt:lpstr>How Did We Get to Our Price Forecast?</vt:lpstr>
      <vt:lpstr>Fall 2008 DOR Oil Price Forecast</vt:lpstr>
      <vt:lpstr>Price Forecasts for Jan-Mar 2009</vt:lpstr>
      <vt:lpstr>Price Forecasts for Jan-Mar 2009</vt:lpstr>
      <vt:lpstr>Price Forecasts for Calendar 2009</vt:lpstr>
      <vt:lpstr>Updated FY 2009 Oil Price Forecast</vt:lpstr>
      <vt:lpstr>Oil and Gas Revenue Forecast Variables</vt:lpstr>
      <vt:lpstr>Lease Expenditures (Costs)</vt:lpstr>
      <vt:lpstr>Lease Expenditures per Barrel</vt:lpstr>
      <vt:lpstr>North Slope Investment (Historical and Projected)</vt:lpstr>
      <vt:lpstr>FY 2009 Total Revenue</vt:lpstr>
      <vt:lpstr>Restricted vs. Unrestricted Revenues </vt:lpstr>
      <vt:lpstr>Sources of Unrestricted Revenue </vt:lpstr>
      <vt:lpstr>FY 2009 Revenue Overview  (General Fund Unrestricted Revenue)</vt:lpstr>
      <vt:lpstr>FY 2009 Non-Oil Revenue Detail</vt:lpstr>
      <vt:lpstr>FY 2009 Revenue Forecast Comparison</vt:lpstr>
      <vt:lpstr>Conclusions</vt:lpstr>
      <vt:lpstr>Historical Production and Price Changes as of Fall 2008 </vt:lpstr>
    </vt:vector>
  </TitlesOfParts>
  <Company>DOR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Stickel</dc:creator>
  <cp:lastModifiedBy>clnienhuis</cp:lastModifiedBy>
  <cp:revision>84</cp:revision>
  <dcterms:created xsi:type="dcterms:W3CDTF">2009-01-16T23:27:57Z</dcterms:created>
  <dcterms:modified xsi:type="dcterms:W3CDTF">2009-02-05T01:29:04Z</dcterms:modified>
</cp:coreProperties>
</file>