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727" r:id="rId1"/>
  </p:sldMasterIdLst>
  <p:notesMasterIdLst>
    <p:notesMasterId r:id="rId15"/>
  </p:notesMasterIdLst>
  <p:handoutMasterIdLst>
    <p:handoutMasterId r:id="rId16"/>
  </p:handoutMasterIdLst>
  <p:sldIdLst>
    <p:sldId id="830" r:id="rId2"/>
    <p:sldId id="822" r:id="rId3"/>
    <p:sldId id="816" r:id="rId4"/>
    <p:sldId id="832" r:id="rId5"/>
    <p:sldId id="833" r:id="rId6"/>
    <p:sldId id="825" r:id="rId7"/>
    <p:sldId id="826" r:id="rId8"/>
    <p:sldId id="835" r:id="rId9"/>
    <p:sldId id="827" r:id="rId10"/>
    <p:sldId id="828" r:id="rId11"/>
    <p:sldId id="817" r:id="rId12"/>
    <p:sldId id="824" r:id="rId13"/>
    <p:sldId id="795" r:id="rId14"/>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3DA13D"/>
    <a:srgbClr val="FCBB02"/>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94" autoAdjust="0"/>
    <p:restoredTop sz="90400" autoAdjust="0"/>
  </p:normalViewPr>
  <p:slideViewPr>
    <p:cSldViewPr>
      <p:cViewPr>
        <p:scale>
          <a:sx n="98" d="100"/>
          <a:sy n="98" d="100"/>
        </p:scale>
        <p:origin x="-24" y="-54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39" d="100"/>
          <a:sy n="39" d="100"/>
        </p:scale>
        <p:origin x="-2166" y="-114"/>
      </p:cViewPr>
      <p:guideLst>
        <p:guide orient="horz" pos="292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2741" name="Rectangle 5"/>
          <p:cNvSpPr>
            <a:spLocks noGrp="1" noChangeArrowheads="1"/>
          </p:cNvSpPr>
          <p:nvPr>
            <p:ph type="sldNum" sz="quarter" idx="3"/>
          </p:nvPr>
        </p:nvSpPr>
        <p:spPr bwMode="auto">
          <a:xfrm>
            <a:off x="3972245" y="8831663"/>
            <a:ext cx="3038155" cy="464738"/>
          </a:xfrm>
          <a:prstGeom prst="rect">
            <a:avLst/>
          </a:prstGeom>
          <a:noFill/>
          <a:ln w="9525">
            <a:noFill/>
            <a:miter lim="800000"/>
            <a:headEnd/>
            <a:tailEnd/>
          </a:ln>
          <a:effectLst/>
        </p:spPr>
        <p:txBody>
          <a:bodyPr vert="horz" wrap="square" lIns="95348" tIns="47675" rIns="95348" bIns="47675" numCol="1" anchor="b" anchorCtr="0" compatLnSpc="1">
            <a:prstTxWarp prst="textNoShape">
              <a:avLst/>
            </a:prstTxWarp>
          </a:bodyPr>
          <a:lstStyle>
            <a:lvl1pPr algn="r" defTabSz="953575" eaLnBrk="0" hangingPunct="0">
              <a:spcBef>
                <a:spcPct val="20000"/>
              </a:spcBef>
              <a:defRPr sz="1200"/>
            </a:lvl1pPr>
          </a:lstStyle>
          <a:p>
            <a:pPr>
              <a:defRPr/>
            </a:pPr>
            <a:fld id="{BCEB0E8C-E8A7-480D-91D2-C0C6DF26BC94}" type="slidenum">
              <a:rPr lang="en-US"/>
              <a:pPr>
                <a:defRPr/>
              </a:pPr>
              <a:t>‹#›</a:t>
            </a:fld>
            <a:endParaRPr lang="en-US"/>
          </a:p>
        </p:txBody>
      </p:sp>
    </p:spTree>
    <p:extLst>
      <p:ext uri="{BB962C8B-B14F-4D97-AF65-F5344CB8AC3E}">
        <p14:creationId xmlns:p14="http://schemas.microsoft.com/office/powerpoint/2010/main" val="2032660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2504" name="Rectangle 8"/>
          <p:cNvSpPr>
            <a:spLocks noGrp="1" noChangeArrowheads="1"/>
          </p:cNvSpPr>
          <p:nvPr>
            <p:ph type="hdr" sz="quarter"/>
          </p:nvPr>
        </p:nvSpPr>
        <p:spPr bwMode="auto">
          <a:xfrm>
            <a:off x="0" y="0"/>
            <a:ext cx="3038155" cy="464738"/>
          </a:xfrm>
          <a:prstGeom prst="rect">
            <a:avLst/>
          </a:prstGeom>
          <a:noFill/>
          <a:ln w="9525">
            <a:noFill/>
            <a:miter lim="800000"/>
            <a:headEnd/>
            <a:tailEnd/>
          </a:ln>
          <a:effectLst/>
        </p:spPr>
        <p:txBody>
          <a:bodyPr vert="horz" wrap="square" lIns="95348" tIns="47675" rIns="95348" bIns="47675" numCol="1" anchor="t" anchorCtr="0" compatLnSpc="1">
            <a:prstTxWarp prst="textNoShape">
              <a:avLst/>
            </a:prstTxWarp>
          </a:bodyPr>
          <a:lstStyle>
            <a:lvl1pPr defTabSz="953575" eaLnBrk="0" hangingPunct="0">
              <a:spcBef>
                <a:spcPct val="20000"/>
              </a:spcBef>
              <a:buFontTx/>
              <a:buChar char="•"/>
              <a:defRPr sz="1200"/>
            </a:lvl1pPr>
          </a:lstStyle>
          <a:p>
            <a:pPr>
              <a:defRPr/>
            </a:pPr>
            <a:endParaRPr lang="en-US"/>
          </a:p>
        </p:txBody>
      </p:sp>
      <p:sp>
        <p:nvSpPr>
          <p:cNvPr id="11267" name="Rectangle 9"/>
          <p:cNvSpPr>
            <a:spLocks noGrp="1" noRot="1" noChangeAspect="1" noChangeArrowheads="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62506" name="Rectangle 10"/>
          <p:cNvSpPr>
            <a:spLocks noGrp="1" noChangeArrowheads="1"/>
          </p:cNvSpPr>
          <p:nvPr>
            <p:ph type="body" sz="quarter" idx="3"/>
          </p:nvPr>
        </p:nvSpPr>
        <p:spPr bwMode="auto">
          <a:xfrm>
            <a:off x="935664" y="4416655"/>
            <a:ext cx="5139073" cy="4182638"/>
          </a:xfrm>
          <a:prstGeom prst="rect">
            <a:avLst/>
          </a:prstGeom>
          <a:noFill/>
          <a:ln w="9525">
            <a:noFill/>
            <a:miter lim="800000"/>
            <a:headEnd/>
            <a:tailEnd/>
          </a:ln>
          <a:effectLst/>
        </p:spPr>
        <p:txBody>
          <a:bodyPr vert="horz" wrap="square" lIns="95348" tIns="47675" rIns="95348" bIns="4767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2507" name="Rectangle 11"/>
          <p:cNvSpPr>
            <a:spLocks noGrp="1" noChangeArrowheads="1"/>
          </p:cNvSpPr>
          <p:nvPr>
            <p:ph type="dt" idx="1"/>
          </p:nvPr>
        </p:nvSpPr>
        <p:spPr bwMode="auto">
          <a:xfrm>
            <a:off x="3972245" y="0"/>
            <a:ext cx="3038155" cy="464738"/>
          </a:xfrm>
          <a:prstGeom prst="rect">
            <a:avLst/>
          </a:prstGeom>
          <a:noFill/>
          <a:ln w="9525">
            <a:noFill/>
            <a:miter lim="800000"/>
            <a:headEnd/>
            <a:tailEnd/>
          </a:ln>
          <a:effectLst/>
        </p:spPr>
        <p:txBody>
          <a:bodyPr vert="horz" wrap="square" lIns="95348" tIns="47675" rIns="95348" bIns="47675" numCol="1" anchor="t" anchorCtr="0" compatLnSpc="1">
            <a:prstTxWarp prst="textNoShape">
              <a:avLst/>
            </a:prstTxWarp>
          </a:bodyPr>
          <a:lstStyle>
            <a:lvl1pPr algn="r" defTabSz="953575" eaLnBrk="0" hangingPunct="0">
              <a:spcBef>
                <a:spcPct val="20000"/>
              </a:spcBef>
              <a:buFontTx/>
              <a:buChar char="•"/>
              <a:defRPr sz="1200"/>
            </a:lvl1pPr>
          </a:lstStyle>
          <a:p>
            <a:pPr>
              <a:defRPr/>
            </a:pPr>
            <a:endParaRPr lang="en-US"/>
          </a:p>
        </p:txBody>
      </p:sp>
      <p:sp>
        <p:nvSpPr>
          <p:cNvPr id="362508" name="Rectangle 12"/>
          <p:cNvSpPr>
            <a:spLocks noGrp="1" noChangeArrowheads="1"/>
          </p:cNvSpPr>
          <p:nvPr>
            <p:ph type="ftr" sz="quarter" idx="4"/>
          </p:nvPr>
        </p:nvSpPr>
        <p:spPr bwMode="auto">
          <a:xfrm>
            <a:off x="0" y="8831663"/>
            <a:ext cx="3038155" cy="464738"/>
          </a:xfrm>
          <a:prstGeom prst="rect">
            <a:avLst/>
          </a:prstGeom>
          <a:noFill/>
          <a:ln w="9525">
            <a:noFill/>
            <a:miter lim="800000"/>
            <a:headEnd/>
            <a:tailEnd/>
          </a:ln>
          <a:effectLst/>
        </p:spPr>
        <p:txBody>
          <a:bodyPr vert="horz" wrap="square" lIns="95348" tIns="47675" rIns="95348" bIns="47675" numCol="1" anchor="b" anchorCtr="0" compatLnSpc="1">
            <a:prstTxWarp prst="textNoShape">
              <a:avLst/>
            </a:prstTxWarp>
          </a:bodyPr>
          <a:lstStyle>
            <a:lvl1pPr defTabSz="953575" eaLnBrk="0" hangingPunct="0">
              <a:spcBef>
                <a:spcPct val="20000"/>
              </a:spcBef>
              <a:buFontTx/>
              <a:buChar char="•"/>
              <a:defRPr sz="1200"/>
            </a:lvl1pPr>
          </a:lstStyle>
          <a:p>
            <a:pPr>
              <a:defRPr/>
            </a:pPr>
            <a:endParaRPr lang="en-US"/>
          </a:p>
        </p:txBody>
      </p:sp>
      <p:sp>
        <p:nvSpPr>
          <p:cNvPr id="362509" name="Rectangle 13"/>
          <p:cNvSpPr>
            <a:spLocks noGrp="1" noChangeArrowheads="1"/>
          </p:cNvSpPr>
          <p:nvPr>
            <p:ph type="sldNum" sz="quarter" idx="5"/>
          </p:nvPr>
        </p:nvSpPr>
        <p:spPr bwMode="auto">
          <a:xfrm>
            <a:off x="3972245" y="8831663"/>
            <a:ext cx="3038155" cy="464738"/>
          </a:xfrm>
          <a:prstGeom prst="rect">
            <a:avLst/>
          </a:prstGeom>
          <a:noFill/>
          <a:ln w="9525">
            <a:noFill/>
            <a:miter lim="800000"/>
            <a:headEnd/>
            <a:tailEnd/>
          </a:ln>
          <a:effectLst/>
        </p:spPr>
        <p:txBody>
          <a:bodyPr vert="horz" wrap="square" lIns="95348" tIns="47675" rIns="95348" bIns="47675" numCol="1" anchor="b" anchorCtr="0" compatLnSpc="1">
            <a:prstTxWarp prst="textNoShape">
              <a:avLst/>
            </a:prstTxWarp>
          </a:bodyPr>
          <a:lstStyle>
            <a:lvl1pPr algn="r" defTabSz="953575" eaLnBrk="0" hangingPunct="0">
              <a:spcBef>
                <a:spcPct val="20000"/>
              </a:spcBef>
              <a:buFontTx/>
              <a:buChar char="•"/>
              <a:defRPr sz="1200"/>
            </a:lvl1pPr>
          </a:lstStyle>
          <a:p>
            <a:pPr>
              <a:defRPr/>
            </a:pPr>
            <a:fld id="{35BE367E-51CD-455C-AA79-3F25C4B5AA66}" type="slidenum">
              <a:rPr lang="en-US"/>
              <a:pPr>
                <a:defRPr/>
              </a:pPr>
              <a:t>‹#›</a:t>
            </a:fld>
            <a:endParaRPr lang="en-US"/>
          </a:p>
        </p:txBody>
      </p:sp>
    </p:spTree>
    <p:extLst>
      <p:ext uri="{BB962C8B-B14F-4D97-AF65-F5344CB8AC3E}">
        <p14:creationId xmlns:p14="http://schemas.microsoft.com/office/powerpoint/2010/main" val="5580799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3"/>
          <p:cNvSpPr>
            <a:spLocks noGrp="1" noChangeArrowheads="1"/>
          </p:cNvSpPr>
          <p:nvPr>
            <p:ph type="sldNum" sz="quarter" idx="5"/>
          </p:nvPr>
        </p:nvSpPr>
        <p:spPr>
          <a:noFill/>
        </p:spPr>
        <p:txBody>
          <a:bodyPr/>
          <a:lstStyle/>
          <a:p>
            <a:fld id="{CC7414CA-429B-4C01-A829-C7E59FF99037}" type="slidenum">
              <a:rPr lang="en-US" smtClean="0"/>
              <a:pPr/>
              <a:t>1</a:t>
            </a:fld>
            <a:endParaRPr lang="en-US"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r>
              <a:rPr lang="en-US" dirty="0" smtClean="0"/>
              <a:t>Humpback</a:t>
            </a:r>
            <a:r>
              <a:rPr lang="en-US" baseline="0" dirty="0" smtClean="0"/>
              <a:t> </a:t>
            </a:r>
            <a:r>
              <a:rPr lang="en-US" baseline="0" dirty="0" err="1" smtClean="0"/>
              <a:t>cr</a:t>
            </a:r>
            <a:r>
              <a:rPr lang="en-US" baseline="0" smtClean="0"/>
              <a:t> hydro 1250 kW</a:t>
            </a: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BE367E-51CD-455C-AA79-3F25C4B5AA66}" type="slidenum">
              <a:rPr lang="en-US" smtClean="0"/>
              <a:pPr>
                <a:defRPr/>
              </a:pPr>
              <a:t>2</a:t>
            </a:fld>
            <a:endParaRPr lang="en-US"/>
          </a:p>
        </p:txBody>
      </p:sp>
    </p:spTree>
    <p:extLst>
      <p:ext uri="{BB962C8B-B14F-4D97-AF65-F5344CB8AC3E}">
        <p14:creationId xmlns:p14="http://schemas.microsoft.com/office/powerpoint/2010/main" val="23746762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208 funded projects</a:t>
            </a:r>
          </a:p>
          <a:p>
            <a:r>
              <a:rPr lang="en-US" dirty="0" smtClean="0"/>
              <a:t>165 grants in place</a:t>
            </a:r>
          </a:p>
          <a:p>
            <a:r>
              <a:rPr lang="en-US" dirty="0" smtClean="0"/>
              <a:t>Strong</a:t>
            </a:r>
            <a:r>
              <a:rPr lang="en-US" baseline="0" dirty="0" smtClean="0"/>
              <a:t> commitment from the Parnell administration for Renewable projects</a:t>
            </a:r>
            <a:endParaRPr 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575" eaLnBrk="0" hangingPunct="0">
              <a:defRPr>
                <a:solidFill>
                  <a:schemeClr val="tx1"/>
                </a:solidFill>
                <a:latin typeface="Tahoma" pitchFamily="34" charset="0"/>
              </a:defRPr>
            </a:lvl1pPr>
            <a:lvl2pPr marL="760261" indent="-292408" defTabSz="953575" eaLnBrk="0" hangingPunct="0">
              <a:defRPr>
                <a:solidFill>
                  <a:schemeClr val="tx1"/>
                </a:solidFill>
                <a:latin typeface="Tahoma" pitchFamily="34" charset="0"/>
              </a:defRPr>
            </a:lvl2pPr>
            <a:lvl3pPr marL="1169632" indent="-233926" defTabSz="953575" eaLnBrk="0" hangingPunct="0">
              <a:defRPr>
                <a:solidFill>
                  <a:schemeClr val="tx1"/>
                </a:solidFill>
                <a:latin typeface="Tahoma" pitchFamily="34" charset="0"/>
              </a:defRPr>
            </a:lvl3pPr>
            <a:lvl4pPr marL="1637485" indent="-233926" defTabSz="953575" eaLnBrk="0" hangingPunct="0">
              <a:defRPr>
                <a:solidFill>
                  <a:schemeClr val="tx1"/>
                </a:solidFill>
                <a:latin typeface="Tahoma" pitchFamily="34" charset="0"/>
              </a:defRPr>
            </a:lvl4pPr>
            <a:lvl5pPr marL="2105337" indent="-233926" defTabSz="953575" eaLnBrk="0" hangingPunct="0">
              <a:defRPr>
                <a:solidFill>
                  <a:schemeClr val="tx1"/>
                </a:solidFill>
                <a:latin typeface="Tahoma" pitchFamily="34" charset="0"/>
              </a:defRPr>
            </a:lvl5pPr>
            <a:lvl6pPr marL="2573190" indent="-233926" defTabSz="953575" eaLnBrk="0" fontAlgn="base" hangingPunct="0">
              <a:spcBef>
                <a:spcPct val="0"/>
              </a:spcBef>
              <a:spcAft>
                <a:spcPct val="0"/>
              </a:spcAft>
              <a:defRPr>
                <a:solidFill>
                  <a:schemeClr val="tx1"/>
                </a:solidFill>
                <a:latin typeface="Tahoma" pitchFamily="34" charset="0"/>
              </a:defRPr>
            </a:lvl6pPr>
            <a:lvl7pPr marL="3041043" indent="-233926" defTabSz="953575" eaLnBrk="0" fontAlgn="base" hangingPunct="0">
              <a:spcBef>
                <a:spcPct val="0"/>
              </a:spcBef>
              <a:spcAft>
                <a:spcPct val="0"/>
              </a:spcAft>
              <a:defRPr>
                <a:solidFill>
                  <a:schemeClr val="tx1"/>
                </a:solidFill>
                <a:latin typeface="Tahoma" pitchFamily="34" charset="0"/>
              </a:defRPr>
            </a:lvl7pPr>
            <a:lvl8pPr marL="3508896" indent="-233926" defTabSz="953575" eaLnBrk="0" fontAlgn="base" hangingPunct="0">
              <a:spcBef>
                <a:spcPct val="0"/>
              </a:spcBef>
              <a:spcAft>
                <a:spcPct val="0"/>
              </a:spcAft>
              <a:defRPr>
                <a:solidFill>
                  <a:schemeClr val="tx1"/>
                </a:solidFill>
                <a:latin typeface="Tahoma" pitchFamily="34" charset="0"/>
              </a:defRPr>
            </a:lvl8pPr>
            <a:lvl9pPr marL="3976748" indent="-233926" defTabSz="953575" eaLnBrk="0" fontAlgn="base" hangingPunct="0">
              <a:spcBef>
                <a:spcPct val="0"/>
              </a:spcBef>
              <a:spcAft>
                <a:spcPct val="0"/>
              </a:spcAft>
              <a:defRPr>
                <a:solidFill>
                  <a:schemeClr val="tx1"/>
                </a:solidFill>
                <a:latin typeface="Tahoma" pitchFamily="34" charset="0"/>
              </a:defRPr>
            </a:lvl9pPr>
          </a:lstStyle>
          <a:p>
            <a:fld id="{0C74E709-B8BF-4A6C-BB9E-9B87B4AD2475}" type="slidenum">
              <a:rPr lang="en-US" smtClean="0"/>
              <a:pPr/>
              <a:t>3</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208 funded projects</a:t>
            </a:r>
          </a:p>
          <a:p>
            <a:r>
              <a:rPr lang="en-US" dirty="0" smtClean="0"/>
              <a:t>165 grants in place</a:t>
            </a:r>
          </a:p>
          <a:p>
            <a:r>
              <a:rPr lang="en-US" dirty="0" smtClean="0"/>
              <a:t>Strong</a:t>
            </a:r>
            <a:r>
              <a:rPr lang="en-US" baseline="0" dirty="0" smtClean="0"/>
              <a:t> commitment from the Parnell administration for Renewable projects</a:t>
            </a:r>
            <a:endParaRPr 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575" eaLnBrk="0" hangingPunct="0">
              <a:defRPr>
                <a:solidFill>
                  <a:schemeClr val="tx1"/>
                </a:solidFill>
                <a:latin typeface="Tahoma" pitchFamily="34" charset="0"/>
              </a:defRPr>
            </a:lvl1pPr>
            <a:lvl2pPr marL="760261" indent="-292408" defTabSz="953575" eaLnBrk="0" hangingPunct="0">
              <a:defRPr>
                <a:solidFill>
                  <a:schemeClr val="tx1"/>
                </a:solidFill>
                <a:latin typeface="Tahoma" pitchFamily="34" charset="0"/>
              </a:defRPr>
            </a:lvl2pPr>
            <a:lvl3pPr marL="1169632" indent="-233926" defTabSz="953575" eaLnBrk="0" hangingPunct="0">
              <a:defRPr>
                <a:solidFill>
                  <a:schemeClr val="tx1"/>
                </a:solidFill>
                <a:latin typeface="Tahoma" pitchFamily="34" charset="0"/>
              </a:defRPr>
            </a:lvl3pPr>
            <a:lvl4pPr marL="1637485" indent="-233926" defTabSz="953575" eaLnBrk="0" hangingPunct="0">
              <a:defRPr>
                <a:solidFill>
                  <a:schemeClr val="tx1"/>
                </a:solidFill>
                <a:latin typeface="Tahoma" pitchFamily="34" charset="0"/>
              </a:defRPr>
            </a:lvl4pPr>
            <a:lvl5pPr marL="2105337" indent="-233926" defTabSz="953575" eaLnBrk="0" hangingPunct="0">
              <a:defRPr>
                <a:solidFill>
                  <a:schemeClr val="tx1"/>
                </a:solidFill>
                <a:latin typeface="Tahoma" pitchFamily="34" charset="0"/>
              </a:defRPr>
            </a:lvl5pPr>
            <a:lvl6pPr marL="2573190" indent="-233926" defTabSz="953575" eaLnBrk="0" fontAlgn="base" hangingPunct="0">
              <a:spcBef>
                <a:spcPct val="0"/>
              </a:spcBef>
              <a:spcAft>
                <a:spcPct val="0"/>
              </a:spcAft>
              <a:defRPr>
                <a:solidFill>
                  <a:schemeClr val="tx1"/>
                </a:solidFill>
                <a:latin typeface="Tahoma" pitchFamily="34" charset="0"/>
              </a:defRPr>
            </a:lvl6pPr>
            <a:lvl7pPr marL="3041043" indent="-233926" defTabSz="953575" eaLnBrk="0" fontAlgn="base" hangingPunct="0">
              <a:spcBef>
                <a:spcPct val="0"/>
              </a:spcBef>
              <a:spcAft>
                <a:spcPct val="0"/>
              </a:spcAft>
              <a:defRPr>
                <a:solidFill>
                  <a:schemeClr val="tx1"/>
                </a:solidFill>
                <a:latin typeface="Tahoma" pitchFamily="34" charset="0"/>
              </a:defRPr>
            </a:lvl7pPr>
            <a:lvl8pPr marL="3508896" indent="-233926" defTabSz="953575" eaLnBrk="0" fontAlgn="base" hangingPunct="0">
              <a:spcBef>
                <a:spcPct val="0"/>
              </a:spcBef>
              <a:spcAft>
                <a:spcPct val="0"/>
              </a:spcAft>
              <a:defRPr>
                <a:solidFill>
                  <a:schemeClr val="tx1"/>
                </a:solidFill>
                <a:latin typeface="Tahoma" pitchFamily="34" charset="0"/>
              </a:defRPr>
            </a:lvl8pPr>
            <a:lvl9pPr marL="3976748" indent="-233926" defTabSz="953575" eaLnBrk="0" fontAlgn="base" hangingPunct="0">
              <a:spcBef>
                <a:spcPct val="0"/>
              </a:spcBef>
              <a:spcAft>
                <a:spcPct val="0"/>
              </a:spcAft>
              <a:defRPr>
                <a:solidFill>
                  <a:schemeClr val="tx1"/>
                </a:solidFill>
                <a:latin typeface="Tahoma" pitchFamily="34" charset="0"/>
              </a:defRPr>
            </a:lvl9pPr>
          </a:lstStyle>
          <a:p>
            <a:fld id="{0C74E709-B8BF-4A6C-BB9E-9B87B4AD2475}" type="slidenum">
              <a:rPr lang="en-US" smtClean="0"/>
              <a:pPr/>
              <a:t>4</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208 funded projects</a:t>
            </a:r>
          </a:p>
          <a:p>
            <a:r>
              <a:rPr lang="en-US" dirty="0" smtClean="0"/>
              <a:t>165 grants in place</a:t>
            </a:r>
          </a:p>
          <a:p>
            <a:r>
              <a:rPr lang="en-US" dirty="0" smtClean="0"/>
              <a:t>Strong</a:t>
            </a:r>
            <a:r>
              <a:rPr lang="en-US" baseline="0" dirty="0" smtClean="0"/>
              <a:t> commitment from the Parnell administration for Renewable projects</a:t>
            </a:r>
            <a:endParaRPr lang="en-US" dirty="0"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575" eaLnBrk="0" hangingPunct="0">
              <a:defRPr>
                <a:solidFill>
                  <a:schemeClr val="tx1"/>
                </a:solidFill>
                <a:latin typeface="Tahoma" pitchFamily="34" charset="0"/>
              </a:defRPr>
            </a:lvl1pPr>
            <a:lvl2pPr marL="760261" indent="-292408" defTabSz="953575" eaLnBrk="0" hangingPunct="0">
              <a:defRPr>
                <a:solidFill>
                  <a:schemeClr val="tx1"/>
                </a:solidFill>
                <a:latin typeface="Tahoma" pitchFamily="34" charset="0"/>
              </a:defRPr>
            </a:lvl2pPr>
            <a:lvl3pPr marL="1169632" indent="-233926" defTabSz="953575" eaLnBrk="0" hangingPunct="0">
              <a:defRPr>
                <a:solidFill>
                  <a:schemeClr val="tx1"/>
                </a:solidFill>
                <a:latin typeface="Tahoma" pitchFamily="34" charset="0"/>
              </a:defRPr>
            </a:lvl3pPr>
            <a:lvl4pPr marL="1637485" indent="-233926" defTabSz="953575" eaLnBrk="0" hangingPunct="0">
              <a:defRPr>
                <a:solidFill>
                  <a:schemeClr val="tx1"/>
                </a:solidFill>
                <a:latin typeface="Tahoma" pitchFamily="34" charset="0"/>
              </a:defRPr>
            </a:lvl4pPr>
            <a:lvl5pPr marL="2105337" indent="-233926" defTabSz="953575" eaLnBrk="0" hangingPunct="0">
              <a:defRPr>
                <a:solidFill>
                  <a:schemeClr val="tx1"/>
                </a:solidFill>
                <a:latin typeface="Tahoma" pitchFamily="34" charset="0"/>
              </a:defRPr>
            </a:lvl5pPr>
            <a:lvl6pPr marL="2573190" indent="-233926" defTabSz="953575" eaLnBrk="0" fontAlgn="base" hangingPunct="0">
              <a:spcBef>
                <a:spcPct val="0"/>
              </a:spcBef>
              <a:spcAft>
                <a:spcPct val="0"/>
              </a:spcAft>
              <a:defRPr>
                <a:solidFill>
                  <a:schemeClr val="tx1"/>
                </a:solidFill>
                <a:latin typeface="Tahoma" pitchFamily="34" charset="0"/>
              </a:defRPr>
            </a:lvl6pPr>
            <a:lvl7pPr marL="3041043" indent="-233926" defTabSz="953575" eaLnBrk="0" fontAlgn="base" hangingPunct="0">
              <a:spcBef>
                <a:spcPct val="0"/>
              </a:spcBef>
              <a:spcAft>
                <a:spcPct val="0"/>
              </a:spcAft>
              <a:defRPr>
                <a:solidFill>
                  <a:schemeClr val="tx1"/>
                </a:solidFill>
                <a:latin typeface="Tahoma" pitchFamily="34" charset="0"/>
              </a:defRPr>
            </a:lvl7pPr>
            <a:lvl8pPr marL="3508896" indent="-233926" defTabSz="953575" eaLnBrk="0" fontAlgn="base" hangingPunct="0">
              <a:spcBef>
                <a:spcPct val="0"/>
              </a:spcBef>
              <a:spcAft>
                <a:spcPct val="0"/>
              </a:spcAft>
              <a:defRPr>
                <a:solidFill>
                  <a:schemeClr val="tx1"/>
                </a:solidFill>
                <a:latin typeface="Tahoma" pitchFamily="34" charset="0"/>
              </a:defRPr>
            </a:lvl8pPr>
            <a:lvl9pPr marL="3976748" indent="-233926" defTabSz="953575" eaLnBrk="0" fontAlgn="base" hangingPunct="0">
              <a:spcBef>
                <a:spcPct val="0"/>
              </a:spcBef>
              <a:spcAft>
                <a:spcPct val="0"/>
              </a:spcAft>
              <a:defRPr>
                <a:solidFill>
                  <a:schemeClr val="tx1"/>
                </a:solidFill>
                <a:latin typeface="Tahoma" pitchFamily="34" charset="0"/>
              </a:defRPr>
            </a:lvl9pPr>
          </a:lstStyle>
          <a:p>
            <a:fld id="{0C74E709-B8BF-4A6C-BB9E-9B87B4AD2475}" type="slidenum">
              <a:rPr lang="en-US" smtClean="0"/>
              <a:pPr/>
              <a:t>5</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Speaking to KEA they have just prepared a briefing paper, apparently on the request of the Governor’s office.  It concludes KEA is saving approximately $0.105/kWh at $2.60/gal fuel.  I have attached it.</a:t>
            </a:r>
          </a:p>
          <a:p>
            <a:r>
              <a:rPr lang="en-US" dirty="0"/>
              <a:t> </a:t>
            </a:r>
          </a:p>
          <a:p>
            <a:r>
              <a:rPr lang="en-US" dirty="0"/>
              <a:t>Since this savings figure applies to only kWh produced by wind and includes depreciation, O&amp;M, and other non-fuel costs, it is not comparable to AVEC figures, which apply to all kWh produced by the </a:t>
            </a:r>
            <a:r>
              <a:rPr lang="en-US" dirty="0" err="1"/>
              <a:t>Toksook</a:t>
            </a:r>
            <a:r>
              <a:rPr lang="en-US" dirty="0"/>
              <a:t> power system and address only fuel cost displacement.  More comparable is Kodiak Electric’s separate estimate that the Pillar Mt project saves approximately $0.016/kWh for every kWh generated by the utility (including diesel and hydro) due to decreased diesel consumption assuming $2.60/gal fuel. </a:t>
            </a:r>
          </a:p>
          <a:p>
            <a:endParaRPr lang="en-US" dirty="0"/>
          </a:p>
          <a:p>
            <a:r>
              <a:rPr lang="en-US" dirty="0"/>
              <a:t>AVEC estimates that its 300 kW wind system in </a:t>
            </a:r>
            <a:r>
              <a:rPr lang="en-US" dirty="0" err="1"/>
              <a:t>Toksook</a:t>
            </a:r>
            <a:r>
              <a:rPr lang="en-US" dirty="0"/>
              <a:t> Bay completed in 2007 saves customers (before PCE) approximately $0.04/kWh in reduced diesel fuel costs.  A recent capacity increase to 400 kW through the Renewable Energy Fund program is expected to increase savings to $0.055/kWh.  An additional $0.02/kWh savings are realized from upgrading efficiency of the diesel system.</a:t>
            </a:r>
          </a:p>
          <a:p>
            <a:r>
              <a:rPr lang="en-US" dirty="0"/>
              <a:t> </a:t>
            </a:r>
          </a:p>
          <a:p>
            <a:r>
              <a:rPr lang="en-US" dirty="0"/>
              <a:t>AVEC estimates these savings as follows:  </a:t>
            </a:r>
          </a:p>
          <a:p>
            <a:r>
              <a:rPr lang="en-US" dirty="0" err="1"/>
              <a:t>Toksook</a:t>
            </a:r>
            <a:r>
              <a:rPr lang="en-US" dirty="0"/>
              <a:t> Bay represents an amalgamated project built in 2006-2007 that closed down two power plants in </a:t>
            </a:r>
            <a:r>
              <a:rPr lang="en-US" dirty="0" err="1"/>
              <a:t>Tununak</a:t>
            </a:r>
            <a:r>
              <a:rPr lang="en-US" dirty="0"/>
              <a:t> and </a:t>
            </a:r>
            <a:r>
              <a:rPr lang="en-US" dirty="0" err="1"/>
              <a:t>Nightmute</a:t>
            </a:r>
            <a:r>
              <a:rPr lang="en-US" dirty="0"/>
              <a:t> and installed 300 kW of wind generation along with a new, more efficient power plant.  Comparing 2005 data for all three communities with 2009 data for the combined system, we show the following.</a:t>
            </a:r>
          </a:p>
          <a:p>
            <a:r>
              <a:rPr lang="en-US" dirty="0"/>
              <a:t> </a:t>
            </a:r>
          </a:p>
          <a:p>
            <a:r>
              <a:rPr lang="en-US" dirty="0"/>
              <a:t>Gross generation in 2005 in all three communities was 3.0 million kWh, using 228,855 gallons of fuel – an efficiency of 12.94 kWh/gallon.   2009 generation was 3.3 million kWh (demonstrating normal growth in consumption) with 600,000 kWh generated by wind and 188,769 gallons of fuel used. Gross fuel efficiency is now 14.38 kWh/gallon or 17.48 if wind and diesel generation are combined.</a:t>
            </a:r>
          </a:p>
          <a:p>
            <a:r>
              <a:rPr lang="en-US" dirty="0"/>
              <a:t> </a:t>
            </a:r>
          </a:p>
          <a:p>
            <a:r>
              <a:rPr lang="en-US" dirty="0"/>
              <a:t>At $3.125/gallon of fuel, the cost of a kWh of electricity in 2009 was 6 cents less than it was in 2005.  Approximately 2 cents is due to the higher efficiency of a consolidated power plant and 4 cents to wind displacement. A fourth wind turbine installed in 2010 is expected to increase wind savings by 1.5 cents, equating to a total cost reduction of 7.5 cents.  As the cost of fuel increases, each dollar increase in the cost of fuel equates to wind savings of an additional 1.9 cents/kWh.</a:t>
            </a:r>
          </a:p>
          <a:p>
            <a:r>
              <a:rPr lang="en-US" dirty="0"/>
              <a:t>Looked at from another perspective, had the project never been built, the 3.3 million kWh generated in 2009 would have required 255,023 gallons of diesel fuel to generate, so the project displaced 66,254 gallons of fuel.  At $3.125 a gallon, this would have equated to an additional fuel cost of 6.27 cents per kWh.</a:t>
            </a:r>
          </a:p>
          <a:p>
            <a:r>
              <a:rPr lang="en-US" dirty="0"/>
              <a:t> </a:t>
            </a:r>
          </a:p>
          <a:p>
            <a:r>
              <a:rPr lang="en-US" dirty="0"/>
              <a:t>Clearly, if the price of diesel increases, savings increase.  AEA/ISER’s latest fuel price projections, based on USDOE forecasts, assume that diesel prices in </a:t>
            </a:r>
            <a:r>
              <a:rPr lang="en-US" dirty="0" err="1"/>
              <a:t>Toksook</a:t>
            </a:r>
            <a:r>
              <a:rPr lang="en-US" dirty="0"/>
              <a:t> Bay will increase to $4.67/gal (in 2010$) by 2030.  At this fuel price savings due to wind energy would increase proportionately to $0.082/kWh.</a:t>
            </a:r>
          </a:p>
          <a:p>
            <a:r>
              <a:rPr lang="en-US" dirty="0"/>
              <a:t> </a:t>
            </a:r>
          </a:p>
          <a:p>
            <a:r>
              <a:rPr lang="en-US" dirty="0"/>
              <a:t>Note that this very simple analysis does not consider all factors like operation and maintenance costs of the diesel and wind system components, changes in diesel system efficiency due to wind integration, and availability of waste heat from diesel generation and/or excess wind energy.  These and other factors are modeled during system design.  But actual savings are best determined by assessing real data from operating systems.  Last spring UA Center for Energy and Power prepared a report on system performance and economics, but concluded that additional data is necessary.  AEA is requiring such detailed data from utilities that receive RE Fund grants.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E020333-04D1-45C9-BA11-D35D67C3704F}" type="slidenum">
              <a:rPr lang="en-US" smtClean="0"/>
              <a:pPr>
                <a:defRPr/>
              </a:pPr>
              <a:t>9</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Bering Straits Native Corp and </a:t>
            </a:r>
            <a:r>
              <a:rPr lang="en-US" dirty="0" err="1"/>
              <a:t>Sitnasauk</a:t>
            </a:r>
            <a:r>
              <a:rPr lang="en-US" dirty="0"/>
              <a:t> own the 1.2 MW wind farm.  Nome Joint Utilities proposed 1.8 MW wind farm plans to use the same intertie.</a:t>
            </a:r>
            <a:endParaRPr lang="en-US" dirty="0" smtClean="0"/>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575" eaLnBrk="0" hangingPunct="0">
              <a:defRPr>
                <a:solidFill>
                  <a:schemeClr val="tx1"/>
                </a:solidFill>
                <a:latin typeface="Tahoma" pitchFamily="34" charset="0"/>
              </a:defRPr>
            </a:lvl1pPr>
            <a:lvl2pPr marL="760261" indent="-292408" defTabSz="953575" eaLnBrk="0" hangingPunct="0">
              <a:defRPr>
                <a:solidFill>
                  <a:schemeClr val="tx1"/>
                </a:solidFill>
                <a:latin typeface="Tahoma" pitchFamily="34" charset="0"/>
              </a:defRPr>
            </a:lvl2pPr>
            <a:lvl3pPr marL="1169632" indent="-233926" defTabSz="953575" eaLnBrk="0" hangingPunct="0">
              <a:defRPr>
                <a:solidFill>
                  <a:schemeClr val="tx1"/>
                </a:solidFill>
                <a:latin typeface="Tahoma" pitchFamily="34" charset="0"/>
              </a:defRPr>
            </a:lvl3pPr>
            <a:lvl4pPr marL="1637485" indent="-233926" defTabSz="953575" eaLnBrk="0" hangingPunct="0">
              <a:defRPr>
                <a:solidFill>
                  <a:schemeClr val="tx1"/>
                </a:solidFill>
                <a:latin typeface="Tahoma" pitchFamily="34" charset="0"/>
              </a:defRPr>
            </a:lvl4pPr>
            <a:lvl5pPr marL="2105337" indent="-233926" defTabSz="953575" eaLnBrk="0" hangingPunct="0">
              <a:defRPr>
                <a:solidFill>
                  <a:schemeClr val="tx1"/>
                </a:solidFill>
                <a:latin typeface="Tahoma" pitchFamily="34" charset="0"/>
              </a:defRPr>
            </a:lvl5pPr>
            <a:lvl6pPr marL="2573190" indent="-233926" defTabSz="953575" eaLnBrk="0" fontAlgn="base" hangingPunct="0">
              <a:spcBef>
                <a:spcPct val="0"/>
              </a:spcBef>
              <a:spcAft>
                <a:spcPct val="0"/>
              </a:spcAft>
              <a:defRPr>
                <a:solidFill>
                  <a:schemeClr val="tx1"/>
                </a:solidFill>
                <a:latin typeface="Tahoma" pitchFamily="34" charset="0"/>
              </a:defRPr>
            </a:lvl6pPr>
            <a:lvl7pPr marL="3041043" indent="-233926" defTabSz="953575" eaLnBrk="0" fontAlgn="base" hangingPunct="0">
              <a:spcBef>
                <a:spcPct val="0"/>
              </a:spcBef>
              <a:spcAft>
                <a:spcPct val="0"/>
              </a:spcAft>
              <a:defRPr>
                <a:solidFill>
                  <a:schemeClr val="tx1"/>
                </a:solidFill>
                <a:latin typeface="Tahoma" pitchFamily="34" charset="0"/>
              </a:defRPr>
            </a:lvl7pPr>
            <a:lvl8pPr marL="3508896" indent="-233926" defTabSz="953575" eaLnBrk="0" fontAlgn="base" hangingPunct="0">
              <a:spcBef>
                <a:spcPct val="0"/>
              </a:spcBef>
              <a:spcAft>
                <a:spcPct val="0"/>
              </a:spcAft>
              <a:defRPr>
                <a:solidFill>
                  <a:schemeClr val="tx1"/>
                </a:solidFill>
                <a:latin typeface="Tahoma" pitchFamily="34" charset="0"/>
              </a:defRPr>
            </a:lvl8pPr>
            <a:lvl9pPr marL="3976748" indent="-233926" defTabSz="953575" eaLnBrk="0" fontAlgn="base" hangingPunct="0">
              <a:spcBef>
                <a:spcPct val="0"/>
              </a:spcBef>
              <a:spcAft>
                <a:spcPct val="0"/>
              </a:spcAft>
              <a:defRPr>
                <a:solidFill>
                  <a:schemeClr val="tx1"/>
                </a:solidFill>
                <a:latin typeface="Tahoma" pitchFamily="34" charset="0"/>
              </a:defRPr>
            </a:lvl9pPr>
          </a:lstStyle>
          <a:p>
            <a:fld id="{1E7E2B19-AE6C-4291-9D21-F7BAEE0518F1}" type="slidenum">
              <a:rPr lang="en-US" smtClean="0"/>
              <a:pPr/>
              <a:t>11</a:t>
            </a:fld>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35BE367E-51CD-455C-AA79-3F25C4B5AA66}" type="slidenum">
              <a:rPr lang="en-US" smtClean="0"/>
              <a:pPr>
                <a:defRPr/>
              </a:pPr>
              <a:t>12</a:t>
            </a:fld>
            <a:endParaRPr lang="en-US"/>
          </a:p>
        </p:txBody>
      </p:sp>
    </p:spTree>
    <p:extLst>
      <p:ext uri="{BB962C8B-B14F-4D97-AF65-F5344CB8AC3E}">
        <p14:creationId xmlns:p14="http://schemas.microsoft.com/office/powerpoint/2010/main" val="20687334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3575" eaLnBrk="0" hangingPunct="0">
              <a:defRPr>
                <a:solidFill>
                  <a:schemeClr val="tx1"/>
                </a:solidFill>
                <a:latin typeface="Tahoma" pitchFamily="34" charset="0"/>
              </a:defRPr>
            </a:lvl1pPr>
            <a:lvl2pPr marL="760261" indent="-292408" defTabSz="953575" eaLnBrk="0" hangingPunct="0">
              <a:defRPr>
                <a:solidFill>
                  <a:schemeClr val="tx1"/>
                </a:solidFill>
                <a:latin typeface="Tahoma" pitchFamily="34" charset="0"/>
              </a:defRPr>
            </a:lvl2pPr>
            <a:lvl3pPr marL="1169632" indent="-233926" defTabSz="953575" eaLnBrk="0" hangingPunct="0">
              <a:defRPr>
                <a:solidFill>
                  <a:schemeClr val="tx1"/>
                </a:solidFill>
                <a:latin typeface="Tahoma" pitchFamily="34" charset="0"/>
              </a:defRPr>
            </a:lvl3pPr>
            <a:lvl4pPr marL="1637485" indent="-233926" defTabSz="953575" eaLnBrk="0" hangingPunct="0">
              <a:defRPr>
                <a:solidFill>
                  <a:schemeClr val="tx1"/>
                </a:solidFill>
                <a:latin typeface="Tahoma" pitchFamily="34" charset="0"/>
              </a:defRPr>
            </a:lvl4pPr>
            <a:lvl5pPr marL="2105337" indent="-233926" defTabSz="953575" eaLnBrk="0" hangingPunct="0">
              <a:defRPr>
                <a:solidFill>
                  <a:schemeClr val="tx1"/>
                </a:solidFill>
                <a:latin typeface="Tahoma" pitchFamily="34" charset="0"/>
              </a:defRPr>
            </a:lvl5pPr>
            <a:lvl6pPr marL="2573190" indent="-233926" defTabSz="953575" eaLnBrk="0" fontAlgn="base" hangingPunct="0">
              <a:spcBef>
                <a:spcPct val="0"/>
              </a:spcBef>
              <a:spcAft>
                <a:spcPct val="0"/>
              </a:spcAft>
              <a:defRPr>
                <a:solidFill>
                  <a:schemeClr val="tx1"/>
                </a:solidFill>
                <a:latin typeface="Tahoma" pitchFamily="34" charset="0"/>
              </a:defRPr>
            </a:lvl6pPr>
            <a:lvl7pPr marL="3041043" indent="-233926" defTabSz="953575" eaLnBrk="0" fontAlgn="base" hangingPunct="0">
              <a:spcBef>
                <a:spcPct val="0"/>
              </a:spcBef>
              <a:spcAft>
                <a:spcPct val="0"/>
              </a:spcAft>
              <a:defRPr>
                <a:solidFill>
                  <a:schemeClr val="tx1"/>
                </a:solidFill>
                <a:latin typeface="Tahoma" pitchFamily="34" charset="0"/>
              </a:defRPr>
            </a:lvl7pPr>
            <a:lvl8pPr marL="3508896" indent="-233926" defTabSz="953575" eaLnBrk="0" fontAlgn="base" hangingPunct="0">
              <a:spcBef>
                <a:spcPct val="0"/>
              </a:spcBef>
              <a:spcAft>
                <a:spcPct val="0"/>
              </a:spcAft>
              <a:defRPr>
                <a:solidFill>
                  <a:schemeClr val="tx1"/>
                </a:solidFill>
                <a:latin typeface="Tahoma" pitchFamily="34" charset="0"/>
              </a:defRPr>
            </a:lvl8pPr>
            <a:lvl9pPr marL="3976748" indent="-233926" defTabSz="953575" eaLnBrk="0" fontAlgn="base" hangingPunct="0">
              <a:spcBef>
                <a:spcPct val="0"/>
              </a:spcBef>
              <a:spcAft>
                <a:spcPct val="0"/>
              </a:spcAft>
              <a:defRPr>
                <a:solidFill>
                  <a:schemeClr val="tx1"/>
                </a:solidFill>
                <a:latin typeface="Tahoma" pitchFamily="34" charset="0"/>
              </a:defRPr>
            </a:lvl9pPr>
          </a:lstStyle>
          <a:p>
            <a:fld id="{A86F1855-CECE-41FF-A148-FC8710CC7CE2}"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97666" name="Rectangle 2"/>
          <p:cNvSpPr>
            <a:spLocks noGrp="1" noChangeArrowheads="1"/>
          </p:cNvSpPr>
          <p:nvPr>
            <p:ph type="ctrTitle" sz="quarter"/>
          </p:nvPr>
        </p:nvSpPr>
        <p:spPr>
          <a:xfrm>
            <a:off x="685800" y="1676400"/>
            <a:ext cx="7772400" cy="1828800"/>
          </a:xfrm>
        </p:spPr>
        <p:txBody>
          <a:bodyPr/>
          <a:lstStyle>
            <a:lvl1pPr>
              <a:defRPr/>
            </a:lvl1pPr>
          </a:lstStyle>
          <a:p>
            <a:r>
              <a:rPr lang="en-US"/>
              <a:t>Click to edit Master title style</a:t>
            </a:r>
          </a:p>
        </p:txBody>
      </p:sp>
      <p:sp>
        <p:nvSpPr>
          <p:cNvPr id="497667"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E247124-36E5-4CCC-97CE-B9B485FA8974}" type="slidenum">
              <a:rPr lang="en-US"/>
              <a:pPr>
                <a:defRPr/>
              </a:pPr>
              <a:t>‹#›</a:t>
            </a:fld>
            <a:endParaRPr lang="en-US"/>
          </a:p>
        </p:txBody>
      </p:sp>
    </p:spTree>
    <p:extLst>
      <p:ext uri="{BB962C8B-B14F-4D97-AF65-F5344CB8AC3E}">
        <p14:creationId xmlns:p14="http://schemas.microsoft.com/office/powerpoint/2010/main" val="1753425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3128FB3-3BDD-4EC4-AED0-F090998D0F26}" type="slidenum">
              <a:rPr lang="en-US"/>
              <a:pPr>
                <a:defRPr/>
              </a:pPr>
              <a:t>‹#›</a:t>
            </a:fld>
            <a:endParaRPr lang="en-US"/>
          </a:p>
        </p:txBody>
      </p:sp>
    </p:spTree>
    <p:extLst>
      <p:ext uri="{BB962C8B-B14F-4D97-AF65-F5344CB8AC3E}">
        <p14:creationId xmlns:p14="http://schemas.microsoft.com/office/powerpoint/2010/main" val="17908021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672EBEE-E60B-40F7-B778-76A3042F82FE}" type="slidenum">
              <a:rPr lang="en-US"/>
              <a:pPr>
                <a:defRPr/>
              </a:pPr>
              <a:t>‹#›</a:t>
            </a:fld>
            <a:endParaRPr lang="en-US"/>
          </a:p>
        </p:txBody>
      </p:sp>
    </p:spTree>
    <p:extLst>
      <p:ext uri="{BB962C8B-B14F-4D97-AF65-F5344CB8AC3E}">
        <p14:creationId xmlns:p14="http://schemas.microsoft.com/office/powerpoint/2010/main" val="8030350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381000"/>
            <a:ext cx="8229600" cy="13716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89D68EB-2C0B-478D-A104-1FFF4E14942B}" type="slidenum">
              <a:rPr lang="en-US"/>
              <a:pPr>
                <a:defRPr/>
              </a:pPr>
              <a:t>‹#›</a:t>
            </a:fld>
            <a:endParaRPr lang="en-US"/>
          </a:p>
        </p:txBody>
      </p:sp>
    </p:spTree>
    <p:extLst>
      <p:ext uri="{BB962C8B-B14F-4D97-AF65-F5344CB8AC3E}">
        <p14:creationId xmlns:p14="http://schemas.microsoft.com/office/powerpoint/2010/main" val="26678464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14800"/>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6372145-E6C2-45D8-B78E-36AB5F0A3272}" type="slidenum">
              <a:rPr lang="en-US"/>
              <a:pPr>
                <a:defRPr/>
              </a:pPr>
              <a:t>‹#›</a:t>
            </a:fld>
            <a:endParaRPr lang="en-US"/>
          </a:p>
        </p:txBody>
      </p:sp>
    </p:spTree>
    <p:extLst>
      <p:ext uri="{BB962C8B-B14F-4D97-AF65-F5344CB8AC3E}">
        <p14:creationId xmlns:p14="http://schemas.microsoft.com/office/powerpoint/2010/main" val="1555671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1148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en-US"/>
          </a:p>
        </p:txBody>
      </p:sp>
      <p:sp>
        <p:nvSpPr>
          <p:cNvPr id="7" name="Rectangle 5"/>
          <p:cNvSpPr>
            <a:spLocks noGrp="1" noChangeArrowheads="1"/>
          </p:cNvSpPr>
          <p:nvPr>
            <p:ph type="ftr" sz="quarter" idx="11"/>
          </p:nvPr>
        </p:nvSpPr>
        <p:spPr>
          <a:ln/>
        </p:spPr>
        <p:txBody>
          <a:bodyPr/>
          <a:lstStyle>
            <a:lvl1pPr>
              <a:defRPr/>
            </a:lvl1pPr>
          </a:lstStyle>
          <a:p>
            <a:pPr>
              <a:defRPr/>
            </a:pPr>
            <a:endParaRPr lang="en-US"/>
          </a:p>
        </p:txBody>
      </p:sp>
      <p:sp>
        <p:nvSpPr>
          <p:cNvPr id="8" name="Rectangle 6"/>
          <p:cNvSpPr>
            <a:spLocks noGrp="1" noChangeArrowheads="1"/>
          </p:cNvSpPr>
          <p:nvPr>
            <p:ph type="sldNum" sz="quarter" idx="12"/>
          </p:nvPr>
        </p:nvSpPr>
        <p:spPr>
          <a:ln/>
        </p:spPr>
        <p:txBody>
          <a:bodyPr/>
          <a:lstStyle>
            <a:lvl1pPr>
              <a:defRPr/>
            </a:lvl1pPr>
          </a:lstStyle>
          <a:p>
            <a:pPr>
              <a:defRPr/>
            </a:pPr>
            <a:fld id="{137D4D9C-A2D8-48CE-87B8-2D3DFFFEDA11}" type="slidenum">
              <a:rPr lang="en-US"/>
              <a:pPr>
                <a:defRPr/>
              </a:pPr>
              <a:t>‹#›</a:t>
            </a:fld>
            <a:endParaRPr lang="en-US"/>
          </a:p>
        </p:txBody>
      </p:sp>
    </p:spTree>
    <p:extLst>
      <p:ext uri="{BB962C8B-B14F-4D97-AF65-F5344CB8AC3E}">
        <p14:creationId xmlns:p14="http://schemas.microsoft.com/office/powerpoint/2010/main" val="3224601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33861C-C566-496E-BA0A-05331791BFA3}" type="slidenum">
              <a:rPr lang="en-US"/>
              <a:pPr>
                <a:defRPr/>
              </a:pPr>
              <a:t>‹#›</a:t>
            </a:fld>
            <a:endParaRPr lang="en-US"/>
          </a:p>
        </p:txBody>
      </p:sp>
    </p:spTree>
    <p:extLst>
      <p:ext uri="{BB962C8B-B14F-4D97-AF65-F5344CB8AC3E}">
        <p14:creationId xmlns:p14="http://schemas.microsoft.com/office/powerpoint/2010/main" val="2727483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7094CF-8BD0-45F2-9711-FA36FDA4481B}" type="slidenum">
              <a:rPr lang="en-US"/>
              <a:pPr>
                <a:defRPr/>
              </a:pPr>
              <a:t>‹#›</a:t>
            </a:fld>
            <a:endParaRPr lang="en-US"/>
          </a:p>
        </p:txBody>
      </p:sp>
    </p:spTree>
    <p:extLst>
      <p:ext uri="{BB962C8B-B14F-4D97-AF65-F5344CB8AC3E}">
        <p14:creationId xmlns:p14="http://schemas.microsoft.com/office/powerpoint/2010/main" val="740990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B4121A6-EEF3-429A-98F0-7B6FF143C65C}" type="slidenum">
              <a:rPr lang="en-US"/>
              <a:pPr>
                <a:defRPr/>
              </a:pPr>
              <a:t>‹#›</a:t>
            </a:fld>
            <a:endParaRPr lang="en-US"/>
          </a:p>
        </p:txBody>
      </p:sp>
    </p:spTree>
    <p:extLst>
      <p:ext uri="{BB962C8B-B14F-4D97-AF65-F5344CB8AC3E}">
        <p14:creationId xmlns:p14="http://schemas.microsoft.com/office/powerpoint/2010/main" val="1485246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152A9BA0-2E2C-4E96-B965-E2FEA5CB7ABC}" type="slidenum">
              <a:rPr lang="en-US"/>
              <a:pPr>
                <a:defRPr/>
              </a:pPr>
              <a:t>‹#›</a:t>
            </a:fld>
            <a:endParaRPr lang="en-US"/>
          </a:p>
        </p:txBody>
      </p:sp>
    </p:spTree>
    <p:extLst>
      <p:ext uri="{BB962C8B-B14F-4D97-AF65-F5344CB8AC3E}">
        <p14:creationId xmlns:p14="http://schemas.microsoft.com/office/powerpoint/2010/main" val="3850349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7EAF16B8-E266-4AD8-BB7D-E2519CC025EB}" type="slidenum">
              <a:rPr lang="en-US"/>
              <a:pPr>
                <a:defRPr/>
              </a:pPr>
              <a:t>‹#›</a:t>
            </a:fld>
            <a:endParaRPr lang="en-US"/>
          </a:p>
        </p:txBody>
      </p:sp>
    </p:spTree>
    <p:extLst>
      <p:ext uri="{BB962C8B-B14F-4D97-AF65-F5344CB8AC3E}">
        <p14:creationId xmlns:p14="http://schemas.microsoft.com/office/powerpoint/2010/main" val="683538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1764571A-F919-4876-A89D-0A2DA31399D5}" type="slidenum">
              <a:rPr lang="en-US"/>
              <a:pPr>
                <a:defRPr/>
              </a:pPr>
              <a:t>‹#›</a:t>
            </a:fld>
            <a:endParaRPr lang="en-US"/>
          </a:p>
        </p:txBody>
      </p:sp>
    </p:spTree>
    <p:extLst>
      <p:ext uri="{BB962C8B-B14F-4D97-AF65-F5344CB8AC3E}">
        <p14:creationId xmlns:p14="http://schemas.microsoft.com/office/powerpoint/2010/main" val="1248520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5730CDD-2448-4B3A-B510-FAF4E84B1B2F}" type="slidenum">
              <a:rPr lang="en-US"/>
              <a:pPr>
                <a:defRPr/>
              </a:pPr>
              <a:t>‹#›</a:t>
            </a:fld>
            <a:endParaRPr lang="en-US"/>
          </a:p>
        </p:txBody>
      </p:sp>
    </p:spTree>
    <p:extLst>
      <p:ext uri="{BB962C8B-B14F-4D97-AF65-F5344CB8AC3E}">
        <p14:creationId xmlns:p14="http://schemas.microsoft.com/office/powerpoint/2010/main" val="2656964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4D56531-183B-4166-914A-139BEC21BDEF}" type="slidenum">
              <a:rPr lang="en-US"/>
              <a:pPr>
                <a:defRPr/>
              </a:pPr>
              <a:t>‹#›</a:t>
            </a:fld>
            <a:endParaRPr lang="en-US"/>
          </a:p>
        </p:txBody>
      </p:sp>
    </p:spTree>
    <p:extLst>
      <p:ext uri="{BB962C8B-B14F-4D97-AF65-F5344CB8AC3E}">
        <p14:creationId xmlns:p14="http://schemas.microsoft.com/office/powerpoint/2010/main" val="692956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6643"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664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9664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defRPr>
            </a:lvl1pPr>
          </a:lstStyle>
          <a:p>
            <a:pPr>
              <a:defRPr/>
            </a:pPr>
            <a:endParaRPr lang="en-US"/>
          </a:p>
        </p:txBody>
      </p:sp>
      <p:sp>
        <p:nvSpPr>
          <p:cNvPr id="49664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pPr>
              <a:defRPr/>
            </a:pPr>
            <a:fld id="{CE830A0B-0278-4F5A-B068-E2269142F21E}"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ftr="0" dt="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65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5000"/>
        <a:buFont typeface="Wingdings" pitchFamily="2" charset="2"/>
        <a:buChar char="n"/>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65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fo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65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akenergyauthority.org/"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7293" y="3352801"/>
            <a:ext cx="4418354" cy="3339831"/>
          </a:xfrm>
          <a:prstGeom prst="rect">
            <a:avLst/>
          </a:prstGeom>
        </p:spPr>
      </p:pic>
      <p:pic>
        <p:nvPicPr>
          <p:cNvPr id="11" name="Picture 10" descr="IMGP4703"/>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9626" y="168215"/>
            <a:ext cx="4371974" cy="3184586"/>
          </a:xfrm>
          <a:prstGeom prst="rect">
            <a:avLst/>
          </a:prstGeom>
          <a:noFill/>
          <a:ln>
            <a:noFill/>
          </a:ln>
        </p:spPr>
      </p:pic>
      <p:pic>
        <p:nvPicPr>
          <p:cNvPr id="9" name="Content Placeholder 8" descr="043"/>
          <p:cNvPicPr>
            <a:picLocks noGrp="1"/>
          </p:cNvPicPr>
          <p:nvPr>
            <p:ph idx="1"/>
          </p:nvPr>
        </p:nvPicPr>
        <p:blipFill>
          <a:blip r:embed="rId5" cstate="print">
            <a:extLst>
              <a:ext uri="{28A0092B-C50C-407E-A947-70E740481C1C}">
                <a14:useLocalDpi xmlns:a14="http://schemas.microsoft.com/office/drawing/2010/main" val="0"/>
              </a:ext>
            </a:extLst>
          </a:blip>
          <a:srcRect/>
          <a:stretch>
            <a:fillRect/>
          </a:stretch>
        </p:blipFill>
        <p:spPr bwMode="auto">
          <a:xfrm>
            <a:off x="136187" y="3365769"/>
            <a:ext cx="4512014" cy="3321328"/>
          </a:xfrm>
          <a:prstGeom prst="rect">
            <a:avLst/>
          </a:prstGeom>
          <a:noFill/>
          <a:ln>
            <a:noFill/>
          </a:ln>
          <a:effectLst/>
        </p:spPr>
      </p:pic>
      <p:pic>
        <p:nvPicPr>
          <p:cNvPr id="12" name="Picture 11" descr="Unalakleet Windmills 15"/>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168214"/>
            <a:ext cx="4479587" cy="3197555"/>
          </a:xfrm>
          <a:prstGeom prst="rect">
            <a:avLst/>
          </a:prstGeom>
          <a:noFill/>
          <a:ln>
            <a:noFill/>
          </a:ln>
        </p:spPr>
      </p:pic>
      <p:sp>
        <p:nvSpPr>
          <p:cNvPr id="527367" name="Rectangle 7"/>
          <p:cNvSpPr>
            <a:spLocks noChangeArrowheads="1"/>
          </p:cNvSpPr>
          <p:nvPr/>
        </p:nvSpPr>
        <p:spPr bwMode="auto">
          <a:xfrm>
            <a:off x="338847" y="2133600"/>
            <a:ext cx="8686800" cy="1470025"/>
          </a:xfrm>
          <a:prstGeom prst="rect">
            <a:avLst/>
          </a:prstGeom>
          <a:noFill/>
          <a:ln w="9525">
            <a:noFill/>
            <a:miter lim="800000"/>
            <a:headEnd/>
            <a:tailEnd/>
          </a:ln>
          <a:effectLst/>
        </p:spPr>
        <p:txBody>
          <a:bodyPr anchor="ctr"/>
          <a:lstStyle/>
          <a:p>
            <a:pPr algn="ctr" eaLnBrk="1" hangingPunct="1">
              <a:defRPr/>
            </a:pPr>
            <a:r>
              <a:rPr lang="en-US" sz="3600" dirty="0" smtClean="0">
                <a:effectLst>
                  <a:outerShdw blurRad="38100" dist="38100" dir="2700000" algn="tl">
                    <a:srgbClr val="000000"/>
                  </a:outerShdw>
                </a:effectLst>
              </a:rPr>
              <a:t>Renewable Energy Fund </a:t>
            </a:r>
            <a:r>
              <a:rPr lang="en-US" sz="3600" dirty="0">
                <a:effectLst>
                  <a:outerShdw blurRad="38100" dist="38100" dir="2700000" algn="tl">
                    <a:srgbClr val="000000"/>
                  </a:outerShdw>
                </a:effectLst>
              </a:rPr>
              <a:t/>
            </a:r>
            <a:br>
              <a:rPr lang="en-US" sz="3600" dirty="0">
                <a:effectLst>
                  <a:outerShdw blurRad="38100" dist="38100" dir="2700000" algn="tl">
                    <a:srgbClr val="000000"/>
                  </a:outerShdw>
                </a:effectLst>
              </a:rPr>
            </a:br>
            <a:r>
              <a:rPr lang="en-US" sz="3600" dirty="0" smtClean="0">
                <a:effectLst>
                  <a:outerShdw blurRad="38100" dist="38100" dir="2700000" algn="tl">
                    <a:srgbClr val="000000"/>
                  </a:outerShdw>
                </a:effectLst>
              </a:rPr>
              <a:t>Program Status</a:t>
            </a:r>
            <a:endParaRPr lang="en-US" sz="2800" dirty="0">
              <a:effectLst>
                <a:outerShdw blurRad="38100" dist="38100" dir="2700000" algn="tl">
                  <a:srgbClr val="000000"/>
                </a:outerShdw>
              </a:effectLst>
            </a:endParaRPr>
          </a:p>
        </p:txBody>
      </p:sp>
      <p:sp>
        <p:nvSpPr>
          <p:cNvPr id="10244" name="Text Box 8"/>
          <p:cNvSpPr txBox="1">
            <a:spLocks noChangeArrowheads="1"/>
          </p:cNvSpPr>
          <p:nvPr/>
        </p:nvSpPr>
        <p:spPr bwMode="auto">
          <a:xfrm>
            <a:off x="3032095" y="4910316"/>
            <a:ext cx="3028265" cy="1323439"/>
          </a:xfrm>
          <a:prstGeom prst="rect">
            <a:avLst/>
          </a:prstGeom>
          <a:noFill/>
          <a:ln w="9525">
            <a:noFill/>
            <a:miter lim="800000"/>
            <a:headEnd/>
            <a:tailEnd/>
          </a:ln>
        </p:spPr>
        <p:txBody>
          <a:bodyPr wrap="none">
            <a:spAutoFit/>
          </a:bodyPr>
          <a:lstStyle/>
          <a:p>
            <a:pPr algn="ctr"/>
            <a:r>
              <a:rPr lang="en-US" sz="2800" dirty="0" smtClean="0">
                <a:effectLst>
                  <a:outerShdw blurRad="38100" dist="38100" dir="2700000" algn="tl">
                    <a:srgbClr val="000000">
                      <a:alpha val="43137"/>
                    </a:srgbClr>
                  </a:outerShdw>
                </a:effectLst>
              </a:rPr>
              <a:t>Alaska Legislature</a:t>
            </a:r>
          </a:p>
          <a:p>
            <a:pPr algn="ctr"/>
            <a:r>
              <a:rPr lang="en-US" sz="2800" dirty="0" smtClean="0">
                <a:effectLst>
                  <a:outerShdw blurRad="38100" dist="38100" dir="2700000" algn="tl">
                    <a:srgbClr val="000000">
                      <a:alpha val="43137"/>
                    </a:srgbClr>
                  </a:outerShdw>
                </a:effectLst>
              </a:rPr>
              <a:t>Juneau</a:t>
            </a:r>
          </a:p>
          <a:p>
            <a:pPr algn="ctr"/>
            <a:r>
              <a:rPr lang="en-US" sz="2400" dirty="0" smtClean="0"/>
              <a:t>February 27, 2012</a:t>
            </a:r>
            <a:endParaRPr lang="en-US" sz="2400" dirty="0"/>
          </a:p>
        </p:txBody>
      </p:sp>
      <p:sp>
        <p:nvSpPr>
          <p:cNvPr id="527369" name="Rectangle 9"/>
          <p:cNvSpPr>
            <a:spLocks noChangeArrowheads="1"/>
          </p:cNvSpPr>
          <p:nvPr/>
        </p:nvSpPr>
        <p:spPr bwMode="auto">
          <a:xfrm>
            <a:off x="6400800" y="5867400"/>
            <a:ext cx="2438400" cy="381000"/>
          </a:xfrm>
          <a:prstGeom prst="rect">
            <a:avLst/>
          </a:prstGeom>
          <a:noFill/>
          <a:ln w="9525">
            <a:noFill/>
            <a:miter lim="800000"/>
            <a:headEnd/>
            <a:tailEnd/>
          </a:ln>
          <a:effectLst/>
        </p:spPr>
        <p:txBody>
          <a:bodyPr/>
          <a:lstStyle/>
          <a:p>
            <a:pPr algn="ctr" eaLnBrk="1" hangingPunct="1">
              <a:spcBef>
                <a:spcPct val="20000"/>
              </a:spcBef>
              <a:buClr>
                <a:schemeClr val="hlink"/>
              </a:buClr>
              <a:buSzPct val="65000"/>
              <a:buFont typeface="Wingdings" pitchFamily="2" charset="2"/>
              <a:buNone/>
              <a:defRPr/>
            </a:pPr>
            <a:endParaRPr lang="en-US" sz="2400">
              <a:effectLst>
                <a:outerShdw blurRad="38100" dist="38100" dir="2700000" algn="tl">
                  <a:srgbClr val="000000"/>
                </a:outerShdw>
              </a:effectLst>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8204" y="381000"/>
            <a:ext cx="2905774" cy="523788"/>
          </a:xfrm>
          <a:prstGeom prst="rect">
            <a:avLst/>
          </a:prstGeom>
        </p:spPr>
      </p:pic>
      <p:sp>
        <p:nvSpPr>
          <p:cNvPr id="4" name="Slide Number Placeholder 3"/>
          <p:cNvSpPr>
            <a:spLocks noGrp="1"/>
          </p:cNvSpPr>
          <p:nvPr>
            <p:ph type="sldNum" sz="quarter" idx="12"/>
          </p:nvPr>
        </p:nvSpPr>
        <p:spPr/>
        <p:txBody>
          <a:bodyPr/>
          <a:lstStyle/>
          <a:p>
            <a:pPr>
              <a:defRPr/>
            </a:pPr>
            <a:fld id="{F733861C-C566-496E-BA0A-05331791BFA3}" type="slidenum">
              <a:rPr lang="en-US" smtClean="0"/>
              <a:pPr>
                <a:defRPr/>
              </a:pPr>
              <a:t>1</a:t>
            </a:fld>
            <a:endParaRPr lang="en-US"/>
          </a:p>
        </p:txBody>
      </p:sp>
    </p:spTree>
    <p:extLst>
      <p:ext uri="{BB962C8B-B14F-4D97-AF65-F5344CB8AC3E}">
        <p14:creationId xmlns:p14="http://schemas.microsoft.com/office/powerpoint/2010/main" val="104390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Scheduled Construction Projects, </a:t>
            </a:r>
            <a:r>
              <a:rPr lang="en-US" sz="4000" dirty="0" smtClean="0"/>
              <a:t>Rounds I – IV</a:t>
            </a:r>
            <a:endParaRPr lang="en-US" sz="40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083184979"/>
              </p:ext>
            </p:extLst>
          </p:nvPr>
        </p:nvGraphicFramePr>
        <p:xfrm>
          <a:off x="609600" y="2514600"/>
          <a:ext cx="7772400" cy="3505200"/>
        </p:xfrm>
        <a:graphic>
          <a:graphicData uri="http://schemas.openxmlformats.org/drawingml/2006/table">
            <a:tbl>
              <a:tblPr firstRow="1" bandRow="1">
                <a:tableStyleId>{5940675A-B579-460E-94D1-54222C63F5DA}</a:tableStyleId>
              </a:tblPr>
              <a:tblGrid>
                <a:gridCol w="5791200"/>
                <a:gridCol w="1981200"/>
              </a:tblGrid>
              <a:tr h="370840">
                <a:tc>
                  <a:txBody>
                    <a:bodyPr/>
                    <a:lstStyle/>
                    <a:p>
                      <a:endParaRPr lang="en-US" sz="4000" b="0" dirty="0">
                        <a:solidFill>
                          <a:schemeClr val="tx2">
                            <a:lumMod val="50000"/>
                          </a:schemeClr>
                        </a:solidFill>
                        <a:effectLst>
                          <a:outerShdw blurRad="38100" dist="38100" dir="2700000" algn="tl">
                            <a:srgbClr val="000000">
                              <a:alpha val="43137"/>
                            </a:srgbClr>
                          </a:outerShdw>
                        </a:effectLst>
                      </a:endParaRPr>
                    </a:p>
                  </a:txBody>
                  <a:tcPr/>
                </a:tc>
                <a:tc>
                  <a:txBody>
                    <a:bodyPr/>
                    <a:lstStyle/>
                    <a:p>
                      <a:pPr algn="r"/>
                      <a:r>
                        <a:rPr lang="en-US" sz="4000" b="0" dirty="0" smtClean="0">
                          <a:solidFill>
                            <a:schemeClr val="tx2">
                              <a:lumMod val="50000"/>
                            </a:schemeClr>
                          </a:solidFill>
                          <a:effectLst>
                            <a:outerShdw blurRad="38100" dist="38100" dir="2700000" algn="tl">
                              <a:srgbClr val="000000">
                                <a:alpha val="43137"/>
                              </a:srgbClr>
                            </a:outerShdw>
                          </a:effectLst>
                        </a:rPr>
                        <a:t>Million</a:t>
                      </a:r>
                      <a:endParaRPr lang="en-US" sz="4000" b="0" dirty="0">
                        <a:solidFill>
                          <a:schemeClr val="tx2">
                            <a:lumMod val="50000"/>
                          </a:schemeClr>
                        </a:solidFill>
                        <a:effectLst>
                          <a:outerShdw blurRad="38100" dist="38100" dir="2700000" algn="tl">
                            <a:srgbClr val="000000">
                              <a:alpha val="43137"/>
                            </a:srgbClr>
                          </a:outerShdw>
                        </a:effectLst>
                      </a:endParaRPr>
                    </a:p>
                  </a:txBody>
                  <a:tcPr/>
                </a:tc>
              </a:tr>
              <a:tr h="370840">
                <a:tc>
                  <a:txBody>
                    <a:bodyPr/>
                    <a:lstStyle/>
                    <a:p>
                      <a:r>
                        <a:rPr lang="en-US" sz="4000" b="0" dirty="0" smtClean="0">
                          <a:solidFill>
                            <a:schemeClr val="tx2">
                              <a:lumMod val="50000"/>
                            </a:schemeClr>
                          </a:solidFill>
                          <a:effectLst>
                            <a:outerShdw blurRad="38100" dist="38100" dir="2700000" algn="tl">
                              <a:srgbClr val="000000">
                                <a:alpha val="43137"/>
                              </a:srgbClr>
                            </a:outerShdw>
                          </a:effectLst>
                        </a:rPr>
                        <a:t>RE Fund Grants</a:t>
                      </a:r>
                      <a:endParaRPr lang="en-US" sz="4000" b="0" dirty="0">
                        <a:solidFill>
                          <a:schemeClr val="tx2">
                            <a:lumMod val="50000"/>
                          </a:schemeClr>
                        </a:solidFill>
                        <a:effectLst>
                          <a:outerShdw blurRad="38100" dist="38100" dir="2700000" algn="tl">
                            <a:srgbClr val="000000">
                              <a:alpha val="43137"/>
                            </a:srgbClr>
                          </a:outerShdw>
                        </a:effectLst>
                      </a:endParaRPr>
                    </a:p>
                  </a:txBody>
                  <a:tcPr/>
                </a:tc>
                <a:tc>
                  <a:txBody>
                    <a:bodyPr/>
                    <a:lstStyle/>
                    <a:p>
                      <a:pPr algn="r"/>
                      <a:r>
                        <a:rPr lang="en-US" sz="4000" b="0" dirty="0" smtClean="0">
                          <a:effectLst>
                            <a:outerShdw blurRad="38100" dist="38100" dir="2700000" algn="tl">
                              <a:srgbClr val="000000">
                                <a:alpha val="43137"/>
                              </a:srgbClr>
                            </a:outerShdw>
                          </a:effectLst>
                        </a:rPr>
                        <a:t>$123.3</a:t>
                      </a:r>
                    </a:p>
                  </a:txBody>
                  <a:tcPr/>
                </a:tc>
              </a:tr>
              <a:tr h="370840">
                <a:tc>
                  <a:txBody>
                    <a:bodyPr/>
                    <a:lstStyle/>
                    <a:p>
                      <a:r>
                        <a:rPr lang="en-US" sz="4000" b="0" dirty="0" smtClean="0">
                          <a:solidFill>
                            <a:schemeClr val="tx2">
                              <a:lumMod val="50000"/>
                            </a:schemeClr>
                          </a:solidFill>
                          <a:effectLst>
                            <a:outerShdw blurRad="38100" dist="38100" dir="2700000" algn="tl">
                              <a:srgbClr val="000000">
                                <a:alpha val="43137"/>
                              </a:srgbClr>
                            </a:outerShdw>
                          </a:effectLst>
                        </a:rPr>
                        <a:t>Other State Funds</a:t>
                      </a:r>
                      <a:endParaRPr lang="en-US" sz="4000" b="0" dirty="0">
                        <a:solidFill>
                          <a:schemeClr val="tx2">
                            <a:lumMod val="50000"/>
                          </a:schemeClr>
                        </a:solidFill>
                        <a:effectLst>
                          <a:outerShdw blurRad="38100" dist="38100" dir="2700000" algn="tl">
                            <a:srgbClr val="000000">
                              <a:alpha val="43137"/>
                            </a:srgbClr>
                          </a:outerShdw>
                        </a:effectLst>
                      </a:endParaRPr>
                    </a:p>
                  </a:txBody>
                  <a:tcPr/>
                </a:tc>
                <a:tc>
                  <a:txBody>
                    <a:bodyPr/>
                    <a:lstStyle/>
                    <a:p>
                      <a:pPr algn="r"/>
                      <a:r>
                        <a:rPr lang="en-US" sz="4000" b="0" dirty="0" smtClean="0">
                          <a:effectLst>
                            <a:outerShdw blurRad="38100" dist="38100" dir="2700000" algn="tl">
                              <a:srgbClr val="000000">
                                <a:alpha val="43137"/>
                              </a:srgbClr>
                            </a:outerShdw>
                          </a:effectLst>
                        </a:rPr>
                        <a:t>22.9</a:t>
                      </a:r>
                      <a:endParaRPr lang="en-US" sz="4000" b="0" dirty="0">
                        <a:effectLst>
                          <a:outerShdw blurRad="38100" dist="38100" dir="2700000" algn="tl">
                            <a:srgbClr val="000000">
                              <a:alpha val="43137"/>
                            </a:srgbClr>
                          </a:outerShdw>
                        </a:effectLst>
                      </a:endParaRPr>
                    </a:p>
                  </a:txBody>
                  <a:tcPr/>
                </a:tc>
              </a:tr>
              <a:tr h="370840">
                <a:tc>
                  <a:txBody>
                    <a:bodyPr/>
                    <a:lstStyle/>
                    <a:p>
                      <a:r>
                        <a:rPr lang="en-US" sz="4000" b="0" dirty="0" smtClean="0">
                          <a:solidFill>
                            <a:schemeClr val="tx2">
                              <a:lumMod val="50000"/>
                            </a:schemeClr>
                          </a:solidFill>
                          <a:effectLst>
                            <a:outerShdw blurRad="38100" dist="38100" dir="2700000" algn="tl">
                              <a:srgbClr val="000000">
                                <a:alpha val="43137"/>
                              </a:srgbClr>
                            </a:outerShdw>
                          </a:effectLst>
                        </a:rPr>
                        <a:t>Non-state and Local</a:t>
                      </a:r>
                      <a:endParaRPr lang="en-US" sz="4000" b="0" dirty="0">
                        <a:solidFill>
                          <a:schemeClr val="tx2">
                            <a:lumMod val="50000"/>
                          </a:schemeClr>
                        </a:solidFill>
                        <a:effectLst>
                          <a:outerShdw blurRad="38100" dist="38100" dir="2700000" algn="tl">
                            <a:srgbClr val="000000">
                              <a:alpha val="43137"/>
                            </a:srgbClr>
                          </a:outerShdw>
                        </a:effectLst>
                      </a:endParaRPr>
                    </a:p>
                  </a:txBody>
                  <a:tcPr/>
                </a:tc>
                <a:tc>
                  <a:txBody>
                    <a:bodyPr/>
                    <a:lstStyle/>
                    <a:p>
                      <a:pPr algn="r"/>
                      <a:r>
                        <a:rPr lang="en-US" sz="4000" b="0" dirty="0" smtClean="0">
                          <a:effectLst>
                            <a:outerShdw blurRad="38100" dist="38100" dir="2700000" algn="tl">
                              <a:srgbClr val="000000">
                                <a:alpha val="43137"/>
                              </a:srgbClr>
                            </a:outerShdw>
                          </a:effectLst>
                        </a:rPr>
                        <a:t>218.7</a:t>
                      </a:r>
                      <a:endParaRPr lang="en-US" sz="4000" b="0" dirty="0">
                        <a:effectLst>
                          <a:outerShdw blurRad="38100" dist="38100" dir="2700000" algn="tl">
                            <a:srgbClr val="000000">
                              <a:alpha val="43137"/>
                            </a:srgbClr>
                          </a:outerShdw>
                        </a:effectLst>
                      </a:endParaRPr>
                    </a:p>
                  </a:txBody>
                  <a:tcPr/>
                </a:tc>
              </a:tr>
              <a:tr h="370840">
                <a:tc>
                  <a:txBody>
                    <a:bodyPr/>
                    <a:lstStyle/>
                    <a:p>
                      <a:r>
                        <a:rPr lang="en-US" sz="4000" b="0" dirty="0" smtClean="0">
                          <a:solidFill>
                            <a:schemeClr val="tx2">
                              <a:lumMod val="50000"/>
                            </a:schemeClr>
                          </a:solidFill>
                          <a:effectLst>
                            <a:outerShdw blurRad="38100" dist="38100" dir="2700000" algn="tl">
                              <a:srgbClr val="000000">
                                <a:alpha val="43137"/>
                              </a:srgbClr>
                            </a:outerShdw>
                          </a:effectLst>
                        </a:rPr>
                        <a:t>TOTAL</a:t>
                      </a:r>
                      <a:endParaRPr lang="en-US" sz="4000" b="0" dirty="0">
                        <a:solidFill>
                          <a:schemeClr val="tx2">
                            <a:lumMod val="50000"/>
                          </a:schemeClr>
                        </a:solidFill>
                        <a:effectLst>
                          <a:outerShdw blurRad="38100" dist="38100" dir="2700000" algn="tl">
                            <a:srgbClr val="000000">
                              <a:alpha val="43137"/>
                            </a:srgbClr>
                          </a:outerShdw>
                        </a:effectLst>
                      </a:endParaRPr>
                    </a:p>
                  </a:txBody>
                  <a:tcPr/>
                </a:tc>
                <a:tc>
                  <a:txBody>
                    <a:bodyPr/>
                    <a:lstStyle/>
                    <a:p>
                      <a:pPr algn="r"/>
                      <a:r>
                        <a:rPr lang="en-US" sz="4000" b="0" dirty="0" smtClean="0">
                          <a:solidFill>
                            <a:schemeClr val="tx2">
                              <a:lumMod val="50000"/>
                            </a:schemeClr>
                          </a:solidFill>
                          <a:effectLst>
                            <a:outerShdw blurRad="38100" dist="38100" dir="2700000" algn="tl">
                              <a:srgbClr val="000000">
                                <a:alpha val="43137"/>
                              </a:srgbClr>
                            </a:outerShdw>
                          </a:effectLst>
                        </a:rPr>
                        <a:t>$364.9</a:t>
                      </a:r>
                      <a:endParaRPr lang="en-US" sz="4000" b="0" dirty="0">
                        <a:solidFill>
                          <a:schemeClr val="tx2">
                            <a:lumMod val="50000"/>
                          </a:schemeClr>
                        </a:solidFill>
                        <a:effectLst>
                          <a:outerShdw blurRad="38100" dist="38100" dir="2700000" algn="tl">
                            <a:srgbClr val="000000">
                              <a:alpha val="43137"/>
                            </a:srgbClr>
                          </a:outerShdw>
                        </a:effectLst>
                      </a:endParaRPr>
                    </a:p>
                  </a:txBody>
                  <a:tcPr/>
                </a:tc>
              </a:tr>
            </a:tbl>
          </a:graphicData>
        </a:graphic>
      </p:graphicFrame>
      <p:sp>
        <p:nvSpPr>
          <p:cNvPr id="3" name="Slide Number Placeholder 2"/>
          <p:cNvSpPr>
            <a:spLocks noGrp="1"/>
          </p:cNvSpPr>
          <p:nvPr>
            <p:ph type="sldNum" sz="quarter" idx="12"/>
          </p:nvPr>
        </p:nvSpPr>
        <p:spPr/>
        <p:txBody>
          <a:bodyPr/>
          <a:lstStyle/>
          <a:p>
            <a:pPr>
              <a:defRPr/>
            </a:pPr>
            <a:fld id="{F733861C-C566-496E-BA0A-05331791BFA3}" type="slidenum">
              <a:rPr lang="en-US" smtClean="0"/>
              <a:pPr>
                <a:defRPr/>
              </a:pPr>
              <a:t>10</a:t>
            </a:fld>
            <a:endParaRPr lang="en-US"/>
          </a:p>
        </p:txBody>
      </p:sp>
    </p:spTree>
    <p:extLst>
      <p:ext uri="{BB962C8B-B14F-4D97-AF65-F5344CB8AC3E}">
        <p14:creationId xmlns:p14="http://schemas.microsoft.com/office/powerpoint/2010/main" val="38335332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991600" cy="762000"/>
          </a:xfrm>
        </p:spPr>
        <p:txBody>
          <a:bodyPr/>
          <a:lstStyle/>
          <a:p>
            <a:pPr algn="l">
              <a:defRPr/>
            </a:pPr>
            <a:r>
              <a:rPr lang="en-US" sz="3200" dirty="0" smtClean="0">
                <a:effectLst/>
              </a:rPr>
              <a:t>Energy </a:t>
            </a:r>
            <a:r>
              <a:rPr lang="en-US" sz="3200" dirty="0">
                <a:effectLst/>
              </a:rPr>
              <a:t>production and diesel cost </a:t>
            </a:r>
            <a:r>
              <a:rPr lang="en-US" sz="3200" dirty="0" smtClean="0">
                <a:effectLst/>
              </a:rPr>
              <a:t>savings-2011</a:t>
            </a:r>
            <a:endParaRPr lang="en-US" sz="3200" dirty="0"/>
          </a:p>
        </p:txBody>
      </p:sp>
      <p:pic>
        <p:nvPicPr>
          <p:cNvPr id="81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685800"/>
            <a:ext cx="8534400" cy="5257800"/>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8196" name="Text Box 4"/>
          <p:cNvSpPr txBox="1">
            <a:spLocks noChangeArrowheads="1"/>
          </p:cNvSpPr>
          <p:nvPr/>
        </p:nvSpPr>
        <p:spPr bwMode="auto">
          <a:xfrm>
            <a:off x="457200" y="5943600"/>
            <a:ext cx="8382000"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marL="342900" indent="-342900"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buFont typeface="Tahoma" pitchFamily="34" charset="0"/>
              <a:buAutoNum type="arabicPeriod"/>
            </a:pPr>
            <a:r>
              <a:rPr lang="en-US" sz="1600" dirty="0">
                <a:latin typeface="Calibri" pitchFamily="34" charset="0"/>
                <a:cs typeface="Calibri" pitchFamily="34" charset="0"/>
              </a:rPr>
              <a:t>Includes projects in operation </a:t>
            </a:r>
            <a:r>
              <a:rPr lang="en-US" sz="1600" dirty="0" smtClean="0">
                <a:latin typeface="Calibri" pitchFamily="34" charset="0"/>
                <a:cs typeface="Calibri" pitchFamily="34" charset="0"/>
              </a:rPr>
              <a:t>in January 2011 or before.</a:t>
            </a:r>
            <a:endParaRPr lang="en-US" sz="2000" dirty="0">
              <a:latin typeface="Calibri" pitchFamily="34" charset="0"/>
              <a:cs typeface="Calibri" pitchFamily="34" charset="0"/>
            </a:endParaRPr>
          </a:p>
          <a:p>
            <a:pPr eaLnBrk="1" hangingPunct="1">
              <a:buFont typeface="Tahoma" pitchFamily="34" charset="0"/>
              <a:buAutoNum type="arabicPeriod"/>
            </a:pPr>
            <a:r>
              <a:rPr lang="en-US" sz="1600" dirty="0" smtClean="0">
                <a:latin typeface="Calibri" pitchFamily="34" charset="0"/>
                <a:cs typeface="Calibri" pitchFamily="34" charset="0"/>
              </a:rPr>
              <a:t>Tok Wood Heating  project shut down June-Dec for steam turbine installation.</a:t>
            </a:r>
            <a:endParaRPr lang="en-US" sz="2000" dirty="0">
              <a:latin typeface="Calibri" pitchFamily="34" charset="0"/>
              <a:cs typeface="Calibri" pitchFamily="34" charset="0"/>
            </a:endParaRPr>
          </a:p>
          <a:p>
            <a:pPr eaLnBrk="1" hangingPunct="1">
              <a:buFont typeface="Tahoma" pitchFamily="34" charset="0"/>
              <a:buAutoNum type="arabicPeriod"/>
            </a:pPr>
            <a:r>
              <a:rPr lang="en-US" sz="1600" dirty="0" smtClean="0">
                <a:latin typeface="Calibri" pitchFamily="34" charset="0"/>
                <a:cs typeface="Calibri" pitchFamily="34" charset="0"/>
              </a:rPr>
              <a:t>Nome Banner Peak wind project is privately owned.  The RE Fund paid only for the intertie.</a:t>
            </a:r>
            <a:endParaRPr lang="en-US" sz="2000" dirty="0">
              <a:latin typeface="Calibri" pitchFamily="34" charset="0"/>
              <a:cs typeface="Calibri" pitchFamily="34" charset="0"/>
            </a:endParaRPr>
          </a:p>
        </p:txBody>
      </p:sp>
      <p:sp>
        <p:nvSpPr>
          <p:cNvPr id="3" name="Slide Number Placeholder 2"/>
          <p:cNvSpPr>
            <a:spLocks noGrp="1"/>
          </p:cNvSpPr>
          <p:nvPr>
            <p:ph type="sldNum" sz="quarter" idx="12"/>
          </p:nvPr>
        </p:nvSpPr>
        <p:spPr/>
        <p:txBody>
          <a:bodyPr/>
          <a:lstStyle/>
          <a:p>
            <a:pPr>
              <a:defRPr/>
            </a:pPr>
            <a:fld id="{F733861C-C566-496E-BA0A-05331791BFA3}"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smtClean="0"/>
              <a:t>Challenges/Opportunities</a:t>
            </a:r>
            <a:endParaRPr lang="en-US" dirty="0"/>
          </a:p>
        </p:txBody>
      </p:sp>
      <p:sp>
        <p:nvSpPr>
          <p:cNvPr id="3" name="Content Placeholder 2"/>
          <p:cNvSpPr>
            <a:spLocks noGrp="1"/>
          </p:cNvSpPr>
          <p:nvPr>
            <p:ph idx="1"/>
          </p:nvPr>
        </p:nvSpPr>
        <p:spPr>
          <a:xfrm>
            <a:off x="533400" y="1219200"/>
            <a:ext cx="8077200" cy="4114800"/>
          </a:xfrm>
        </p:spPr>
        <p:txBody>
          <a:bodyPr/>
          <a:lstStyle/>
          <a:p>
            <a:r>
              <a:rPr lang="en-US" dirty="0" smtClean="0"/>
              <a:t>Focus on the entire energy system</a:t>
            </a:r>
          </a:p>
          <a:p>
            <a:pPr lvl="1"/>
            <a:r>
              <a:rPr lang="en-US" dirty="0" smtClean="0"/>
              <a:t>Reliable, efficient diesel systems first</a:t>
            </a:r>
          </a:p>
          <a:p>
            <a:pPr lvl="1"/>
            <a:r>
              <a:rPr lang="en-US" dirty="0" smtClean="0"/>
              <a:t>Reduce demand through EE</a:t>
            </a:r>
          </a:p>
          <a:p>
            <a:r>
              <a:rPr lang="en-US" dirty="0"/>
              <a:t>Deliverables</a:t>
            </a:r>
          </a:p>
          <a:p>
            <a:pPr lvl="1"/>
            <a:r>
              <a:rPr lang="en-US" dirty="0"/>
              <a:t>Reduce and stabilize costs to residents</a:t>
            </a:r>
          </a:p>
          <a:p>
            <a:pPr lvl="1"/>
            <a:r>
              <a:rPr lang="en-US" dirty="0" smtClean="0"/>
              <a:t>Displace diesel</a:t>
            </a:r>
          </a:p>
          <a:p>
            <a:pPr lvl="1"/>
            <a:r>
              <a:rPr lang="en-US" dirty="0" smtClean="0"/>
              <a:t>Assist in </a:t>
            </a:r>
            <a:r>
              <a:rPr lang="en-US" dirty="0"/>
              <a:t>p</a:t>
            </a:r>
            <a:r>
              <a:rPr lang="en-US" dirty="0" smtClean="0"/>
              <a:t>roject development </a:t>
            </a:r>
          </a:p>
          <a:p>
            <a:r>
              <a:rPr lang="en-US" dirty="0" smtClean="0"/>
              <a:t>Monitor technical and economic performance</a:t>
            </a:r>
          </a:p>
        </p:txBody>
      </p:sp>
      <p:sp>
        <p:nvSpPr>
          <p:cNvPr id="4" name="Slide Number Placeholder 3"/>
          <p:cNvSpPr>
            <a:spLocks noGrp="1"/>
          </p:cNvSpPr>
          <p:nvPr>
            <p:ph type="sldNum" sz="quarter" idx="12"/>
          </p:nvPr>
        </p:nvSpPr>
        <p:spPr/>
        <p:txBody>
          <a:bodyPr/>
          <a:lstStyle/>
          <a:p>
            <a:pPr>
              <a:defRPr/>
            </a:pPr>
            <a:fld id="{F733861C-C566-496E-BA0A-05331791BFA3}" type="slidenum">
              <a:rPr lang="en-US" smtClean="0"/>
              <a:pPr>
                <a:defRPr/>
              </a:pPr>
              <a:t>12</a:t>
            </a:fld>
            <a:endParaRPr lang="en-US"/>
          </a:p>
        </p:txBody>
      </p:sp>
    </p:spTree>
    <p:extLst>
      <p:ext uri="{BB962C8B-B14F-4D97-AF65-F5344CB8AC3E}">
        <p14:creationId xmlns:p14="http://schemas.microsoft.com/office/powerpoint/2010/main" val="40973473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371600"/>
          </a:xfrm>
        </p:spPr>
        <p:txBody>
          <a:bodyPr/>
          <a:lstStyle/>
          <a:p>
            <a:pPr>
              <a:defRPr/>
            </a:pPr>
            <a:r>
              <a:rPr lang="en-US" dirty="0" smtClean="0"/>
              <a:t>Thank you.</a:t>
            </a:r>
            <a:endParaRPr lang="en-US" dirty="0"/>
          </a:p>
        </p:txBody>
      </p:sp>
      <p:sp>
        <p:nvSpPr>
          <p:cNvPr id="3" name="Content Placeholder 2"/>
          <p:cNvSpPr>
            <a:spLocks noGrp="1"/>
          </p:cNvSpPr>
          <p:nvPr>
            <p:ph idx="1"/>
          </p:nvPr>
        </p:nvSpPr>
        <p:spPr>
          <a:xfrm>
            <a:off x="1066800" y="2057400"/>
            <a:ext cx="6858000" cy="4114800"/>
          </a:xfrm>
        </p:spPr>
        <p:txBody>
          <a:bodyPr/>
          <a:lstStyle/>
          <a:p>
            <a:pPr algn="ctr">
              <a:buFont typeface="Wingdings" pitchFamily="2" charset="2"/>
              <a:buNone/>
              <a:defRPr/>
            </a:pPr>
            <a:r>
              <a:rPr lang="en-US" dirty="0" smtClean="0"/>
              <a:t>Alaska Energy Authority</a:t>
            </a:r>
          </a:p>
          <a:p>
            <a:pPr algn="ctr">
              <a:buFont typeface="Wingdings" pitchFamily="2" charset="2"/>
              <a:buNone/>
              <a:defRPr/>
            </a:pPr>
            <a:r>
              <a:rPr lang="en-US" dirty="0" smtClean="0"/>
              <a:t>813 West Northern Lights Boulevard</a:t>
            </a:r>
          </a:p>
          <a:p>
            <a:pPr algn="ctr">
              <a:buFont typeface="Wingdings" pitchFamily="2" charset="2"/>
              <a:buNone/>
              <a:defRPr/>
            </a:pPr>
            <a:r>
              <a:rPr lang="en-US" dirty="0" smtClean="0"/>
              <a:t>Anchorage, Alaska  99503</a:t>
            </a:r>
          </a:p>
          <a:p>
            <a:pPr algn="ctr">
              <a:buFont typeface="Wingdings" pitchFamily="2" charset="2"/>
              <a:buNone/>
              <a:defRPr/>
            </a:pPr>
            <a:endParaRPr lang="en-US" dirty="0" smtClean="0"/>
          </a:p>
          <a:p>
            <a:pPr algn="ctr">
              <a:buFont typeface="Wingdings" pitchFamily="2" charset="2"/>
              <a:buNone/>
              <a:defRPr/>
            </a:pPr>
            <a:r>
              <a:rPr lang="en-US" sz="3600" dirty="0" smtClean="0">
                <a:hlinkClick r:id="rId3"/>
              </a:rPr>
              <a:t>www.akenergyauthority.org</a:t>
            </a:r>
            <a:endParaRPr lang="en-US" sz="3600" dirty="0" smtClean="0"/>
          </a:p>
          <a:p>
            <a:pPr algn="ctr">
              <a:buFont typeface="Wingdings" pitchFamily="2" charset="2"/>
              <a:buNone/>
              <a:defRPr/>
            </a:pPr>
            <a:endParaRPr lang="en-US" dirty="0" smtClean="0"/>
          </a:p>
        </p:txBody>
      </p:sp>
      <p:sp>
        <p:nvSpPr>
          <p:cNvPr id="4" name="Slide Number Placeholder 3"/>
          <p:cNvSpPr>
            <a:spLocks noGrp="1"/>
          </p:cNvSpPr>
          <p:nvPr>
            <p:ph type="sldNum" sz="quarter" idx="12"/>
          </p:nvPr>
        </p:nvSpPr>
        <p:spPr/>
        <p:txBody>
          <a:bodyPr/>
          <a:lstStyle/>
          <a:p>
            <a:pPr>
              <a:defRPr/>
            </a:pPr>
            <a:fld id="{4D5C077E-B7F0-4791-84A7-FC418549BF69}"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600199"/>
            <a:ext cx="7467600" cy="494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a:xfrm>
            <a:off x="457200" y="381000"/>
            <a:ext cx="8229600" cy="990600"/>
          </a:xfrm>
          <a:prstGeom prst="rect">
            <a:avLst/>
          </a:prstGeom>
        </p:spPr>
        <p:txBody>
          <a:bodyPr/>
          <a:lst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a:lstStyle>
          <a:p>
            <a:pPr>
              <a:defRPr/>
            </a:pPr>
            <a:r>
              <a:rPr lang="en-US" sz="3600" dirty="0" smtClean="0"/>
              <a:t>Renewables and other Projects</a:t>
            </a:r>
          </a:p>
          <a:p>
            <a:pPr>
              <a:defRPr/>
            </a:pPr>
            <a:r>
              <a:rPr lang="en-US" sz="3600" dirty="0" smtClean="0"/>
              <a:t>5-Year State Funds</a:t>
            </a:r>
            <a:br>
              <a:rPr lang="en-US" sz="3600" dirty="0" smtClean="0"/>
            </a:br>
            <a:endParaRPr lang="en-US" sz="2400" dirty="0"/>
          </a:p>
        </p:txBody>
      </p:sp>
      <p:sp>
        <p:nvSpPr>
          <p:cNvPr id="3" name="Slide Number Placeholder 2"/>
          <p:cNvSpPr>
            <a:spLocks noGrp="1"/>
          </p:cNvSpPr>
          <p:nvPr>
            <p:ph type="sldNum" sz="quarter" idx="12"/>
          </p:nvPr>
        </p:nvSpPr>
        <p:spPr/>
        <p:txBody>
          <a:bodyPr/>
          <a:lstStyle/>
          <a:p>
            <a:pPr>
              <a:defRPr/>
            </a:pPr>
            <a:fld id="{1764571A-F919-4876-A89D-0A2DA31399D5}" type="slidenum">
              <a:rPr lang="en-US" smtClean="0"/>
              <a:pPr>
                <a:defRPr/>
              </a:pPr>
              <a:t>2</a:t>
            </a:fld>
            <a:endParaRPr lang="en-US"/>
          </a:p>
        </p:txBody>
      </p:sp>
    </p:spTree>
    <p:extLst>
      <p:ext uri="{BB962C8B-B14F-4D97-AF65-F5344CB8AC3E}">
        <p14:creationId xmlns:p14="http://schemas.microsoft.com/office/powerpoint/2010/main" val="36966689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RE Fund Grant Status</a:t>
            </a:r>
            <a:br>
              <a:rPr lang="en-US" dirty="0" smtClean="0"/>
            </a:br>
            <a:r>
              <a:rPr lang="en-US" sz="3200" dirty="0" smtClean="0"/>
              <a:t>Feb 17, 2012</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31193025"/>
              </p:ext>
            </p:extLst>
          </p:nvPr>
        </p:nvGraphicFramePr>
        <p:xfrm>
          <a:off x="228600" y="2057400"/>
          <a:ext cx="8458197" cy="4019169"/>
        </p:xfrm>
        <a:graphic>
          <a:graphicData uri="http://schemas.openxmlformats.org/drawingml/2006/table">
            <a:tbl>
              <a:tblPr>
                <a:tableStyleId>{AF606853-7671-496A-8E4F-DF71F8EC918B}</a:tableStyleId>
              </a:tblPr>
              <a:tblGrid>
                <a:gridCol w="3048000"/>
                <a:gridCol w="914398"/>
                <a:gridCol w="838200"/>
                <a:gridCol w="914400"/>
                <a:gridCol w="838200"/>
                <a:gridCol w="838200"/>
                <a:gridCol w="1066799"/>
              </a:tblGrid>
              <a:tr h="257810">
                <a:tc>
                  <a:txBody>
                    <a:bodyPr/>
                    <a:lstStyle/>
                    <a:p>
                      <a:pPr algn="r"/>
                      <a:r>
                        <a:rPr lang="en-US" sz="2400" dirty="0" smtClean="0">
                          <a:effectLst/>
                        </a:rPr>
                        <a:t>Round</a:t>
                      </a:r>
                      <a:endParaRPr lang="en-US" sz="1800" b="1" dirty="0">
                        <a:solidFill>
                          <a:schemeClr val="tx2">
                            <a:lumMod val="50000"/>
                          </a:schemeClr>
                        </a:solidFill>
                        <a:effectLst/>
                        <a:latin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I</a:t>
                      </a:r>
                      <a:endParaRPr lang="en-US" sz="1800" b="1" dirty="0">
                        <a:solidFill>
                          <a:schemeClr val="tx2">
                            <a:lumMod val="50000"/>
                          </a:schemeClr>
                        </a:solidFill>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II</a:t>
                      </a:r>
                      <a:endParaRPr lang="en-US" sz="1800" b="1" dirty="0">
                        <a:solidFill>
                          <a:schemeClr val="tx2">
                            <a:lumMod val="50000"/>
                          </a:schemeClr>
                        </a:solidFill>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III</a:t>
                      </a:r>
                      <a:endParaRPr lang="en-US" sz="1800" b="1" dirty="0">
                        <a:solidFill>
                          <a:schemeClr val="tx2">
                            <a:lumMod val="50000"/>
                          </a:schemeClr>
                        </a:solidFill>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IV</a:t>
                      </a:r>
                      <a:endParaRPr lang="en-US" sz="1800" b="1" dirty="0">
                        <a:solidFill>
                          <a:schemeClr val="tx2">
                            <a:lumMod val="50000"/>
                          </a:schemeClr>
                        </a:solidFill>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 </a:t>
                      </a:r>
                      <a:r>
                        <a:rPr lang="en-US" sz="1800" dirty="0" smtClean="0">
                          <a:effectLst/>
                        </a:rPr>
                        <a:t>V</a:t>
                      </a:r>
                      <a:endParaRPr lang="en-US" sz="1800" b="1" dirty="0">
                        <a:solidFill>
                          <a:schemeClr val="tx2">
                            <a:lumMod val="50000"/>
                          </a:schemeClr>
                        </a:solidFill>
                        <a:effectLst/>
                        <a:latin typeface="Calibri"/>
                        <a:ea typeface="Calibri"/>
                        <a:cs typeface="Times New Roman"/>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Total</a:t>
                      </a:r>
                      <a:endParaRPr lang="en-US" sz="1800" b="1" dirty="0">
                        <a:solidFill>
                          <a:schemeClr val="tx2">
                            <a:lumMod val="50000"/>
                          </a:schemeClr>
                        </a:solidFill>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0665">
                <a:tc>
                  <a:txBody>
                    <a:bodyPr/>
                    <a:lstStyle/>
                    <a:p>
                      <a:pPr marL="0" marR="0">
                        <a:lnSpc>
                          <a:spcPct val="115000"/>
                        </a:lnSpc>
                        <a:spcBef>
                          <a:spcPts val="0"/>
                        </a:spcBef>
                        <a:spcAft>
                          <a:spcPts val="1000"/>
                        </a:spcAft>
                      </a:pPr>
                      <a:r>
                        <a:rPr lang="en-US" sz="1800" dirty="0">
                          <a:effectLst/>
                        </a:rPr>
                        <a:t>Applications Received</a:t>
                      </a:r>
                      <a:endParaRPr lang="en-US" sz="1800" b="1" dirty="0">
                        <a:solidFill>
                          <a:schemeClr val="tx2">
                            <a:lumMod val="50000"/>
                          </a:schemeClr>
                        </a:solidFill>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112 </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118 </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123 </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108</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97</a:t>
                      </a:r>
                      <a:endParaRPr lang="en-US" sz="1800" dirty="0">
                        <a:effectLst/>
                        <a:latin typeface="Calibri" pitchFamily="34" charset="0"/>
                        <a:ea typeface="Calibri"/>
                        <a:cs typeface="Calibri"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558</a:t>
                      </a:r>
                      <a:endParaRPr lang="en-US" sz="1800" dirty="0">
                        <a:solidFill>
                          <a:schemeClr val="tx2">
                            <a:lumMod val="50000"/>
                          </a:schemeClr>
                        </a:solidFill>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7815">
                <a:tc>
                  <a:txBody>
                    <a:bodyPr/>
                    <a:lstStyle/>
                    <a:p>
                      <a:pPr marL="0" marR="0">
                        <a:lnSpc>
                          <a:spcPct val="115000"/>
                        </a:lnSpc>
                        <a:spcBef>
                          <a:spcPts val="0"/>
                        </a:spcBef>
                        <a:spcAft>
                          <a:spcPts val="1000"/>
                        </a:spcAft>
                      </a:pPr>
                      <a:r>
                        <a:rPr lang="en-US" sz="1800" dirty="0">
                          <a:effectLst/>
                        </a:rPr>
                        <a:t>Projects Funded</a:t>
                      </a:r>
                      <a:endParaRPr lang="en-US" sz="1800" b="1" dirty="0">
                        <a:solidFill>
                          <a:schemeClr val="tx2">
                            <a:lumMod val="50000"/>
                          </a:schemeClr>
                        </a:solidFill>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79</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30 </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a:effectLst/>
                        </a:rPr>
                        <a:t>25</a:t>
                      </a:r>
                      <a:endParaRPr lang="en-US" sz="180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74</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a:effectLst/>
                        </a:rPr>
                        <a:t>tbd</a:t>
                      </a:r>
                      <a:endParaRPr lang="en-US" sz="1800">
                        <a:effectLst/>
                        <a:latin typeface="Calibri" pitchFamily="34" charset="0"/>
                        <a:ea typeface="Calibri"/>
                        <a:cs typeface="Calibri"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208 </a:t>
                      </a:r>
                      <a:endParaRPr lang="en-US" sz="1800" dirty="0">
                        <a:solidFill>
                          <a:schemeClr val="tx2">
                            <a:lumMod val="50000"/>
                          </a:schemeClr>
                        </a:solidFill>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235">
                <a:tc>
                  <a:txBody>
                    <a:bodyPr/>
                    <a:lstStyle/>
                    <a:p>
                      <a:pPr marL="0" marR="0">
                        <a:lnSpc>
                          <a:spcPct val="115000"/>
                        </a:lnSpc>
                        <a:spcBef>
                          <a:spcPts val="0"/>
                        </a:spcBef>
                        <a:spcAft>
                          <a:spcPts val="1000"/>
                        </a:spcAft>
                      </a:pPr>
                      <a:r>
                        <a:rPr lang="en-US" sz="1800" dirty="0">
                          <a:effectLst/>
                        </a:rPr>
                        <a:t>Grants in Place</a:t>
                      </a:r>
                      <a:endParaRPr lang="en-US" sz="1800" b="1" dirty="0">
                        <a:solidFill>
                          <a:schemeClr val="tx2">
                            <a:lumMod val="50000"/>
                          </a:schemeClr>
                        </a:solidFill>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72</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29</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19</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49</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a:effectLst/>
                        </a:rPr>
                        <a:t>0</a:t>
                      </a:r>
                      <a:endParaRPr lang="en-US" sz="1800">
                        <a:effectLst/>
                        <a:latin typeface="Calibri" pitchFamily="34" charset="0"/>
                        <a:ea typeface="Calibri"/>
                        <a:cs typeface="Calibri"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165</a:t>
                      </a:r>
                      <a:endParaRPr lang="en-US" sz="1800" dirty="0">
                        <a:solidFill>
                          <a:schemeClr val="tx2">
                            <a:lumMod val="50000"/>
                          </a:schemeClr>
                        </a:solidFill>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235">
                <a:tc>
                  <a:txBody>
                    <a:bodyPr/>
                    <a:lstStyle/>
                    <a:p>
                      <a:pPr marL="0" marR="0">
                        <a:lnSpc>
                          <a:spcPct val="115000"/>
                        </a:lnSpc>
                        <a:spcBef>
                          <a:spcPts val="0"/>
                        </a:spcBef>
                        <a:spcAft>
                          <a:spcPts val="1000"/>
                        </a:spcAft>
                      </a:pPr>
                      <a:r>
                        <a:rPr lang="en-US" sz="1800" dirty="0" smtClean="0">
                          <a:effectLst/>
                        </a:rPr>
                        <a:t>Grants Completed</a:t>
                      </a:r>
                      <a:endParaRPr lang="en-US" sz="1800" b="1" dirty="0">
                        <a:solidFill>
                          <a:schemeClr val="tx2">
                            <a:lumMod val="50000"/>
                          </a:schemeClr>
                        </a:solidFill>
                        <a:effectLst/>
                        <a:latin typeface="+mn-lt"/>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23</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4</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0</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0</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0</a:t>
                      </a:r>
                      <a:endParaRPr lang="en-US" sz="1800" dirty="0">
                        <a:effectLst/>
                        <a:latin typeface="Calibri" pitchFamily="34" charset="0"/>
                        <a:ea typeface="Calibri"/>
                        <a:cs typeface="Calibri"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27</a:t>
                      </a:r>
                      <a:endParaRPr lang="en-US" sz="1800" dirty="0">
                        <a:solidFill>
                          <a:schemeClr val="tx2">
                            <a:lumMod val="50000"/>
                          </a:schemeClr>
                        </a:solidFill>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235">
                <a:tc>
                  <a:txBody>
                    <a:bodyPr/>
                    <a:lstStyle/>
                    <a:p>
                      <a:pPr marL="0" marR="0">
                        <a:lnSpc>
                          <a:spcPct val="115000"/>
                        </a:lnSpc>
                        <a:spcBef>
                          <a:spcPts val="0"/>
                        </a:spcBef>
                        <a:spcAft>
                          <a:spcPts val="1000"/>
                        </a:spcAft>
                      </a:pPr>
                      <a:r>
                        <a:rPr lang="en-US" sz="1800" dirty="0">
                          <a:effectLst/>
                        </a:rPr>
                        <a:t>Grants Cancelled</a:t>
                      </a:r>
                      <a:endParaRPr lang="en-US" sz="1800" b="1" dirty="0">
                        <a:solidFill>
                          <a:schemeClr val="tx2">
                            <a:lumMod val="50000"/>
                          </a:schemeClr>
                        </a:solidFill>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5</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1</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3</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a:effectLst/>
                        </a:rPr>
                        <a:t>0</a:t>
                      </a:r>
                      <a:endParaRPr lang="en-US" sz="180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a:effectLst/>
                        </a:rPr>
                        <a:t>0</a:t>
                      </a:r>
                      <a:endParaRPr lang="en-US" sz="1800">
                        <a:effectLst/>
                        <a:latin typeface="Calibri" pitchFamily="34" charset="0"/>
                        <a:ea typeface="Calibri"/>
                        <a:cs typeface="Calibri"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9</a:t>
                      </a:r>
                      <a:endParaRPr lang="en-US" sz="1800" dirty="0">
                        <a:solidFill>
                          <a:schemeClr val="tx2">
                            <a:lumMod val="50000"/>
                          </a:schemeClr>
                        </a:solidFill>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235">
                <a:tc>
                  <a:txBody>
                    <a:bodyPr/>
                    <a:lstStyle/>
                    <a:p>
                      <a:pPr marL="0" marR="0">
                        <a:lnSpc>
                          <a:spcPct val="115000"/>
                        </a:lnSpc>
                        <a:spcBef>
                          <a:spcPts val="0"/>
                        </a:spcBef>
                        <a:spcAft>
                          <a:spcPts val="1000"/>
                        </a:spcAft>
                      </a:pPr>
                      <a:r>
                        <a:rPr lang="en-US" sz="1800" dirty="0">
                          <a:effectLst/>
                        </a:rPr>
                        <a:t>Amount Requested ($M)</a:t>
                      </a:r>
                      <a:endParaRPr lang="en-US" sz="1800" b="1" dirty="0">
                        <a:solidFill>
                          <a:schemeClr val="tx2">
                            <a:lumMod val="50000"/>
                          </a:schemeClr>
                        </a:solidFill>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a:effectLst/>
                        </a:rPr>
                        <a:t>$453.8 </a:t>
                      </a:r>
                      <a:endParaRPr lang="en-US" sz="180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a:effectLst/>
                        </a:rPr>
                        <a:t>$293.4 </a:t>
                      </a:r>
                      <a:endParaRPr lang="en-US" sz="180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$223.5 </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$123.1</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a:t>
                      </a:r>
                      <a:r>
                        <a:rPr lang="en-US" sz="1800" dirty="0" smtClean="0">
                          <a:effectLst/>
                        </a:rPr>
                        <a:t>132.9</a:t>
                      </a:r>
                      <a:endParaRPr lang="en-US" sz="1800" dirty="0">
                        <a:effectLst/>
                        <a:latin typeface="Calibri" pitchFamily="34" charset="0"/>
                        <a:ea typeface="Calibri"/>
                        <a:cs typeface="Calibri"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a:t>
                      </a:r>
                      <a:r>
                        <a:rPr lang="en-US" sz="1800" dirty="0" smtClean="0">
                          <a:effectLst/>
                        </a:rPr>
                        <a:t>1,226.7</a:t>
                      </a:r>
                      <a:endParaRPr lang="en-US" sz="1800" dirty="0">
                        <a:solidFill>
                          <a:schemeClr val="tx2">
                            <a:lumMod val="50000"/>
                          </a:schemeClr>
                        </a:solidFill>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29235">
                <a:tc>
                  <a:txBody>
                    <a:bodyPr/>
                    <a:lstStyle/>
                    <a:p>
                      <a:pPr marL="0" marR="0">
                        <a:lnSpc>
                          <a:spcPct val="115000"/>
                        </a:lnSpc>
                        <a:spcBef>
                          <a:spcPts val="0"/>
                        </a:spcBef>
                        <a:spcAft>
                          <a:spcPts val="1000"/>
                        </a:spcAft>
                      </a:pPr>
                      <a:r>
                        <a:rPr lang="en-US" sz="1800" dirty="0">
                          <a:effectLst/>
                        </a:rPr>
                        <a:t>AEA Recommended ($M)</a:t>
                      </a:r>
                      <a:endParaRPr lang="en-US" sz="1800" b="1" dirty="0">
                        <a:solidFill>
                          <a:schemeClr val="tx2">
                            <a:lumMod val="50000"/>
                          </a:schemeClr>
                        </a:solidFill>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a:effectLst/>
                        </a:rPr>
                        <a:t>$100.0 </a:t>
                      </a:r>
                      <a:endParaRPr lang="en-US" sz="180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a:effectLst/>
                        </a:rPr>
                        <a:t>$36.8 </a:t>
                      </a:r>
                      <a:endParaRPr lang="en-US" sz="180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$65.8 </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$36.6</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$43.2</a:t>
                      </a:r>
                      <a:endParaRPr lang="en-US" sz="1800" dirty="0">
                        <a:effectLst/>
                        <a:latin typeface="Calibri" pitchFamily="34" charset="0"/>
                        <a:ea typeface="Calibri"/>
                        <a:cs typeface="Calibri"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a:t>
                      </a:r>
                      <a:r>
                        <a:rPr lang="en-US" sz="1800" dirty="0" smtClean="0">
                          <a:effectLst/>
                        </a:rPr>
                        <a:t>282.4</a:t>
                      </a:r>
                      <a:endParaRPr lang="en-US" sz="1800" dirty="0">
                        <a:solidFill>
                          <a:schemeClr val="tx2">
                            <a:lumMod val="50000"/>
                          </a:schemeClr>
                        </a:solidFill>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05">
                <a:tc>
                  <a:txBody>
                    <a:bodyPr/>
                    <a:lstStyle/>
                    <a:p>
                      <a:pPr marL="0" marR="0">
                        <a:lnSpc>
                          <a:spcPct val="115000"/>
                        </a:lnSpc>
                        <a:spcBef>
                          <a:spcPts val="0"/>
                        </a:spcBef>
                        <a:spcAft>
                          <a:spcPts val="1000"/>
                        </a:spcAft>
                      </a:pPr>
                      <a:r>
                        <a:rPr lang="en-US" sz="1800" dirty="0">
                          <a:effectLst/>
                        </a:rPr>
                        <a:t>Appropriated ($M)</a:t>
                      </a:r>
                      <a:endParaRPr lang="en-US" sz="1800" b="1" dirty="0">
                        <a:solidFill>
                          <a:schemeClr val="tx2">
                            <a:lumMod val="50000"/>
                          </a:schemeClr>
                        </a:solidFill>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a:effectLst/>
                        </a:rPr>
                        <a:t>$100.0 </a:t>
                      </a:r>
                      <a:endParaRPr lang="en-US" sz="180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a:effectLst/>
                        </a:rPr>
                        <a:t>$25.0 </a:t>
                      </a:r>
                      <a:endParaRPr lang="en-US" sz="180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$25.0 </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$26.6</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a:effectLst/>
                        </a:rPr>
                        <a:t>tbd</a:t>
                      </a:r>
                      <a:endParaRPr lang="en-US" sz="1800">
                        <a:effectLst/>
                        <a:latin typeface="Calibri" pitchFamily="34" charset="0"/>
                        <a:ea typeface="Calibri"/>
                        <a:cs typeface="Calibri"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$176.6 </a:t>
                      </a:r>
                      <a:endParaRPr lang="en-US" sz="1800" dirty="0">
                        <a:solidFill>
                          <a:schemeClr val="tx2">
                            <a:lumMod val="50000"/>
                          </a:schemeClr>
                        </a:solidFill>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05">
                <a:tc>
                  <a:txBody>
                    <a:bodyPr/>
                    <a:lstStyle/>
                    <a:p>
                      <a:pPr marL="0" marR="0">
                        <a:lnSpc>
                          <a:spcPct val="115000"/>
                        </a:lnSpc>
                        <a:spcBef>
                          <a:spcPts val="0"/>
                        </a:spcBef>
                        <a:spcAft>
                          <a:spcPts val="1000"/>
                        </a:spcAft>
                      </a:pPr>
                      <a:r>
                        <a:rPr lang="en-US" sz="1800" dirty="0">
                          <a:effectLst/>
                        </a:rPr>
                        <a:t>Cash Disbursed </a:t>
                      </a:r>
                      <a:r>
                        <a:rPr lang="en-US" sz="1800" dirty="0" smtClean="0">
                          <a:effectLst/>
                        </a:rPr>
                        <a:t>($</a:t>
                      </a:r>
                      <a:r>
                        <a:rPr lang="en-US" sz="1800" dirty="0">
                          <a:effectLst/>
                        </a:rPr>
                        <a:t>M)</a:t>
                      </a:r>
                      <a:endParaRPr lang="en-US" sz="1800" b="1" dirty="0">
                        <a:solidFill>
                          <a:schemeClr val="tx2">
                            <a:lumMod val="50000"/>
                          </a:schemeClr>
                        </a:solidFill>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$54.9</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$17.1</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$6.2 </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$2.6</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$0</a:t>
                      </a:r>
                      <a:endParaRPr lang="en-US" sz="1800" dirty="0">
                        <a:effectLst/>
                        <a:latin typeface="Calibri" pitchFamily="34" charset="0"/>
                        <a:ea typeface="Calibri"/>
                        <a:cs typeface="Calibri"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$80.8 </a:t>
                      </a:r>
                      <a:endParaRPr lang="en-US" sz="1800" dirty="0">
                        <a:solidFill>
                          <a:schemeClr val="tx2">
                            <a:lumMod val="50000"/>
                          </a:schemeClr>
                        </a:solidFill>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05">
                <a:tc>
                  <a:txBody>
                    <a:bodyPr/>
                    <a:lstStyle/>
                    <a:p>
                      <a:pPr marL="0" marR="0">
                        <a:lnSpc>
                          <a:spcPct val="115000"/>
                        </a:lnSpc>
                        <a:spcBef>
                          <a:spcPts val="0"/>
                        </a:spcBef>
                        <a:spcAft>
                          <a:spcPts val="1000"/>
                        </a:spcAft>
                      </a:pPr>
                      <a:r>
                        <a:rPr lang="en-US" sz="1800" dirty="0" smtClean="0">
                          <a:effectLst/>
                        </a:rPr>
                        <a:t>Match</a:t>
                      </a:r>
                      <a:r>
                        <a:rPr lang="en-US" sz="1800" baseline="0" dirty="0" smtClean="0">
                          <a:effectLst/>
                        </a:rPr>
                        <a:t> provid</a:t>
                      </a:r>
                      <a:r>
                        <a:rPr lang="en-US" sz="1800" dirty="0" smtClean="0">
                          <a:effectLst/>
                        </a:rPr>
                        <a:t>ed </a:t>
                      </a:r>
                      <a:r>
                        <a:rPr lang="en-US" sz="1800" dirty="0">
                          <a:effectLst/>
                        </a:rPr>
                        <a:t>($M)</a:t>
                      </a:r>
                      <a:endParaRPr lang="en-US" sz="1800" b="1" dirty="0">
                        <a:solidFill>
                          <a:schemeClr val="tx2">
                            <a:lumMod val="50000"/>
                          </a:schemeClr>
                        </a:solidFill>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$20.7</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$22.6</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$10.5</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$34.6</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err="1" smtClean="0">
                          <a:effectLst/>
                        </a:rPr>
                        <a:t>tbd</a:t>
                      </a:r>
                      <a:endParaRPr lang="en-US" sz="1800" dirty="0">
                        <a:effectLst/>
                        <a:latin typeface="Calibri" pitchFamily="34" charset="0"/>
                        <a:ea typeface="Calibri"/>
                        <a:cs typeface="Calibri"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$88.4</a:t>
                      </a:r>
                      <a:endParaRPr lang="en-US" sz="1800" dirty="0">
                        <a:solidFill>
                          <a:schemeClr val="tx2">
                            <a:lumMod val="50000"/>
                          </a:schemeClr>
                        </a:solidFill>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05">
                <a:tc>
                  <a:txBody>
                    <a:bodyPr/>
                    <a:lstStyle/>
                    <a:p>
                      <a:pPr marL="0" marR="0">
                        <a:lnSpc>
                          <a:spcPct val="115000"/>
                        </a:lnSpc>
                        <a:spcBef>
                          <a:spcPts val="0"/>
                        </a:spcBef>
                        <a:spcAft>
                          <a:spcPts val="1000"/>
                        </a:spcAft>
                      </a:pPr>
                      <a:r>
                        <a:rPr lang="en-US" sz="1800" dirty="0" smtClean="0">
                          <a:effectLst/>
                        </a:rPr>
                        <a:t>Other Contributions </a:t>
                      </a:r>
                      <a:r>
                        <a:rPr lang="en-US" sz="1800" dirty="0">
                          <a:effectLst/>
                        </a:rPr>
                        <a:t>($M)</a:t>
                      </a:r>
                      <a:endParaRPr lang="en-US" sz="1800" b="1" dirty="0">
                        <a:solidFill>
                          <a:schemeClr val="tx2">
                            <a:lumMod val="50000"/>
                          </a:schemeClr>
                        </a:solidFill>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$9.2</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$1.6</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$0.8</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$14.5</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err="1" smtClean="0">
                          <a:effectLst/>
                        </a:rPr>
                        <a:t>tbd</a:t>
                      </a:r>
                      <a:endParaRPr lang="en-US" sz="1800" dirty="0">
                        <a:effectLst/>
                        <a:latin typeface="Calibri" pitchFamily="34" charset="0"/>
                        <a:ea typeface="Calibri"/>
                        <a:cs typeface="Calibri"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$26.1</a:t>
                      </a:r>
                      <a:endParaRPr lang="en-US" sz="1800" dirty="0">
                        <a:solidFill>
                          <a:schemeClr val="tx2">
                            <a:lumMod val="50000"/>
                          </a:schemeClr>
                        </a:solidFill>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17805">
                <a:tc>
                  <a:txBody>
                    <a:bodyPr/>
                    <a:lstStyle/>
                    <a:p>
                      <a:pPr marL="0" marR="0">
                        <a:lnSpc>
                          <a:spcPct val="115000"/>
                        </a:lnSpc>
                        <a:spcBef>
                          <a:spcPts val="0"/>
                        </a:spcBef>
                        <a:spcAft>
                          <a:spcPts val="1000"/>
                        </a:spcAft>
                      </a:pPr>
                      <a:r>
                        <a:rPr lang="en-US" sz="1800" dirty="0" smtClean="0">
                          <a:effectLst/>
                        </a:rPr>
                        <a:t>Can be reallocated </a:t>
                      </a:r>
                      <a:r>
                        <a:rPr lang="en-US" sz="1800" dirty="0">
                          <a:effectLst/>
                        </a:rPr>
                        <a:t>($M)</a:t>
                      </a:r>
                      <a:endParaRPr lang="en-US" sz="1800" b="1" dirty="0">
                        <a:solidFill>
                          <a:schemeClr val="tx2">
                            <a:lumMod val="50000"/>
                          </a:schemeClr>
                        </a:solidFill>
                        <a:effectLst/>
                        <a:latin typeface="Calibri"/>
                        <a:ea typeface="Calibri"/>
                        <a:cs typeface="Times New Roman"/>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a:t>
                      </a:r>
                      <a:r>
                        <a:rPr lang="en-US" sz="1800" dirty="0" smtClean="0">
                          <a:effectLst/>
                        </a:rPr>
                        <a:t>0</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a:t>
                      </a:r>
                      <a:r>
                        <a:rPr lang="en-US" sz="1800" dirty="0" smtClean="0">
                          <a:effectLst/>
                        </a:rPr>
                        <a:t>0</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$0.2</a:t>
                      </a:r>
                      <a:endParaRPr lang="en-US" sz="1800" dirty="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a:effectLst/>
                        </a:rPr>
                        <a:t>$0</a:t>
                      </a:r>
                      <a:endParaRPr lang="en-US" sz="1800">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a:effectLst/>
                        </a:rPr>
                        <a:t>$0</a:t>
                      </a:r>
                      <a:endParaRPr lang="en-US" sz="1800" dirty="0">
                        <a:effectLst/>
                        <a:latin typeface="Calibri" pitchFamily="34" charset="0"/>
                        <a:ea typeface="Calibri"/>
                        <a:cs typeface="Calibri" pitchFamily="34" charset="0"/>
                      </a:endParaRP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1800" dirty="0" smtClean="0">
                          <a:effectLst/>
                        </a:rPr>
                        <a:t>$0.2</a:t>
                      </a:r>
                      <a:endParaRPr lang="en-US" sz="1800" dirty="0">
                        <a:solidFill>
                          <a:schemeClr val="tx2">
                            <a:lumMod val="50000"/>
                          </a:schemeClr>
                        </a:solidFill>
                        <a:effectLst/>
                        <a:latin typeface="Calibri" pitchFamily="34" charset="0"/>
                        <a:ea typeface="Calibri"/>
                        <a:cs typeface="Calibri" pitchFamily="34" charset="0"/>
                      </a:endParaRPr>
                    </a:p>
                  </a:txBody>
                  <a:tcPr marL="68580" marR="68580"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pPr>
              <a:defRPr/>
            </a:pPr>
            <a:fld id="{F733861C-C566-496E-BA0A-05331791BFA3}" type="slidenum">
              <a:rPr lang="en-US" smtClean="0"/>
              <a:pPr>
                <a:defRPr/>
              </a:pPr>
              <a:t>3</a:t>
            </a:fld>
            <a:endParaRPr lang="en-US"/>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371600"/>
          </a:xfrm>
        </p:spPr>
        <p:txBody>
          <a:bodyPr/>
          <a:lstStyle/>
          <a:p>
            <a:pPr>
              <a:defRPr/>
            </a:pPr>
            <a:r>
              <a:rPr lang="en-US" dirty="0" smtClean="0"/>
              <a:t>RE Fund Drawdown Outlook</a:t>
            </a:r>
            <a:br>
              <a:rPr lang="en-US" dirty="0" smtClean="0"/>
            </a:br>
            <a:endParaRPr lang="en-US" sz="3200" dirty="0"/>
          </a:p>
        </p:txBody>
      </p:sp>
      <p:pic>
        <p:nvPicPr>
          <p:cNvPr id="2053"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878347" y="1295400"/>
            <a:ext cx="7198853"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Slide Number Placeholder 7"/>
          <p:cNvSpPr>
            <a:spLocks noGrp="1"/>
          </p:cNvSpPr>
          <p:nvPr>
            <p:ph type="sldNum" sz="quarter" idx="12"/>
          </p:nvPr>
        </p:nvSpPr>
        <p:spPr/>
        <p:txBody>
          <a:bodyPr/>
          <a:lstStyle/>
          <a:p>
            <a:pPr>
              <a:defRPr/>
            </a:pPr>
            <a:fld id="{F733861C-C566-496E-BA0A-05331791BFA3}" type="slidenum">
              <a:rPr lang="en-US" smtClean="0"/>
              <a:pPr>
                <a:defRPr/>
              </a:pPr>
              <a:t>4</a:t>
            </a:fld>
            <a:endParaRPr lang="en-US"/>
          </a:p>
        </p:txBody>
      </p:sp>
    </p:spTree>
    <p:extLst>
      <p:ext uri="{BB962C8B-B14F-4D97-AF65-F5344CB8AC3E}">
        <p14:creationId xmlns:p14="http://schemas.microsoft.com/office/powerpoint/2010/main" val="611809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371600"/>
          </a:xfrm>
        </p:spPr>
        <p:txBody>
          <a:bodyPr/>
          <a:lstStyle/>
          <a:p>
            <a:pPr>
              <a:defRPr/>
            </a:pPr>
            <a:r>
              <a:rPr lang="en-US" dirty="0" smtClean="0"/>
              <a:t>RE Fund Project Completion</a:t>
            </a:r>
            <a:br>
              <a:rPr lang="en-US" dirty="0" smtClean="0"/>
            </a:br>
            <a:endParaRPr lang="en-US" sz="3200" dirty="0"/>
          </a:p>
        </p:txBody>
      </p:sp>
      <p:pic>
        <p:nvPicPr>
          <p:cNvPr id="3075"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14400" y="1295400"/>
            <a:ext cx="7086600" cy="5029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pPr>
              <a:defRPr/>
            </a:pPr>
            <a:fld id="{F733861C-C566-496E-BA0A-05331791BFA3}" type="slidenum">
              <a:rPr lang="en-US" smtClean="0"/>
              <a:pPr>
                <a:defRPr/>
              </a:pPr>
              <a:t>5</a:t>
            </a:fld>
            <a:endParaRPr lang="en-US"/>
          </a:p>
        </p:txBody>
      </p:sp>
    </p:spTree>
    <p:extLst>
      <p:ext uri="{BB962C8B-B14F-4D97-AF65-F5344CB8AC3E}">
        <p14:creationId xmlns:p14="http://schemas.microsoft.com/office/powerpoint/2010/main" val="2473019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4294967295"/>
          </p:nvPr>
        </p:nvPicPr>
        <p:blipFill>
          <a:blip r:embed="rId2" cstate="print">
            <a:extLst>
              <a:ext uri="{28A0092B-C50C-407E-A947-70E740481C1C}">
                <a14:useLocalDpi xmlns:a14="http://schemas.microsoft.com/office/drawing/2010/main" val="0"/>
              </a:ext>
            </a:extLst>
          </a:blip>
          <a:stretch>
            <a:fillRect/>
          </a:stretch>
        </p:blipFill>
        <p:spPr>
          <a:xfrm>
            <a:off x="76200" y="914400"/>
            <a:ext cx="8991600" cy="5844664"/>
          </a:xfrm>
        </p:spPr>
      </p:pic>
      <p:sp>
        <p:nvSpPr>
          <p:cNvPr id="3" name="Rectangle 2"/>
          <p:cNvSpPr>
            <a:spLocks noChangeArrowheads="1"/>
          </p:cNvSpPr>
          <p:nvPr/>
        </p:nvSpPr>
        <p:spPr bwMode="auto">
          <a:xfrm>
            <a:off x="448340" y="0"/>
            <a:ext cx="8229600" cy="1143000"/>
          </a:xfrm>
          <a:prstGeom prst="rect">
            <a:avLst/>
          </a:prstGeom>
          <a:noFill/>
          <a:ln w="9525">
            <a:noFill/>
            <a:miter lim="800000"/>
            <a:headEnd/>
            <a:tailEnd/>
          </a:ln>
          <a:effectLst/>
        </p:spPr>
        <p:txBody>
          <a:bodyPr anchor="ctr"/>
          <a:lstStyle/>
          <a:p>
            <a:pPr algn="ctr" eaLnBrk="1" hangingPunct="1">
              <a:defRPr/>
            </a:pPr>
            <a:r>
              <a:rPr lang="en-US" sz="4400" dirty="0" smtClean="0">
                <a:solidFill>
                  <a:schemeClr val="tx2"/>
                </a:solidFill>
                <a:effectLst>
                  <a:outerShdw blurRad="38100" dist="38100" dir="2700000" algn="tl">
                    <a:srgbClr val="000000"/>
                  </a:outerShdw>
                </a:effectLst>
              </a:rPr>
              <a:t>Pre-construction Projects (R1-4)</a:t>
            </a:r>
            <a:endParaRPr lang="en-US" sz="4400" dirty="0">
              <a:solidFill>
                <a:schemeClr val="tx2"/>
              </a:solidFill>
              <a:effectLst>
                <a:outerShdw blurRad="38100" dist="38100" dir="2700000" algn="tl">
                  <a:srgbClr val="000000"/>
                </a:outerShdw>
              </a:effectLst>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4312" y="1143000"/>
            <a:ext cx="2770852" cy="1984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1764571A-F919-4876-A89D-0A2DA31399D5}" type="slidenum">
              <a:rPr lang="en-US" smtClean="0"/>
              <a:pPr>
                <a:defRPr/>
              </a:pPr>
              <a:t>6</a:t>
            </a:fld>
            <a:endParaRPr lang="en-US"/>
          </a:p>
        </p:txBody>
      </p:sp>
    </p:spTree>
    <p:extLst>
      <p:ext uri="{BB962C8B-B14F-4D97-AF65-F5344CB8AC3E}">
        <p14:creationId xmlns:p14="http://schemas.microsoft.com/office/powerpoint/2010/main" val="126763716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4294967295"/>
          </p:nvPr>
        </p:nvPicPr>
        <p:blipFill rotWithShape="1">
          <a:blip r:embed="rId2" cstate="print">
            <a:extLst>
              <a:ext uri="{28A0092B-C50C-407E-A947-70E740481C1C}">
                <a14:useLocalDpi xmlns:a14="http://schemas.microsoft.com/office/drawing/2010/main" val="0"/>
              </a:ext>
            </a:extLst>
          </a:blip>
          <a:srcRect l="1382" t="1070" r="1137" b="994"/>
          <a:stretch/>
        </p:blipFill>
        <p:spPr>
          <a:xfrm>
            <a:off x="76200" y="914400"/>
            <a:ext cx="8991600" cy="5845451"/>
          </a:xfrm>
        </p:spPr>
      </p:pic>
      <p:sp>
        <p:nvSpPr>
          <p:cNvPr id="3" name="Rectangle 2"/>
          <p:cNvSpPr>
            <a:spLocks noChangeArrowheads="1"/>
          </p:cNvSpPr>
          <p:nvPr/>
        </p:nvSpPr>
        <p:spPr bwMode="auto">
          <a:xfrm>
            <a:off x="448340" y="0"/>
            <a:ext cx="8229600" cy="1143000"/>
          </a:xfrm>
          <a:prstGeom prst="rect">
            <a:avLst/>
          </a:prstGeom>
          <a:noFill/>
          <a:ln w="9525">
            <a:noFill/>
            <a:miter lim="800000"/>
            <a:headEnd/>
            <a:tailEnd/>
          </a:ln>
          <a:effectLst/>
        </p:spPr>
        <p:txBody>
          <a:bodyPr anchor="ctr"/>
          <a:lstStyle/>
          <a:p>
            <a:pPr algn="ctr" eaLnBrk="1" hangingPunct="1">
              <a:defRPr/>
            </a:pPr>
            <a:r>
              <a:rPr lang="en-US" sz="4400" dirty="0" smtClean="0">
                <a:solidFill>
                  <a:schemeClr val="tx2"/>
                </a:solidFill>
                <a:effectLst>
                  <a:outerShdw blurRad="38100" dist="38100" dir="2700000" algn="tl">
                    <a:srgbClr val="000000"/>
                  </a:outerShdw>
                </a:effectLst>
              </a:rPr>
              <a:t>Construction Projects (R1-4)</a:t>
            </a:r>
            <a:endParaRPr lang="en-US" sz="4400" dirty="0">
              <a:solidFill>
                <a:schemeClr val="tx2"/>
              </a:solidFill>
              <a:effectLst>
                <a:outerShdw blurRad="38100" dist="38100" dir="2700000" algn="tl">
                  <a:srgbClr val="000000"/>
                </a:outerShdw>
              </a:effectLst>
            </a:endParaRPr>
          </a:p>
        </p:txBody>
      </p:sp>
      <p:sp>
        <p:nvSpPr>
          <p:cNvPr id="2" name="Slide Number Placeholder 1"/>
          <p:cNvSpPr>
            <a:spLocks noGrp="1"/>
          </p:cNvSpPr>
          <p:nvPr>
            <p:ph type="sldNum" sz="quarter" idx="12"/>
          </p:nvPr>
        </p:nvSpPr>
        <p:spPr/>
        <p:txBody>
          <a:bodyPr/>
          <a:lstStyle/>
          <a:p>
            <a:pPr>
              <a:defRPr/>
            </a:pPr>
            <a:fld id="{1764571A-F919-4876-A89D-0A2DA31399D5}" type="slidenum">
              <a:rPr lang="en-US" smtClean="0"/>
              <a:pPr>
                <a:defRPr/>
              </a:pPr>
              <a:t>7</a:t>
            </a:fld>
            <a:endParaRPr lang="en-US"/>
          </a:p>
        </p:txBody>
      </p:sp>
    </p:spTree>
    <p:extLst>
      <p:ext uri="{BB962C8B-B14F-4D97-AF65-F5344CB8AC3E}">
        <p14:creationId xmlns:p14="http://schemas.microsoft.com/office/powerpoint/2010/main" val="221355798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448340" y="0"/>
            <a:ext cx="8229600" cy="1143000"/>
          </a:xfrm>
          <a:prstGeom prst="rect">
            <a:avLst/>
          </a:prstGeom>
          <a:noFill/>
          <a:ln w="9525">
            <a:noFill/>
            <a:miter lim="800000"/>
            <a:headEnd/>
            <a:tailEnd/>
          </a:ln>
          <a:effectLst/>
        </p:spPr>
        <p:txBody>
          <a:bodyPr anchor="ctr"/>
          <a:lstStyle/>
          <a:p>
            <a:pPr algn="ctr" eaLnBrk="1" hangingPunct="1">
              <a:defRPr/>
            </a:pPr>
            <a:r>
              <a:rPr lang="en-US" sz="4400" dirty="0" smtClean="0">
                <a:solidFill>
                  <a:schemeClr val="tx2"/>
                </a:solidFill>
                <a:effectLst>
                  <a:outerShdw blurRad="38100" dist="38100" dir="2700000" algn="tl">
                    <a:srgbClr val="000000"/>
                  </a:outerShdw>
                </a:effectLst>
              </a:rPr>
              <a:t>Funding Allocation by</a:t>
            </a:r>
          </a:p>
          <a:p>
            <a:pPr algn="ctr" eaLnBrk="1" hangingPunct="1">
              <a:defRPr/>
            </a:pPr>
            <a:r>
              <a:rPr lang="en-US" sz="2400" dirty="0" smtClean="0">
                <a:solidFill>
                  <a:schemeClr val="tx2"/>
                </a:solidFill>
                <a:effectLst>
                  <a:outerShdw blurRad="38100" dist="38100" dir="2700000" algn="tl">
                    <a:srgbClr val="000000"/>
                  </a:outerShdw>
                </a:effectLst>
              </a:rPr>
              <a:t>($ x million, Rounds I – IV)</a:t>
            </a:r>
            <a:endParaRPr lang="en-US" sz="2400" dirty="0">
              <a:solidFill>
                <a:schemeClr val="tx2"/>
              </a:solidFill>
              <a:effectLst>
                <a:outerShdw blurRad="38100" dist="38100" dir="2700000" algn="tl">
                  <a:srgbClr val="000000"/>
                </a:outerShdw>
              </a:effectLst>
            </a:endParaRP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1295400"/>
            <a:ext cx="459105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4038600"/>
            <a:ext cx="4591050" cy="2657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04800" y="2319132"/>
            <a:ext cx="3938899" cy="646331"/>
          </a:xfrm>
          <a:prstGeom prst="rect">
            <a:avLst/>
          </a:prstGeom>
        </p:spPr>
        <p:txBody>
          <a:bodyPr wrap="none">
            <a:spAutoFit/>
          </a:bodyPr>
          <a:lstStyle/>
          <a:p>
            <a:pPr marL="457200" indent="-457200">
              <a:buFont typeface="Arial" pitchFamily="34" charset="0"/>
              <a:buChar char="•"/>
            </a:pPr>
            <a:r>
              <a:rPr lang="en-US" sz="3600" kern="0" dirty="0" smtClean="0">
                <a:solidFill>
                  <a:schemeClr val="tx2">
                    <a:lumMod val="75000"/>
                  </a:schemeClr>
                </a:solidFill>
                <a:effectLst>
                  <a:outerShdw blurRad="38100" dist="38100" dir="2700000" algn="tl">
                    <a:srgbClr val="000000"/>
                  </a:outerShdw>
                </a:effectLst>
                <a:latin typeface="Tahoma"/>
              </a:rPr>
              <a:t>PCE vs Non-PCE</a:t>
            </a:r>
            <a:endParaRPr lang="en-US" sz="2000" dirty="0">
              <a:solidFill>
                <a:schemeClr val="tx2">
                  <a:lumMod val="75000"/>
                </a:schemeClr>
              </a:solidFill>
            </a:endParaRPr>
          </a:p>
        </p:txBody>
      </p:sp>
      <p:sp>
        <p:nvSpPr>
          <p:cNvPr id="8" name="Rectangle 7"/>
          <p:cNvSpPr/>
          <p:nvPr/>
        </p:nvSpPr>
        <p:spPr>
          <a:xfrm>
            <a:off x="304800" y="4876800"/>
            <a:ext cx="3579826" cy="646331"/>
          </a:xfrm>
          <a:prstGeom prst="rect">
            <a:avLst/>
          </a:prstGeom>
        </p:spPr>
        <p:txBody>
          <a:bodyPr wrap="none">
            <a:spAutoFit/>
          </a:bodyPr>
          <a:lstStyle/>
          <a:p>
            <a:pPr marL="457200" indent="-457200">
              <a:buFont typeface="Arial" pitchFamily="34" charset="0"/>
              <a:buChar char="•"/>
            </a:pPr>
            <a:r>
              <a:rPr lang="en-US" sz="3600" kern="0" dirty="0" smtClean="0">
                <a:solidFill>
                  <a:schemeClr val="tx2">
                    <a:lumMod val="75000"/>
                  </a:schemeClr>
                </a:solidFill>
                <a:effectLst>
                  <a:outerShdw blurRad="38100" dist="38100" dir="2700000" algn="tl">
                    <a:srgbClr val="000000"/>
                  </a:outerShdw>
                </a:effectLst>
                <a:latin typeface="Tahoma"/>
              </a:rPr>
              <a:t>Heat vs Power</a:t>
            </a:r>
            <a:endParaRPr lang="en-US" sz="2000" dirty="0">
              <a:solidFill>
                <a:schemeClr val="tx2">
                  <a:lumMod val="75000"/>
                </a:schemeClr>
              </a:solidFill>
            </a:endParaRPr>
          </a:p>
        </p:txBody>
      </p:sp>
      <p:sp>
        <p:nvSpPr>
          <p:cNvPr id="5" name="Slide Number Placeholder 4"/>
          <p:cNvSpPr>
            <a:spLocks noGrp="1"/>
          </p:cNvSpPr>
          <p:nvPr>
            <p:ph type="sldNum" sz="quarter" idx="12"/>
          </p:nvPr>
        </p:nvSpPr>
        <p:spPr/>
        <p:txBody>
          <a:bodyPr/>
          <a:lstStyle/>
          <a:p>
            <a:pPr>
              <a:defRPr/>
            </a:pPr>
            <a:fld id="{1764571A-F919-4876-A89D-0A2DA31399D5}" type="slidenum">
              <a:rPr lang="en-US" smtClean="0"/>
              <a:pPr>
                <a:defRPr/>
              </a:pPr>
              <a:t>8</a:t>
            </a:fld>
            <a:endParaRPr lang="en-US"/>
          </a:p>
        </p:txBody>
      </p:sp>
    </p:spTree>
    <p:extLst>
      <p:ext uri="{BB962C8B-B14F-4D97-AF65-F5344CB8AC3E}">
        <p14:creationId xmlns:p14="http://schemas.microsoft.com/office/powerpoint/2010/main" val="29699320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8534400" cy="6324600"/>
          </a:xfrm>
          <a:prstGeom prst="rect">
            <a:avLst/>
          </a:prstGeom>
          <a:noFill/>
        </p:spPr>
      </p:pic>
      <p:sp>
        <p:nvSpPr>
          <p:cNvPr id="2" name="Slide Number Placeholder 1"/>
          <p:cNvSpPr>
            <a:spLocks noGrp="1"/>
          </p:cNvSpPr>
          <p:nvPr>
            <p:ph type="sldNum" sz="quarter" idx="12"/>
          </p:nvPr>
        </p:nvSpPr>
        <p:spPr/>
        <p:txBody>
          <a:bodyPr/>
          <a:lstStyle/>
          <a:p>
            <a:pPr>
              <a:defRPr/>
            </a:pPr>
            <a:fld id="{F733861C-C566-496E-BA0A-05331791BFA3}" type="slidenum">
              <a:rPr lang="en-US" smtClean="0"/>
              <a:pPr>
                <a:defRPr/>
              </a:pPr>
              <a:t>9</a:t>
            </a:fld>
            <a:endParaRPr lang="en-US"/>
          </a:p>
        </p:txBody>
      </p:sp>
    </p:spTree>
    <p:extLst>
      <p:ext uri="{BB962C8B-B14F-4D97-AF65-F5344CB8AC3E}">
        <p14:creationId xmlns:p14="http://schemas.microsoft.com/office/powerpoint/2010/main" val="1060274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Textured">
  <a:themeElements>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fontScheme name="Textured">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Textured</Template>
  <TotalTime>7158</TotalTime>
  <Words>469</Words>
  <Application>Microsoft Office PowerPoint</Application>
  <PresentationFormat>On-screen Show (4:3)</PresentationFormat>
  <Paragraphs>185</Paragraphs>
  <Slides>13</Slides>
  <Notes>9</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Textured</vt:lpstr>
      <vt:lpstr>PowerPoint Presentation</vt:lpstr>
      <vt:lpstr>PowerPoint Presentation</vt:lpstr>
      <vt:lpstr>RE Fund Grant Status Feb 17, 2012</vt:lpstr>
      <vt:lpstr>RE Fund Drawdown Outlook </vt:lpstr>
      <vt:lpstr>RE Fund Project Completion </vt:lpstr>
      <vt:lpstr>PowerPoint Presentation</vt:lpstr>
      <vt:lpstr>PowerPoint Presentation</vt:lpstr>
      <vt:lpstr>PowerPoint Presentation</vt:lpstr>
      <vt:lpstr>PowerPoint Presentation</vt:lpstr>
      <vt:lpstr>Cost of Scheduled Construction Projects, Rounds I – IV</vt:lpstr>
      <vt:lpstr>Energy production and diesel cost savings-2011</vt:lpstr>
      <vt:lpstr>Challenges/Opportunities</vt:lpstr>
      <vt:lpstr>Thank you.</vt:lpstr>
    </vt:vector>
  </TitlesOfParts>
  <Company>AIDEA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Wood-Fired Boilers for Rural Communities</dc:title>
  <dc:creator>Peter Crimp</dc:creator>
  <cp:lastModifiedBy>Administrator</cp:lastModifiedBy>
  <cp:revision>278</cp:revision>
  <cp:lastPrinted>2012-02-25T01:59:12Z</cp:lastPrinted>
  <dcterms:created xsi:type="dcterms:W3CDTF">2001-05-02T19:22:37Z</dcterms:created>
  <dcterms:modified xsi:type="dcterms:W3CDTF">2012-02-25T02:00:19Z</dcterms:modified>
</cp:coreProperties>
</file>