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xml" ContentType="application/vnd.openxmlformats-officedocument.presentationml.tags+xml"/>
  <Override PartName="/ppt/notesSlides/notesSlide32.xml" ContentType="application/vnd.openxmlformats-officedocument.presentationml.notesSlide+xml"/>
  <Override PartName="/ppt/charts/chart2.xml" ContentType="application/vnd.openxmlformats-officedocument.drawingml.chart+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93" r:id="rId4"/>
    <p:sldMasterId id="2147483700" r:id="rId5"/>
  </p:sldMasterIdLst>
  <p:notesMasterIdLst>
    <p:notesMasterId r:id="rId49"/>
  </p:notesMasterIdLst>
  <p:sldIdLst>
    <p:sldId id="256" r:id="rId6"/>
    <p:sldId id="262" r:id="rId7"/>
    <p:sldId id="263" r:id="rId8"/>
    <p:sldId id="257" r:id="rId9"/>
    <p:sldId id="258"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260" r:id="rId26"/>
    <p:sldId id="276" r:id="rId27"/>
    <p:sldId id="261" r:id="rId28"/>
    <p:sldId id="265" r:id="rId29"/>
    <p:sldId id="266" r:id="rId30"/>
    <p:sldId id="305" r:id="rId31"/>
    <p:sldId id="306" r:id="rId32"/>
    <p:sldId id="307" r:id="rId33"/>
    <p:sldId id="301" r:id="rId34"/>
    <p:sldId id="275" r:id="rId35"/>
    <p:sldId id="277" r:id="rId36"/>
    <p:sldId id="278" r:id="rId37"/>
    <p:sldId id="279" r:id="rId38"/>
    <p:sldId id="280" r:id="rId39"/>
    <p:sldId id="281" r:id="rId40"/>
    <p:sldId id="282" r:id="rId41"/>
    <p:sldId id="283" r:id="rId42"/>
    <p:sldId id="284" r:id="rId43"/>
    <p:sldId id="285" r:id="rId44"/>
    <p:sldId id="273" r:id="rId45"/>
    <p:sldId id="302" r:id="rId46"/>
    <p:sldId id="303" r:id="rId47"/>
    <p:sldId id="30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5"/>
    <p:restoredTop sz="67244"/>
  </p:normalViewPr>
  <p:slideViewPr>
    <p:cSldViewPr snapToGrid="0" snapToObjects="1">
      <p:cViewPr varScale="1">
        <p:scale>
          <a:sx n="73" d="100"/>
          <a:sy n="73" d="100"/>
        </p:scale>
        <p:origin x="33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001089\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KPBSD Grad Rate</c:v>
                </c:pt>
              </c:strCache>
            </c:strRef>
          </c:tx>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a:noFill/>
            </a:ln>
            <a:effectLst>
              <a:outerShdw blurRad="50800" dist="38100" dir="5400000" rotWithShape="0">
                <a:srgbClr val="000000">
                  <a:alpha val="35000"/>
                </a:srgbClr>
              </a:outerShdw>
            </a:effectLst>
            <a:sp3d/>
          </c:spPr>
          <c:invertIfNegative val="0"/>
          <c:cat>
            <c:strRef>
              <c:f>Sheet1!$A$2:$A$8</c:f>
              <c:strCache>
                <c:ptCount val="7"/>
                <c:pt idx="0">
                  <c:v>FY10</c:v>
                </c:pt>
                <c:pt idx="1">
                  <c:v>FY11</c:v>
                </c:pt>
                <c:pt idx="2">
                  <c:v>FY 12</c:v>
                </c:pt>
                <c:pt idx="3">
                  <c:v>FY 13</c:v>
                </c:pt>
                <c:pt idx="4">
                  <c:v>FY 14</c:v>
                </c:pt>
                <c:pt idx="5">
                  <c:v>FY 15</c:v>
                </c:pt>
                <c:pt idx="6">
                  <c:v>FY 16</c:v>
                </c:pt>
              </c:strCache>
            </c:strRef>
          </c:cat>
          <c:val>
            <c:numRef>
              <c:f>Sheet1!$B$2:$B$8</c:f>
              <c:numCache>
                <c:formatCode>General</c:formatCode>
                <c:ptCount val="7"/>
                <c:pt idx="0">
                  <c:v>73.03</c:v>
                </c:pt>
                <c:pt idx="1">
                  <c:v>72.7</c:v>
                </c:pt>
                <c:pt idx="2">
                  <c:v>79</c:v>
                </c:pt>
                <c:pt idx="3">
                  <c:v>78.260000000000005</c:v>
                </c:pt>
                <c:pt idx="4">
                  <c:v>81.41</c:v>
                </c:pt>
                <c:pt idx="5">
                  <c:v>81.73</c:v>
                </c:pt>
                <c:pt idx="6">
                  <c:v>82.73</c:v>
                </c:pt>
              </c:numCache>
            </c:numRef>
          </c:val>
        </c:ser>
        <c:dLbls>
          <c:showLegendKey val="0"/>
          <c:showVal val="0"/>
          <c:showCatName val="0"/>
          <c:showSerName val="0"/>
          <c:showPercent val="0"/>
          <c:showBubbleSize val="0"/>
        </c:dLbls>
        <c:gapWidth val="150"/>
        <c:shape val="box"/>
        <c:axId val="159993760"/>
        <c:axId val="160044032"/>
        <c:axId val="0"/>
      </c:bar3DChart>
      <c:catAx>
        <c:axId val="1599937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2"/>
                </a:solidFill>
                <a:latin typeface="Franklin Gothic Book" panose="020B0503020102020204" pitchFamily="34" charset="0"/>
                <a:ea typeface="+mn-ea"/>
                <a:cs typeface="+mn-cs"/>
              </a:defRPr>
            </a:pPr>
            <a:endParaRPr lang="en-US"/>
          </a:p>
        </c:txPr>
        <c:crossAx val="160044032"/>
        <c:crosses val="autoZero"/>
        <c:auto val="1"/>
        <c:lblAlgn val="ctr"/>
        <c:lblOffset val="100"/>
        <c:noMultiLvlLbl val="0"/>
      </c:catAx>
      <c:valAx>
        <c:axId val="1600440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59993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2"/>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51942946480902E-2"/>
          <c:y val="2.50696055113186E-2"/>
          <c:w val="0.86666647166618704"/>
          <c:h val="0.85609470485982897"/>
        </c:manualLayout>
      </c:layout>
      <c:lineChart>
        <c:grouping val="standard"/>
        <c:varyColors val="0"/>
        <c:ser>
          <c:idx val="0"/>
          <c:order val="0"/>
          <c:tx>
            <c:strRef>
              <c:f>distturntime!$H$3</c:f>
              <c:strCache>
                <c:ptCount val="1"/>
                <c:pt idx="0">
                  <c:v>Teacher</c:v>
                </c:pt>
              </c:strCache>
            </c:strRef>
          </c:tx>
          <c:spPr>
            <a:ln w="34925" cap="rnd">
              <a:solidFill>
                <a:schemeClr val="bg2"/>
              </a:solidFill>
              <a:round/>
            </a:ln>
            <a:effectLst/>
          </c:spPr>
          <c:marker>
            <c:symbol val="circle"/>
            <c:size val="14"/>
            <c:spPr>
              <a:solidFill>
                <a:schemeClr val="bg2"/>
              </a:solidFill>
              <a:ln w="101600">
                <a:solidFill>
                  <a:schemeClr val="bg2"/>
                </a:solidFill>
              </a:ln>
              <a:effectLst/>
            </c:spPr>
          </c:marker>
          <c:cat>
            <c:numRef>
              <c:f>distturntime!$G$4:$G$8</c:f>
              <c:numCache>
                <c:formatCode>General</c:formatCode>
                <c:ptCount val="5"/>
                <c:pt idx="0">
                  <c:v>2013</c:v>
                </c:pt>
                <c:pt idx="1">
                  <c:v>2014</c:v>
                </c:pt>
                <c:pt idx="2">
                  <c:v>2015</c:v>
                </c:pt>
                <c:pt idx="3">
                  <c:v>2016</c:v>
                </c:pt>
                <c:pt idx="4">
                  <c:v>2017</c:v>
                </c:pt>
              </c:numCache>
            </c:numRef>
          </c:cat>
          <c:val>
            <c:numRef>
              <c:f>distturntime!$H$4:$H$8</c:f>
              <c:numCache>
                <c:formatCode>0</c:formatCode>
                <c:ptCount val="5"/>
                <c:pt idx="0">
                  <c:v>11.743417000000001</c:v>
                </c:pt>
                <c:pt idx="1">
                  <c:v>12.850467999999999</c:v>
                </c:pt>
                <c:pt idx="2">
                  <c:v>11.994980999999999</c:v>
                </c:pt>
                <c:pt idx="3">
                  <c:v>12.903635</c:v>
                </c:pt>
                <c:pt idx="4">
                  <c:v>12.270628</c:v>
                </c:pt>
              </c:numCache>
            </c:numRef>
          </c:val>
          <c:smooth val="0"/>
          <c:extLst xmlns:c16r2="http://schemas.microsoft.com/office/drawing/2015/06/chart">
            <c:ext xmlns:c16="http://schemas.microsoft.com/office/drawing/2014/chart" uri="{C3380CC4-5D6E-409C-BE32-E72D297353CC}">
              <c16:uniqueId val="{00000000-3E4C-42A1-BEA3-9B6CA4FA2C2D}"/>
            </c:ext>
          </c:extLst>
        </c:ser>
        <c:ser>
          <c:idx val="1"/>
          <c:order val="1"/>
          <c:tx>
            <c:strRef>
              <c:f>distturntime!$I$3</c:f>
              <c:strCache>
                <c:ptCount val="1"/>
                <c:pt idx="0">
                  <c:v>Principal</c:v>
                </c:pt>
              </c:strCache>
            </c:strRef>
          </c:tx>
          <c:spPr>
            <a:ln>
              <a:solidFill>
                <a:schemeClr val="accent3"/>
              </a:solidFill>
            </a:ln>
          </c:spPr>
          <c:marker>
            <c:symbol val="diamond"/>
            <c:size val="14"/>
            <c:spPr>
              <a:solidFill>
                <a:schemeClr val="accent3"/>
              </a:solidFill>
              <a:ln>
                <a:solidFill>
                  <a:schemeClr val="accent3"/>
                </a:solidFill>
              </a:ln>
            </c:spPr>
          </c:marker>
          <c:dLbls>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distturntime!$G$4:$G$8</c:f>
              <c:numCache>
                <c:formatCode>General</c:formatCode>
                <c:ptCount val="5"/>
                <c:pt idx="0">
                  <c:v>2013</c:v>
                </c:pt>
                <c:pt idx="1">
                  <c:v>2014</c:v>
                </c:pt>
                <c:pt idx="2">
                  <c:v>2015</c:v>
                </c:pt>
                <c:pt idx="3">
                  <c:v>2016</c:v>
                </c:pt>
                <c:pt idx="4">
                  <c:v>2017</c:v>
                </c:pt>
              </c:numCache>
            </c:numRef>
          </c:cat>
          <c:val>
            <c:numRef>
              <c:f>distturntime!$I$4:$I$8</c:f>
              <c:numCache>
                <c:formatCode>0</c:formatCode>
                <c:ptCount val="5"/>
                <c:pt idx="0">
                  <c:v>15.625</c:v>
                </c:pt>
                <c:pt idx="1">
                  <c:v>15.625</c:v>
                </c:pt>
                <c:pt idx="2">
                  <c:v>16.321242999999999</c:v>
                </c:pt>
                <c:pt idx="3">
                  <c:v>13.315217000000001</c:v>
                </c:pt>
                <c:pt idx="4">
                  <c:v>11.838791000000001</c:v>
                </c:pt>
              </c:numCache>
            </c:numRef>
          </c:val>
          <c:smooth val="0"/>
        </c:ser>
        <c:ser>
          <c:idx val="2"/>
          <c:order val="2"/>
          <c:tx>
            <c:strRef>
              <c:f>distturntime!$J$3</c:f>
              <c:strCache>
                <c:ptCount val="1"/>
                <c:pt idx="0">
                  <c:v>Superintendent</c:v>
                </c:pt>
              </c:strCache>
            </c:strRef>
          </c:tx>
          <c:spPr>
            <a:ln>
              <a:solidFill>
                <a:schemeClr val="accent2"/>
              </a:solidFill>
            </a:ln>
          </c:spPr>
          <c:marker>
            <c:symbol val="square"/>
            <c:size val="14"/>
            <c:spPr>
              <a:solidFill>
                <a:schemeClr val="accent1"/>
              </a:solidFill>
              <a:ln>
                <a:noFill/>
              </a:ln>
            </c:spPr>
          </c:marker>
          <c:dLbls>
            <c:dLbl>
              <c:idx val="0"/>
              <c:layout>
                <c:manualLayout>
                  <c:x val="2.7664231597105101E-3"/>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225503062117197E-2"/>
                  <c:y val="5.696202531645570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830927384077001E-2"/>
                  <c:y val="4.008438818565399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distturntime!$G$4:$G$8</c:f>
              <c:numCache>
                <c:formatCode>General</c:formatCode>
                <c:ptCount val="5"/>
                <c:pt idx="0">
                  <c:v>2013</c:v>
                </c:pt>
                <c:pt idx="1">
                  <c:v>2014</c:v>
                </c:pt>
                <c:pt idx="2">
                  <c:v>2015</c:v>
                </c:pt>
                <c:pt idx="3">
                  <c:v>2016</c:v>
                </c:pt>
                <c:pt idx="4">
                  <c:v>2017</c:v>
                </c:pt>
              </c:numCache>
            </c:numRef>
          </c:cat>
          <c:val>
            <c:numRef>
              <c:f>distturntime!$J$4:$J$8</c:f>
              <c:numCache>
                <c:formatCode>0</c:formatCode>
                <c:ptCount val="5"/>
                <c:pt idx="0">
                  <c:v>3.7037037000000002</c:v>
                </c:pt>
                <c:pt idx="1">
                  <c:v>18.518518</c:v>
                </c:pt>
                <c:pt idx="2">
                  <c:v>42.592594000000012</c:v>
                </c:pt>
                <c:pt idx="3">
                  <c:v>27.777778999999999</c:v>
                </c:pt>
                <c:pt idx="4" formatCode="General">
                  <c:v>24</c:v>
                </c:pt>
              </c:numCache>
            </c:numRef>
          </c:val>
          <c:smooth val="0"/>
        </c:ser>
        <c:dLbls>
          <c:showLegendKey val="0"/>
          <c:showVal val="0"/>
          <c:showCatName val="0"/>
          <c:showSerName val="0"/>
          <c:showPercent val="0"/>
          <c:showBubbleSize val="0"/>
        </c:dLbls>
        <c:marker val="1"/>
        <c:smooth val="0"/>
        <c:axId val="159171224"/>
        <c:axId val="159171608"/>
      </c:lineChart>
      <c:catAx>
        <c:axId val="15917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2000"/>
            </a:pPr>
            <a:endParaRPr lang="en-US"/>
          </a:p>
        </c:txPr>
        <c:crossAx val="159171608"/>
        <c:crosses val="autoZero"/>
        <c:auto val="1"/>
        <c:lblAlgn val="ctr"/>
        <c:lblOffset val="100"/>
        <c:noMultiLvlLbl val="0"/>
      </c:catAx>
      <c:valAx>
        <c:axId val="159171608"/>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15917122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1F4924-F3AC-FA49-9515-87CCB0D3FE45}" type="datetimeFigureOut">
              <a:rPr lang="en-US" smtClean="0"/>
              <a:t>4/8/2017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DFEB7-1744-5643-AF63-BA3A27F1679E}" type="slidenum">
              <a:rPr lang="en-US" smtClean="0"/>
              <a:t>‹#›</a:t>
            </a:fld>
            <a:endParaRPr lang="en-US"/>
          </a:p>
        </p:txBody>
      </p:sp>
    </p:spTree>
    <p:extLst>
      <p:ext uri="{BB962C8B-B14F-4D97-AF65-F5344CB8AC3E}">
        <p14:creationId xmlns:p14="http://schemas.microsoft.com/office/powerpoint/2010/main" val="911544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2060"/>
                </a:solidFill>
                <a:latin typeface="Arial" charset="0"/>
                <a:ea typeface="Arial" charset="0"/>
                <a:cs typeface="Arial" charset="0"/>
              </a:rPr>
              <a:t>BI-FUFURCATED</a:t>
            </a:r>
            <a:r>
              <a:rPr lang="en-US" sz="1200" baseline="0" dirty="0" smtClean="0">
                <a:solidFill>
                  <a:srgbClr val="002060"/>
                </a:solidFill>
                <a:latin typeface="Arial" charset="0"/>
                <a:ea typeface="Arial" charset="0"/>
                <a:cs typeface="Arial" charset="0"/>
              </a:rPr>
              <a:t> PURPOSE </a:t>
            </a:r>
          </a:p>
          <a:p>
            <a:endParaRPr lang="en-US" sz="1200" baseline="0" dirty="0" smtClean="0">
              <a:solidFill>
                <a:srgbClr val="002060"/>
              </a:solidFill>
              <a:latin typeface="Arial" charset="0"/>
              <a:ea typeface="Arial" charset="0"/>
              <a:cs typeface="Arial" charset="0"/>
            </a:endParaRPr>
          </a:p>
          <a:p>
            <a:r>
              <a:rPr lang="en-US" sz="1200" dirty="0" smtClean="0">
                <a:solidFill>
                  <a:srgbClr val="002060"/>
                </a:solidFill>
                <a:latin typeface="Arial" charset="0"/>
                <a:ea typeface="Arial" charset="0"/>
                <a:cs typeface="Arial" charset="0"/>
              </a:rPr>
              <a:t>ACSA comprises professional educational leaders of Alaska’s schools and school systems. Members include superintendents and other central office administrators, university professors, elementary and secondary principals and school business officials.  </a:t>
            </a:r>
            <a:endParaRPr lang="en-US" dirty="0"/>
          </a:p>
        </p:txBody>
      </p:sp>
      <p:sp>
        <p:nvSpPr>
          <p:cNvPr id="4" name="Slide Number Placeholder 3"/>
          <p:cNvSpPr>
            <a:spLocks noGrp="1"/>
          </p:cNvSpPr>
          <p:nvPr>
            <p:ph type="sldNum" sz="quarter" idx="10"/>
          </p:nvPr>
        </p:nvSpPr>
        <p:spPr/>
        <p:txBody>
          <a:bodyPr/>
          <a:lstStyle/>
          <a:p>
            <a:fld id="{B31DFEB7-1744-5643-AF63-BA3A27F1679E}" type="slidenum">
              <a:rPr lang="en-US" smtClean="0"/>
              <a:t>2</a:t>
            </a:fld>
            <a:endParaRPr lang="en-US"/>
          </a:p>
        </p:txBody>
      </p:sp>
    </p:spTree>
    <p:extLst>
      <p:ext uri="{BB962C8B-B14F-4D97-AF65-F5344CB8AC3E}">
        <p14:creationId xmlns:p14="http://schemas.microsoft.com/office/powerpoint/2010/main" val="101776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3" name="Shape 293"/>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61111"/>
              <a:buFont typeface="Arial"/>
              <a:buNone/>
            </a:pPr>
            <a:r>
              <a:rPr lang="en" sz="1800">
                <a:solidFill>
                  <a:srgbClr val="000000"/>
                </a:solidFill>
              </a:rPr>
              <a:t>Why am I so excited?  And why should you be too?  Because of the ways it is already being used around Alaska.</a:t>
            </a:r>
          </a:p>
        </p:txBody>
      </p:sp>
    </p:spTree>
    <p:extLst>
      <p:ext uri="{BB962C8B-B14F-4D97-AF65-F5344CB8AC3E}">
        <p14:creationId xmlns:p14="http://schemas.microsoft.com/office/powerpoint/2010/main" val="1166841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104360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Shape 3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800"/>
              <a:t>The videos, learning plan format, and online discussion opportunities allowed me to provide a much better learning experience during a recent </a:t>
            </a:r>
            <a:r>
              <a:rPr lang="en" sz="1800" b="1"/>
              <a:t>4-session </a:t>
            </a:r>
            <a:r>
              <a:rPr lang="en" sz="1800"/>
              <a:t>webinar series on Visible Learning for Mathematics </a:t>
            </a:r>
            <a:r>
              <a:rPr lang="en" sz="1800" b="1"/>
              <a:t>that took place over 8 weeks</a:t>
            </a:r>
            <a:r>
              <a:rPr lang="en" sz="1800"/>
              <a:t>.  AkPLN provided a space for participants to collaborate, share ideas and learn more about the topics.  It allowed me a space to interact with the participants outside of just the webinar time. I used the comments and discussions from AkPLN to guide me as I designed the next webinar.  Having that blended learning experience meant that the webinars were tailored to exactly what the participants needed most.</a:t>
            </a:r>
          </a:p>
          <a:p>
            <a:pPr lvl="0">
              <a:spcBef>
                <a:spcPts val="0"/>
              </a:spcBef>
              <a:buNone/>
            </a:pPr>
            <a:endParaRPr sz="1800"/>
          </a:p>
          <a:p>
            <a:pPr lvl="0">
              <a:spcBef>
                <a:spcPts val="0"/>
              </a:spcBef>
              <a:buNone/>
            </a:pPr>
            <a:endParaRPr sz="1800"/>
          </a:p>
          <a:p>
            <a:pPr lvl="0">
              <a:spcBef>
                <a:spcPts val="0"/>
              </a:spcBef>
              <a:buNone/>
            </a:pPr>
            <a:r>
              <a:rPr lang="en" sz="1800"/>
              <a:t>This year there were 8 state-wide webinar series, research-based and developed around topics AK educators identified as high priority</a:t>
            </a:r>
          </a:p>
        </p:txBody>
      </p:sp>
    </p:spTree>
    <p:extLst>
      <p:ext uri="{BB962C8B-B14F-4D97-AF65-F5344CB8AC3E}">
        <p14:creationId xmlns:p14="http://schemas.microsoft.com/office/powerpoint/2010/main" val="60534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71450" lvl="0" indent="-215900" rtl="0">
              <a:spcBef>
                <a:spcPts val="0"/>
              </a:spcBef>
              <a:buClr>
                <a:schemeClr val="dk1"/>
              </a:buClr>
              <a:buSzPct val="100000"/>
              <a:buChar char="•"/>
            </a:pPr>
            <a:r>
              <a:rPr lang="en" sz="1800" b="1"/>
              <a:t>Having a way to connect teachers is critical to reducing isolation - supporting teachers and increasing both teacher retention and effectiveness.</a:t>
            </a:r>
          </a:p>
          <a:p>
            <a:pPr marL="457200" lvl="0" indent="-342900">
              <a:spcBef>
                <a:spcPts val="0"/>
              </a:spcBef>
              <a:buSzPct val="100000"/>
              <a:buChar char="-"/>
            </a:pPr>
            <a:r>
              <a:rPr lang="en" sz="1800" b="1"/>
              <a:t>Educator choice and voice - can use this tool to meet their own professional learning needs:</a:t>
            </a:r>
          </a:p>
          <a:p>
            <a:pPr lvl="0">
              <a:spcBef>
                <a:spcPts val="0"/>
              </a:spcBef>
              <a:buNone/>
            </a:pPr>
            <a:endParaRPr sz="1800"/>
          </a:p>
          <a:p>
            <a:pPr lvl="0">
              <a:spcBef>
                <a:spcPts val="0"/>
              </a:spcBef>
              <a:buNone/>
            </a:pPr>
            <a:r>
              <a:rPr lang="en" sz="1800"/>
              <a:t>Upriver Schools in Kuspuk - One principal for four schools - He is using AkPLN for communication - it is part of their school improvement plan</a:t>
            </a:r>
          </a:p>
          <a:p>
            <a:pPr lvl="0">
              <a:spcBef>
                <a:spcPts val="0"/>
              </a:spcBef>
              <a:buNone/>
            </a:pPr>
            <a:endParaRPr sz="1800"/>
          </a:p>
          <a:p>
            <a:pPr lvl="0">
              <a:spcBef>
                <a:spcPts val="0"/>
              </a:spcBef>
              <a:buNone/>
            </a:pPr>
            <a:r>
              <a:rPr lang="en" sz="1800"/>
              <a:t>Juneau School district - District wide technology initiative. Teachers received Chromebooks and are collaborating online on ways to better use the technology when working with kids .  Online resources shared through a group in AkPLN</a:t>
            </a:r>
          </a:p>
          <a:p>
            <a:pPr lvl="0">
              <a:spcBef>
                <a:spcPts val="0"/>
              </a:spcBef>
              <a:buNone/>
            </a:pPr>
            <a:endParaRPr sz="1800"/>
          </a:p>
          <a:p>
            <a:pPr lvl="0">
              <a:spcBef>
                <a:spcPts val="0"/>
              </a:spcBef>
              <a:buNone/>
            </a:pPr>
            <a:r>
              <a:rPr lang="en" sz="1800"/>
              <a:t>LKSD - Several schools working on </a:t>
            </a:r>
            <a:r>
              <a:rPr lang="en" sz="1800" b="1"/>
              <a:t>improving classroom management skills</a:t>
            </a:r>
            <a:r>
              <a:rPr lang="en" sz="1800"/>
              <a:t>- each of the schools has teachers that have a coaching role they are examining best practice videos - watching, discussing and annotating the videos</a:t>
            </a:r>
          </a:p>
          <a:p>
            <a:pPr lvl="0">
              <a:spcBef>
                <a:spcPts val="0"/>
              </a:spcBef>
              <a:buNone/>
            </a:pPr>
            <a:endParaRPr sz="1800"/>
          </a:p>
          <a:p>
            <a:pPr lvl="0">
              <a:spcBef>
                <a:spcPts val="0"/>
              </a:spcBef>
              <a:buNone/>
            </a:pPr>
            <a:r>
              <a:rPr lang="en" sz="1800"/>
              <a:t>BSSD - Building Capacity with high leverage instructional, cultural and leadership practices:</a:t>
            </a:r>
          </a:p>
          <a:p>
            <a:pPr lvl="0">
              <a:spcBef>
                <a:spcPts val="0"/>
              </a:spcBef>
              <a:buClr>
                <a:schemeClr val="dk1"/>
              </a:buClr>
              <a:buSzPct val="100000"/>
              <a:buAutoNum type="arabicPeriod"/>
            </a:pPr>
            <a:r>
              <a:rPr lang="en"/>
              <a:t>Use of Teaching Channel to support </a:t>
            </a:r>
            <a:r>
              <a:rPr lang="en" b="1"/>
              <a:t>teachers</a:t>
            </a:r>
            <a:r>
              <a:rPr lang="en"/>
              <a:t> with job embedded, asynchronous, personalized learning.</a:t>
            </a:r>
          </a:p>
          <a:p>
            <a:pPr marL="914400" lvl="1" indent="-298450" rtl="0">
              <a:lnSpc>
                <a:spcPct val="115000"/>
              </a:lnSpc>
              <a:spcBef>
                <a:spcPts val="0"/>
              </a:spcBef>
              <a:buClr>
                <a:schemeClr val="dk1"/>
              </a:buClr>
              <a:buSzPct val="100000"/>
              <a:buAutoNum type="arabicPeriod"/>
            </a:pPr>
            <a:r>
              <a:rPr lang="en"/>
              <a:t>Learning Plans will be developed to incorporate research based instructional practices, collaborative engagement with teachers across the district and videos to model excellence using instructional routines within BSSD Literacy and Math program.  </a:t>
            </a:r>
          </a:p>
          <a:p>
            <a:pPr marL="914400" lvl="1" indent="-298450" rtl="0">
              <a:lnSpc>
                <a:spcPct val="115000"/>
              </a:lnSpc>
              <a:spcBef>
                <a:spcPts val="0"/>
              </a:spcBef>
              <a:buClr>
                <a:schemeClr val="dk1"/>
              </a:buClr>
              <a:buSzPct val="100000"/>
              <a:buAutoNum type="arabicPeriod"/>
            </a:pPr>
            <a:r>
              <a:rPr lang="en"/>
              <a:t>Research articles, actions steps and videos within Learning Plans will also incorporate cultural aspects of indigenous communities such as providing feedback, building a growth mindset and supporting collective efficacy. </a:t>
            </a:r>
          </a:p>
          <a:p>
            <a:pPr marL="914400" lvl="1" indent="-298450" rtl="0">
              <a:lnSpc>
                <a:spcPct val="115000"/>
              </a:lnSpc>
              <a:spcBef>
                <a:spcPts val="0"/>
              </a:spcBef>
              <a:buClr>
                <a:schemeClr val="dk1"/>
              </a:buClr>
              <a:buSzPct val="100000"/>
              <a:buAutoNum type="arabicPeriod"/>
            </a:pPr>
            <a:r>
              <a:rPr lang="en"/>
              <a:t>Learning Plans will incorporate opportunities for teachers to upload videos, student work and artifacts in order to receive collegial feedback focused on improving instructional practice.</a:t>
            </a:r>
          </a:p>
          <a:p>
            <a:pPr marL="914400" lvl="1" indent="-298450" rtl="0">
              <a:lnSpc>
                <a:spcPct val="115000"/>
              </a:lnSpc>
              <a:spcBef>
                <a:spcPts val="0"/>
              </a:spcBef>
              <a:buClr>
                <a:schemeClr val="dk1"/>
              </a:buClr>
              <a:buSzPct val="100000"/>
              <a:buAutoNum type="arabicPeriod"/>
            </a:pPr>
            <a:r>
              <a:rPr lang="en"/>
              <a:t>Virtual Coaching through Teaching Channel will be provided as a mechanism for improving instructional practice</a:t>
            </a:r>
          </a:p>
          <a:p>
            <a:pPr marL="457200" lvl="0" indent="-298450" rtl="0">
              <a:lnSpc>
                <a:spcPct val="115000"/>
              </a:lnSpc>
              <a:spcBef>
                <a:spcPts val="0"/>
              </a:spcBef>
              <a:buClr>
                <a:schemeClr val="dk1"/>
              </a:buClr>
              <a:buSzPct val="100000"/>
              <a:buAutoNum type="arabicPeriod"/>
            </a:pPr>
            <a:r>
              <a:rPr lang="en"/>
              <a:t>Use of Teaching Channel to support </a:t>
            </a:r>
            <a:r>
              <a:rPr lang="en" b="1"/>
              <a:t>principals</a:t>
            </a:r>
            <a:r>
              <a:rPr lang="en"/>
              <a:t> with leadership development with job-embedded, asynchronous, personalized learning.</a:t>
            </a:r>
          </a:p>
          <a:p>
            <a:pPr marL="914400" lvl="1" indent="-298450" rtl="0">
              <a:lnSpc>
                <a:spcPct val="115000"/>
              </a:lnSpc>
              <a:spcBef>
                <a:spcPts val="0"/>
              </a:spcBef>
              <a:buClr>
                <a:schemeClr val="dk1"/>
              </a:buClr>
              <a:buSzPct val="100000"/>
              <a:buAutoNum type="arabicPeriod"/>
            </a:pPr>
            <a:r>
              <a:rPr lang="en"/>
              <a:t>Learning Plans will be developed to incorporate research based leadership practices, collaborative engagement with leaders across the district and videos that model leadership.</a:t>
            </a:r>
          </a:p>
          <a:p>
            <a:pPr marL="914400" lvl="1" indent="-298450" rtl="0">
              <a:lnSpc>
                <a:spcPct val="115000"/>
              </a:lnSpc>
              <a:spcBef>
                <a:spcPts val="0"/>
              </a:spcBef>
              <a:buClr>
                <a:schemeClr val="dk1"/>
              </a:buClr>
              <a:buSzPct val="100000"/>
              <a:buAutoNum type="arabicPeriod"/>
            </a:pPr>
            <a:r>
              <a:rPr lang="en"/>
              <a:t>Research articles, actions steps and videos within Learning Plans will also incorporate cultural aspects of indigenous communities such as providing feedback, building a growth mindset and supporting collective efficacy.</a:t>
            </a:r>
          </a:p>
          <a:p>
            <a:pPr marL="914400" lvl="1" indent="-298450" rtl="0">
              <a:lnSpc>
                <a:spcPct val="115000"/>
              </a:lnSpc>
              <a:spcBef>
                <a:spcPts val="0"/>
              </a:spcBef>
              <a:buClr>
                <a:schemeClr val="dk1"/>
              </a:buClr>
              <a:buSzPct val="100000"/>
              <a:buAutoNum type="arabicPeriod"/>
            </a:pPr>
            <a:r>
              <a:rPr lang="en"/>
              <a:t>Learning Plans will incorporate opportunities for principals to upload videos and artifacts in order to receive collegial feedback focused on improving leadership practice.</a:t>
            </a:r>
          </a:p>
          <a:p>
            <a:pPr marL="914400" lvl="1" indent="-298450" rtl="0">
              <a:lnSpc>
                <a:spcPct val="115000"/>
              </a:lnSpc>
              <a:spcBef>
                <a:spcPts val="0"/>
              </a:spcBef>
              <a:buClr>
                <a:schemeClr val="dk1"/>
              </a:buClr>
              <a:buSzPct val="100000"/>
              <a:buAutoNum type="arabicPeriod"/>
            </a:pPr>
            <a:r>
              <a:rPr lang="en"/>
              <a:t>Virtual Coaching through Teaching Channel will be provided as a mechanism for improving leadership practice</a:t>
            </a:r>
          </a:p>
          <a:p>
            <a:pPr lvl="0">
              <a:spcBef>
                <a:spcPts val="0"/>
              </a:spcBef>
              <a:buNone/>
            </a:pPr>
            <a:endParaRPr/>
          </a:p>
        </p:txBody>
      </p:sp>
    </p:spTree>
    <p:extLst>
      <p:ext uri="{BB962C8B-B14F-4D97-AF65-F5344CB8AC3E}">
        <p14:creationId xmlns:p14="http://schemas.microsoft.com/office/powerpoint/2010/main" val="180608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58870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43652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4" name="Shape 344"/>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dirty="0">
                <a:latin typeface="Calibri"/>
                <a:ea typeface="Calibri"/>
                <a:cs typeface="Calibri"/>
                <a:sym typeface="Calibri"/>
              </a:rPr>
              <a:t>Improving and </a:t>
            </a:r>
            <a:r>
              <a:rPr lang="en" sz="1200" dirty="0" smtClean="0">
                <a:latin typeface="Calibri"/>
                <a:ea typeface="Calibri"/>
                <a:cs typeface="Calibri"/>
                <a:sym typeface="Calibri"/>
              </a:rPr>
              <a:t>changing</a:t>
            </a:r>
            <a:r>
              <a:rPr lang="en-US" sz="1200" dirty="0" smtClean="0">
                <a:latin typeface="Calibri"/>
                <a:ea typeface="Calibri"/>
                <a:cs typeface="Calibri"/>
                <a:sym typeface="Calibri"/>
              </a:rPr>
              <a:t> – not only do they</a:t>
            </a:r>
            <a:r>
              <a:rPr lang="en-US" sz="1200" baseline="0" dirty="0" smtClean="0">
                <a:latin typeface="Calibri"/>
                <a:ea typeface="Calibri"/>
                <a:cs typeface="Calibri"/>
                <a:sym typeface="Calibri"/>
              </a:rPr>
              <a:t> </a:t>
            </a:r>
            <a:r>
              <a:rPr lang="en-US" sz="1200" b="1" baseline="0" dirty="0" smtClean="0">
                <a:latin typeface="Calibri"/>
                <a:ea typeface="Calibri"/>
                <a:cs typeface="Calibri"/>
                <a:sym typeface="Calibri"/>
              </a:rPr>
              <a:t>like</a:t>
            </a:r>
            <a:r>
              <a:rPr lang="en-US" sz="1200" baseline="0" dirty="0" smtClean="0">
                <a:latin typeface="Calibri"/>
                <a:ea typeface="Calibri"/>
                <a:cs typeface="Calibri"/>
                <a:sym typeface="Calibri"/>
              </a:rPr>
              <a:t> it  -- comments and reflections on site show that are trying new things and changing practice</a:t>
            </a:r>
            <a:endParaRPr lang="en" sz="1200" dirty="0">
              <a:latin typeface="Calibri"/>
              <a:ea typeface="Calibri"/>
              <a:cs typeface="Calibri"/>
              <a:sym typeface="Calibri"/>
            </a:endParaRPr>
          </a:p>
        </p:txBody>
      </p:sp>
      <p:sp>
        <p:nvSpPr>
          <p:cNvPr id="345" name="Shape 345"/>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19</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0125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r>
              <a:rPr lang="en" dirty="0"/>
              <a:t>Joint position statements for Mary to follow</a:t>
            </a:r>
          </a:p>
        </p:txBody>
      </p:sp>
    </p:spTree>
    <p:extLst>
      <p:ext uri="{BB962C8B-B14F-4D97-AF65-F5344CB8AC3E}">
        <p14:creationId xmlns:p14="http://schemas.microsoft.com/office/powerpoint/2010/main" val="1427006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DFEB7-1744-5643-AF63-BA3A27F1679E}" type="slidenum">
              <a:rPr lang="en-US" smtClean="0"/>
              <a:t>22</a:t>
            </a:fld>
            <a:endParaRPr lang="en-US"/>
          </a:p>
        </p:txBody>
      </p:sp>
    </p:spTree>
    <p:extLst>
      <p:ext uri="{BB962C8B-B14F-4D97-AF65-F5344CB8AC3E}">
        <p14:creationId xmlns:p14="http://schemas.microsoft.com/office/powerpoint/2010/main" val="487649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DFEB7-1744-5643-AF63-BA3A27F1679E}" type="slidenum">
              <a:rPr lang="en-US" smtClean="0"/>
              <a:t>23</a:t>
            </a:fld>
            <a:endParaRPr lang="en-US"/>
          </a:p>
        </p:txBody>
      </p:sp>
    </p:spTree>
    <p:extLst>
      <p:ext uri="{BB962C8B-B14F-4D97-AF65-F5344CB8AC3E}">
        <p14:creationId xmlns:p14="http://schemas.microsoft.com/office/powerpoint/2010/main" val="131867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none" strike="noStrike" dirty="0" smtClean="0">
                <a:solidFill>
                  <a:srgbClr val="C00000"/>
                </a:solidFill>
                <a:effectLst/>
                <a:latin typeface="Arial" charset="0"/>
              </a:rPr>
              <a:t>Alaska Staff Development Network (</a:t>
            </a:r>
            <a:r>
              <a:rPr lang="en-US" sz="1600" b="0" i="0" u="none" strike="noStrike" dirty="0" smtClean="0">
                <a:solidFill>
                  <a:srgbClr val="C00000"/>
                </a:solidFill>
                <a:effectLst/>
                <a:latin typeface="Arial" charset="0"/>
              </a:rPr>
              <a:t>ASDN helps support DEED outreach efforts </a:t>
            </a:r>
          </a:p>
          <a:p>
            <a:pPr marL="285750" indent="-285750">
              <a:spcAft>
                <a:spcPts val="200"/>
              </a:spcAft>
              <a:buFont typeface="Arial" charset="0"/>
              <a:buChar char="•"/>
            </a:pPr>
            <a:r>
              <a:rPr lang="en-US" sz="1600" b="0" i="0" u="none" strike="noStrike" dirty="0" smtClean="0">
                <a:solidFill>
                  <a:srgbClr val="C00000"/>
                </a:solidFill>
                <a:effectLst/>
                <a:latin typeface="Arial" charset="0"/>
              </a:rPr>
              <a:t>Next week co-sponsoring a statewide meeting in Anchorage to collect feedback for the ESSA State Plan Application</a:t>
            </a:r>
          </a:p>
          <a:p>
            <a:pPr marL="285750" indent="-285750">
              <a:spcAft>
                <a:spcPts val="200"/>
              </a:spcAft>
              <a:buFont typeface="Arial" charset="0"/>
              <a:buChar char="•"/>
            </a:pPr>
            <a:r>
              <a:rPr lang="en-US" sz="1600" b="0" i="0" u="none" strike="noStrike" dirty="0" smtClean="0">
                <a:solidFill>
                  <a:srgbClr val="C00000"/>
                </a:solidFill>
                <a:effectLst/>
                <a:latin typeface="Arial" charset="0"/>
              </a:rPr>
              <a:t>Would like to highlight another partnership with DEED today</a:t>
            </a:r>
          </a:p>
          <a:p>
            <a:pPr marL="285750" indent="-285750">
              <a:spcAft>
                <a:spcPts val="200"/>
              </a:spcAft>
              <a:buFont typeface="Arial" charset="0"/>
              <a:buChar char="•"/>
            </a:pPr>
            <a:r>
              <a:rPr lang="en-US" sz="1600" b="1" i="0" u="none" strike="noStrike" dirty="0" smtClean="0">
                <a:solidFill>
                  <a:srgbClr val="C00000"/>
                </a:solidFill>
                <a:effectLst/>
                <a:latin typeface="Arial" charset="0"/>
              </a:rPr>
              <a:t>Alaska Professional Learning Network - open to all K-12 educators in the state</a:t>
            </a:r>
          </a:p>
          <a:p>
            <a:pPr marL="285750" indent="-285750">
              <a:spcAft>
                <a:spcPts val="200"/>
              </a:spcAft>
              <a:buFont typeface="Arial" charset="0"/>
              <a:buChar char="•"/>
            </a:pPr>
            <a:r>
              <a:rPr lang="en-US" sz="1600" b="0" i="0" u="none" strike="noStrike" dirty="0" smtClean="0">
                <a:solidFill>
                  <a:srgbClr val="C00000"/>
                </a:solidFill>
                <a:effectLst/>
                <a:latin typeface="Arial" charset="0"/>
              </a:rPr>
              <a:t>Know that this group is interested in virtual learning so are going to share this project</a:t>
            </a:r>
          </a:p>
          <a:p>
            <a:pPr>
              <a:spcAft>
                <a:spcPts val="200"/>
              </a:spcAft>
            </a:pPr>
            <a:endParaRPr lang="en-US" sz="1600" dirty="0" smtClean="0">
              <a:solidFill>
                <a:srgbClr val="C00000"/>
              </a:solidFill>
            </a:endParaRPr>
          </a:p>
          <a:p>
            <a:pPr marL="285750" indent="-285750">
              <a:spcAft>
                <a:spcPts val="200"/>
              </a:spcAft>
              <a:buFont typeface="Arial" charset="0"/>
              <a:buChar char="•"/>
            </a:pPr>
            <a:r>
              <a:rPr lang="en-US" sz="1600" b="1" dirty="0" smtClean="0">
                <a:solidFill>
                  <a:srgbClr val="C00000"/>
                </a:solidFill>
              </a:rPr>
              <a:t>Bobbi Jo </a:t>
            </a:r>
            <a:r>
              <a:rPr lang="en-US" sz="1600" b="1" dirty="0" err="1" smtClean="0">
                <a:solidFill>
                  <a:srgbClr val="C00000"/>
                </a:solidFill>
              </a:rPr>
              <a:t>Erb</a:t>
            </a:r>
            <a:r>
              <a:rPr lang="en-US" sz="1600" b="1" dirty="0" smtClean="0">
                <a:solidFill>
                  <a:srgbClr val="C00000"/>
                </a:solidFill>
              </a:rPr>
              <a:t> is </a:t>
            </a:r>
            <a:r>
              <a:rPr lang="en-US" sz="1600" dirty="0" smtClean="0">
                <a:solidFill>
                  <a:srgbClr val="C00000"/>
                </a:solidFill>
              </a:rPr>
              <a:t>a self-proclaimed “Math Geek”. Currently, she works as a math consultant with districts in Alaska and Idaho on best practices in mathematics instruction. </a:t>
            </a:r>
          </a:p>
          <a:p>
            <a:pPr marL="285750" indent="-285750">
              <a:spcAft>
                <a:spcPts val="200"/>
              </a:spcAft>
              <a:buFont typeface="Arial" charset="0"/>
              <a:buChar char="•"/>
            </a:pPr>
            <a:r>
              <a:rPr lang="en-US" sz="1600" dirty="0" smtClean="0">
                <a:solidFill>
                  <a:srgbClr val="C00000"/>
                </a:solidFill>
              </a:rPr>
              <a:t>Formerly, she was the Executive Director of Curriculum and Instruction and the STEM: Math Curriculum Coordinator for the Anchorage School District. </a:t>
            </a:r>
          </a:p>
          <a:p>
            <a:pPr marL="285750" indent="-285750">
              <a:spcAft>
                <a:spcPts val="200"/>
              </a:spcAft>
              <a:buFont typeface="Arial" charset="0"/>
              <a:buChar char="•"/>
            </a:pPr>
            <a:r>
              <a:rPr lang="en-US" sz="1600" dirty="0" smtClean="0">
                <a:solidFill>
                  <a:srgbClr val="C00000"/>
                </a:solidFill>
              </a:rPr>
              <a:t>While in the classroom, Ms. </a:t>
            </a:r>
            <a:r>
              <a:rPr lang="en-US" sz="1600" dirty="0" err="1" smtClean="0">
                <a:solidFill>
                  <a:srgbClr val="C00000"/>
                </a:solidFill>
              </a:rPr>
              <a:t>Erb</a:t>
            </a:r>
            <a:r>
              <a:rPr lang="en-US" sz="1600" dirty="0" smtClean="0">
                <a:solidFill>
                  <a:srgbClr val="C00000"/>
                </a:solidFill>
              </a:rPr>
              <a:t> received the Milken Educator Award from the Milken Family Foundation and the American Star of Teaching Award from the U.S. Department of Education. </a:t>
            </a:r>
          </a:p>
          <a:p>
            <a:pPr marL="285750" indent="-285750">
              <a:spcAft>
                <a:spcPts val="200"/>
              </a:spcAft>
              <a:buFont typeface="Arial" charset="0"/>
              <a:buChar char="•"/>
            </a:pPr>
            <a:r>
              <a:rPr lang="en-US" sz="1600" b="0" dirty="0" smtClean="0">
                <a:solidFill>
                  <a:srgbClr val="C00000"/>
                </a:solidFill>
                <a:effectLst/>
              </a:rPr>
              <a:t>Bobbi Jo has played an important role in the developing the mathematics resources on the Alaska Professional Learning Network</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B31DFEB7-1744-5643-AF63-BA3A27F1679E}" type="slidenum">
              <a:rPr lang="en-US" smtClean="0"/>
              <a:t>5</a:t>
            </a:fld>
            <a:endParaRPr lang="en-US"/>
          </a:p>
        </p:txBody>
      </p:sp>
    </p:spTree>
    <p:extLst>
      <p:ext uri="{BB962C8B-B14F-4D97-AF65-F5344CB8AC3E}">
        <p14:creationId xmlns:p14="http://schemas.microsoft.com/office/powerpoint/2010/main" val="172628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toward</a:t>
            </a:r>
            <a:r>
              <a:rPr lang="en-US" baseline="0" dirty="0" smtClean="0"/>
              <a:t> personalization – open source materials, digital parallel, </a:t>
            </a:r>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63370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E01FD-62BB-4B2C-AFCF-21ACFDA91745}" type="slidenum">
              <a:rPr lang="en-US" smtClean="0"/>
              <a:t>26</a:t>
            </a:fld>
            <a:endParaRPr lang="en-US"/>
          </a:p>
        </p:txBody>
      </p:sp>
    </p:spTree>
    <p:extLst>
      <p:ext uri="{BB962C8B-B14F-4D97-AF65-F5344CB8AC3E}">
        <p14:creationId xmlns:p14="http://schemas.microsoft.com/office/powerpoint/2010/main" val="1396769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3357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32</a:t>
            </a:fld>
            <a:endParaRPr lang="en-US" dirty="0"/>
          </a:p>
        </p:txBody>
      </p:sp>
    </p:spTree>
    <p:extLst>
      <p:ext uri="{BB962C8B-B14F-4D97-AF65-F5344CB8AC3E}">
        <p14:creationId xmlns:p14="http://schemas.microsoft.com/office/powerpoint/2010/main" val="636283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212" indent="-232212">
              <a:buFont typeface="+mj-lt"/>
              <a:buAutoNum type="arabicPeriod"/>
            </a:pPr>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33</a:t>
            </a:fld>
            <a:endParaRPr lang="en-US" dirty="0"/>
          </a:p>
        </p:txBody>
      </p:sp>
    </p:spTree>
    <p:extLst>
      <p:ext uri="{BB962C8B-B14F-4D97-AF65-F5344CB8AC3E}">
        <p14:creationId xmlns:p14="http://schemas.microsoft.com/office/powerpoint/2010/main" val="982996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34</a:t>
            </a:fld>
            <a:endParaRPr lang="en-US" dirty="0"/>
          </a:p>
        </p:txBody>
      </p:sp>
    </p:spTree>
    <p:extLst>
      <p:ext uri="{BB962C8B-B14F-4D97-AF65-F5344CB8AC3E}">
        <p14:creationId xmlns:p14="http://schemas.microsoft.com/office/powerpoint/2010/main" val="1673268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35</a:t>
            </a:fld>
            <a:endParaRPr lang="en-US" dirty="0"/>
          </a:p>
        </p:txBody>
      </p:sp>
    </p:spTree>
    <p:extLst>
      <p:ext uri="{BB962C8B-B14F-4D97-AF65-F5344CB8AC3E}">
        <p14:creationId xmlns:p14="http://schemas.microsoft.com/office/powerpoint/2010/main" val="30098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36</a:t>
            </a:fld>
            <a:endParaRPr lang="en-US" dirty="0"/>
          </a:p>
        </p:txBody>
      </p:sp>
    </p:spTree>
    <p:extLst>
      <p:ext uri="{BB962C8B-B14F-4D97-AF65-F5344CB8AC3E}">
        <p14:creationId xmlns:p14="http://schemas.microsoft.com/office/powerpoint/2010/main" val="132900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37</a:t>
            </a:fld>
            <a:endParaRPr lang="en-US" dirty="0"/>
          </a:p>
        </p:txBody>
      </p:sp>
    </p:spTree>
    <p:extLst>
      <p:ext uri="{BB962C8B-B14F-4D97-AF65-F5344CB8AC3E}">
        <p14:creationId xmlns:p14="http://schemas.microsoft.com/office/powerpoint/2010/main" val="481136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38</a:t>
            </a:fld>
            <a:endParaRPr lang="en-US" dirty="0"/>
          </a:p>
        </p:txBody>
      </p:sp>
    </p:spTree>
    <p:extLst>
      <p:ext uri="{BB962C8B-B14F-4D97-AF65-F5344CB8AC3E}">
        <p14:creationId xmlns:p14="http://schemas.microsoft.com/office/powerpoint/2010/main" val="76549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61111"/>
              <a:buFont typeface="Arial"/>
              <a:buNone/>
            </a:pPr>
            <a:endParaRPr sz="1800">
              <a:solidFill>
                <a:srgbClr val="000000"/>
              </a:solidFill>
            </a:endParaRPr>
          </a:p>
          <a:p>
            <a:pPr lvl="0">
              <a:spcBef>
                <a:spcPts val="0"/>
              </a:spcBef>
              <a:buNone/>
            </a:pPr>
            <a:r>
              <a:rPr lang="en" sz="1800">
                <a:solidFill>
                  <a:srgbClr val="000000"/>
                </a:solidFill>
              </a:rPr>
              <a:t>Hello.  My name is Bobbi Jo Erb.  I am an Alaska educator.  I have 19 years of classroom experience including both K-12 and university level work. 17 of those years have been in Alaskan classrooms.  I also served as the Executive Director of Curriculum &amp; Instruction for the ASD for 4 years.  For the past 9 months, I’ve been lucky enough to work with educators all around the state of Alaska on improving math instruction.</a:t>
            </a:r>
          </a:p>
          <a:p>
            <a:pPr lvl="0">
              <a:spcBef>
                <a:spcPts val="0"/>
              </a:spcBef>
              <a:buNone/>
            </a:pPr>
            <a:endParaRPr sz="1800">
              <a:solidFill>
                <a:srgbClr val="000000"/>
              </a:solidFill>
            </a:endParaRPr>
          </a:p>
          <a:p>
            <a:pPr lvl="0">
              <a:spcBef>
                <a:spcPts val="0"/>
              </a:spcBef>
              <a:buNone/>
            </a:pPr>
            <a:r>
              <a:rPr lang="en" sz="1800">
                <a:solidFill>
                  <a:srgbClr val="000000"/>
                </a:solidFill>
              </a:rPr>
              <a:t>I am excited to be here today to share some information with you on AkPLN, the AK Professional Learning Network.  This is an incredibly powerful professional learning tool that I have been able to use in recent months to provide professional learning for educators in ways that I haven’t been able to before.</a:t>
            </a:r>
          </a:p>
        </p:txBody>
      </p:sp>
    </p:spTree>
    <p:extLst>
      <p:ext uri="{BB962C8B-B14F-4D97-AF65-F5344CB8AC3E}">
        <p14:creationId xmlns:p14="http://schemas.microsoft.com/office/powerpoint/2010/main" val="228456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0A86F-4077-45CC-9DB4-7F5D43FE7DA5}" type="slidenum">
              <a:rPr lang="en-US" smtClean="0"/>
              <a:t>39</a:t>
            </a:fld>
            <a:endParaRPr lang="en-US" dirty="0"/>
          </a:p>
        </p:txBody>
      </p:sp>
    </p:spTree>
    <p:extLst>
      <p:ext uri="{BB962C8B-B14F-4D97-AF65-F5344CB8AC3E}">
        <p14:creationId xmlns:p14="http://schemas.microsoft.com/office/powerpoint/2010/main" val="1039351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F28EA7C-5AEE-B54A-A3CA-EAD1968C8ED9}"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247347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7F4FFE4-6B50-4318-8878-D70455DC0570}" type="slidenum">
              <a:rPr lang="en-US" smtClean="0"/>
              <a:t>41</a:t>
            </a:fld>
            <a:endParaRPr lang="en-US" dirty="0"/>
          </a:p>
        </p:txBody>
      </p:sp>
    </p:spTree>
    <p:extLst>
      <p:ext uri="{BB962C8B-B14F-4D97-AF65-F5344CB8AC3E}">
        <p14:creationId xmlns:p14="http://schemas.microsoft.com/office/powerpoint/2010/main" val="2052323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effect of a principal on student outcomes grows over time, with first-year principals reaching only approximately one-quarter of the impact they may have over time (2012). For principals to influence student outcomes, they must remain in their schools for several years, though as Farley-Ripple et al. (2012) point out, the desirable time period of retention is not clear.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Principal turnover may have a negative effect on students. Miller (2013) found that student performance typically declined before a principal departed the school and for two years after the departure; in year three of the new principal’s tenure, student performance began to increase and reached its pre-departure level at about five years of principal tenure. This shows that principals 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study of Miami-Dade County schools, low principal retention at a school was shown to result in lower student test scores and more teacher turnover than in schools with high principal retention, and these results were more marked in low-income schools (</a:t>
            </a:r>
            <a:r>
              <a:rPr lang="en-US" dirty="0" err="1" smtClean="0"/>
              <a:t>Béteille</a:t>
            </a:r>
            <a:r>
              <a:rPr lang="en-US" dirty="0" smtClean="0"/>
              <a:t>, </a:t>
            </a:r>
            <a:r>
              <a:rPr lang="en-US" dirty="0" err="1" smtClean="0"/>
              <a:t>Kalogrides</a:t>
            </a:r>
            <a:r>
              <a:rPr lang="en-US" dirty="0" smtClean="0"/>
              <a:t> and Loeb, 2011). ay leave their school as a reaction to student outcomes and that a departure may have long-lasting effects.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Pulled text from file:///C:/Users/001089/Desktop/RAND_RGSD336.pdf</a:t>
            </a:r>
            <a:r>
              <a:rPr lang="en-US" sz="1200" kern="1200" smtClean="0">
                <a:solidFill>
                  <a:schemeClr val="tx1"/>
                </a:solidFill>
                <a:effectLst/>
                <a:latin typeface="+mn-lt"/>
                <a:ea typeface="+mn-ea"/>
                <a:cs typeface="+mn-cs"/>
              </a:rPr>
              <a:t>, pages 27-29</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F4FFE4-6B50-4318-8878-D70455DC0570}" type="slidenum">
              <a:rPr lang="en-US" smtClean="0"/>
              <a:t>42</a:t>
            </a:fld>
            <a:endParaRPr lang="en-US" dirty="0"/>
          </a:p>
        </p:txBody>
      </p:sp>
    </p:spTree>
    <p:extLst>
      <p:ext uri="{BB962C8B-B14F-4D97-AF65-F5344CB8AC3E}">
        <p14:creationId xmlns:p14="http://schemas.microsoft.com/office/powerpoint/2010/main" val="250107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DFEB7-1744-5643-AF63-BA3A27F1679E}" type="slidenum">
              <a:rPr lang="en-US" smtClean="0"/>
              <a:t>43</a:t>
            </a:fld>
            <a:endParaRPr lang="en-US"/>
          </a:p>
        </p:txBody>
      </p:sp>
    </p:spTree>
    <p:extLst>
      <p:ext uri="{BB962C8B-B14F-4D97-AF65-F5344CB8AC3E}">
        <p14:creationId xmlns:p14="http://schemas.microsoft.com/office/powerpoint/2010/main" val="6076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DBB009"/>
              </a:buClr>
              <a:buSzPct val="25000"/>
              <a:buFont typeface="Arial"/>
              <a:buNone/>
            </a:pPr>
            <a:r>
              <a:rPr lang="en" sz="1800" dirty="0">
                <a:solidFill>
                  <a:srgbClr val="000000"/>
                </a:solidFill>
                <a:highlight>
                  <a:srgbClr val="FFFFFF"/>
                </a:highlight>
              </a:rPr>
              <a:t>So, what is </a:t>
            </a:r>
            <a:r>
              <a:rPr lang="en" sz="1800" dirty="0" err="1">
                <a:solidFill>
                  <a:srgbClr val="000000"/>
                </a:solidFill>
                <a:highlight>
                  <a:srgbClr val="FFFFFF"/>
                </a:highlight>
              </a:rPr>
              <a:t>AkPLN</a:t>
            </a:r>
            <a:r>
              <a:rPr lang="en" sz="1800" dirty="0">
                <a:solidFill>
                  <a:srgbClr val="000000"/>
                </a:solidFill>
                <a:highlight>
                  <a:srgbClr val="FFFFFF"/>
                </a:highlight>
              </a:rPr>
              <a:t>?</a:t>
            </a:r>
          </a:p>
          <a:p>
            <a:pPr marL="0" marR="0" lvl="0" indent="0" algn="l" rtl="0">
              <a:lnSpc>
                <a:spcPct val="100000"/>
              </a:lnSpc>
              <a:spcBef>
                <a:spcPts val="0"/>
              </a:spcBef>
              <a:spcAft>
                <a:spcPts val="0"/>
              </a:spcAft>
              <a:buClr>
                <a:srgbClr val="DBB009"/>
              </a:buClr>
              <a:buSzPct val="25000"/>
              <a:buFont typeface="Arial"/>
              <a:buNone/>
            </a:pPr>
            <a:endParaRPr sz="1800" dirty="0">
              <a:solidFill>
                <a:srgbClr val="000000"/>
              </a:solidFill>
              <a:highlight>
                <a:srgbClr val="FFFFFF"/>
              </a:highlight>
            </a:endParaRPr>
          </a:p>
          <a:p>
            <a:pPr marL="0" marR="0" lvl="0" indent="0" algn="l" rtl="0">
              <a:lnSpc>
                <a:spcPct val="100000"/>
              </a:lnSpc>
              <a:spcBef>
                <a:spcPts val="0"/>
              </a:spcBef>
              <a:spcAft>
                <a:spcPts val="0"/>
              </a:spcAft>
              <a:buClr>
                <a:srgbClr val="DBB009"/>
              </a:buClr>
              <a:buSzPct val="25000"/>
              <a:buFont typeface="Arial"/>
              <a:buNone/>
            </a:pPr>
            <a:r>
              <a:rPr lang="en" sz="1800" dirty="0" err="1">
                <a:solidFill>
                  <a:srgbClr val="000000"/>
                </a:solidFill>
                <a:highlight>
                  <a:srgbClr val="FFFFFF"/>
                </a:highlight>
              </a:rPr>
              <a:t>AkPLN</a:t>
            </a:r>
            <a:r>
              <a:rPr lang="en" sz="1800" dirty="0">
                <a:solidFill>
                  <a:srgbClr val="000000"/>
                </a:solidFill>
                <a:highlight>
                  <a:srgbClr val="FFFFFF"/>
                </a:highlight>
              </a:rPr>
              <a:t> is a statewide partnership between the </a:t>
            </a:r>
            <a:r>
              <a:rPr lang="en" sz="1800" i="0" u="none" strike="noStrike" cap="none" dirty="0">
                <a:solidFill>
                  <a:srgbClr val="000000"/>
                </a:solidFill>
                <a:highlight>
                  <a:srgbClr val="FFFFFF"/>
                </a:highlight>
              </a:rPr>
              <a:t>Alaska Staff Development Network</a:t>
            </a:r>
            <a:r>
              <a:rPr lang="en" sz="1800" dirty="0">
                <a:solidFill>
                  <a:srgbClr val="000000"/>
                </a:solidFill>
                <a:highlight>
                  <a:srgbClr val="FFFFFF"/>
                </a:highlight>
              </a:rPr>
              <a:t>, </a:t>
            </a:r>
            <a:r>
              <a:rPr lang="en" sz="1800" i="0" u="none" strike="noStrike" cap="none" dirty="0">
                <a:solidFill>
                  <a:srgbClr val="000000"/>
                </a:solidFill>
                <a:highlight>
                  <a:srgbClr val="FFFFFF"/>
                </a:highlight>
              </a:rPr>
              <a:t>the Alaska Department of Education, and the Teaching Channel to offer an online space to support professional le</a:t>
            </a:r>
            <a:r>
              <a:rPr lang="en" sz="1800" dirty="0">
                <a:solidFill>
                  <a:srgbClr val="000000"/>
                </a:solidFill>
                <a:highlight>
                  <a:srgbClr val="FFFFFF"/>
                </a:highlight>
              </a:rPr>
              <a:t>arning and </a:t>
            </a:r>
            <a:r>
              <a:rPr lang="en" sz="1800" i="0" u="none" strike="noStrike" cap="none" dirty="0">
                <a:solidFill>
                  <a:srgbClr val="000000"/>
                </a:solidFill>
                <a:highlight>
                  <a:srgbClr val="FFFFFF"/>
                </a:highlight>
              </a:rPr>
              <a:t>growth for </a:t>
            </a:r>
            <a:r>
              <a:rPr lang="en" sz="1800" dirty="0">
                <a:solidFill>
                  <a:srgbClr val="000000"/>
                </a:solidFill>
                <a:highlight>
                  <a:srgbClr val="FFFFFF"/>
                </a:highlight>
              </a:rPr>
              <a:t>educators</a:t>
            </a:r>
            <a:r>
              <a:rPr lang="en" sz="1800" i="0" u="none" strike="noStrike" cap="none" dirty="0">
                <a:solidFill>
                  <a:srgbClr val="000000"/>
                </a:solidFill>
                <a:highlight>
                  <a:srgbClr val="FFFFFF"/>
                </a:highlight>
              </a:rPr>
              <a:t> around the state</a:t>
            </a:r>
            <a:r>
              <a:rPr lang="en" sz="1800" dirty="0">
                <a:solidFill>
                  <a:srgbClr val="000000"/>
                </a:solidFill>
                <a:highlight>
                  <a:srgbClr val="FFFFFF"/>
                </a:highlight>
              </a:rPr>
              <a:t> of Alaska.</a:t>
            </a:r>
          </a:p>
          <a:p>
            <a:pPr marL="0" marR="0" lvl="0" indent="0" algn="l" rtl="0">
              <a:lnSpc>
                <a:spcPct val="100000"/>
              </a:lnSpc>
              <a:spcBef>
                <a:spcPts val="0"/>
              </a:spcBef>
              <a:spcAft>
                <a:spcPts val="0"/>
              </a:spcAft>
              <a:buClr>
                <a:srgbClr val="DBB009"/>
              </a:buClr>
              <a:buSzPct val="25000"/>
              <a:buFont typeface="Arial"/>
              <a:buNone/>
            </a:pPr>
            <a:endParaRPr sz="1800" dirty="0">
              <a:solidFill>
                <a:srgbClr val="DBB009"/>
              </a:solidFill>
              <a:highlight>
                <a:srgbClr val="FFFFFF"/>
              </a:highlight>
            </a:endParaRPr>
          </a:p>
          <a:p>
            <a:pPr marL="0" marR="0" lvl="0" indent="0" algn="l" rtl="0">
              <a:lnSpc>
                <a:spcPct val="100000"/>
              </a:lnSpc>
              <a:spcBef>
                <a:spcPts val="0"/>
              </a:spcBef>
              <a:spcAft>
                <a:spcPts val="0"/>
              </a:spcAft>
              <a:buClr>
                <a:srgbClr val="DBB009"/>
              </a:buClr>
              <a:buSzPct val="25000"/>
              <a:buFont typeface="Arial"/>
              <a:buNone/>
            </a:pPr>
            <a:r>
              <a:rPr lang="en" sz="1800" dirty="0" err="1">
                <a:solidFill>
                  <a:srgbClr val="000000"/>
                </a:solidFill>
                <a:highlight>
                  <a:srgbClr val="FFFFFF"/>
                </a:highlight>
              </a:rPr>
              <a:t>AkPLN</a:t>
            </a:r>
            <a:r>
              <a:rPr lang="en" sz="1800" dirty="0">
                <a:solidFill>
                  <a:srgbClr val="000000"/>
                </a:solidFill>
                <a:highlight>
                  <a:srgbClr val="FFFFFF"/>
                </a:highlight>
              </a:rPr>
              <a:t> is provided to ALL Alaskan educators at no cost through ASDN/Alaska Council of School Administrators with support of Title IIA federal </a:t>
            </a:r>
            <a:r>
              <a:rPr lang="en" sz="1800" dirty="0" smtClean="0">
                <a:solidFill>
                  <a:srgbClr val="000000"/>
                </a:solidFill>
                <a:highlight>
                  <a:srgbClr val="FFFFFF"/>
                </a:highlight>
              </a:rPr>
              <a:t>funds.</a:t>
            </a:r>
            <a:r>
              <a:rPr lang="en-US" sz="1800" dirty="0" smtClean="0">
                <a:solidFill>
                  <a:srgbClr val="000000"/>
                </a:solidFill>
                <a:highlight>
                  <a:srgbClr val="FFFFFF"/>
                </a:highlight>
              </a:rPr>
              <a:t>This</a:t>
            </a:r>
            <a:r>
              <a:rPr lang="en-US" sz="1800" baseline="0" dirty="0" smtClean="0">
                <a:solidFill>
                  <a:srgbClr val="000000"/>
                </a:solidFill>
                <a:highlight>
                  <a:srgbClr val="FFFFFF"/>
                </a:highlight>
              </a:rPr>
              <a:t> project is partially supported by federal funds administered by DEED</a:t>
            </a:r>
            <a:r>
              <a:rPr lang="en" sz="1800" dirty="0" smtClean="0">
                <a:solidFill>
                  <a:srgbClr val="000000"/>
                </a:solidFill>
                <a:highlight>
                  <a:srgbClr val="FFFFFF"/>
                </a:highlight>
              </a:rPr>
              <a:t>.</a:t>
            </a:r>
            <a:endParaRPr lang="en" sz="1800" dirty="0">
              <a:solidFill>
                <a:srgbClr val="000000"/>
              </a:solidFill>
              <a:highlight>
                <a:srgbClr val="FFFFFF"/>
              </a:highlight>
            </a:endParaRPr>
          </a:p>
          <a:p>
            <a:pPr marL="0" marR="0" lvl="0" indent="0" algn="l" rtl="0">
              <a:lnSpc>
                <a:spcPct val="100000"/>
              </a:lnSpc>
              <a:spcBef>
                <a:spcPts val="0"/>
              </a:spcBef>
              <a:spcAft>
                <a:spcPts val="0"/>
              </a:spcAft>
              <a:buClr>
                <a:srgbClr val="DBB009"/>
              </a:buClr>
              <a:buSzPct val="25000"/>
              <a:buFont typeface="Arial"/>
              <a:buNone/>
            </a:pPr>
            <a:endParaRPr sz="1800" dirty="0">
              <a:solidFill>
                <a:srgbClr val="000000"/>
              </a:solidFill>
              <a:highlight>
                <a:srgbClr val="FFFFFF"/>
              </a:highlight>
            </a:endParaRPr>
          </a:p>
          <a:p>
            <a:pPr marL="0" marR="0" lvl="0" indent="0" algn="l" rtl="0">
              <a:spcBef>
                <a:spcPts val="0"/>
              </a:spcBef>
              <a:buClr>
                <a:schemeClr val="dk1"/>
              </a:buClr>
              <a:buSzPct val="25000"/>
              <a:buFont typeface="Arial"/>
              <a:buNone/>
            </a:pPr>
            <a:endParaRPr sz="1800" i="0" u="none" strike="noStrike" cap="none" dirty="0">
              <a:solidFill>
                <a:schemeClr val="dk1"/>
              </a:solidFill>
            </a:endParaRPr>
          </a:p>
        </p:txBody>
      </p:sp>
    </p:spTree>
    <p:extLst>
      <p:ext uri="{BB962C8B-B14F-4D97-AF65-F5344CB8AC3E}">
        <p14:creationId xmlns:p14="http://schemas.microsoft.com/office/powerpoint/2010/main" val="83134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endParaRPr>
              <a:solidFill>
                <a:srgbClr val="FF0000"/>
              </a:solidFill>
            </a:endParaRPr>
          </a:p>
          <a:p>
            <a:pPr lvl="0" rtl="0">
              <a:lnSpc>
                <a:spcPct val="115000"/>
              </a:lnSpc>
              <a:spcBef>
                <a:spcPts val="0"/>
              </a:spcBef>
              <a:buClr>
                <a:schemeClr val="dk1"/>
              </a:buClr>
              <a:buSzPct val="61111"/>
              <a:buFont typeface="Arial"/>
              <a:buNone/>
            </a:pPr>
            <a:r>
              <a:rPr lang="en" sz="1800">
                <a:solidFill>
                  <a:srgbClr val="000000"/>
                </a:solidFill>
              </a:rPr>
              <a:t>First and foremost, AkPLN is a online network of Alaskan Educators. There are over 750 educators from all around the state currently signed up and engaging in professional le</a:t>
            </a:r>
            <a:r>
              <a:rPr lang="en" sz="1400">
                <a:solidFill>
                  <a:srgbClr val="000000"/>
                </a:solidFill>
              </a:rPr>
              <a:t>arning using this collaboration space.  I anticipate that number to grow even larger in the near future.  </a:t>
            </a:r>
          </a:p>
          <a:p>
            <a:pPr lvl="0" rtl="0">
              <a:lnSpc>
                <a:spcPct val="115000"/>
              </a:lnSpc>
              <a:spcBef>
                <a:spcPts val="0"/>
              </a:spcBef>
              <a:buClr>
                <a:schemeClr val="dk1"/>
              </a:buClr>
              <a:buSzPct val="78571"/>
              <a:buFont typeface="Arial"/>
              <a:buNone/>
            </a:pPr>
            <a:endParaRPr sz="1400">
              <a:solidFill>
                <a:srgbClr val="000000"/>
              </a:solidFill>
            </a:endParaRPr>
          </a:p>
          <a:p>
            <a:pPr lvl="0" rtl="0">
              <a:lnSpc>
                <a:spcPct val="115000"/>
              </a:lnSpc>
              <a:spcBef>
                <a:spcPts val="0"/>
              </a:spcBef>
              <a:buClr>
                <a:schemeClr val="dk1"/>
              </a:buClr>
              <a:buSzPct val="78571"/>
              <a:buFont typeface="Arial"/>
              <a:buNone/>
            </a:pPr>
            <a:r>
              <a:rPr lang="en" sz="1400">
                <a:solidFill>
                  <a:srgbClr val="000000"/>
                </a:solidFill>
              </a:rPr>
              <a:t>AkPLN is an online, digital collaboration space only for Alaskan teachers, principals, schools, districts and education organizations. </a:t>
            </a:r>
          </a:p>
          <a:p>
            <a:pPr lvl="0" rtl="0">
              <a:spcBef>
                <a:spcPts val="0"/>
              </a:spcBef>
              <a:buClr>
                <a:schemeClr val="dk1"/>
              </a:buClr>
              <a:buSzPct val="25000"/>
              <a:buFont typeface="Arial"/>
              <a:buNone/>
            </a:pPr>
            <a:r>
              <a:rPr lang="en" sz="1400" b="1">
                <a:solidFill>
                  <a:srgbClr val="EB5A37"/>
                </a:solidFill>
              </a:rPr>
              <a:t>What do teachers want in professional learning? - Relevant </a:t>
            </a:r>
            <a:r>
              <a:rPr lang="en" sz="1400" b="1"/>
              <a:t> - </a:t>
            </a:r>
            <a:r>
              <a:rPr lang="en" sz="1400" b="1">
                <a:solidFill>
                  <a:srgbClr val="EB5A37"/>
                </a:solidFill>
              </a:rPr>
              <a:t>Hands-On </a:t>
            </a:r>
            <a:r>
              <a:rPr lang="en" sz="1400" b="1"/>
              <a:t>- </a:t>
            </a:r>
            <a:r>
              <a:rPr lang="en" sz="1400" b="1">
                <a:solidFill>
                  <a:srgbClr val="EB5A37"/>
                </a:solidFill>
              </a:rPr>
              <a:t>Sustained</a:t>
            </a:r>
            <a:r>
              <a:rPr lang="en" sz="1400" b="1"/>
              <a:t> - </a:t>
            </a:r>
            <a:r>
              <a:rPr lang="en" sz="1400" b="1">
                <a:solidFill>
                  <a:srgbClr val="EB5A37"/>
                </a:solidFill>
              </a:rPr>
              <a:t>Collaborative</a:t>
            </a:r>
            <a:r>
              <a:rPr lang="en" sz="1400" b="1"/>
              <a:t> - </a:t>
            </a:r>
            <a:r>
              <a:rPr lang="en" sz="1400" b="1">
                <a:solidFill>
                  <a:srgbClr val="EB5A37"/>
                </a:solidFill>
              </a:rPr>
              <a:t>Job Embedded</a:t>
            </a:r>
          </a:p>
          <a:p>
            <a:pPr lvl="0" rtl="0">
              <a:spcBef>
                <a:spcPts val="0"/>
              </a:spcBef>
              <a:buNone/>
            </a:pPr>
            <a:endParaRPr sz="1400">
              <a:solidFill>
                <a:srgbClr val="000000"/>
              </a:solidFill>
            </a:endParaRPr>
          </a:p>
        </p:txBody>
      </p:sp>
    </p:spTree>
    <p:extLst>
      <p:ext uri="{BB962C8B-B14F-4D97-AF65-F5344CB8AC3E}">
        <p14:creationId xmlns:p14="http://schemas.microsoft.com/office/powerpoint/2010/main" val="699284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6" name="Shape 26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R="0" lvl="0" algn="l" rtl="0">
              <a:spcBef>
                <a:spcPts val="0"/>
              </a:spcBef>
              <a:spcAft>
                <a:spcPts val="0"/>
              </a:spcAft>
              <a:buNone/>
            </a:pPr>
            <a:r>
              <a:rPr lang="en" sz="1400" b="1">
                <a:solidFill>
                  <a:srgbClr val="000000"/>
                </a:solidFill>
                <a:highlight>
                  <a:srgbClr val="FFFFFF"/>
                </a:highlight>
              </a:rPr>
              <a:t>What can educators do on AkPLN?</a:t>
            </a:r>
          </a:p>
          <a:p>
            <a:pPr marL="171450" marR="0" lvl="0" indent="-190500" algn="l" rtl="0">
              <a:spcBef>
                <a:spcPts val="0"/>
              </a:spcBef>
              <a:spcAft>
                <a:spcPts val="0"/>
              </a:spcAft>
              <a:buClr>
                <a:srgbClr val="000000"/>
              </a:buClr>
              <a:buSzPct val="100000"/>
              <a:buFont typeface="Arial"/>
              <a:buChar char="•"/>
            </a:pPr>
            <a:r>
              <a:rPr lang="en" sz="1400" b="1">
                <a:solidFill>
                  <a:srgbClr val="000000"/>
                </a:solidFill>
                <a:highlight>
                  <a:srgbClr val="FFFFFF"/>
                </a:highlight>
              </a:rPr>
              <a:t>They can w</a:t>
            </a:r>
            <a:r>
              <a:rPr lang="en" sz="1400" b="1" i="0" u="none" strike="noStrike" cap="none">
                <a:solidFill>
                  <a:srgbClr val="000000"/>
                </a:solidFill>
                <a:highlight>
                  <a:srgbClr val="FFFFFF"/>
                </a:highlight>
                <a:latin typeface="Arial"/>
                <a:ea typeface="Arial"/>
                <a:cs typeface="Arial"/>
                <a:sym typeface="Arial"/>
              </a:rPr>
              <a:t>atch award-winning videos of effective teaching practices; There is an existing database of </a:t>
            </a:r>
            <a:r>
              <a:rPr lang="en" sz="1400" b="1">
                <a:solidFill>
                  <a:srgbClr val="000000"/>
                </a:solidFill>
                <a:highlight>
                  <a:srgbClr val="FFFFFF"/>
                </a:highlight>
              </a:rPr>
              <a:t>1300</a:t>
            </a:r>
            <a:r>
              <a:rPr lang="en" sz="1400" b="1" i="0" u="none" strike="noStrike" cap="none">
                <a:solidFill>
                  <a:srgbClr val="000000"/>
                </a:solidFill>
                <a:highlight>
                  <a:srgbClr val="FFFFFF"/>
                </a:highlight>
                <a:latin typeface="Arial"/>
                <a:ea typeface="Arial"/>
                <a:cs typeface="Arial"/>
                <a:sym typeface="Arial"/>
              </a:rPr>
              <a:t> of videos from </a:t>
            </a:r>
            <a:r>
              <a:rPr lang="en" sz="1400" b="1">
                <a:solidFill>
                  <a:srgbClr val="000000"/>
                </a:solidFill>
                <a:highlight>
                  <a:srgbClr val="FFFFFF"/>
                </a:highlight>
              </a:rPr>
              <a:t>preK-12th grade classrooms and the capability to upload videos of Alaskan educators and classroom artifacts.</a:t>
            </a:r>
          </a:p>
          <a:p>
            <a:pPr marL="457200" marR="0" lvl="1" indent="-88900" algn="l" rtl="0">
              <a:spcBef>
                <a:spcPts val="0"/>
              </a:spcBef>
              <a:spcAft>
                <a:spcPts val="0"/>
              </a:spcAft>
              <a:buSzPct val="100000"/>
              <a:buFont typeface="Arial"/>
            </a:pPr>
            <a:endParaRPr sz="1400" b="1" i="0" u="none" strike="noStrike" cap="none">
              <a:solidFill>
                <a:srgbClr val="000000"/>
              </a:solidFill>
              <a:highlight>
                <a:srgbClr val="FFFFFF"/>
              </a:highlight>
              <a:latin typeface="Arial"/>
              <a:ea typeface="Arial"/>
              <a:cs typeface="Arial"/>
              <a:sym typeface="Arial"/>
            </a:endParaRPr>
          </a:p>
          <a:p>
            <a:pPr marL="171450" marR="0" lvl="0" indent="-190500" algn="l" rtl="0">
              <a:spcBef>
                <a:spcPts val="0"/>
              </a:spcBef>
              <a:spcAft>
                <a:spcPts val="0"/>
              </a:spcAft>
              <a:buClr>
                <a:srgbClr val="000000"/>
              </a:buClr>
              <a:buSzPct val="100000"/>
              <a:buFont typeface="Arial"/>
              <a:buChar char="•"/>
            </a:pPr>
            <a:r>
              <a:rPr lang="en" sz="1400" b="1">
                <a:solidFill>
                  <a:srgbClr val="000000"/>
                </a:solidFill>
                <a:highlight>
                  <a:srgbClr val="FFFFFF"/>
                </a:highlight>
              </a:rPr>
              <a:t>Educators can g</a:t>
            </a:r>
            <a:r>
              <a:rPr lang="en" sz="1400" b="1" i="0" u="none" strike="noStrike" cap="none">
                <a:solidFill>
                  <a:srgbClr val="000000"/>
                </a:solidFill>
                <a:highlight>
                  <a:srgbClr val="FFFFFF"/>
                </a:highlight>
                <a:latin typeface="Arial"/>
                <a:ea typeface="Arial"/>
                <a:cs typeface="Arial"/>
                <a:sym typeface="Arial"/>
              </a:rPr>
              <a:t>ain ideas for lessons, view new teaching strategies to try out, or build a repertoire of techniques related to curriculum, instruction and assessment. </a:t>
            </a:r>
          </a:p>
          <a:p>
            <a:pPr marR="0" lvl="0" algn="l" rtl="0">
              <a:spcBef>
                <a:spcPts val="0"/>
              </a:spcBef>
              <a:spcAft>
                <a:spcPts val="0"/>
              </a:spcAft>
              <a:buNone/>
            </a:pPr>
            <a:endParaRPr sz="1400" b="1">
              <a:solidFill>
                <a:srgbClr val="000000"/>
              </a:solidFill>
              <a:highlight>
                <a:srgbClr val="FFFFFF"/>
              </a:highlight>
            </a:endParaRPr>
          </a:p>
          <a:p>
            <a:pPr marL="171450" marR="0" lvl="0" indent="-190500" algn="l" rtl="0">
              <a:spcBef>
                <a:spcPts val="0"/>
              </a:spcBef>
              <a:spcAft>
                <a:spcPts val="0"/>
              </a:spcAft>
              <a:buClr>
                <a:srgbClr val="000000"/>
              </a:buClr>
              <a:buSzPct val="100000"/>
              <a:buFont typeface="Arial"/>
              <a:buChar char="•"/>
            </a:pPr>
            <a:r>
              <a:rPr lang="en" sz="1400" b="1">
                <a:solidFill>
                  <a:srgbClr val="000000"/>
                </a:solidFill>
                <a:highlight>
                  <a:srgbClr val="FFFFFF"/>
                </a:highlight>
              </a:rPr>
              <a:t>Using AkPLN, an educator can c</a:t>
            </a:r>
            <a:r>
              <a:rPr lang="en" sz="1400" b="1" i="0" u="none" strike="noStrike" cap="none">
                <a:solidFill>
                  <a:srgbClr val="000000"/>
                </a:solidFill>
                <a:highlight>
                  <a:srgbClr val="FFFFFF"/>
                </a:highlight>
                <a:latin typeface="Arial"/>
                <a:ea typeface="Arial"/>
                <a:cs typeface="Arial"/>
                <a:sym typeface="Arial"/>
              </a:rPr>
              <a:t>reate or join groups to connect with other teachers across </a:t>
            </a:r>
            <a:r>
              <a:rPr lang="en" sz="1400" b="1">
                <a:solidFill>
                  <a:srgbClr val="000000"/>
                </a:solidFill>
                <a:highlight>
                  <a:srgbClr val="FFFFFF"/>
                </a:highlight>
              </a:rPr>
              <a:t>Alaska</a:t>
            </a:r>
            <a:r>
              <a:rPr lang="en" sz="1400" b="1" i="0" u="none" strike="noStrike" cap="none">
                <a:solidFill>
                  <a:srgbClr val="000000"/>
                </a:solidFill>
                <a:highlight>
                  <a:srgbClr val="FFFFFF"/>
                </a:highlight>
                <a:latin typeface="Arial"/>
                <a:ea typeface="Arial"/>
                <a:cs typeface="Arial"/>
                <a:sym typeface="Arial"/>
              </a:rPr>
              <a:t>.  This is so important in</a:t>
            </a:r>
            <a:r>
              <a:rPr lang="en" sz="1400" b="1">
                <a:solidFill>
                  <a:srgbClr val="000000"/>
                </a:solidFill>
                <a:highlight>
                  <a:srgbClr val="FFFFFF"/>
                </a:highlight>
              </a:rPr>
              <a:t> our</a:t>
            </a:r>
            <a:r>
              <a:rPr lang="en" sz="1400" b="1" i="0" u="none" strike="noStrike" cap="none">
                <a:solidFill>
                  <a:srgbClr val="000000"/>
                </a:solidFill>
                <a:highlight>
                  <a:srgbClr val="FFFFFF"/>
                </a:highlight>
                <a:latin typeface="Arial"/>
                <a:ea typeface="Arial"/>
                <a:cs typeface="Arial"/>
                <a:sym typeface="Arial"/>
              </a:rPr>
              <a:t> with so many of our teachers being isolated.  Often I vi</a:t>
            </a:r>
            <a:r>
              <a:rPr lang="en" sz="1400" b="1">
                <a:solidFill>
                  <a:srgbClr val="000000"/>
                </a:solidFill>
                <a:highlight>
                  <a:srgbClr val="FFFFFF"/>
                </a:highlight>
              </a:rPr>
              <a:t>sit sites where </a:t>
            </a:r>
            <a:r>
              <a:rPr lang="en" sz="1400" b="1" i="0" u="none" strike="noStrike" cap="none">
                <a:solidFill>
                  <a:srgbClr val="000000"/>
                </a:solidFill>
                <a:highlight>
                  <a:srgbClr val="FFFFFF"/>
                </a:highlight>
                <a:latin typeface="Arial"/>
                <a:ea typeface="Arial"/>
                <a:cs typeface="Arial"/>
                <a:sym typeface="Arial"/>
              </a:rPr>
              <a:t>there is only 1 secondary math teacher for example.  Having a way to connect to other secondary math teachers is critical to supporting teachers and increasing both teacher retention and effectiveness.</a:t>
            </a:r>
          </a:p>
          <a:p>
            <a:pPr marR="0" lvl="0" algn="l" rtl="0">
              <a:spcBef>
                <a:spcPts val="0"/>
              </a:spcBef>
              <a:spcAft>
                <a:spcPts val="0"/>
              </a:spcAft>
              <a:buNone/>
            </a:pPr>
            <a:r>
              <a:rPr lang="en" sz="1400" b="1">
                <a:solidFill>
                  <a:srgbClr val="000000"/>
                </a:solidFill>
                <a:highlight>
                  <a:srgbClr val="FFFFFF"/>
                </a:highlight>
              </a:rPr>
              <a:t>	</a:t>
            </a:r>
          </a:p>
          <a:p>
            <a:pPr marR="0" lvl="0" algn="l" rtl="0">
              <a:spcBef>
                <a:spcPts val="0"/>
              </a:spcBef>
              <a:spcAft>
                <a:spcPts val="0"/>
              </a:spcAft>
              <a:buNone/>
            </a:pPr>
            <a:r>
              <a:rPr lang="en" sz="1400" b="1">
                <a:solidFill>
                  <a:srgbClr val="000000"/>
                </a:solidFill>
                <a:highlight>
                  <a:srgbClr val="FFFFFF"/>
                </a:highlight>
              </a:rPr>
              <a:t>    Groups also allow teachers, administrators, and coaches to share resources and reflect together on instructional practices.</a:t>
            </a:r>
          </a:p>
          <a:p>
            <a:pPr marR="0" lvl="0" algn="l" rtl="0">
              <a:spcBef>
                <a:spcPts val="0"/>
              </a:spcBef>
              <a:spcAft>
                <a:spcPts val="0"/>
              </a:spcAft>
              <a:buNone/>
            </a:pPr>
            <a:endParaRPr sz="1400" b="1">
              <a:solidFill>
                <a:srgbClr val="000000"/>
              </a:solidFill>
              <a:highlight>
                <a:srgbClr val="FFFFFF"/>
              </a:highlight>
            </a:endParaRPr>
          </a:p>
          <a:p>
            <a:pPr marL="457200" marR="0" lvl="0" indent="-317500" algn="l" rtl="0">
              <a:spcBef>
                <a:spcPts val="0"/>
              </a:spcBef>
              <a:spcAft>
                <a:spcPts val="0"/>
              </a:spcAft>
              <a:buSzPct val="100000"/>
              <a:buFont typeface="Arial"/>
              <a:buChar char="●"/>
            </a:pPr>
            <a:r>
              <a:rPr lang="en" sz="1400" b="1" i="0" u="none" strike="noStrike" cap="none">
                <a:solidFill>
                  <a:srgbClr val="000000"/>
                </a:solidFill>
                <a:highlight>
                  <a:srgbClr val="FFFFFF"/>
                </a:highlight>
                <a:latin typeface="Arial"/>
                <a:ea typeface="Arial"/>
                <a:cs typeface="Arial"/>
                <a:sym typeface="Arial"/>
              </a:rPr>
              <a:t>Educators can leverage tech tools to gain access to professional learning from anywhere. They can choose a focus for their learning and collaboration on a particular content area, strategy or problem of practice.  This helps teachers get just what they need just when they need it.</a:t>
            </a:r>
          </a:p>
          <a:p>
            <a:pPr marL="457200" marR="0" lvl="0" indent="0" algn="l" rtl="0">
              <a:spcBef>
                <a:spcPts val="0"/>
              </a:spcBef>
              <a:spcAft>
                <a:spcPts val="0"/>
              </a:spcAft>
              <a:buNone/>
            </a:pPr>
            <a:r>
              <a:rPr lang="en" sz="1400" b="1">
                <a:solidFill>
                  <a:srgbClr val="000000"/>
                </a:solidFill>
                <a:highlight>
                  <a:srgbClr val="FFFFFF"/>
                </a:highlight>
              </a:rPr>
              <a:t>This is truly an example of modern, personalized professional learning.</a:t>
            </a:r>
          </a:p>
          <a:p>
            <a:pPr marL="171450" marR="0" lvl="0" indent="-171450" algn="l" rtl="0">
              <a:spcBef>
                <a:spcPts val="0"/>
              </a:spcBef>
              <a:buClr>
                <a:schemeClr val="dk1"/>
              </a:buClr>
              <a:buSzPct val="100000"/>
              <a:buFont typeface="Arial"/>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9494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800">
                <a:solidFill>
                  <a:srgbClr val="000000"/>
                </a:solidFill>
              </a:rPr>
              <a:t>I talked about the ability to create or join existing groups. There are already many active groups in AkPLN including </a:t>
            </a:r>
          </a:p>
          <a:p>
            <a:pPr marL="457200" lvl="0" indent="-342900">
              <a:spcBef>
                <a:spcPts val="0"/>
              </a:spcBef>
              <a:buClr>
                <a:srgbClr val="000000"/>
              </a:buClr>
              <a:buSzPct val="100000"/>
              <a:buChar char="●"/>
            </a:pPr>
            <a:r>
              <a:rPr lang="en" sz="1800">
                <a:solidFill>
                  <a:srgbClr val="000000"/>
                </a:solidFill>
              </a:rPr>
              <a:t>In-depth Study of Content and Instructional Strategies</a:t>
            </a:r>
          </a:p>
          <a:p>
            <a:pPr marL="457200" lvl="0" indent="-342900" rtl="0">
              <a:lnSpc>
                <a:spcPct val="115000"/>
              </a:lnSpc>
              <a:spcBef>
                <a:spcPts val="1000"/>
              </a:spcBef>
              <a:buClr>
                <a:srgbClr val="000000"/>
              </a:buClr>
              <a:buSzPct val="100000"/>
              <a:buChar char="●"/>
            </a:pPr>
            <a:r>
              <a:rPr lang="en" sz="1800">
                <a:solidFill>
                  <a:srgbClr val="000000"/>
                </a:solidFill>
              </a:rPr>
              <a:t>Extension of Face-to-Face Learning</a:t>
            </a:r>
          </a:p>
          <a:p>
            <a:pPr marL="457200" lvl="0" indent="-342900" rtl="0">
              <a:lnSpc>
                <a:spcPct val="115000"/>
              </a:lnSpc>
              <a:spcBef>
                <a:spcPts val="1000"/>
              </a:spcBef>
              <a:buClr>
                <a:srgbClr val="000000"/>
              </a:buClr>
              <a:buSzPct val="100000"/>
              <a:buChar char="●"/>
            </a:pPr>
            <a:r>
              <a:rPr lang="en" sz="1800">
                <a:solidFill>
                  <a:srgbClr val="000000"/>
                </a:solidFill>
              </a:rPr>
              <a:t>Blended Learning with Webinars</a:t>
            </a:r>
          </a:p>
          <a:p>
            <a:pPr marL="457200" lvl="0" indent="-342900" rtl="0">
              <a:lnSpc>
                <a:spcPct val="115000"/>
              </a:lnSpc>
              <a:spcBef>
                <a:spcPts val="1000"/>
              </a:spcBef>
              <a:buClr>
                <a:srgbClr val="000000"/>
              </a:buClr>
              <a:buSzPct val="100000"/>
              <a:buChar char="●"/>
            </a:pPr>
            <a:r>
              <a:rPr lang="en" sz="1800">
                <a:solidFill>
                  <a:srgbClr val="000000"/>
                </a:solidFill>
              </a:rPr>
              <a:t>District Groups for Collaboration &amp; Professional Learning</a:t>
            </a:r>
          </a:p>
          <a:p>
            <a:pPr lvl="0">
              <a:spcBef>
                <a:spcPts val="0"/>
              </a:spcBef>
              <a:buClr>
                <a:schemeClr val="dk1"/>
              </a:buClr>
              <a:buSzPct val="25000"/>
              <a:buFont typeface="Short Stack"/>
              <a:buNone/>
            </a:pPr>
            <a:endParaRPr sz="1800"/>
          </a:p>
          <a:p>
            <a:pPr lvl="0">
              <a:spcBef>
                <a:spcPts val="0"/>
              </a:spcBef>
              <a:buClr>
                <a:schemeClr val="dk1"/>
              </a:buClr>
              <a:buSzPct val="25000"/>
              <a:buFont typeface="Short Stack"/>
              <a:buNone/>
            </a:pPr>
            <a:r>
              <a:rPr lang="en" sz="1800"/>
              <a:t>I feel that we are just beginning to tap into the potential of AkPLN.  Much of the work has been done in ELA and math, but there are numerous possibilities for professional learning around many topics.  This is a way to connect teachers, principals, instructional coaches…all educators around ways to best meet the needs of our students across Alaska.</a:t>
            </a:r>
          </a:p>
          <a:p>
            <a:pPr lvl="0">
              <a:spcBef>
                <a:spcPts val="0"/>
              </a:spcBef>
              <a:buClr>
                <a:schemeClr val="dk1"/>
              </a:buClr>
              <a:buSzPct val="25000"/>
              <a:buFont typeface="Short Stack"/>
              <a:buNone/>
            </a:pPr>
            <a:endParaRPr sz="1800"/>
          </a:p>
          <a:p>
            <a:pPr lvl="0">
              <a:spcBef>
                <a:spcPts val="0"/>
              </a:spcBef>
              <a:buClr>
                <a:schemeClr val="dk1"/>
              </a:buClr>
              <a:buSzPct val="25000"/>
              <a:buFont typeface="Arial"/>
              <a:buNone/>
            </a:pPr>
            <a:endParaRPr sz="1800"/>
          </a:p>
          <a:p>
            <a:pPr lvl="0">
              <a:spcBef>
                <a:spcPts val="0"/>
              </a:spcBef>
              <a:buNone/>
            </a:pPr>
            <a:endParaRPr/>
          </a:p>
        </p:txBody>
      </p:sp>
    </p:spTree>
    <p:extLst>
      <p:ext uri="{BB962C8B-B14F-4D97-AF65-F5344CB8AC3E}">
        <p14:creationId xmlns:p14="http://schemas.microsoft.com/office/powerpoint/2010/main" val="4261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en" sz="1800"/>
              <a:t>One of the ways that AkPLN provides opportunities for in-depth study of the Alaska Math and ELA standards as well as instructional strategies is through Learning Pathways.  There are pathways for ELA &amp; Math at both the elementary and secondary level currently.  Each pathway, an example would be Math K-2, has learning plans that provide a step-by-step process for groups to learn, try out, and get feedback on instructional strategies </a:t>
            </a:r>
            <a:r>
              <a:rPr lang="en" sz="1800" i="1"/>
              <a:t>to meet the State academic standards.</a:t>
            </a:r>
            <a:r>
              <a:rPr lang="en" sz="1800"/>
              <a:t>  These Plans are homegrown and designed specifically for Alaska educators. There are currently approximately 60 learning plans available on AkPLN with potential for more based on the needs of districts and schools.</a:t>
            </a:r>
          </a:p>
        </p:txBody>
      </p:sp>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39375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800" b="0" i="0" u="none" strike="noStrike" cap="none">
                <a:solidFill>
                  <a:schemeClr val="dk1"/>
                </a:solidFill>
                <a:latin typeface="Arial"/>
                <a:ea typeface="Arial"/>
                <a:cs typeface="Arial"/>
                <a:sym typeface="Arial"/>
              </a:rPr>
              <a:t>Each p</a:t>
            </a:r>
            <a:r>
              <a:rPr lang="en" sz="1800"/>
              <a:t>lan</a:t>
            </a:r>
            <a:r>
              <a:rPr lang="en" sz="1800" b="0" i="0" u="none" strike="noStrike" cap="none">
                <a:solidFill>
                  <a:schemeClr val="dk1"/>
                </a:solidFill>
                <a:latin typeface="Arial"/>
                <a:ea typeface="Arial"/>
                <a:cs typeface="Arial"/>
                <a:sym typeface="Arial"/>
              </a:rPr>
              <a:t> usually contains 4 parts:  </a:t>
            </a:r>
          </a:p>
          <a:p>
            <a:pPr marL="0" marR="0" lvl="0" indent="0" algn="l" rtl="0">
              <a:spcBef>
                <a:spcPts val="0"/>
              </a:spcBef>
              <a:spcAft>
                <a:spcPts val="0"/>
              </a:spcAft>
              <a:buSzPct val="25000"/>
              <a:buNone/>
            </a:pPr>
            <a:r>
              <a:rPr lang="en" sz="1800" b="0" i="0" u="none" strike="noStrike" cap="none">
                <a:solidFill>
                  <a:schemeClr val="dk1"/>
                </a:solidFill>
                <a:latin typeface="Arial"/>
                <a:ea typeface="Arial"/>
                <a:cs typeface="Arial"/>
                <a:sym typeface="Arial"/>
              </a:rPr>
              <a:t>Welcome  (to build community):  There have been some wonderful conversations during this part of the p</a:t>
            </a:r>
            <a:r>
              <a:rPr lang="en" sz="1800"/>
              <a:t>lans between rural &amp; urban teachers.</a:t>
            </a:r>
          </a:p>
          <a:p>
            <a:pPr marL="0" marR="0" lvl="0" indent="0" algn="l" rtl="0">
              <a:spcBef>
                <a:spcPts val="0"/>
              </a:spcBef>
              <a:spcAft>
                <a:spcPts val="0"/>
              </a:spcAft>
              <a:buSzPct val="25000"/>
              <a:buNone/>
            </a:pPr>
            <a:r>
              <a:rPr lang="en" sz="1800" b="0" i="0" u="none" strike="noStrike" cap="none">
                <a:solidFill>
                  <a:schemeClr val="dk1"/>
                </a:solidFill>
                <a:latin typeface="Arial"/>
                <a:ea typeface="Arial"/>
                <a:cs typeface="Arial"/>
                <a:sym typeface="Arial"/>
              </a:rPr>
              <a:t>Gather &amp; Focus (to identify the focus of the pathway and the research behind the focus)</a:t>
            </a:r>
          </a:p>
          <a:p>
            <a:pPr marL="0" marR="0" lvl="0" indent="0" algn="l" rtl="0">
              <a:spcBef>
                <a:spcPts val="0"/>
              </a:spcBef>
              <a:spcAft>
                <a:spcPts val="0"/>
              </a:spcAft>
              <a:buSzPct val="25000"/>
              <a:buNone/>
            </a:pPr>
            <a:r>
              <a:rPr lang="en" sz="1800" b="0" i="0" u="none" strike="noStrike" cap="none">
                <a:solidFill>
                  <a:schemeClr val="dk1"/>
                </a:solidFill>
                <a:latin typeface="Arial"/>
                <a:ea typeface="Arial"/>
                <a:cs typeface="Arial"/>
                <a:sym typeface="Arial"/>
              </a:rPr>
              <a:t>Watch &amp; Analyze (participants explore articles, videos of classrooms, and other resources to learn more)</a:t>
            </a:r>
          </a:p>
          <a:p>
            <a:pPr marL="0" marR="0" lvl="0" indent="0" algn="l" rtl="0">
              <a:spcBef>
                <a:spcPts val="0"/>
              </a:spcBef>
              <a:buSzPct val="25000"/>
              <a:buNone/>
            </a:pPr>
            <a:r>
              <a:rPr lang="en" sz="1800" b="0" i="0" u="none" strike="noStrike" cap="none">
                <a:solidFill>
                  <a:schemeClr val="dk1"/>
                </a:solidFill>
                <a:latin typeface="Arial"/>
                <a:ea typeface="Arial"/>
                <a:cs typeface="Arial"/>
                <a:sym typeface="Arial"/>
              </a:rPr>
              <a:t>Apply (participants try out their learning in their setting and then discuss/collaborate with others on what went well and what could be improved)</a:t>
            </a:r>
          </a:p>
        </p:txBody>
      </p:sp>
    </p:spTree>
    <p:extLst>
      <p:ext uri="{BB962C8B-B14F-4D97-AF65-F5344CB8AC3E}">
        <p14:creationId xmlns:p14="http://schemas.microsoft.com/office/powerpoint/2010/main" val="1585254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E0A2B4-B08C-0944-97B5-651BA6E40F30}" type="datetimeFigureOut">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627981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0A2B4-B08C-0944-97B5-651BA6E40F30}" type="datetimeFigureOut">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1127408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0A2B4-B08C-0944-97B5-651BA6E40F30}" type="datetimeFigureOut">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1104139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2"/>
        <p:cNvGrpSpPr/>
        <p:nvPr/>
      </p:nvGrpSpPr>
      <p:grpSpPr>
        <a:xfrm>
          <a:off x="0" y="0"/>
          <a:ext cx="0" cy="0"/>
          <a:chOff x="0" y="0"/>
          <a:chExt cx="0" cy="0"/>
        </a:xfrm>
      </p:grpSpPr>
      <p:sp>
        <p:nvSpPr>
          <p:cNvPr id="13" name="Shape 13"/>
          <p:cNvSpPr/>
          <p:nvPr/>
        </p:nvSpPr>
        <p:spPr>
          <a:xfrm>
            <a:off x="6096000" y="-33"/>
            <a:ext cx="6096000" cy="6857999"/>
          </a:xfrm>
          <a:prstGeom prst="rect">
            <a:avLst/>
          </a:prstGeom>
          <a:solidFill>
            <a:srgbClr val="18399A"/>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cxnSp>
        <p:nvCxnSpPr>
          <p:cNvPr id="14" name="Shape 14"/>
          <p:cNvCxnSpPr/>
          <p:nvPr/>
        </p:nvCxnSpPr>
        <p:spPr>
          <a:xfrm>
            <a:off x="6706233" y="5994000"/>
            <a:ext cx="624400" cy="0"/>
          </a:xfrm>
          <a:prstGeom prst="straightConnector1">
            <a:avLst/>
          </a:prstGeom>
          <a:noFill/>
          <a:ln w="19050" cap="flat" cmpd="sng">
            <a:solidFill>
              <a:schemeClr val="lt1"/>
            </a:solidFill>
            <a:prstDash val="solid"/>
            <a:round/>
            <a:headEnd type="none" w="med" len="med"/>
            <a:tailEnd type="none" w="med" len="med"/>
          </a:ln>
        </p:spPr>
      </p:cxnSp>
      <p:sp>
        <p:nvSpPr>
          <p:cNvPr id="15" name="Shape 15"/>
          <p:cNvSpPr txBox="1">
            <a:spLocks noGrp="1"/>
          </p:cNvSpPr>
          <p:nvPr>
            <p:ph type="title"/>
          </p:nvPr>
        </p:nvSpPr>
        <p:spPr>
          <a:xfrm>
            <a:off x="354001" y="1477267"/>
            <a:ext cx="5393599" cy="22448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Playfair Display"/>
              <a:buNone/>
              <a:defRPr sz="5600" b="1" i="0" u="none" strike="noStrike" cap="none">
                <a:solidFill>
                  <a:schemeClr val="dk1"/>
                </a:solidFill>
                <a:latin typeface="Playfair Display"/>
                <a:ea typeface="Playfair Display"/>
                <a:cs typeface="Playfair Display"/>
                <a:sym typeface="Playfair Display"/>
              </a:defRPr>
            </a:lvl1pPr>
            <a:lvl2pPr lvl="1"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2pPr>
            <a:lvl3pPr lvl="2"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3pPr>
            <a:lvl4pPr lvl="3"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4pPr>
            <a:lvl5pPr lvl="4"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5pPr>
            <a:lvl6pPr lvl="5"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6pPr>
            <a:lvl7pPr lvl="6"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7pPr>
            <a:lvl8pPr lvl="7"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8pPr>
            <a:lvl9pPr lvl="8" indent="0" algn="ctr" rtl="0">
              <a:spcBef>
                <a:spcPts val="0"/>
              </a:spcBef>
              <a:buClr>
                <a:schemeClr val="dk1"/>
              </a:buClr>
              <a:buFont typeface="Playfair Display"/>
              <a:buNone/>
              <a:defRPr sz="5600" b="1">
                <a:solidFill>
                  <a:schemeClr val="dk1"/>
                </a:solidFill>
                <a:latin typeface="Playfair Display"/>
                <a:ea typeface="Playfair Display"/>
                <a:cs typeface="Playfair Display"/>
                <a:sym typeface="Playfair Display"/>
              </a:defRPr>
            </a:lvl9pPr>
          </a:lstStyle>
          <a:p>
            <a:endParaRPr/>
          </a:p>
        </p:txBody>
      </p:sp>
      <p:sp>
        <p:nvSpPr>
          <p:cNvPr id="16" name="Shape 16"/>
          <p:cNvSpPr txBox="1">
            <a:spLocks noGrp="1"/>
          </p:cNvSpPr>
          <p:nvPr>
            <p:ph type="subTitle" idx="1"/>
          </p:nvPr>
        </p:nvSpPr>
        <p:spPr>
          <a:xfrm>
            <a:off x="354001" y="3793600"/>
            <a:ext cx="5393599" cy="17940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1pPr>
            <a:lvl2pPr marL="609585" marR="0" lvl="1"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2pPr>
            <a:lvl3pPr marL="1219170" marR="0" lvl="2"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3pPr>
            <a:lvl4pPr marL="1828754" marR="0" lvl="3"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4pPr>
            <a:lvl5pPr marL="2438339" marR="0" lvl="4"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5pPr>
            <a:lvl6pPr marL="3047924" marR="0" lvl="5"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6pPr>
            <a:lvl7pPr marL="3657509" marR="0" lvl="6"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7pPr>
            <a:lvl8pPr marL="4267093" marR="0" lvl="7"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8pPr>
            <a:lvl9pPr marL="4876678" marR="0" lvl="8" indent="0" algn="ctr" rtl="0">
              <a:lnSpc>
                <a:spcPct val="100000"/>
              </a:lnSpc>
              <a:spcBef>
                <a:spcPts val="0"/>
              </a:spcBef>
              <a:spcAft>
                <a:spcPts val="0"/>
              </a:spcAft>
              <a:buClr>
                <a:schemeClr val="dk2"/>
              </a:buClr>
              <a:buFont typeface="Lato"/>
              <a:buNone/>
              <a:defRPr sz="2800" b="0" i="0" u="none" strike="noStrike" cap="none">
                <a:solidFill>
                  <a:schemeClr val="dk2"/>
                </a:solidFill>
                <a:latin typeface="Lato"/>
                <a:ea typeface="Lato"/>
                <a:cs typeface="Lato"/>
                <a:sym typeface="Lato"/>
              </a:defRPr>
            </a:lvl9pPr>
          </a:lstStyle>
          <a:p>
            <a:endParaRPr/>
          </a:p>
        </p:txBody>
      </p:sp>
      <p:sp>
        <p:nvSpPr>
          <p:cNvPr id="17" name="Shape 17"/>
          <p:cNvSpPr txBox="1">
            <a:spLocks noGrp="1"/>
          </p:cNvSpPr>
          <p:nvPr>
            <p:ph type="body" idx="2"/>
          </p:nvPr>
        </p:nvSpPr>
        <p:spPr>
          <a:xfrm>
            <a:off x="6586000" y="965601"/>
            <a:ext cx="5116000" cy="49267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2133"/>
              </a:spcAft>
              <a:buClr>
                <a:schemeClr val="lt1"/>
              </a:buClr>
              <a:buFont typeface="Lato"/>
              <a:buNone/>
              <a:defRPr sz="2400" b="0" i="0" u="none" strike="noStrike" cap="none">
                <a:solidFill>
                  <a:schemeClr val="lt1"/>
                </a:solidFill>
                <a:latin typeface="Lato"/>
                <a:ea typeface="Lato"/>
                <a:cs typeface="Lato"/>
                <a:sym typeface="Lato"/>
              </a:defRPr>
            </a:lvl1pPr>
            <a:lvl2pPr marL="609585" marR="0" lvl="1"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2pPr>
            <a:lvl3pPr marL="1219170" marR="0" lvl="2"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3pPr>
            <a:lvl4pPr marL="1828754" marR="0" lvl="3"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4pPr>
            <a:lvl5pPr marL="2438339" marR="0" lvl="4"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5pPr>
            <a:lvl6pPr marL="3047924" marR="0" lvl="5"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6pPr>
            <a:lvl7pPr marL="3657509" marR="0" lvl="6"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7pPr>
            <a:lvl8pPr marL="4267093" marR="0" lvl="7"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8pPr>
            <a:lvl9pPr marL="4876678" marR="0" lvl="8" indent="0" algn="l" rtl="0">
              <a:lnSpc>
                <a:spcPct val="115000"/>
              </a:lnSpc>
              <a:spcBef>
                <a:spcPts val="0"/>
              </a:spcBef>
              <a:spcAft>
                <a:spcPts val="2133"/>
              </a:spcAft>
              <a:buClr>
                <a:schemeClr val="lt1"/>
              </a:buClr>
              <a:buFont typeface="Lato"/>
              <a:buNone/>
              <a:defRPr sz="1867" b="0" i="0" u="none" strike="noStrike" cap="none">
                <a:solidFill>
                  <a:schemeClr val="lt1"/>
                </a:solidFill>
                <a:latin typeface="Lato"/>
                <a:ea typeface="Lato"/>
                <a:cs typeface="Lato"/>
                <a:sym typeface="Lato"/>
              </a:defRPr>
            </a:lvl9pPr>
          </a:lstStyle>
          <a:p>
            <a:endParaRPr/>
          </a:p>
        </p:txBody>
      </p:sp>
      <p:sp>
        <p:nvSpPr>
          <p:cNvPr id="18" name="Shape 18"/>
          <p:cNvSpPr txBox="1">
            <a:spLocks noGrp="1"/>
          </p:cNvSpPr>
          <p:nvPr>
            <p:ph type="sldNum" idx="12"/>
          </p:nvPr>
        </p:nvSpPr>
        <p:spPr>
          <a:xfrm>
            <a:off x="11320334" y="6241344"/>
            <a:ext cx="731599" cy="524800"/>
          </a:xfrm>
          <a:prstGeom prst="rect">
            <a:avLst/>
          </a:prstGeom>
          <a:noFill/>
          <a:ln>
            <a:noFill/>
          </a:ln>
        </p:spPr>
        <p:txBody>
          <a:bodyPr lIns="91425" tIns="91425" rIns="91425" bIns="91425" anchor="ctr" anchorCtr="0">
            <a:noAutofit/>
          </a:bodyPr>
          <a:lstStyle/>
          <a:p>
            <a:pPr algn="l">
              <a:buClr>
                <a:schemeClr val="lt1"/>
              </a:buClr>
              <a:buSzPct val="25000"/>
            </a:pPr>
            <a:fld id="{00000000-1234-1234-1234-123412341234}" type="slidenum">
              <a:rPr lang="en" sz="1867" smtClean="0">
                <a:solidFill>
                  <a:schemeClr val="lt1"/>
                </a:solidFill>
                <a:latin typeface="Arial"/>
                <a:ea typeface="Arial"/>
                <a:cs typeface="Arial"/>
                <a:sym typeface="Arial"/>
              </a:rPr>
              <a:pPr algn="l">
                <a:buClr>
                  <a:schemeClr val="lt1"/>
                </a:buClr>
                <a:buSzPct val="25000"/>
              </a:pPr>
              <a:t>‹#›</a:t>
            </a:fld>
            <a:endParaRPr lang="en"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607403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p:nvPr/>
        </p:nvSpPr>
        <p:spPr>
          <a:xfrm>
            <a:off x="0" y="6727600"/>
            <a:ext cx="12192000" cy="130400"/>
          </a:xfrm>
          <a:prstGeom prst="rect">
            <a:avLst/>
          </a:prstGeom>
          <a:solidFill>
            <a:schemeClr val="dk1"/>
          </a:solidFill>
          <a:ln>
            <a:noFill/>
          </a:ln>
        </p:spPr>
        <p:txBody>
          <a:bodyPr lIns="121900" tIns="121900" rIns="121900" bIns="121900" anchor="ctr" anchorCtr="0">
            <a:noAutofit/>
          </a:bodyPr>
          <a:lstStyle/>
          <a:p>
            <a:pPr marL="0" marR="0" lvl="0" indent="0" algn="l" rtl="0">
              <a:lnSpc>
                <a:spcPct val="100000"/>
              </a:lnSpc>
              <a:spcBef>
                <a:spcPts val="0"/>
              </a:spcBef>
              <a:spcAft>
                <a:spcPts val="0"/>
              </a:spcAft>
              <a:buClr>
                <a:srgbClr val="000000"/>
              </a:buClr>
              <a:buFont typeface="Arial"/>
              <a:buNone/>
            </a:pPr>
            <a:endParaRPr sz="1867" b="0" i="0" u="none" strike="noStrike" cap="none">
              <a:solidFill>
                <a:srgbClr val="000000"/>
              </a:solidFill>
              <a:latin typeface="Arial"/>
              <a:ea typeface="Arial"/>
              <a:cs typeface="Arial"/>
              <a:sym typeface="Arial"/>
            </a:endParaRPr>
          </a:p>
        </p:txBody>
      </p:sp>
      <p:sp>
        <p:nvSpPr>
          <p:cNvPr id="21" name="Shape 21"/>
          <p:cNvSpPr txBox="1">
            <a:spLocks noGrp="1"/>
          </p:cNvSpPr>
          <p:nvPr>
            <p:ph type="title"/>
          </p:nvPr>
        </p:nvSpPr>
        <p:spPr>
          <a:xfrm>
            <a:off x="415601" y="521800"/>
            <a:ext cx="11360799" cy="8348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Playfair Display"/>
              <a:buNone/>
              <a:defRPr sz="4267" b="1" i="0" u="none" strike="noStrike" cap="none">
                <a:solidFill>
                  <a:schemeClr val="dk1"/>
                </a:solidFill>
                <a:latin typeface="Playfair Display"/>
                <a:ea typeface="Playfair Display"/>
                <a:cs typeface="Playfair Display"/>
                <a:sym typeface="Playfair Display"/>
              </a:defRPr>
            </a:lvl1pPr>
            <a:lvl2pPr lvl="1"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2pPr>
            <a:lvl3pPr lvl="2"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3pPr>
            <a:lvl4pPr lvl="3"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4pPr>
            <a:lvl5pPr lvl="4"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5pPr>
            <a:lvl6pPr lvl="5"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6pPr>
            <a:lvl7pPr lvl="6"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7pPr>
            <a:lvl8pPr lvl="7"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8pPr>
            <a:lvl9pPr lvl="8" indent="0" rtl="0">
              <a:spcBef>
                <a:spcPts val="0"/>
              </a:spcBef>
              <a:buClr>
                <a:schemeClr val="dk1"/>
              </a:buClr>
              <a:buFont typeface="Playfair Display"/>
              <a:buNone/>
              <a:defRPr sz="4267" b="1">
                <a:solidFill>
                  <a:schemeClr val="dk1"/>
                </a:solidFill>
                <a:latin typeface="Playfair Display"/>
                <a:ea typeface="Playfair Display"/>
                <a:cs typeface="Playfair Display"/>
                <a:sym typeface="Playfair Display"/>
              </a:defRPr>
            </a:lvl9pPr>
          </a:lstStyle>
          <a:p>
            <a:endParaRPr/>
          </a:p>
        </p:txBody>
      </p:sp>
      <p:sp>
        <p:nvSpPr>
          <p:cNvPr id="22" name="Shape 22"/>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chemeClr val="dk2"/>
              </a:buClr>
              <a:buFont typeface="Lato"/>
              <a:buNone/>
              <a:defRPr sz="2400" b="0" i="0" u="none" strike="noStrike" cap="none">
                <a:solidFill>
                  <a:schemeClr val="dk2"/>
                </a:solidFill>
                <a:latin typeface="Lato"/>
                <a:ea typeface="Lato"/>
                <a:cs typeface="Lato"/>
                <a:sym typeface="Lato"/>
              </a:defRPr>
            </a:lvl1pPr>
            <a:lvl2pPr marL="609585" marR="0" lvl="1"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2pPr>
            <a:lvl3pPr marL="1219170" marR="0" lvl="2"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3pPr>
            <a:lvl4pPr marL="1828754" marR="0" lvl="3"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4pPr>
            <a:lvl5pPr marL="2438339" marR="0" lvl="4"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5pPr>
            <a:lvl6pPr marL="3047924" marR="0" lvl="5"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6pPr>
            <a:lvl7pPr marL="3657509" marR="0" lvl="6"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7pPr>
            <a:lvl8pPr marL="4267093" marR="0" lvl="7"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8pPr>
            <a:lvl9pPr marL="4876678" marR="0" lvl="8" indent="0" algn="l" rtl="0">
              <a:lnSpc>
                <a:spcPct val="115000"/>
              </a:lnSpc>
              <a:spcBef>
                <a:spcPts val="0"/>
              </a:spcBef>
              <a:spcAft>
                <a:spcPts val="2133"/>
              </a:spcAft>
              <a:buClr>
                <a:schemeClr val="dk2"/>
              </a:buClr>
              <a:buFont typeface="Lato"/>
              <a:buNone/>
              <a:defRPr sz="1867" b="0" i="0" u="none" strike="noStrike" cap="none">
                <a:solidFill>
                  <a:schemeClr val="dk2"/>
                </a:solidFill>
                <a:latin typeface="Lato"/>
                <a:ea typeface="Lato"/>
                <a:cs typeface="Lato"/>
                <a:sym typeface="Lato"/>
              </a:defRPr>
            </a:lvl9pPr>
          </a:lstStyle>
          <a:p>
            <a:endParaRPr/>
          </a:p>
        </p:txBody>
      </p:sp>
      <p:sp>
        <p:nvSpPr>
          <p:cNvPr id="23" name="Shape 23"/>
          <p:cNvSpPr txBox="1">
            <a:spLocks noGrp="1"/>
          </p:cNvSpPr>
          <p:nvPr>
            <p:ph type="sldNum" idx="12"/>
          </p:nvPr>
        </p:nvSpPr>
        <p:spPr>
          <a:xfrm>
            <a:off x="11320334" y="6241344"/>
            <a:ext cx="731599" cy="524800"/>
          </a:xfrm>
          <a:prstGeom prst="rect">
            <a:avLst/>
          </a:prstGeom>
          <a:noFill/>
          <a:ln>
            <a:noFill/>
          </a:ln>
        </p:spPr>
        <p:txBody>
          <a:bodyPr lIns="91425" tIns="91425" rIns="91425" bIns="91425" anchor="ctr" anchorCtr="0">
            <a:noAutofit/>
          </a:bodyPr>
          <a:lstStyle/>
          <a:p>
            <a:pPr algn="l">
              <a:buClr>
                <a:srgbClr val="000000"/>
              </a:buClr>
              <a:buSzPct val="25000"/>
            </a:pPr>
            <a:fld id="{00000000-1234-1234-1234-123412341234}" type="slidenum">
              <a:rPr lang="en" sz="1867" smtClean="0">
                <a:solidFill>
                  <a:srgbClr val="000000"/>
                </a:solidFill>
                <a:latin typeface="Arial"/>
                <a:ea typeface="Arial"/>
                <a:cs typeface="Arial"/>
                <a:sym typeface="Arial"/>
              </a:rPr>
              <a:pPr algn="l">
                <a:buClr>
                  <a:srgbClr val="000000"/>
                </a:buClr>
                <a:buSzPct val="25000"/>
              </a:pPr>
              <a:t>‹#›</a:t>
            </a:fld>
            <a:endParaRPr lang="en" sz="1867">
              <a:solidFill>
                <a:srgbClr val="000000"/>
              </a:solidFill>
              <a:latin typeface="Arial"/>
              <a:ea typeface="Arial"/>
              <a:cs typeface="Arial"/>
              <a:sym typeface="Arial"/>
            </a:endParaRPr>
          </a:p>
        </p:txBody>
      </p:sp>
    </p:spTree>
    <p:extLst>
      <p:ext uri="{BB962C8B-B14F-4D97-AF65-F5344CB8AC3E}">
        <p14:creationId xmlns:p14="http://schemas.microsoft.com/office/powerpoint/2010/main" val="1969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711201" y="533400"/>
            <a:ext cx="10871199" cy="9143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2"/>
              </a:buClr>
              <a:buFont typeface="Arial"/>
              <a:buNone/>
              <a:defRPr sz="4800" b="1" i="0" u="none" strike="noStrike" cap="none">
                <a:solidFill>
                  <a:schemeClr val="dk2"/>
                </a:solidFill>
                <a:latin typeface="Arial"/>
                <a:ea typeface="Arial"/>
                <a:cs typeface="Arial"/>
                <a:sym typeface="Arial"/>
              </a:defRPr>
            </a:lvl1pPr>
            <a:lvl2pPr lvl="1" indent="0" rtl="0">
              <a:spcBef>
                <a:spcPts val="0"/>
              </a:spcBef>
              <a:buFont typeface="Arial"/>
              <a:buNone/>
              <a:defRPr sz="2400"/>
            </a:lvl2pPr>
            <a:lvl3pPr lvl="2" indent="0" rtl="0">
              <a:spcBef>
                <a:spcPts val="0"/>
              </a:spcBef>
              <a:buFont typeface="Arial"/>
              <a:buNone/>
              <a:defRPr sz="2400"/>
            </a:lvl3pPr>
            <a:lvl4pPr lvl="3" indent="0" rtl="0">
              <a:spcBef>
                <a:spcPts val="0"/>
              </a:spcBef>
              <a:buFont typeface="Arial"/>
              <a:buNone/>
              <a:defRPr sz="2400"/>
            </a:lvl4pPr>
            <a:lvl5pPr lvl="4" indent="0" rtl="0">
              <a:spcBef>
                <a:spcPts val="0"/>
              </a:spcBef>
              <a:buFont typeface="Arial"/>
              <a:buNone/>
              <a:defRPr sz="2400"/>
            </a:lvl5pPr>
            <a:lvl6pPr lvl="5" indent="0" rtl="0">
              <a:spcBef>
                <a:spcPts val="0"/>
              </a:spcBef>
              <a:buFont typeface="Arial"/>
              <a:buNone/>
              <a:defRPr sz="2400"/>
            </a:lvl6pPr>
            <a:lvl7pPr lvl="6" indent="0" rtl="0">
              <a:spcBef>
                <a:spcPts val="0"/>
              </a:spcBef>
              <a:buFont typeface="Arial"/>
              <a:buNone/>
              <a:defRPr sz="2400"/>
            </a:lvl7pPr>
            <a:lvl8pPr lvl="7" indent="0" rtl="0">
              <a:spcBef>
                <a:spcPts val="0"/>
              </a:spcBef>
              <a:buFont typeface="Arial"/>
              <a:buNone/>
              <a:defRPr sz="2400"/>
            </a:lvl8pPr>
            <a:lvl9pPr lvl="8" indent="0" rtl="0">
              <a:spcBef>
                <a:spcPts val="0"/>
              </a:spcBef>
              <a:buFont typeface="Arial"/>
              <a:buNone/>
              <a:defRPr sz="2400"/>
            </a:lvl9pPr>
          </a:lstStyle>
          <a:p>
            <a:endParaRPr/>
          </a:p>
        </p:txBody>
      </p:sp>
      <p:sp>
        <p:nvSpPr>
          <p:cNvPr id="53" name="Shape 53"/>
          <p:cNvSpPr txBox="1">
            <a:spLocks noGrp="1"/>
          </p:cNvSpPr>
          <p:nvPr>
            <p:ph type="body" idx="1"/>
          </p:nvPr>
        </p:nvSpPr>
        <p:spPr>
          <a:xfrm>
            <a:off x="711201" y="1676400"/>
            <a:ext cx="10871199" cy="4876800"/>
          </a:xfrm>
          <a:prstGeom prst="rect">
            <a:avLst/>
          </a:prstGeom>
          <a:noFill/>
          <a:ln>
            <a:noFill/>
          </a:ln>
        </p:spPr>
        <p:txBody>
          <a:bodyPr lIns="91425" tIns="91425" rIns="91425" bIns="91425" anchor="t" anchorCtr="0"/>
          <a:lstStyle>
            <a:lvl1pPr marL="457189" marR="0" lvl="0" indent="-50799" algn="l" rtl="0">
              <a:lnSpc>
                <a:spcPct val="100000"/>
              </a:lnSpc>
              <a:spcBef>
                <a:spcPts val="640"/>
              </a:spcBef>
              <a:spcAft>
                <a:spcPts val="0"/>
              </a:spcAft>
              <a:buClr>
                <a:srgbClr val="58544D"/>
              </a:buClr>
              <a:buSzPct val="100000"/>
              <a:buFont typeface="Arial"/>
              <a:buChar char="•"/>
              <a:defRPr sz="3200" b="0" i="0" u="none" strike="noStrike" cap="none">
                <a:solidFill>
                  <a:srgbClr val="58544D"/>
                </a:solidFill>
                <a:latin typeface="Arial"/>
                <a:ea typeface="Arial"/>
                <a:cs typeface="Arial"/>
                <a:sym typeface="Arial"/>
              </a:defRPr>
            </a:lvl1pPr>
            <a:lvl2pPr marL="990575" marR="0" lvl="1" indent="-42332" algn="l" rtl="0">
              <a:lnSpc>
                <a:spcPct val="100000"/>
              </a:lnSpc>
              <a:spcBef>
                <a:spcPts val="533"/>
              </a:spcBef>
              <a:spcAft>
                <a:spcPts val="0"/>
              </a:spcAft>
              <a:buClr>
                <a:srgbClr val="58544D"/>
              </a:buClr>
              <a:buSzPct val="100000"/>
              <a:buFont typeface="Arial"/>
              <a:buChar char="–"/>
              <a:defRPr sz="2667" b="0" i="0" u="none" strike="noStrike" cap="none">
                <a:solidFill>
                  <a:srgbClr val="58544D"/>
                </a:solidFill>
                <a:latin typeface="Arial"/>
                <a:ea typeface="Arial"/>
                <a:cs typeface="Arial"/>
                <a:sym typeface="Arial"/>
              </a:defRPr>
            </a:lvl2pPr>
            <a:lvl3pPr marL="1523962" marR="0" lvl="2" indent="0" algn="l" rtl="0">
              <a:lnSpc>
                <a:spcPct val="100000"/>
              </a:lnSpc>
              <a:spcBef>
                <a:spcPts val="480"/>
              </a:spcBef>
              <a:spcAft>
                <a:spcPts val="0"/>
              </a:spcAft>
              <a:buClr>
                <a:srgbClr val="58544D"/>
              </a:buClr>
              <a:buSzPct val="100000"/>
              <a:buFont typeface="Arial"/>
              <a:buChar char="•"/>
              <a:defRPr sz="2400" b="0" i="0" u="none" strike="noStrike" cap="none">
                <a:solidFill>
                  <a:srgbClr val="58544D"/>
                </a:solidFill>
                <a:latin typeface="Arial"/>
                <a:ea typeface="Arial"/>
                <a:cs typeface="Arial"/>
                <a:sym typeface="Arial"/>
              </a:defRPr>
            </a:lvl3pPr>
            <a:lvl4pPr marL="2133547" marR="0" lvl="3" indent="-33866" algn="l" rtl="0">
              <a:lnSpc>
                <a:spcPct val="100000"/>
              </a:lnSpc>
              <a:spcBef>
                <a:spcPts val="427"/>
              </a:spcBef>
              <a:spcAft>
                <a:spcPts val="0"/>
              </a:spcAft>
              <a:buClr>
                <a:srgbClr val="58544D"/>
              </a:buClr>
              <a:buSzPct val="100000"/>
              <a:buFont typeface="Arial"/>
              <a:buChar char="–"/>
              <a:defRPr sz="2133" b="0" i="0" u="none" strike="noStrike" cap="none">
                <a:solidFill>
                  <a:srgbClr val="58544D"/>
                </a:solidFill>
                <a:latin typeface="Arial"/>
                <a:ea typeface="Arial"/>
                <a:cs typeface="Arial"/>
                <a:sym typeface="Arial"/>
              </a:defRPr>
            </a:lvl4pPr>
            <a:lvl5pPr marL="2743131" marR="0" lvl="4" indent="-33866" algn="l" rtl="0">
              <a:lnSpc>
                <a:spcPct val="100000"/>
              </a:lnSpc>
              <a:spcBef>
                <a:spcPts val="427"/>
              </a:spcBef>
              <a:spcAft>
                <a:spcPts val="0"/>
              </a:spcAft>
              <a:buClr>
                <a:srgbClr val="58544D"/>
              </a:buClr>
              <a:buSzPct val="100000"/>
              <a:buFont typeface="Arial"/>
              <a:buChar char="»"/>
              <a:defRPr sz="2133" b="0" i="0" u="none" strike="noStrike" cap="none">
                <a:solidFill>
                  <a:srgbClr val="58544D"/>
                </a:solidFill>
                <a:latin typeface="Arial"/>
                <a:ea typeface="Arial"/>
                <a:cs typeface="Arial"/>
                <a:sym typeface="Arial"/>
              </a:defRPr>
            </a:lvl5pPr>
            <a:lvl6pPr marL="3352716" marR="0" lvl="5" indent="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6pPr>
            <a:lvl7pPr marL="3962301" marR="0" lvl="6" indent="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7pPr>
            <a:lvl8pPr marL="4571886" marR="0" lvl="7" indent="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8pPr>
            <a:lvl9pPr marL="5181470" marR="0" lvl="8" indent="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02766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79400" y="1898501"/>
            <a:ext cx="10833200" cy="2397599"/>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Lato"/>
              <a:buNone/>
              <a:defRPr sz="6400" b="0" i="0" u="none" strike="noStrike" cap="none">
                <a:solidFill>
                  <a:schemeClr val="lt1"/>
                </a:solidFill>
                <a:latin typeface="Lato"/>
                <a:ea typeface="Lato"/>
                <a:cs typeface="Lato"/>
                <a:sym typeface="Lato"/>
              </a:defRPr>
            </a:lvl1pPr>
            <a:lvl2pPr lvl="1" indent="0" algn="ctr" rtl="0">
              <a:spcBef>
                <a:spcPts val="0"/>
              </a:spcBef>
              <a:buClr>
                <a:schemeClr val="lt1"/>
              </a:buClr>
              <a:buFont typeface="Lato"/>
              <a:buNone/>
              <a:defRPr sz="6400" b="0">
                <a:solidFill>
                  <a:schemeClr val="lt1"/>
                </a:solidFill>
                <a:latin typeface="Lato"/>
                <a:ea typeface="Lato"/>
                <a:cs typeface="Lato"/>
                <a:sym typeface="Lato"/>
              </a:defRPr>
            </a:lvl2pPr>
            <a:lvl3pPr lvl="2" indent="0" algn="ctr" rtl="0">
              <a:spcBef>
                <a:spcPts val="0"/>
              </a:spcBef>
              <a:buClr>
                <a:schemeClr val="lt1"/>
              </a:buClr>
              <a:buFont typeface="Lato"/>
              <a:buNone/>
              <a:defRPr sz="6400" b="0">
                <a:solidFill>
                  <a:schemeClr val="lt1"/>
                </a:solidFill>
                <a:latin typeface="Lato"/>
                <a:ea typeface="Lato"/>
                <a:cs typeface="Lato"/>
                <a:sym typeface="Lato"/>
              </a:defRPr>
            </a:lvl3pPr>
            <a:lvl4pPr lvl="3" indent="0" algn="ctr" rtl="0">
              <a:spcBef>
                <a:spcPts val="0"/>
              </a:spcBef>
              <a:buClr>
                <a:schemeClr val="lt1"/>
              </a:buClr>
              <a:buFont typeface="Lato"/>
              <a:buNone/>
              <a:defRPr sz="6400" b="0">
                <a:solidFill>
                  <a:schemeClr val="lt1"/>
                </a:solidFill>
                <a:latin typeface="Lato"/>
                <a:ea typeface="Lato"/>
                <a:cs typeface="Lato"/>
                <a:sym typeface="Lato"/>
              </a:defRPr>
            </a:lvl4pPr>
            <a:lvl5pPr lvl="4" indent="0" algn="ctr" rtl="0">
              <a:spcBef>
                <a:spcPts val="0"/>
              </a:spcBef>
              <a:buClr>
                <a:schemeClr val="lt1"/>
              </a:buClr>
              <a:buFont typeface="Lato"/>
              <a:buNone/>
              <a:defRPr sz="6400" b="0">
                <a:solidFill>
                  <a:schemeClr val="lt1"/>
                </a:solidFill>
                <a:latin typeface="Lato"/>
                <a:ea typeface="Lato"/>
                <a:cs typeface="Lato"/>
                <a:sym typeface="Lato"/>
              </a:defRPr>
            </a:lvl5pPr>
            <a:lvl6pPr lvl="5" indent="0" algn="ctr" rtl="0">
              <a:spcBef>
                <a:spcPts val="0"/>
              </a:spcBef>
              <a:buClr>
                <a:schemeClr val="lt1"/>
              </a:buClr>
              <a:buFont typeface="Lato"/>
              <a:buNone/>
              <a:defRPr sz="6400" b="0">
                <a:solidFill>
                  <a:schemeClr val="lt1"/>
                </a:solidFill>
                <a:latin typeface="Lato"/>
                <a:ea typeface="Lato"/>
                <a:cs typeface="Lato"/>
                <a:sym typeface="Lato"/>
              </a:defRPr>
            </a:lvl6pPr>
            <a:lvl7pPr lvl="6" indent="0" algn="ctr" rtl="0">
              <a:spcBef>
                <a:spcPts val="0"/>
              </a:spcBef>
              <a:buClr>
                <a:schemeClr val="lt1"/>
              </a:buClr>
              <a:buFont typeface="Lato"/>
              <a:buNone/>
              <a:defRPr sz="6400" b="0">
                <a:solidFill>
                  <a:schemeClr val="lt1"/>
                </a:solidFill>
                <a:latin typeface="Lato"/>
                <a:ea typeface="Lato"/>
                <a:cs typeface="Lato"/>
                <a:sym typeface="Lato"/>
              </a:defRPr>
            </a:lvl7pPr>
            <a:lvl8pPr lvl="7" indent="0" algn="ctr" rtl="0">
              <a:spcBef>
                <a:spcPts val="0"/>
              </a:spcBef>
              <a:buClr>
                <a:schemeClr val="lt1"/>
              </a:buClr>
              <a:buFont typeface="Lato"/>
              <a:buNone/>
              <a:defRPr sz="6400" b="0">
                <a:solidFill>
                  <a:schemeClr val="lt1"/>
                </a:solidFill>
                <a:latin typeface="Lato"/>
                <a:ea typeface="Lato"/>
                <a:cs typeface="Lato"/>
                <a:sym typeface="Lato"/>
              </a:defRPr>
            </a:lvl8pPr>
            <a:lvl9pPr lvl="8" indent="0" algn="ctr" rtl="0">
              <a:spcBef>
                <a:spcPts val="0"/>
              </a:spcBef>
              <a:buClr>
                <a:schemeClr val="lt1"/>
              </a:buClr>
              <a:buFont typeface="Lato"/>
              <a:buNone/>
              <a:defRPr sz="6400" b="0">
                <a:solidFill>
                  <a:schemeClr val="lt1"/>
                </a:solidFill>
                <a:latin typeface="Lato"/>
                <a:ea typeface="Lato"/>
                <a:cs typeface="Lato"/>
                <a:sym typeface="Lato"/>
              </a:defRPr>
            </a:lvl9pPr>
          </a:lstStyle>
          <a:p>
            <a:endParaRPr/>
          </a:p>
        </p:txBody>
      </p:sp>
      <p:sp>
        <p:nvSpPr>
          <p:cNvPr id="11" name="Shape 11"/>
          <p:cNvSpPr txBox="1">
            <a:spLocks noGrp="1"/>
          </p:cNvSpPr>
          <p:nvPr>
            <p:ph type="sldNum" idx="12"/>
          </p:nvPr>
        </p:nvSpPr>
        <p:spPr>
          <a:xfrm>
            <a:off x="11320334" y="6241344"/>
            <a:ext cx="731599" cy="524800"/>
          </a:xfrm>
          <a:prstGeom prst="rect">
            <a:avLst/>
          </a:prstGeom>
          <a:noFill/>
          <a:ln>
            <a:noFill/>
          </a:ln>
        </p:spPr>
        <p:txBody>
          <a:bodyPr lIns="91425" tIns="91425" rIns="91425" bIns="91425" anchor="ctr" anchorCtr="0">
            <a:noAutofit/>
          </a:bodyPr>
          <a:lstStyle/>
          <a:p>
            <a:pPr algn="l">
              <a:buClr>
                <a:schemeClr val="lt1"/>
              </a:buClr>
              <a:buSzPct val="25000"/>
            </a:pPr>
            <a:fld id="{00000000-1234-1234-1234-123412341234}" type="slidenum">
              <a:rPr lang="en" sz="1867" smtClean="0">
                <a:solidFill>
                  <a:schemeClr val="lt1"/>
                </a:solidFill>
                <a:latin typeface="Arial"/>
                <a:ea typeface="Arial"/>
                <a:cs typeface="Arial"/>
                <a:sym typeface="Arial"/>
              </a:rPr>
              <a:pPr algn="l">
                <a:buClr>
                  <a:schemeClr val="lt1"/>
                </a:buClr>
                <a:buSzPct val="25000"/>
              </a:pPr>
              <a:t>‹#›</a:t>
            </a:fld>
            <a:endParaRPr lang="en" sz="1867">
              <a:solidFill>
                <a:schemeClr val="lt1"/>
              </a:solidFill>
              <a:latin typeface="Arial"/>
              <a:ea typeface="Arial"/>
              <a:cs typeface="Arial"/>
              <a:sym typeface="Arial"/>
            </a:endParaRPr>
          </a:p>
        </p:txBody>
      </p:sp>
    </p:spTree>
    <p:extLst>
      <p:ext uri="{BB962C8B-B14F-4D97-AF65-F5344CB8AC3E}">
        <p14:creationId xmlns:p14="http://schemas.microsoft.com/office/powerpoint/2010/main" val="489452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09659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48622991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222850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73252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E0A2B4-B08C-0944-97B5-651BA6E40F30}" type="datetimeFigureOut">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170699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209578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40947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084981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372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181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36919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8345324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28529025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4917465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06207998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E0A2B4-B08C-0944-97B5-651BA6E40F30}" type="datetimeFigureOut">
              <a:rPr lang="en-US" smtClean="0"/>
              <a:t>4/8/2017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2051861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96208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398824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49930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5220328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7392775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9275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5834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157406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104789575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119021631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E0A2B4-B08C-0944-97B5-651BA6E40F30}" type="datetimeFigureOut">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1340515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0" y="2130426"/>
            <a:ext cx="11176000" cy="1470025"/>
          </a:xfrm>
        </p:spPr>
        <p:txBody>
          <a:bodyPr/>
          <a:lstStyle>
            <a:lvl1pPr>
              <a:defRPr>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22400" y="3886200"/>
            <a:ext cx="93472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844246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a:solidFill>
                  <a:schemeClr val="tx2"/>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03200" y="1600201"/>
            <a:ext cx="11785600" cy="5097051"/>
          </a:xfrm>
        </p:spPr>
        <p:txBody>
          <a:bodyPr anchor="t" anchorCtr="0">
            <a:normAutofit/>
          </a:bodyPr>
          <a:lstStyle>
            <a:lvl1pPr>
              <a:defRPr sz="2800">
                <a:latin typeface="+mj-lt"/>
              </a:defRPr>
            </a:lvl1pPr>
            <a:lvl2pPr>
              <a:defRPr sz="2800">
                <a:latin typeface="+mj-lt"/>
              </a:defRPr>
            </a:lvl2pPr>
            <a:lvl3pPr>
              <a:defRPr sz="2800">
                <a:latin typeface="+mj-lt"/>
              </a:defRPr>
            </a:lvl3pPr>
            <a:lvl4pPr>
              <a:defRPr sz="2800">
                <a:latin typeface="+mj-lt"/>
              </a:defRPr>
            </a:lvl4pPr>
            <a:lvl5pPr>
              <a:defRPr sz="28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6121" y="6096001"/>
            <a:ext cx="969180" cy="601251"/>
          </a:xfrm>
          <a:prstGeom prst="rect">
            <a:avLst/>
          </a:prstGeom>
        </p:spPr>
      </p:pic>
    </p:spTree>
    <p:extLst>
      <p:ext uri="{BB962C8B-B14F-4D97-AF65-F5344CB8AC3E}">
        <p14:creationId xmlns:p14="http://schemas.microsoft.com/office/powerpoint/2010/main" val="3032659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8"/>
            <a:ext cx="11785600" cy="1143000"/>
          </a:xfrm>
        </p:spPr>
        <p:txBody>
          <a:bodyPr/>
          <a:lstStyle>
            <a:lvl1pPr>
              <a:defRPr>
                <a:solidFill>
                  <a:schemeClr val="tx2"/>
                </a:solidFill>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03200" y="1600201"/>
            <a:ext cx="11785600" cy="4525963"/>
          </a:xfrm>
        </p:spPr>
        <p:txBody>
          <a:bodyPr anchor="ctr" anchorCtr="0"/>
          <a:lstStyle>
            <a:lvl1pPr>
              <a:defRPr sz="2400">
                <a:latin typeface="Palatino Linotype" pitchFamily="18" charset="0"/>
              </a:defRPr>
            </a:lvl1pPr>
            <a:lvl2pPr>
              <a:defRPr sz="2400">
                <a:latin typeface="Palatino Linotype" pitchFamily="18" charset="0"/>
              </a:defRPr>
            </a:lvl2pPr>
            <a:lvl3pPr>
              <a:defRPr sz="2400">
                <a:latin typeface="Palatino Linotype" pitchFamily="18" charset="0"/>
              </a:defRPr>
            </a:lvl3pPr>
            <a:lvl4pPr>
              <a:defRPr sz="2400">
                <a:latin typeface="Palatino Linotype" pitchFamily="18" charset="0"/>
              </a:defRPr>
            </a:lvl4pPr>
            <a:lvl5pPr>
              <a:defRPr sz="2400">
                <a:latin typeface="Palatino Linotype"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4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ripes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439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43200" y="4800600"/>
            <a:ext cx="7315200" cy="566738"/>
          </a:xfrm>
        </p:spPr>
        <p:txBody>
          <a:bodyPr anchor="b"/>
          <a:lstStyle>
            <a:lvl1pPr algn="l">
              <a:defRPr sz="2000" b="1">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743200"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743200"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7246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304800" y="304800"/>
            <a:ext cx="11684000" cy="1143000"/>
          </a:xfrm>
          <a:prstGeom prst="rect">
            <a:avLst/>
          </a:prstGeom>
        </p:spPr>
        <p:txBody>
          <a:bodyPr vert="horz" lIns="91440" tIns="45720" rIns="91440" bIns="45720" rtlCol="0" anchor="ctr">
            <a:normAutofit/>
          </a:bodyPr>
          <a:lstStyle/>
          <a:p>
            <a:pPr algn="ctr">
              <a:spcBef>
                <a:spcPct val="0"/>
              </a:spcBef>
              <a:defRPr/>
            </a:pPr>
            <a:r>
              <a:rPr lang="en-US" sz="4400" dirty="0" smtClean="0">
                <a:solidFill>
                  <a:srgbClr val="00549F"/>
                </a:solidFill>
                <a:latin typeface="Arial"/>
              </a:rPr>
              <a:t>Click to edit Master title style</a:t>
            </a:r>
            <a:endParaRPr lang="en-US" sz="4400" dirty="0">
              <a:solidFill>
                <a:srgbClr val="00549F"/>
              </a:solidFill>
              <a:latin typeface="Arial"/>
            </a:endParaRPr>
          </a:p>
        </p:txBody>
      </p:sp>
      <p:sp>
        <p:nvSpPr>
          <p:cNvPr id="4" name="Content Placeholder 2"/>
          <p:cNvSpPr>
            <a:spLocks noGrp="1"/>
          </p:cNvSpPr>
          <p:nvPr>
            <p:ph sz="half" idx="1"/>
          </p:nvPr>
        </p:nvSpPr>
        <p:spPr>
          <a:xfrm>
            <a:off x="304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half" idx="2"/>
          </p:nvPr>
        </p:nvSpPr>
        <p:spPr>
          <a:xfrm>
            <a:off x="58928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2607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6096000" y="1092202"/>
            <a:ext cx="5689600" cy="1470025"/>
          </a:xfrm>
        </p:spPr>
        <p:txBody>
          <a:bodyPr/>
          <a:lstStyle>
            <a:lvl1pPr algn="ctr">
              <a:defRPr>
                <a:solidFill>
                  <a:schemeClr val="accent4"/>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146800" y="2921000"/>
            <a:ext cx="5588000" cy="1752600"/>
          </a:xfrm>
        </p:spPr>
        <p:txBody>
          <a:bodyPr>
            <a:normAutofit/>
          </a:bodyPr>
          <a:lstStyle>
            <a:lvl1pPr marL="0" indent="0" algn="ctr">
              <a:buNone/>
              <a:defRPr sz="3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34026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ternate title page">
    <p:spTree>
      <p:nvGrpSpPr>
        <p:cNvPr id="1" name=""/>
        <p:cNvGrpSpPr/>
        <p:nvPr/>
      </p:nvGrpSpPr>
      <p:grpSpPr>
        <a:xfrm>
          <a:off x="0" y="0"/>
          <a:ext cx="0" cy="0"/>
          <a:chOff x="0" y="0"/>
          <a:chExt cx="0" cy="0"/>
        </a:xfrm>
      </p:grpSpPr>
      <p:sp>
        <p:nvSpPr>
          <p:cNvPr id="2" name="Title 1"/>
          <p:cNvSpPr>
            <a:spLocks noGrp="1"/>
          </p:cNvSpPr>
          <p:nvPr>
            <p:ph type="title"/>
          </p:nvPr>
        </p:nvSpPr>
        <p:spPr>
          <a:xfrm>
            <a:off x="1524001" y="1600200"/>
            <a:ext cx="9165265" cy="1143000"/>
          </a:xfrm>
        </p:spPr>
        <p:txBody>
          <a:bodyPr/>
          <a:lstStyle>
            <a:lvl1pPr algn="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5101265" y="3124200"/>
            <a:ext cx="5588000" cy="1752600"/>
          </a:xfrm>
        </p:spPr>
        <p:txBody>
          <a:bodyPr>
            <a:normAutofit/>
          </a:bodyPr>
          <a:lstStyle>
            <a:lvl1pPr marL="0" indent="0" algn="ctr">
              <a:buNone/>
              <a:defRPr sz="30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8857584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a:lvl3pPr>
            <a:lvl4pPr>
              <a:defRPr/>
            </a:lvl4pPr>
            <a:lvl5pPr marL="2171700" indent="-342900">
              <a:buFont typeface="Arial" panose="020B0604020202020204" pitchFamily="34" charset="0"/>
              <a:buChar char="•"/>
              <a:defRPr lang="en-US" dirty="0" smtClean="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18716803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008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06400" y="1600200"/>
            <a:ext cx="53848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35833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E0A2B4-B08C-0944-97B5-651BA6E40F30}" type="datetimeFigureOut">
              <a:rPr lang="en-US" smtClean="0"/>
              <a:t>4/8/2017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801387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6400" y="274639"/>
            <a:ext cx="113792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06399" y="1804964"/>
            <a:ext cx="518159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hasCustomPrompt="1"/>
          </p:nvPr>
        </p:nvSpPr>
        <p:spPr>
          <a:xfrm>
            <a:off x="438245" y="2590800"/>
            <a:ext cx="514975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 to </a:t>
            </a:r>
            <a:endParaRPr lang="en-US" dirty="0"/>
          </a:p>
        </p:txBody>
      </p:sp>
      <p:sp>
        <p:nvSpPr>
          <p:cNvPr id="5" name="Text Placeholder 4"/>
          <p:cNvSpPr>
            <a:spLocks noGrp="1"/>
          </p:cNvSpPr>
          <p:nvPr>
            <p:ph type="body" sz="quarter" idx="3"/>
          </p:nvPr>
        </p:nvSpPr>
        <p:spPr>
          <a:xfrm>
            <a:off x="6646945" y="1794775"/>
            <a:ext cx="514975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646946" y="2590800"/>
            <a:ext cx="5134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656861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21930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93302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7600" y="4721226"/>
            <a:ext cx="9956800" cy="566739"/>
          </a:xfrm>
        </p:spPr>
        <p:txBody>
          <a:bodyPr anchor="b"/>
          <a:lstStyle>
            <a:lvl1pPr algn="l">
              <a:defRPr sz="3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117600" y="533400"/>
            <a:ext cx="99568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17600" y="5410200"/>
            <a:ext cx="9956800" cy="6794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97366013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letely blank page">
    <p:spTree>
      <p:nvGrpSpPr>
        <p:cNvPr id="1" name=""/>
        <p:cNvGrpSpPr/>
        <p:nvPr/>
      </p:nvGrpSpPr>
      <p:grpSpPr>
        <a:xfrm>
          <a:off x="0" y="0"/>
          <a:ext cx="0" cy="0"/>
          <a:chOff x="0" y="0"/>
          <a:chExt cx="0" cy="0"/>
        </a:xfrm>
      </p:grpSpPr>
      <p:sp>
        <p:nvSpPr>
          <p:cNvPr id="3" name="Rectangle 2"/>
          <p:cNvSpPr/>
          <p:nvPr userDrawn="1"/>
        </p:nvSpPr>
        <p:spPr>
          <a:xfrm>
            <a:off x="0" y="-25400"/>
            <a:ext cx="12192000" cy="688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Tree>
    <p:extLst>
      <p:ext uri="{BB962C8B-B14F-4D97-AF65-F5344CB8AC3E}">
        <p14:creationId xmlns:p14="http://schemas.microsoft.com/office/powerpoint/2010/main" val="1229874830"/>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mall gradi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90092" cy="6857999"/>
          </a:xfrm>
          <a:prstGeom prst="rect">
            <a:avLst/>
          </a:prstGeom>
        </p:spPr>
      </p:pic>
      <p:sp>
        <p:nvSpPr>
          <p:cNvPr id="2" name="Title 1"/>
          <p:cNvSpPr>
            <a:spLocks noGrp="1"/>
          </p:cNvSpPr>
          <p:nvPr>
            <p:ph type="title"/>
          </p:nvPr>
        </p:nvSpPr>
        <p:spPr>
          <a:xfrm>
            <a:off x="711200" y="274639"/>
            <a:ext cx="10769600" cy="11430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848866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lternate title page">
    <p:spTree>
      <p:nvGrpSpPr>
        <p:cNvPr id="1" name=""/>
        <p:cNvGrpSpPr/>
        <p:nvPr/>
      </p:nvGrpSpPr>
      <p:grpSpPr>
        <a:xfrm>
          <a:off x="0" y="0"/>
          <a:ext cx="0" cy="0"/>
          <a:chOff x="0" y="0"/>
          <a:chExt cx="0" cy="0"/>
        </a:xfrm>
      </p:grpSpPr>
      <p:sp>
        <p:nvSpPr>
          <p:cNvPr id="2" name="Title 1"/>
          <p:cNvSpPr>
            <a:spLocks noGrp="1"/>
          </p:cNvSpPr>
          <p:nvPr>
            <p:ph type="title"/>
          </p:nvPr>
        </p:nvSpPr>
        <p:spPr>
          <a:xfrm>
            <a:off x="3048000" y="2590800"/>
            <a:ext cx="8657265" cy="1143000"/>
          </a:xfrm>
        </p:spPr>
        <p:txBody>
          <a:bodyPr/>
          <a:lstStyle>
            <a:lvl1pPr algn="l">
              <a:defRPr/>
            </a:lvl1pPr>
          </a:lstStyle>
          <a:p>
            <a:r>
              <a:rPr lang="en-US" smtClean="0"/>
              <a:t>Click to edit Master title style</a:t>
            </a:r>
            <a:endParaRPr lang="en-US" dirty="0"/>
          </a:p>
        </p:txBody>
      </p:sp>
      <p:sp>
        <p:nvSpPr>
          <p:cNvPr id="4" name="TextBox 3"/>
          <p:cNvSpPr txBox="1"/>
          <p:nvPr userDrawn="1"/>
        </p:nvSpPr>
        <p:spPr>
          <a:xfrm>
            <a:off x="3048000" y="3835400"/>
            <a:ext cx="8657265" cy="553998"/>
          </a:xfrm>
          <a:prstGeom prst="rect">
            <a:avLst/>
          </a:prstGeom>
          <a:noFill/>
        </p:spPr>
        <p:txBody>
          <a:bodyPr wrap="square" rtlCol="0">
            <a:spAutoFit/>
          </a:bodyPr>
          <a:lstStyle/>
          <a:p>
            <a:r>
              <a:rPr lang="en-US" sz="3000" dirty="0" smtClean="0">
                <a:solidFill>
                  <a:srgbClr val="AD7836"/>
                </a:solidFill>
                <a:latin typeface="Franklin Gothic Book" panose="020B0503020102020204" pitchFamily="34" charset="0"/>
              </a:rPr>
              <a:t>Alternate title text</a:t>
            </a:r>
            <a:endParaRPr lang="en-US" sz="3000" dirty="0">
              <a:solidFill>
                <a:srgbClr val="AD7836"/>
              </a:solidFill>
              <a:latin typeface="Franklin Gothic Book" panose="020B0503020102020204" pitchFamily="34" charset="0"/>
            </a:endParaRPr>
          </a:p>
        </p:txBody>
      </p:sp>
    </p:spTree>
    <p:extLst>
      <p:ext uri="{BB962C8B-B14F-4D97-AF65-F5344CB8AC3E}">
        <p14:creationId xmlns:p14="http://schemas.microsoft.com/office/powerpoint/2010/main" val="619114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E0A2B4-B08C-0944-97B5-651BA6E40F30}" type="datetimeFigureOut">
              <a:rPr lang="en-US" smtClean="0"/>
              <a:t>4/8/2017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204619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0A2B4-B08C-0944-97B5-651BA6E40F30}" type="datetimeFigureOut">
              <a:rPr lang="en-US" smtClean="0"/>
              <a:t>4/8/2017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664797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0A2B4-B08C-0944-97B5-651BA6E40F30}" type="datetimeFigureOut">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204492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E0A2B4-B08C-0944-97B5-651BA6E40F30}" type="datetimeFigureOut">
              <a:rPr lang="en-US" smtClean="0"/>
              <a:t>4/8/2017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38F454-3CFA-4647-8C26-26FF2EB89EA5}" type="slidenum">
              <a:rPr lang="en-US" smtClean="0"/>
              <a:t>‹#›</a:t>
            </a:fld>
            <a:endParaRPr lang="en-US"/>
          </a:p>
        </p:txBody>
      </p:sp>
    </p:spTree>
    <p:extLst>
      <p:ext uri="{BB962C8B-B14F-4D97-AF65-F5344CB8AC3E}">
        <p14:creationId xmlns:p14="http://schemas.microsoft.com/office/powerpoint/2010/main" val="77948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2.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0A2B4-B08C-0944-97B5-651BA6E40F30}" type="datetimeFigureOut">
              <a:rPr lang="en-US" smtClean="0"/>
              <a:t>4/8/2017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8F454-3CFA-4647-8C26-26FF2EB89EA5}" type="slidenum">
              <a:rPr lang="en-US" smtClean="0"/>
              <a:t>‹#›</a:t>
            </a:fld>
            <a:endParaRPr lang="en-US"/>
          </a:p>
        </p:txBody>
      </p:sp>
    </p:spTree>
    <p:extLst>
      <p:ext uri="{BB962C8B-B14F-4D97-AF65-F5344CB8AC3E}">
        <p14:creationId xmlns:p14="http://schemas.microsoft.com/office/powerpoint/2010/main" val="83580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2" r:id="rId12"/>
    <p:sldLayoutId id="2147483713" r:id="rId13"/>
    <p:sldLayoutId id="2147483714" r:id="rId14"/>
    <p:sldLayoutId id="214748371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39775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032165"/>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8"/>
            <a:ext cx="11684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1600200"/>
            <a:ext cx="116840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344176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13">
            <a:extLst>
              <a:ext uri="{28A0092B-C50C-407E-A947-70E740481C1C}">
                <a14:useLocalDpi xmlns:a14="http://schemas.microsoft.com/office/drawing/2010/main" val="0"/>
              </a:ext>
            </a:extLst>
          </a:blip>
          <a:srcRect l="1600" t="75556" r="800"/>
          <a:stretch/>
        </p:blipFill>
        <p:spPr>
          <a:xfrm>
            <a:off x="0" y="5154426"/>
            <a:ext cx="12192000" cy="1703575"/>
          </a:xfrm>
          <a:prstGeom prst="rect">
            <a:avLst/>
          </a:prstGeom>
        </p:spPr>
      </p:pic>
      <p:sp>
        <p:nvSpPr>
          <p:cNvPr id="2" name="Title Placeholder 1"/>
          <p:cNvSpPr>
            <a:spLocks noGrp="1"/>
          </p:cNvSpPr>
          <p:nvPr>
            <p:ph type="title"/>
          </p:nvPr>
        </p:nvSpPr>
        <p:spPr>
          <a:xfrm>
            <a:off x="406400" y="274639"/>
            <a:ext cx="11379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6400" y="1600201"/>
            <a:ext cx="113792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06619538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txStyles>
    <p:titleStyle>
      <a:lvl1pPr algn="l" defTabSz="914400" rtl="0" eaLnBrk="1" latinLnBrk="0" hangingPunct="1">
        <a:spcBef>
          <a:spcPct val="0"/>
        </a:spcBef>
        <a:buNone/>
        <a:defRPr sz="4400" kern="1200">
          <a:solidFill>
            <a:schemeClr val="tx2"/>
          </a:solidFill>
          <a:latin typeface="Franklin Gothic Demi" panose="020B0703020102020204" pitchFamily="34" charset="0"/>
          <a:ea typeface="+mj-ea"/>
          <a:cs typeface="+mj-cs"/>
        </a:defRPr>
      </a:lvl1pPr>
    </p:titleStyle>
    <p:bodyStyle>
      <a:lvl1pPr marL="342900" indent="-342900" algn="l" defTabSz="914400" rtl="0" eaLnBrk="1" latinLnBrk="0" hangingPunct="1">
        <a:spcBef>
          <a:spcPct val="20000"/>
        </a:spcBef>
        <a:buClr>
          <a:schemeClr val="accent1"/>
        </a:buClr>
        <a:buFont typeface="Arial" panose="020B0604020202020204" pitchFamily="34" charset="0"/>
        <a:buChar char="•"/>
        <a:defRPr sz="3400" kern="1200">
          <a:solidFill>
            <a:schemeClr val="tx1"/>
          </a:solidFill>
          <a:latin typeface="Franklin Gothic Book" panose="020B0503020102020204" pitchFamily="34" charset="0"/>
          <a:ea typeface="+mn-ea"/>
          <a:cs typeface="+mn-cs"/>
        </a:defRPr>
      </a:lvl1pPr>
      <a:lvl2pPr marL="914400" indent="-457200" algn="l" defTabSz="914400" rtl="0" eaLnBrk="1" latinLnBrk="0" hangingPunct="1">
        <a:spcBef>
          <a:spcPct val="20000"/>
        </a:spcBef>
        <a:buClr>
          <a:schemeClr val="accent1"/>
        </a:buClr>
        <a:buSzPct val="100000"/>
        <a:buFont typeface="Franklin Gothic Book" panose="020B0503020102020204" pitchFamily="34" charset="0"/>
        <a:buChar char="◦"/>
        <a:defRPr lang="en-US" sz="3200" kern="1200" dirty="0" smtClean="0">
          <a:solidFill>
            <a:schemeClr val="tx1"/>
          </a:solidFill>
          <a:latin typeface="Franklin Gothic Book" panose="020B0503020102020204" pitchFamily="34" charset="0"/>
          <a:ea typeface="+mn-ea"/>
          <a:cs typeface="+mn-cs"/>
        </a:defRPr>
      </a:lvl2pPr>
      <a:lvl3pPr marL="1371600" indent="-457200" algn="l" defTabSz="914400" rtl="0" eaLnBrk="1" latinLnBrk="0" hangingPunct="1">
        <a:spcBef>
          <a:spcPct val="20000"/>
        </a:spcBef>
        <a:buClr>
          <a:schemeClr val="accent1"/>
        </a:buClr>
        <a:buSzPct val="85000"/>
        <a:buFont typeface="Wingdings" panose="05000000000000000000" pitchFamily="2" charset="2"/>
        <a:buChar char="§"/>
        <a:defRPr sz="3000" kern="1200">
          <a:solidFill>
            <a:schemeClr val="tx1"/>
          </a:solidFill>
          <a:latin typeface="Franklin Gothic Book" panose="020B0503020102020204" pitchFamily="34" charset="0"/>
          <a:ea typeface="+mn-ea"/>
          <a:cs typeface="+mn-cs"/>
        </a:defRPr>
      </a:lvl3pPr>
      <a:lvl4pPr marL="1828800" indent="-457200" algn="l" defTabSz="914400" rtl="0" eaLnBrk="1" latinLnBrk="0" hangingPunct="1">
        <a:spcBef>
          <a:spcPct val="20000"/>
        </a:spcBef>
        <a:buClr>
          <a:schemeClr val="accent1"/>
        </a:buClr>
        <a:buSzPct val="100000"/>
        <a:buFont typeface="Franklin Gothic Book" panose="020B0503020102020204" pitchFamily="34" charset="0"/>
        <a:buChar char="▫"/>
        <a:defRPr sz="2800" kern="1200" baseline="0">
          <a:solidFill>
            <a:schemeClr val="tx1"/>
          </a:solidFill>
          <a:latin typeface="Franklin Gothic Book" panose="020B0503020102020204" pitchFamily="34" charset="0"/>
          <a:ea typeface="+mn-ea"/>
          <a:cs typeface="+mn-cs"/>
        </a:defRPr>
      </a:lvl4pPr>
      <a:lvl5pPr marL="2286000" indent="-457200" algn="l" defTabSz="914400" rtl="0" eaLnBrk="1" latinLnBrk="0" hangingPunct="1">
        <a:spcBef>
          <a:spcPct val="20000"/>
        </a:spcBef>
        <a:buClr>
          <a:schemeClr val="accent1"/>
        </a:buClr>
        <a:buFont typeface="Arial" panose="020B0604020202020204" pitchFamily="34" charset="0"/>
        <a:buChar char="•"/>
        <a:defRPr sz="26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1.jp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mailto:kblanc@alaskaacsa.org" TargetMode="External"/><Relationship Id="rId5" Type="http://schemas.openxmlformats.org/officeDocument/2006/relationships/image" Target="../media/image32.jpg"/><Relationship Id="rId4" Type="http://schemas.openxmlformats.org/officeDocument/2006/relationships/hyperlink" Target="mailto:tmorris@alaskaacsa.org" TargetMode="External"/><Relationship Id="rId9" Type="http://schemas.openxmlformats.org/officeDocument/2006/relationships/hyperlink" Target="mailto:bobbijoerb@icloud.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8.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mailto:aaesp@gci.net"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mailto:alasbo@gci.net"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MH4-u0gPU7ZcDSAb3Fi8neQFilf4xJylNC-wM-tQRI7RdxKm2b0SByaV3T9gu8HfrzON9E_Mu1ARhKbl9lBaUPFZkIYCIztaTsmb_CP3v8RGBS9B_HvmXTCvatoXdg5296RwXqUUg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597" y="906362"/>
            <a:ext cx="8930311" cy="526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161733" y="-76200"/>
            <a:ext cx="10871200" cy="914400"/>
          </a:xfrm>
          <a:prstGeom prst="rect">
            <a:avLst/>
          </a:prstGeom>
        </p:spPr>
        <p:txBody>
          <a:bodyPr vert="horz" lIns="121900" tIns="121900" rIns="121900" bIns="121900" rtlCol="0" anchor="ctr" anchorCtr="0">
            <a:noAutofit/>
          </a:bodyPr>
          <a:lstStyle/>
          <a:p>
            <a:pPr>
              <a:buClr>
                <a:schemeClr val="dk1"/>
              </a:buClr>
              <a:buSzPct val="25000"/>
            </a:pPr>
            <a:r>
              <a:rPr lang="en" sz="4000">
                <a:solidFill>
                  <a:srgbClr val="18399A"/>
                </a:solidFill>
              </a:rPr>
              <a:t>Groups</a:t>
            </a:r>
          </a:p>
        </p:txBody>
      </p:sp>
      <p:sp>
        <p:nvSpPr>
          <p:cNvPr id="277" name="Shape 277"/>
          <p:cNvSpPr txBox="1">
            <a:spLocks noGrp="1"/>
          </p:cNvSpPr>
          <p:nvPr>
            <p:ph type="body" idx="1"/>
          </p:nvPr>
        </p:nvSpPr>
        <p:spPr>
          <a:xfrm>
            <a:off x="161733" y="631092"/>
            <a:ext cx="5719600" cy="4940800"/>
          </a:xfrm>
          <a:prstGeom prst="rect">
            <a:avLst/>
          </a:prstGeom>
        </p:spPr>
        <p:txBody>
          <a:bodyPr vert="horz" lIns="121900" tIns="121900" rIns="121900" bIns="121900" rtlCol="0" anchor="t" anchorCtr="0">
            <a:noAutofit/>
          </a:bodyPr>
          <a:lstStyle/>
          <a:p>
            <a:pPr marL="609585" indent="-304792">
              <a:spcBef>
                <a:spcPts val="1333"/>
              </a:spcBef>
              <a:buClr>
                <a:srgbClr val="18399A"/>
              </a:buClr>
            </a:pPr>
            <a:r>
              <a:rPr lang="en" dirty="0">
                <a:solidFill>
                  <a:srgbClr val="18399A"/>
                </a:solidFill>
              </a:rPr>
              <a:t>In-depth Study of Content and Instructional Strategies</a:t>
            </a:r>
          </a:p>
          <a:p>
            <a:pPr marL="609585" indent="-304792">
              <a:spcBef>
                <a:spcPts val="1333"/>
              </a:spcBef>
              <a:buClr>
                <a:srgbClr val="18399A"/>
              </a:buClr>
            </a:pPr>
            <a:r>
              <a:rPr lang="en" dirty="0">
                <a:solidFill>
                  <a:srgbClr val="18399A"/>
                </a:solidFill>
              </a:rPr>
              <a:t>Extension of Face-to-Face Learning</a:t>
            </a:r>
          </a:p>
          <a:p>
            <a:pPr marL="609585" indent="-304792">
              <a:spcBef>
                <a:spcPts val="1333"/>
              </a:spcBef>
              <a:buClr>
                <a:srgbClr val="18399A"/>
              </a:buClr>
            </a:pPr>
            <a:r>
              <a:rPr lang="en" dirty="0">
                <a:solidFill>
                  <a:srgbClr val="18399A"/>
                </a:solidFill>
              </a:rPr>
              <a:t>Blended Learning with Webinars</a:t>
            </a:r>
          </a:p>
          <a:p>
            <a:pPr marL="609585" indent="-304792">
              <a:spcBef>
                <a:spcPts val="1333"/>
              </a:spcBef>
              <a:buClr>
                <a:srgbClr val="18399A"/>
              </a:buClr>
            </a:pPr>
            <a:r>
              <a:rPr lang="en" dirty="0">
                <a:solidFill>
                  <a:srgbClr val="18399A"/>
                </a:solidFill>
              </a:rPr>
              <a:t>District Groups for Collaboration &amp; Professional Learning</a:t>
            </a:r>
          </a:p>
          <a:p>
            <a:pPr marL="0" indent="0">
              <a:lnSpc>
                <a:spcPct val="115000"/>
              </a:lnSpc>
              <a:spcBef>
                <a:spcPts val="1333"/>
              </a:spcBef>
              <a:buNone/>
            </a:pPr>
            <a:endParaRPr dirty="0">
              <a:solidFill>
                <a:srgbClr val="18399A"/>
              </a:solidFill>
            </a:endParaRPr>
          </a:p>
        </p:txBody>
      </p:sp>
      <p:pic>
        <p:nvPicPr>
          <p:cNvPr id="278" name="Shape 278"/>
          <p:cNvPicPr preferRelativeResize="0"/>
          <p:nvPr/>
        </p:nvPicPr>
        <p:blipFill>
          <a:blip r:embed="rId3">
            <a:alphaModFix/>
          </a:blip>
          <a:stretch>
            <a:fillRect/>
          </a:stretch>
        </p:blipFill>
        <p:spPr>
          <a:xfrm>
            <a:off x="5982867" y="39767"/>
            <a:ext cx="6161500" cy="7469500"/>
          </a:xfrm>
          <a:prstGeom prst="rect">
            <a:avLst/>
          </a:prstGeom>
          <a:noFill/>
          <a:ln>
            <a:noFill/>
          </a:ln>
        </p:spPr>
      </p:pic>
    </p:spTree>
    <p:extLst>
      <p:ext uri="{BB962C8B-B14F-4D97-AF65-F5344CB8AC3E}">
        <p14:creationId xmlns:p14="http://schemas.microsoft.com/office/powerpoint/2010/main" val="2006935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p:nvPr/>
        </p:nvSpPr>
        <p:spPr>
          <a:xfrm>
            <a:off x="7066065" y="742735"/>
            <a:ext cx="5017600" cy="4864400"/>
          </a:xfrm>
          <a:prstGeom prst="rect">
            <a:avLst/>
          </a:prstGeom>
          <a:noFill/>
          <a:ln>
            <a:noFill/>
          </a:ln>
        </p:spPr>
        <p:txBody>
          <a:bodyPr lIns="121900" tIns="121900" rIns="121900" bIns="121900" anchor="t" anchorCtr="0">
            <a:noAutofit/>
          </a:bodyPr>
          <a:lstStyle/>
          <a:p>
            <a:pPr marL="609585" indent="-457189">
              <a:lnSpc>
                <a:spcPct val="115000"/>
              </a:lnSpc>
              <a:buClr>
                <a:srgbClr val="18399A"/>
              </a:buClr>
              <a:buSzPct val="100000"/>
              <a:buFont typeface="Arial"/>
              <a:buChar char="●"/>
            </a:pPr>
            <a:r>
              <a:rPr lang="en" sz="2400" dirty="0">
                <a:solidFill>
                  <a:srgbClr val="18399A"/>
                </a:solidFill>
                <a:latin typeface="Arial"/>
                <a:ea typeface="Arial"/>
                <a:cs typeface="Arial"/>
                <a:sym typeface="Arial"/>
              </a:rPr>
              <a:t>Support the Alaska State Standards and instructional leadership at all levels</a:t>
            </a:r>
          </a:p>
          <a:p>
            <a:pPr marL="609585" indent="-457189">
              <a:lnSpc>
                <a:spcPct val="115000"/>
              </a:lnSpc>
              <a:spcBef>
                <a:spcPts val="1333"/>
              </a:spcBef>
              <a:buClr>
                <a:srgbClr val="18399A"/>
              </a:buClr>
              <a:buSzPct val="100000"/>
              <a:buFont typeface="Arial"/>
              <a:buChar char="●"/>
            </a:pPr>
            <a:r>
              <a:rPr lang="en" sz="2400" dirty="0">
                <a:solidFill>
                  <a:srgbClr val="18399A"/>
                </a:solidFill>
                <a:latin typeface="Arial"/>
                <a:ea typeface="Arial"/>
                <a:cs typeface="Arial"/>
                <a:sym typeface="Arial"/>
              </a:rPr>
              <a:t>Offer learning opportunities that align with 21st century learning modes: collaboration and individualized learning through the use of video and online tools</a:t>
            </a:r>
          </a:p>
          <a:p>
            <a:pPr marL="609585" indent="-457189">
              <a:lnSpc>
                <a:spcPct val="115000"/>
              </a:lnSpc>
              <a:spcBef>
                <a:spcPts val="1333"/>
              </a:spcBef>
              <a:buClr>
                <a:srgbClr val="18399A"/>
              </a:buClr>
              <a:buSzPct val="100000"/>
              <a:buFont typeface="Arial"/>
              <a:buChar char="●"/>
            </a:pPr>
            <a:r>
              <a:rPr lang="en" sz="2400" dirty="0">
                <a:solidFill>
                  <a:srgbClr val="18399A"/>
                </a:solidFill>
                <a:latin typeface="Arial"/>
                <a:ea typeface="Arial"/>
                <a:cs typeface="Arial"/>
                <a:sym typeface="Arial"/>
              </a:rPr>
              <a:t>Developed to address the question </a:t>
            </a:r>
            <a:r>
              <a:rPr lang="en" sz="2400" b="1" i="1" dirty="0">
                <a:solidFill>
                  <a:srgbClr val="18399A"/>
                </a:solidFill>
                <a:latin typeface="Arial" charset="0"/>
                <a:ea typeface="Arial" charset="0"/>
                <a:cs typeface="Arial" charset="0"/>
                <a:sym typeface="Arial"/>
              </a:rPr>
              <a:t>How do you create learning groups that can practice </a:t>
            </a:r>
            <a:r>
              <a:rPr lang="en" sz="2400" b="1" i="1" dirty="0">
                <a:solidFill>
                  <a:srgbClr val="18399A"/>
                </a:solidFill>
                <a:latin typeface="Arial" charset="0"/>
                <a:ea typeface="Arial" charset="0"/>
                <a:cs typeface="Arial" charset="0"/>
              </a:rPr>
              <a:t>new strategies</a:t>
            </a:r>
            <a:r>
              <a:rPr lang="en" sz="2400" b="1" i="1" dirty="0">
                <a:solidFill>
                  <a:srgbClr val="18399A"/>
                </a:solidFill>
                <a:latin typeface="Arial" charset="0"/>
                <a:ea typeface="Arial" charset="0"/>
                <a:cs typeface="Arial" charset="0"/>
                <a:sym typeface="Arial"/>
              </a:rPr>
              <a:t>?</a:t>
            </a:r>
          </a:p>
          <a:p>
            <a:pPr>
              <a:lnSpc>
                <a:spcPct val="115000"/>
              </a:lnSpc>
              <a:buClr>
                <a:srgbClr val="000000"/>
              </a:buClr>
            </a:pPr>
            <a:endParaRPr sz="2400" dirty="0">
              <a:solidFill>
                <a:srgbClr val="18399A"/>
              </a:solidFill>
              <a:latin typeface="Arial"/>
              <a:ea typeface="Arial"/>
              <a:cs typeface="Arial"/>
              <a:sym typeface="Arial"/>
            </a:endParaRPr>
          </a:p>
          <a:p>
            <a:pPr>
              <a:lnSpc>
                <a:spcPct val="115000"/>
              </a:lnSpc>
              <a:buClr>
                <a:srgbClr val="000000"/>
              </a:buClr>
            </a:pPr>
            <a:endParaRPr sz="2400" dirty="0">
              <a:solidFill>
                <a:srgbClr val="18399A"/>
              </a:solidFill>
              <a:latin typeface="Arial"/>
              <a:ea typeface="Arial"/>
              <a:cs typeface="Arial"/>
              <a:sym typeface="Arial"/>
            </a:endParaRPr>
          </a:p>
          <a:p>
            <a:pPr>
              <a:buClr>
                <a:srgbClr val="000000"/>
              </a:buClr>
            </a:pPr>
            <a:endParaRPr sz="1867" dirty="0">
              <a:solidFill>
                <a:srgbClr val="18399A"/>
              </a:solidFill>
              <a:latin typeface="Arial"/>
              <a:ea typeface="Arial"/>
              <a:cs typeface="Arial"/>
              <a:sym typeface="Arial"/>
            </a:endParaRPr>
          </a:p>
        </p:txBody>
      </p:sp>
      <p:pic>
        <p:nvPicPr>
          <p:cNvPr id="284" name="Shape 284"/>
          <p:cNvPicPr preferRelativeResize="0"/>
          <p:nvPr/>
        </p:nvPicPr>
        <p:blipFill>
          <a:blip r:embed="rId3">
            <a:alphaModFix/>
          </a:blip>
          <a:stretch>
            <a:fillRect/>
          </a:stretch>
        </p:blipFill>
        <p:spPr>
          <a:xfrm>
            <a:off x="-231966" y="317883"/>
            <a:ext cx="7034332" cy="6040032"/>
          </a:xfrm>
          <a:prstGeom prst="rect">
            <a:avLst/>
          </a:prstGeom>
          <a:noFill/>
          <a:ln>
            <a:noFill/>
          </a:ln>
        </p:spPr>
      </p:pic>
      <p:sp>
        <p:nvSpPr>
          <p:cNvPr id="285" name="Shape 285"/>
          <p:cNvSpPr txBox="1">
            <a:spLocks noGrp="1"/>
          </p:cNvSpPr>
          <p:nvPr>
            <p:ph type="title"/>
          </p:nvPr>
        </p:nvSpPr>
        <p:spPr>
          <a:xfrm>
            <a:off x="7116265" y="-42333"/>
            <a:ext cx="4917200" cy="1002400"/>
          </a:xfrm>
          <a:prstGeom prst="rect">
            <a:avLst/>
          </a:prstGeom>
          <a:noFill/>
          <a:ln>
            <a:noFill/>
          </a:ln>
        </p:spPr>
        <p:txBody>
          <a:bodyPr vert="horz" lIns="91433" tIns="45700" rIns="91433" bIns="45700" rtlCol="0" anchor="b" anchorCtr="0">
            <a:noAutofit/>
          </a:bodyPr>
          <a:lstStyle/>
          <a:p>
            <a:pPr>
              <a:lnSpc>
                <a:spcPct val="90000"/>
              </a:lnSpc>
              <a:buClr>
                <a:schemeClr val="dk1"/>
              </a:buClr>
              <a:buSzPct val="25000"/>
            </a:pPr>
            <a:r>
              <a:rPr lang="en" sz="4000" b="1" dirty="0">
                <a:solidFill>
                  <a:srgbClr val="18399A"/>
                </a:solidFill>
                <a:latin typeface="Arial"/>
                <a:ea typeface="Arial"/>
                <a:cs typeface="Arial"/>
                <a:sym typeface="Arial"/>
              </a:rPr>
              <a:t>Learning Pathways</a:t>
            </a:r>
          </a:p>
        </p:txBody>
      </p:sp>
    </p:spTree>
    <p:extLst>
      <p:ext uri="{BB962C8B-B14F-4D97-AF65-F5344CB8AC3E}">
        <p14:creationId xmlns:p14="http://schemas.microsoft.com/office/powerpoint/2010/main" val="1358320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Shape 290"/>
          <p:cNvPicPr preferRelativeResize="0"/>
          <p:nvPr/>
        </p:nvPicPr>
        <p:blipFill rotWithShape="1">
          <a:blip r:embed="rId3">
            <a:alphaModFix/>
          </a:blip>
          <a:srcRect/>
          <a:stretch/>
        </p:blipFill>
        <p:spPr>
          <a:xfrm>
            <a:off x="402767" y="-33565"/>
            <a:ext cx="11183600" cy="6701200"/>
          </a:xfrm>
          <a:prstGeom prst="rect">
            <a:avLst/>
          </a:prstGeom>
          <a:noFill/>
          <a:ln>
            <a:noFill/>
          </a:ln>
        </p:spPr>
      </p:pic>
    </p:spTree>
    <p:extLst>
      <p:ext uri="{BB962C8B-B14F-4D97-AF65-F5344CB8AC3E}">
        <p14:creationId xmlns:p14="http://schemas.microsoft.com/office/powerpoint/2010/main" val="177954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618800" y="1197567"/>
            <a:ext cx="9791200" cy="834800"/>
          </a:xfrm>
          <a:prstGeom prst="rect">
            <a:avLst/>
          </a:prstGeom>
          <a:noFill/>
          <a:ln>
            <a:noFill/>
          </a:ln>
        </p:spPr>
        <p:txBody>
          <a:bodyPr vert="horz" lIns="121900" tIns="121900" rIns="121900" bIns="121900" rtlCol="0" anchor="t" anchorCtr="0">
            <a:noAutofit/>
          </a:bodyPr>
          <a:lstStyle/>
          <a:p>
            <a:pPr>
              <a:buSzPct val="25000"/>
            </a:pPr>
            <a:r>
              <a:rPr lang="en" sz="4000">
                <a:solidFill>
                  <a:srgbClr val="18399A"/>
                </a:solidFill>
                <a:latin typeface="Arial"/>
                <a:ea typeface="Arial"/>
                <a:cs typeface="Arial"/>
                <a:sym typeface="Arial"/>
              </a:rPr>
              <a:t>Why am I excited about AkPLN?</a:t>
            </a:r>
          </a:p>
        </p:txBody>
      </p:sp>
      <p:sp>
        <p:nvSpPr>
          <p:cNvPr id="296" name="Shape 296"/>
          <p:cNvSpPr txBox="1"/>
          <p:nvPr/>
        </p:nvSpPr>
        <p:spPr>
          <a:xfrm>
            <a:off x="12659033" y="2032367"/>
            <a:ext cx="9791200" cy="1142400"/>
          </a:xfrm>
          <a:prstGeom prst="rect">
            <a:avLst/>
          </a:prstGeom>
          <a:noFill/>
          <a:ln>
            <a:noFill/>
          </a:ln>
        </p:spPr>
        <p:txBody>
          <a:bodyPr lIns="121900" tIns="121900" rIns="121900" bIns="121900" anchor="t" anchorCtr="0">
            <a:noAutofit/>
          </a:bodyPr>
          <a:lstStyle/>
          <a:p>
            <a:pPr>
              <a:buClr>
                <a:srgbClr val="000000"/>
              </a:buClr>
            </a:pPr>
            <a:endParaRPr sz="1867">
              <a:solidFill>
                <a:srgbClr val="000000"/>
              </a:solidFill>
              <a:latin typeface="Arial"/>
              <a:ea typeface="Arial"/>
              <a:cs typeface="Arial"/>
              <a:sym typeface="Arial"/>
            </a:endParaRPr>
          </a:p>
        </p:txBody>
      </p:sp>
      <p:pic>
        <p:nvPicPr>
          <p:cNvPr id="297" name="Shape 297"/>
          <p:cNvPicPr preferRelativeResize="0"/>
          <p:nvPr/>
        </p:nvPicPr>
        <p:blipFill rotWithShape="1">
          <a:blip r:embed="rId3">
            <a:alphaModFix/>
          </a:blip>
          <a:srcRect/>
          <a:stretch/>
        </p:blipFill>
        <p:spPr>
          <a:xfrm>
            <a:off x="2242405" y="2536116"/>
            <a:ext cx="6795600" cy="1852000"/>
          </a:xfrm>
          <a:prstGeom prst="rect">
            <a:avLst/>
          </a:prstGeom>
          <a:noFill/>
          <a:ln>
            <a:noFill/>
          </a:ln>
        </p:spPr>
      </p:pic>
      <p:sp>
        <p:nvSpPr>
          <p:cNvPr id="298" name="Shape 298"/>
          <p:cNvSpPr txBox="1">
            <a:spLocks noGrp="1"/>
          </p:cNvSpPr>
          <p:nvPr>
            <p:ph type="title"/>
          </p:nvPr>
        </p:nvSpPr>
        <p:spPr>
          <a:xfrm>
            <a:off x="4329300" y="4961100"/>
            <a:ext cx="7315200" cy="834800"/>
          </a:xfrm>
          <a:prstGeom prst="rect">
            <a:avLst/>
          </a:prstGeom>
          <a:noFill/>
          <a:ln>
            <a:noFill/>
          </a:ln>
        </p:spPr>
        <p:txBody>
          <a:bodyPr vert="horz" lIns="121900" tIns="121900" rIns="121900" bIns="121900" rtlCol="0" anchor="t" anchorCtr="0">
            <a:noAutofit/>
          </a:bodyPr>
          <a:lstStyle/>
          <a:p>
            <a:pPr>
              <a:buSzPct val="25000"/>
            </a:pPr>
            <a:r>
              <a:rPr lang="en" sz="4000">
                <a:solidFill>
                  <a:srgbClr val="18399A"/>
                </a:solidFill>
                <a:latin typeface="Arial"/>
                <a:ea typeface="Arial"/>
                <a:cs typeface="Arial"/>
                <a:sym typeface="Arial"/>
              </a:rPr>
              <a:t>And why should you be too?</a:t>
            </a:r>
          </a:p>
        </p:txBody>
      </p:sp>
    </p:spTree>
    <p:extLst>
      <p:ext uri="{BB962C8B-B14F-4D97-AF65-F5344CB8AC3E}">
        <p14:creationId xmlns:p14="http://schemas.microsoft.com/office/powerpoint/2010/main" val="6195137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p:cNvPicPr preferRelativeResize="0"/>
          <p:nvPr/>
        </p:nvPicPr>
        <p:blipFill>
          <a:blip r:embed="rId3">
            <a:alphaModFix amt="87000"/>
          </a:blip>
          <a:stretch>
            <a:fillRect/>
          </a:stretch>
        </p:blipFill>
        <p:spPr>
          <a:xfrm>
            <a:off x="-172032" y="-273600"/>
            <a:ext cx="12498232" cy="7780299"/>
          </a:xfrm>
          <a:prstGeom prst="rect">
            <a:avLst/>
          </a:prstGeom>
          <a:noFill/>
          <a:ln>
            <a:noFill/>
          </a:ln>
        </p:spPr>
      </p:pic>
      <p:sp>
        <p:nvSpPr>
          <p:cNvPr id="304" name="Shape 304"/>
          <p:cNvSpPr txBox="1"/>
          <p:nvPr/>
        </p:nvSpPr>
        <p:spPr>
          <a:xfrm>
            <a:off x="-266067" y="213833"/>
            <a:ext cx="12674800" cy="893200"/>
          </a:xfrm>
          <a:prstGeom prst="rect">
            <a:avLst/>
          </a:prstGeom>
          <a:solidFill>
            <a:srgbClr val="F3F3F3"/>
          </a:solidFill>
          <a:ln>
            <a:noFill/>
          </a:ln>
        </p:spPr>
        <p:txBody>
          <a:bodyPr lIns="121900" tIns="121900" rIns="121900" bIns="121900" anchor="t" anchorCtr="0">
            <a:noAutofit/>
          </a:bodyPr>
          <a:lstStyle/>
          <a:p>
            <a:pPr algn="ctr"/>
            <a:r>
              <a:rPr lang="en" sz="4000" b="1">
                <a:solidFill>
                  <a:srgbClr val="18399A"/>
                </a:solidFill>
              </a:rPr>
              <a:t>Alaska Effective Instruction Conference</a:t>
            </a:r>
            <a:r>
              <a:rPr lang="en" sz="3200" b="1">
                <a:solidFill>
                  <a:srgbClr val="18399A"/>
                </a:solidFill>
              </a:rPr>
              <a:t> </a:t>
            </a:r>
          </a:p>
          <a:p>
            <a:endParaRPr sz="3200">
              <a:solidFill>
                <a:schemeClr val="lt1"/>
              </a:solidFill>
            </a:endParaRPr>
          </a:p>
          <a:p>
            <a:endParaRPr sz="3200" b="1">
              <a:solidFill>
                <a:schemeClr val="lt1"/>
              </a:solidFill>
            </a:endParaRPr>
          </a:p>
          <a:p>
            <a:endParaRPr sz="3200">
              <a:solidFill>
                <a:schemeClr val="lt1"/>
              </a:solidFill>
            </a:endParaRPr>
          </a:p>
        </p:txBody>
      </p:sp>
      <p:sp>
        <p:nvSpPr>
          <p:cNvPr id="305" name="Shape 305"/>
          <p:cNvSpPr txBox="1"/>
          <p:nvPr/>
        </p:nvSpPr>
        <p:spPr>
          <a:xfrm>
            <a:off x="-447833" y="5053733"/>
            <a:ext cx="12950400" cy="1426000"/>
          </a:xfrm>
          <a:prstGeom prst="rect">
            <a:avLst/>
          </a:prstGeom>
          <a:solidFill>
            <a:srgbClr val="F3F3F3"/>
          </a:solidFill>
          <a:ln>
            <a:noFill/>
          </a:ln>
        </p:spPr>
        <p:txBody>
          <a:bodyPr lIns="121900" tIns="121900" rIns="121900" bIns="121900" anchor="t" anchorCtr="0">
            <a:noAutofit/>
          </a:bodyPr>
          <a:lstStyle/>
          <a:p>
            <a:pPr algn="ctr">
              <a:spcBef>
                <a:spcPts val="800"/>
              </a:spcBef>
              <a:spcAft>
                <a:spcPts val="800"/>
              </a:spcAft>
              <a:buClr>
                <a:schemeClr val="dk1"/>
              </a:buClr>
              <a:buSzPct val="45833"/>
            </a:pPr>
            <a:r>
              <a:rPr lang="en" sz="3200">
                <a:solidFill>
                  <a:srgbClr val="18399A"/>
                </a:solidFill>
              </a:rPr>
              <a:t>200 Conference Participants Connected on AkPLN</a:t>
            </a:r>
          </a:p>
          <a:p>
            <a:pPr algn="ctr">
              <a:spcBef>
                <a:spcPts val="800"/>
              </a:spcBef>
              <a:spcAft>
                <a:spcPts val="800"/>
              </a:spcAft>
              <a:buClr>
                <a:schemeClr val="dk1"/>
              </a:buClr>
              <a:buSzPct val="45833"/>
            </a:pPr>
            <a:r>
              <a:rPr lang="en" sz="3200">
                <a:solidFill>
                  <a:srgbClr val="18399A"/>
                </a:solidFill>
              </a:rPr>
              <a:t>6 Discussion Topic Areas - 1,845 Posts </a:t>
            </a:r>
          </a:p>
          <a:p>
            <a:pPr>
              <a:buClr>
                <a:schemeClr val="dk1"/>
              </a:buClr>
            </a:pPr>
            <a:endParaRPr sz="3200">
              <a:solidFill>
                <a:schemeClr val="lt1"/>
              </a:solidFill>
            </a:endParaRPr>
          </a:p>
          <a:p>
            <a:endParaRPr sz="2400"/>
          </a:p>
        </p:txBody>
      </p:sp>
      <p:sp>
        <p:nvSpPr>
          <p:cNvPr id="306" name="Shape 306"/>
          <p:cNvSpPr txBox="1"/>
          <p:nvPr/>
        </p:nvSpPr>
        <p:spPr>
          <a:xfrm>
            <a:off x="-266067" y="3242433"/>
            <a:ext cx="12764400" cy="1476400"/>
          </a:xfrm>
          <a:prstGeom prst="rect">
            <a:avLst/>
          </a:prstGeom>
          <a:solidFill>
            <a:srgbClr val="F3F3F3"/>
          </a:solidFill>
          <a:ln>
            <a:noFill/>
          </a:ln>
        </p:spPr>
        <p:txBody>
          <a:bodyPr lIns="121900" tIns="121900" rIns="121900" bIns="121900" anchor="t" anchorCtr="0">
            <a:noAutofit/>
          </a:bodyPr>
          <a:lstStyle/>
          <a:p>
            <a:pPr algn="ctr">
              <a:spcBef>
                <a:spcPts val="800"/>
              </a:spcBef>
              <a:spcAft>
                <a:spcPts val="800"/>
              </a:spcAft>
            </a:pPr>
            <a:r>
              <a:rPr lang="en" sz="3200">
                <a:solidFill>
                  <a:srgbClr val="18399A"/>
                </a:solidFill>
              </a:rPr>
              <a:t>1,000 teachers - 3 days in Anchorage</a:t>
            </a:r>
          </a:p>
          <a:p>
            <a:pPr algn="ctr">
              <a:spcBef>
                <a:spcPts val="800"/>
              </a:spcBef>
              <a:spcAft>
                <a:spcPts val="800"/>
              </a:spcAft>
              <a:buClr>
                <a:schemeClr val="dk1"/>
              </a:buClr>
              <a:buSzPct val="45833"/>
            </a:pPr>
            <a:r>
              <a:rPr lang="en" sz="3200">
                <a:solidFill>
                  <a:srgbClr val="18399A"/>
                </a:solidFill>
              </a:rPr>
              <a:t>How do you keep the work going?</a:t>
            </a:r>
          </a:p>
        </p:txBody>
      </p:sp>
    </p:spTree>
    <p:extLst>
      <p:ext uri="{BB962C8B-B14F-4D97-AF65-F5344CB8AC3E}">
        <p14:creationId xmlns:p14="http://schemas.microsoft.com/office/powerpoint/2010/main" val="38900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a:blip r:embed="rId3">
            <a:alphaModFix/>
          </a:blip>
          <a:stretch>
            <a:fillRect/>
          </a:stretch>
        </p:blipFill>
        <p:spPr>
          <a:xfrm>
            <a:off x="1376134" y="203200"/>
            <a:ext cx="9906751" cy="6451600"/>
          </a:xfrm>
          <a:prstGeom prst="rect">
            <a:avLst/>
          </a:prstGeom>
          <a:noFill/>
          <a:ln>
            <a:noFill/>
          </a:ln>
        </p:spPr>
      </p:pic>
      <p:sp>
        <p:nvSpPr>
          <p:cNvPr id="312" name="Shape 312"/>
          <p:cNvSpPr txBox="1"/>
          <p:nvPr/>
        </p:nvSpPr>
        <p:spPr>
          <a:xfrm>
            <a:off x="0" y="112233"/>
            <a:ext cx="12285785" cy="893200"/>
          </a:xfrm>
          <a:prstGeom prst="rect">
            <a:avLst/>
          </a:prstGeom>
          <a:solidFill>
            <a:srgbClr val="F3F3F3"/>
          </a:solidFill>
          <a:ln>
            <a:noFill/>
          </a:ln>
        </p:spPr>
        <p:txBody>
          <a:bodyPr lIns="121900" tIns="121900" rIns="121900" bIns="121900" anchor="t" anchorCtr="0">
            <a:noAutofit/>
          </a:bodyPr>
          <a:lstStyle/>
          <a:p>
            <a:pPr algn="ctr"/>
            <a:r>
              <a:rPr lang="en" sz="4000" b="1">
                <a:solidFill>
                  <a:srgbClr val="18399A"/>
                </a:solidFill>
              </a:rPr>
              <a:t>Providing A Blended Learning Experience</a:t>
            </a:r>
          </a:p>
          <a:p>
            <a:pPr algn="ctr"/>
            <a:endParaRPr sz="3200" dirty="0">
              <a:solidFill>
                <a:schemeClr val="lt1"/>
              </a:solidFill>
            </a:endParaRPr>
          </a:p>
          <a:p>
            <a:pPr algn="ctr"/>
            <a:endParaRPr sz="3200" b="1" dirty="0">
              <a:solidFill>
                <a:schemeClr val="lt1"/>
              </a:solidFill>
            </a:endParaRPr>
          </a:p>
          <a:p>
            <a:pPr algn="ctr"/>
            <a:endParaRPr sz="3200" dirty="0">
              <a:solidFill>
                <a:schemeClr val="lt1"/>
              </a:solidFill>
            </a:endParaRPr>
          </a:p>
        </p:txBody>
      </p:sp>
    </p:spTree>
    <p:extLst>
      <p:ext uri="{BB962C8B-B14F-4D97-AF65-F5344CB8AC3E}">
        <p14:creationId xmlns:p14="http://schemas.microsoft.com/office/powerpoint/2010/main" val="92853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descr="IMG_5439"/>
          <p:cNvPicPr preferRelativeResize="0"/>
          <p:nvPr/>
        </p:nvPicPr>
        <p:blipFill>
          <a:blip r:embed="rId3">
            <a:alphaModFix/>
          </a:blip>
          <a:stretch>
            <a:fillRect/>
          </a:stretch>
        </p:blipFill>
        <p:spPr>
          <a:xfrm>
            <a:off x="1" y="-1954433"/>
            <a:ext cx="6568700" cy="6172567"/>
          </a:xfrm>
          <a:prstGeom prst="rect">
            <a:avLst/>
          </a:prstGeom>
          <a:noFill/>
          <a:ln>
            <a:noFill/>
          </a:ln>
        </p:spPr>
      </p:pic>
      <p:pic>
        <p:nvPicPr>
          <p:cNvPr id="318" name="Shape 318"/>
          <p:cNvPicPr preferRelativeResize="0"/>
          <p:nvPr/>
        </p:nvPicPr>
        <p:blipFill>
          <a:blip r:embed="rId4">
            <a:alphaModFix/>
          </a:blip>
          <a:stretch>
            <a:fillRect/>
          </a:stretch>
        </p:blipFill>
        <p:spPr>
          <a:xfrm>
            <a:off x="6568700" y="-267933"/>
            <a:ext cx="5867965" cy="3602832"/>
          </a:xfrm>
          <a:prstGeom prst="rect">
            <a:avLst/>
          </a:prstGeom>
          <a:noFill/>
          <a:ln>
            <a:noFill/>
          </a:ln>
        </p:spPr>
      </p:pic>
      <p:pic>
        <p:nvPicPr>
          <p:cNvPr id="319" name="Shape 319"/>
          <p:cNvPicPr preferRelativeResize="0"/>
          <p:nvPr/>
        </p:nvPicPr>
        <p:blipFill>
          <a:blip r:embed="rId5">
            <a:alphaModFix/>
          </a:blip>
          <a:stretch>
            <a:fillRect/>
          </a:stretch>
        </p:blipFill>
        <p:spPr>
          <a:xfrm>
            <a:off x="-588033" y="3029134"/>
            <a:ext cx="7156732" cy="3928367"/>
          </a:xfrm>
          <a:prstGeom prst="rect">
            <a:avLst/>
          </a:prstGeom>
          <a:noFill/>
          <a:ln>
            <a:noFill/>
          </a:ln>
        </p:spPr>
      </p:pic>
      <p:pic>
        <p:nvPicPr>
          <p:cNvPr id="320" name="Shape 320" descr="Image result for Lower Kuskokwim School District images"/>
          <p:cNvPicPr preferRelativeResize="0"/>
          <p:nvPr/>
        </p:nvPicPr>
        <p:blipFill>
          <a:blip r:embed="rId6">
            <a:alphaModFix/>
          </a:blip>
          <a:stretch>
            <a:fillRect/>
          </a:stretch>
        </p:blipFill>
        <p:spPr>
          <a:xfrm>
            <a:off x="6568701" y="3029134"/>
            <a:ext cx="5623300" cy="3928365"/>
          </a:xfrm>
          <a:prstGeom prst="rect">
            <a:avLst/>
          </a:prstGeom>
          <a:noFill/>
          <a:ln>
            <a:noFill/>
          </a:ln>
        </p:spPr>
      </p:pic>
      <p:sp>
        <p:nvSpPr>
          <p:cNvPr id="321" name="Shape 321"/>
          <p:cNvSpPr txBox="1"/>
          <p:nvPr/>
        </p:nvSpPr>
        <p:spPr>
          <a:xfrm>
            <a:off x="765000" y="1884900"/>
            <a:ext cx="10662000" cy="2099200"/>
          </a:xfrm>
          <a:prstGeom prst="rect">
            <a:avLst/>
          </a:prstGeom>
          <a:solidFill>
            <a:srgbClr val="EFEFEF"/>
          </a:solidFill>
          <a:ln>
            <a:noFill/>
          </a:ln>
        </p:spPr>
        <p:txBody>
          <a:bodyPr lIns="121900" tIns="121900" rIns="121900" bIns="121900" anchor="t" anchorCtr="0">
            <a:noAutofit/>
          </a:bodyPr>
          <a:lstStyle/>
          <a:p>
            <a:pPr algn="ctr"/>
            <a:r>
              <a:rPr lang="en" sz="6400" b="1">
                <a:solidFill>
                  <a:srgbClr val="18399A"/>
                </a:solidFill>
              </a:rPr>
              <a:t>Making District and School Connections</a:t>
            </a:r>
          </a:p>
        </p:txBody>
      </p:sp>
      <p:sp>
        <p:nvSpPr>
          <p:cNvPr id="322" name="Shape 322"/>
          <p:cNvSpPr txBox="1"/>
          <p:nvPr/>
        </p:nvSpPr>
        <p:spPr>
          <a:xfrm>
            <a:off x="285300" y="176233"/>
            <a:ext cx="1249586" cy="482000"/>
          </a:xfrm>
          <a:prstGeom prst="rect">
            <a:avLst/>
          </a:prstGeom>
          <a:solidFill>
            <a:srgbClr val="999999"/>
          </a:solidFill>
          <a:ln>
            <a:noFill/>
          </a:ln>
        </p:spPr>
        <p:txBody>
          <a:bodyPr lIns="121900" tIns="121900" rIns="121900" bIns="121900" anchor="t" anchorCtr="0">
            <a:noAutofit/>
          </a:bodyPr>
          <a:lstStyle/>
          <a:p>
            <a:r>
              <a:rPr lang="en" sz="2400" dirty="0" err="1" smtClean="0"/>
              <a:t>Kuspu</a:t>
            </a:r>
            <a:r>
              <a:rPr lang="en-US" sz="2400" dirty="0" smtClean="0"/>
              <a:t>k</a:t>
            </a:r>
            <a:endParaRPr lang="en" sz="2400" dirty="0"/>
          </a:p>
        </p:txBody>
      </p:sp>
      <p:sp>
        <p:nvSpPr>
          <p:cNvPr id="323" name="Shape 323"/>
          <p:cNvSpPr txBox="1"/>
          <p:nvPr/>
        </p:nvSpPr>
        <p:spPr>
          <a:xfrm>
            <a:off x="9936356" y="176233"/>
            <a:ext cx="1903952" cy="482000"/>
          </a:xfrm>
          <a:prstGeom prst="rect">
            <a:avLst/>
          </a:prstGeom>
          <a:solidFill>
            <a:srgbClr val="B7B7B7"/>
          </a:solidFill>
          <a:ln>
            <a:noFill/>
          </a:ln>
        </p:spPr>
        <p:txBody>
          <a:bodyPr lIns="121900" tIns="121900" rIns="121900" bIns="121900" anchor="t" anchorCtr="0">
            <a:noAutofit/>
          </a:bodyPr>
          <a:lstStyle/>
          <a:p>
            <a:r>
              <a:rPr lang="en" sz="2400"/>
              <a:t>Bering Strait</a:t>
            </a:r>
          </a:p>
        </p:txBody>
      </p:sp>
      <p:sp>
        <p:nvSpPr>
          <p:cNvPr id="324" name="Shape 324"/>
          <p:cNvSpPr txBox="1"/>
          <p:nvPr/>
        </p:nvSpPr>
        <p:spPr>
          <a:xfrm>
            <a:off x="9507415" y="6024800"/>
            <a:ext cx="2534985" cy="541600"/>
          </a:xfrm>
          <a:prstGeom prst="rect">
            <a:avLst/>
          </a:prstGeom>
          <a:solidFill>
            <a:srgbClr val="B7B7B7"/>
          </a:solidFill>
          <a:ln>
            <a:noFill/>
          </a:ln>
        </p:spPr>
        <p:txBody>
          <a:bodyPr lIns="121900" tIns="121900" rIns="121900" bIns="121900" anchor="t" anchorCtr="0">
            <a:noAutofit/>
          </a:bodyPr>
          <a:lstStyle/>
          <a:p>
            <a:r>
              <a:rPr lang="en" sz="2400"/>
              <a:t>Lower Kuskokwim</a:t>
            </a:r>
          </a:p>
        </p:txBody>
      </p:sp>
      <p:sp>
        <p:nvSpPr>
          <p:cNvPr id="325" name="Shape 325"/>
          <p:cNvSpPr txBox="1"/>
          <p:nvPr/>
        </p:nvSpPr>
        <p:spPr>
          <a:xfrm>
            <a:off x="202071" y="6295600"/>
            <a:ext cx="1416044" cy="435200"/>
          </a:xfrm>
          <a:prstGeom prst="rect">
            <a:avLst/>
          </a:prstGeom>
          <a:solidFill>
            <a:srgbClr val="B7B7B7"/>
          </a:solidFill>
          <a:ln>
            <a:noFill/>
          </a:ln>
        </p:spPr>
        <p:txBody>
          <a:bodyPr lIns="121900" tIns="121900" rIns="121900" bIns="121900" anchor="t" anchorCtr="0">
            <a:noAutofit/>
          </a:bodyPr>
          <a:lstStyle/>
          <a:p>
            <a:r>
              <a:rPr lang="en" sz="2400"/>
              <a:t>Juneau</a:t>
            </a:r>
          </a:p>
        </p:txBody>
      </p:sp>
    </p:spTree>
    <p:extLst>
      <p:ext uri="{BB962C8B-B14F-4D97-AF65-F5344CB8AC3E}">
        <p14:creationId xmlns:p14="http://schemas.microsoft.com/office/powerpoint/2010/main" val="413325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p:nvPr/>
        </p:nvSpPr>
        <p:spPr>
          <a:xfrm>
            <a:off x="688633" y="1679867"/>
            <a:ext cx="10464800" cy="3823600"/>
          </a:xfrm>
          <a:prstGeom prst="rect">
            <a:avLst/>
          </a:prstGeom>
          <a:solidFill>
            <a:srgbClr val="18399A"/>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2400"/>
          </a:p>
        </p:txBody>
      </p:sp>
      <p:pic>
        <p:nvPicPr>
          <p:cNvPr id="331" name="Shape 331"/>
          <p:cNvPicPr preferRelativeResize="0"/>
          <p:nvPr/>
        </p:nvPicPr>
        <p:blipFill>
          <a:blip r:embed="rId3">
            <a:alphaModFix/>
          </a:blip>
          <a:stretch>
            <a:fillRect/>
          </a:stretch>
        </p:blipFill>
        <p:spPr>
          <a:xfrm>
            <a:off x="982132" y="2011366"/>
            <a:ext cx="9875467" cy="3216191"/>
          </a:xfrm>
          <a:prstGeom prst="rect">
            <a:avLst/>
          </a:prstGeom>
          <a:noFill/>
          <a:ln>
            <a:noFill/>
          </a:ln>
        </p:spPr>
      </p:pic>
      <p:sp>
        <p:nvSpPr>
          <p:cNvPr id="332" name="Shape 332"/>
          <p:cNvSpPr txBox="1"/>
          <p:nvPr/>
        </p:nvSpPr>
        <p:spPr>
          <a:xfrm>
            <a:off x="2009433" y="5620700"/>
            <a:ext cx="7467600" cy="601200"/>
          </a:xfrm>
          <a:prstGeom prst="rect">
            <a:avLst/>
          </a:prstGeom>
          <a:noFill/>
          <a:ln>
            <a:noFill/>
          </a:ln>
        </p:spPr>
        <p:txBody>
          <a:bodyPr lIns="121900" tIns="121900" rIns="121900" bIns="121900" anchor="t" anchorCtr="0">
            <a:noAutofit/>
          </a:bodyPr>
          <a:lstStyle/>
          <a:p>
            <a:r>
              <a:rPr lang="en" sz="3200">
                <a:solidFill>
                  <a:srgbClr val="18399A"/>
                </a:solidFill>
              </a:rPr>
              <a:t>9/1/16 - 3/15/17 - Total Site Visits 7,771</a:t>
            </a:r>
          </a:p>
        </p:txBody>
      </p:sp>
      <p:sp>
        <p:nvSpPr>
          <p:cNvPr id="333" name="Shape 333"/>
          <p:cNvSpPr txBox="1">
            <a:spLocks noGrp="1"/>
          </p:cNvSpPr>
          <p:nvPr>
            <p:ph type="title" idx="4294967295"/>
          </p:nvPr>
        </p:nvSpPr>
        <p:spPr>
          <a:xfrm>
            <a:off x="415600" y="593367"/>
            <a:ext cx="11360800" cy="763600"/>
          </a:xfrm>
          <a:prstGeom prst="rect">
            <a:avLst/>
          </a:prstGeom>
          <a:noFill/>
          <a:ln>
            <a:noFill/>
          </a:ln>
        </p:spPr>
        <p:txBody>
          <a:bodyPr vert="horz" lIns="121900" tIns="121900" rIns="121900" bIns="121900" rtlCol="0" anchor="t" anchorCtr="0">
            <a:noAutofit/>
          </a:bodyPr>
          <a:lstStyle/>
          <a:p>
            <a:pPr>
              <a:lnSpc>
                <a:spcPct val="100000"/>
              </a:lnSpc>
              <a:spcBef>
                <a:spcPts val="0"/>
              </a:spcBef>
              <a:buClr>
                <a:schemeClr val="dk1"/>
              </a:buClr>
              <a:buSzPct val="25000"/>
            </a:pPr>
            <a:r>
              <a:rPr lang="en" sz="3733" b="1" dirty="0" err="1">
                <a:solidFill>
                  <a:srgbClr val="18399A"/>
                </a:solidFill>
                <a:latin typeface="Arial"/>
                <a:ea typeface="Arial"/>
                <a:cs typeface="Arial"/>
                <a:sym typeface="Arial"/>
              </a:rPr>
              <a:t>AkPLN</a:t>
            </a:r>
            <a:r>
              <a:rPr lang="en" sz="3733" b="1" dirty="0">
                <a:solidFill>
                  <a:srgbClr val="18399A"/>
                </a:solidFill>
                <a:latin typeface="Arial"/>
                <a:ea typeface="Arial"/>
                <a:cs typeface="Arial"/>
                <a:sym typeface="Arial"/>
              </a:rPr>
              <a:t> Usage Data – </a:t>
            </a:r>
            <a:r>
              <a:rPr lang="en" b="1" dirty="0">
                <a:solidFill>
                  <a:srgbClr val="18399A"/>
                </a:solidFill>
              </a:rPr>
              <a:t>Site Visits</a:t>
            </a:r>
          </a:p>
        </p:txBody>
      </p:sp>
    </p:spTree>
    <p:extLst>
      <p:ext uri="{BB962C8B-B14F-4D97-AF65-F5344CB8AC3E}">
        <p14:creationId xmlns:p14="http://schemas.microsoft.com/office/powerpoint/2010/main" val="268039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p:nvPr/>
        </p:nvSpPr>
        <p:spPr>
          <a:xfrm>
            <a:off x="863600" y="1822167"/>
            <a:ext cx="10119600" cy="3823600"/>
          </a:xfrm>
          <a:prstGeom prst="rect">
            <a:avLst/>
          </a:prstGeom>
          <a:solidFill>
            <a:srgbClr val="18399A"/>
          </a:solidFill>
          <a:ln w="9525" cap="flat" cmpd="sng">
            <a:solidFill>
              <a:schemeClr val="dk2"/>
            </a:solidFill>
            <a:prstDash val="solid"/>
            <a:round/>
            <a:headEnd type="none" w="med" len="med"/>
            <a:tailEnd type="none" w="med" len="med"/>
          </a:ln>
        </p:spPr>
        <p:txBody>
          <a:bodyPr lIns="121900" tIns="121900" rIns="121900" bIns="121900" anchor="ctr" anchorCtr="0">
            <a:noAutofit/>
          </a:bodyPr>
          <a:lstStyle/>
          <a:p>
            <a:endParaRPr sz="2400"/>
          </a:p>
        </p:txBody>
      </p:sp>
      <p:pic>
        <p:nvPicPr>
          <p:cNvPr id="339" name="Shape 339"/>
          <p:cNvPicPr preferRelativeResize="0"/>
          <p:nvPr/>
        </p:nvPicPr>
        <p:blipFill>
          <a:blip r:embed="rId3">
            <a:alphaModFix/>
          </a:blip>
          <a:stretch>
            <a:fillRect/>
          </a:stretch>
        </p:blipFill>
        <p:spPr>
          <a:xfrm>
            <a:off x="1190401" y="2070267"/>
            <a:ext cx="9512300" cy="3327400"/>
          </a:xfrm>
          <a:prstGeom prst="rect">
            <a:avLst/>
          </a:prstGeom>
          <a:noFill/>
          <a:ln>
            <a:noFill/>
          </a:ln>
        </p:spPr>
      </p:pic>
      <p:sp>
        <p:nvSpPr>
          <p:cNvPr id="340" name="Shape 340"/>
          <p:cNvSpPr txBox="1"/>
          <p:nvPr/>
        </p:nvSpPr>
        <p:spPr>
          <a:xfrm>
            <a:off x="2125200" y="5673967"/>
            <a:ext cx="7941600" cy="636400"/>
          </a:xfrm>
          <a:prstGeom prst="rect">
            <a:avLst/>
          </a:prstGeom>
          <a:noFill/>
          <a:ln>
            <a:noFill/>
          </a:ln>
        </p:spPr>
        <p:txBody>
          <a:bodyPr lIns="121900" tIns="121900" rIns="121900" bIns="121900" anchor="t" anchorCtr="0">
            <a:noAutofit/>
          </a:bodyPr>
          <a:lstStyle/>
          <a:p>
            <a:r>
              <a:rPr lang="en" sz="3200">
                <a:solidFill>
                  <a:srgbClr val="1C4587"/>
                </a:solidFill>
              </a:rPr>
              <a:t>9/1/16 - 3/15/17 - Total Video Plays 2,201</a:t>
            </a:r>
          </a:p>
        </p:txBody>
      </p:sp>
      <p:sp>
        <p:nvSpPr>
          <p:cNvPr id="341" name="Shape 341"/>
          <p:cNvSpPr txBox="1">
            <a:spLocks noGrp="1"/>
          </p:cNvSpPr>
          <p:nvPr>
            <p:ph type="title" idx="4294967295"/>
          </p:nvPr>
        </p:nvSpPr>
        <p:spPr>
          <a:xfrm>
            <a:off x="415600" y="593367"/>
            <a:ext cx="11360800" cy="763600"/>
          </a:xfrm>
          <a:prstGeom prst="rect">
            <a:avLst/>
          </a:prstGeom>
          <a:noFill/>
          <a:ln>
            <a:noFill/>
          </a:ln>
        </p:spPr>
        <p:txBody>
          <a:bodyPr vert="horz" lIns="121900" tIns="121900" rIns="121900" bIns="121900" rtlCol="0" anchor="t" anchorCtr="0">
            <a:noAutofit/>
          </a:bodyPr>
          <a:lstStyle/>
          <a:p>
            <a:pPr>
              <a:lnSpc>
                <a:spcPct val="100000"/>
              </a:lnSpc>
              <a:spcBef>
                <a:spcPts val="0"/>
              </a:spcBef>
              <a:buClr>
                <a:schemeClr val="dk1"/>
              </a:buClr>
              <a:buSzPct val="25000"/>
            </a:pPr>
            <a:r>
              <a:rPr lang="en" sz="3733" b="1" dirty="0" err="1">
                <a:solidFill>
                  <a:srgbClr val="18399A"/>
                </a:solidFill>
                <a:latin typeface="Arial"/>
                <a:ea typeface="Arial"/>
                <a:cs typeface="Arial"/>
                <a:sym typeface="Arial"/>
              </a:rPr>
              <a:t>AkPLN</a:t>
            </a:r>
            <a:r>
              <a:rPr lang="en" sz="3733" b="1" dirty="0">
                <a:solidFill>
                  <a:srgbClr val="18399A"/>
                </a:solidFill>
                <a:latin typeface="Arial"/>
                <a:ea typeface="Arial"/>
                <a:cs typeface="Arial"/>
                <a:sym typeface="Arial"/>
              </a:rPr>
              <a:t> Usage Data – </a:t>
            </a:r>
            <a:r>
              <a:rPr lang="en" sz="3733" dirty="0">
                <a:solidFill>
                  <a:srgbClr val="18399A"/>
                </a:solidFill>
                <a:latin typeface="Arial"/>
                <a:ea typeface="Arial"/>
                <a:cs typeface="Arial"/>
                <a:sym typeface="Arial"/>
              </a:rPr>
              <a:t>Video Plays</a:t>
            </a:r>
          </a:p>
        </p:txBody>
      </p:sp>
    </p:spTree>
    <p:extLst>
      <p:ext uri="{BB962C8B-B14F-4D97-AF65-F5344CB8AC3E}">
        <p14:creationId xmlns:p14="http://schemas.microsoft.com/office/powerpoint/2010/main" val="486889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Shape 347" descr="1 - Tch Classroom Door.png"/>
          <p:cNvPicPr preferRelativeResize="0"/>
          <p:nvPr/>
        </p:nvPicPr>
        <p:blipFill rotWithShape="1">
          <a:blip r:embed="rId3">
            <a:alphaModFix amt="60000"/>
          </a:blip>
          <a:srcRect b="-452"/>
          <a:stretch/>
        </p:blipFill>
        <p:spPr>
          <a:xfrm>
            <a:off x="0" y="0"/>
            <a:ext cx="12210400" cy="6858000"/>
          </a:xfrm>
          <a:prstGeom prst="rect">
            <a:avLst/>
          </a:prstGeom>
          <a:noFill/>
          <a:ln>
            <a:noFill/>
          </a:ln>
        </p:spPr>
      </p:pic>
      <p:pic>
        <p:nvPicPr>
          <p:cNvPr id="348" name="Shape 348"/>
          <p:cNvPicPr preferRelativeResize="0"/>
          <p:nvPr/>
        </p:nvPicPr>
        <p:blipFill>
          <a:blip r:embed="rId4">
            <a:alphaModFix/>
          </a:blip>
          <a:stretch>
            <a:fillRect/>
          </a:stretch>
        </p:blipFill>
        <p:spPr>
          <a:xfrm>
            <a:off x="5802634" y="2554500"/>
            <a:ext cx="2500465" cy="675800"/>
          </a:xfrm>
          <a:prstGeom prst="rect">
            <a:avLst/>
          </a:prstGeom>
          <a:noFill/>
          <a:ln>
            <a:noFill/>
          </a:ln>
        </p:spPr>
      </p:pic>
      <p:sp>
        <p:nvSpPr>
          <p:cNvPr id="349" name="Shape 349"/>
          <p:cNvSpPr txBox="1"/>
          <p:nvPr/>
        </p:nvSpPr>
        <p:spPr>
          <a:xfrm>
            <a:off x="132000" y="46890"/>
            <a:ext cx="11868000" cy="7070908"/>
          </a:xfrm>
          <a:prstGeom prst="rect">
            <a:avLst/>
          </a:prstGeom>
          <a:noFill/>
          <a:ln>
            <a:noFill/>
          </a:ln>
        </p:spPr>
        <p:txBody>
          <a:bodyPr lIns="121900" tIns="121900" rIns="121900" bIns="121900" anchor="ctr" anchorCtr="0">
            <a:noAutofit/>
          </a:bodyPr>
          <a:lstStyle/>
          <a:p>
            <a:pPr>
              <a:lnSpc>
                <a:spcPct val="115000"/>
              </a:lnSpc>
              <a:spcAft>
                <a:spcPts val="1333"/>
              </a:spcAft>
            </a:pPr>
            <a:r>
              <a:rPr lang="en" sz="3200" b="1" dirty="0">
                <a:solidFill>
                  <a:srgbClr val="073763"/>
                </a:solidFill>
              </a:rPr>
              <a:t>“Thank you so much for this format. I enjoyed reading the posts and watching the videos. Really inspirational. I'll continue to peruse the videos for ideas…”</a:t>
            </a:r>
          </a:p>
          <a:p>
            <a:pPr>
              <a:lnSpc>
                <a:spcPct val="115000"/>
              </a:lnSpc>
              <a:spcAft>
                <a:spcPts val="1333"/>
              </a:spcAft>
            </a:pPr>
            <a:endParaRPr sz="3200" b="1" dirty="0">
              <a:solidFill>
                <a:srgbClr val="073763"/>
              </a:solidFill>
            </a:endParaRPr>
          </a:p>
          <a:p>
            <a:pPr>
              <a:lnSpc>
                <a:spcPct val="115000"/>
              </a:lnSpc>
              <a:spcAft>
                <a:spcPts val="1933"/>
              </a:spcAft>
            </a:pPr>
            <a:r>
              <a:rPr lang="en" sz="3200" b="1" dirty="0">
                <a:solidFill>
                  <a:srgbClr val="073763"/>
                </a:solidFill>
              </a:rPr>
              <a:t>“Thank you for introducing me to such a rich resource.  I am certain I will spend many more hours on the site.”</a:t>
            </a:r>
          </a:p>
          <a:p>
            <a:pPr>
              <a:lnSpc>
                <a:spcPct val="115000"/>
              </a:lnSpc>
              <a:spcAft>
                <a:spcPts val="1333"/>
              </a:spcAft>
            </a:pPr>
            <a:r>
              <a:rPr lang="en" sz="3200" b="1" dirty="0">
                <a:solidFill>
                  <a:srgbClr val="073763"/>
                </a:solidFill>
              </a:rPr>
              <a:t>“I truly enjoyed watching many of the TCH videos and where they took me, down the rabbit hole to other wonderfully inspiring teachers :)  Thank you!”</a:t>
            </a:r>
          </a:p>
        </p:txBody>
      </p:sp>
      <p:sp>
        <p:nvSpPr>
          <p:cNvPr id="2" name="Rectangle 1"/>
          <p:cNvSpPr/>
          <p:nvPr/>
        </p:nvSpPr>
        <p:spPr>
          <a:xfrm>
            <a:off x="5977217" y="3244334"/>
            <a:ext cx="237566" cy="369332"/>
          </a:xfrm>
          <a:prstGeom prst="rect">
            <a:avLst/>
          </a:prstGeom>
        </p:spPr>
        <p:txBody>
          <a:bodyPr wrap="none">
            <a:spAutoFit/>
          </a:bodyPr>
          <a:lstStyle/>
          <a:p>
            <a:r>
              <a:rPr lang="sk-SK" dirty="0"/>
              <a:t> </a:t>
            </a:r>
            <a:endParaRPr lang="en-US" dirty="0"/>
          </a:p>
        </p:txBody>
      </p:sp>
    </p:spTree>
    <p:extLst>
      <p:ext uri="{BB962C8B-B14F-4D97-AF65-F5344CB8AC3E}">
        <p14:creationId xmlns:p14="http://schemas.microsoft.com/office/powerpoint/2010/main" val="1399540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991"/>
            <a:ext cx="10515600" cy="1325563"/>
          </a:xfrm>
        </p:spPr>
        <p:txBody>
          <a:bodyPr>
            <a:normAutofit fontScale="90000"/>
          </a:bodyPr>
          <a:lstStyle/>
          <a:p>
            <a:r>
              <a:rPr lang="en-US" dirty="0" smtClean="0"/>
              <a:t/>
            </a:r>
            <a:br>
              <a:rPr lang="en-US" dirty="0" smtClean="0"/>
            </a:br>
            <a:r>
              <a:rPr lang="en-US" sz="3800" dirty="0" smtClean="0">
                <a:solidFill>
                  <a:srgbClr val="002060"/>
                </a:solidFill>
              </a:rPr>
              <a:t>Mission: </a:t>
            </a:r>
            <a:r>
              <a:rPr lang="en-US" sz="3800" b="1" i="1" dirty="0" smtClean="0">
                <a:solidFill>
                  <a:srgbClr val="002060"/>
                </a:solidFill>
              </a:rPr>
              <a:t>Leadership</a:t>
            </a:r>
            <a:r>
              <a:rPr lang="en-US" sz="3800" b="1" i="1" dirty="0">
                <a:solidFill>
                  <a:srgbClr val="002060"/>
                </a:solidFill>
              </a:rPr>
              <a:t>, Unity &amp; Advocacy </a:t>
            </a:r>
            <a:r>
              <a:rPr lang="en-US" sz="3800" b="1" i="1" dirty="0" smtClean="0">
                <a:solidFill>
                  <a:srgbClr val="002060"/>
                </a:solidFill>
              </a:rPr>
              <a:t>for </a:t>
            </a:r>
            <a:r>
              <a:rPr lang="en-US" sz="3800" b="1" i="1" dirty="0">
                <a:solidFill>
                  <a:srgbClr val="002060"/>
                </a:solidFill>
              </a:rPr>
              <a:t>Public Education</a:t>
            </a:r>
            <a:r>
              <a:rPr lang="en-US" dirty="0"/>
              <a:t/>
            </a:r>
            <a:br>
              <a:rPr lang="en-US" dirty="0"/>
            </a:br>
            <a:endParaRPr lang="en-US" dirty="0"/>
          </a:p>
        </p:txBody>
      </p:sp>
      <p:sp>
        <p:nvSpPr>
          <p:cNvPr id="3" name="Content Placeholder 2"/>
          <p:cNvSpPr>
            <a:spLocks noGrp="1"/>
          </p:cNvSpPr>
          <p:nvPr>
            <p:ph idx="1"/>
          </p:nvPr>
        </p:nvSpPr>
        <p:spPr>
          <a:xfrm>
            <a:off x="441511" y="1112931"/>
            <a:ext cx="11308977" cy="5113058"/>
          </a:xfrm>
        </p:spPr>
        <p:txBody>
          <a:bodyPr>
            <a:noAutofit/>
          </a:bodyPr>
          <a:lstStyle/>
          <a:p>
            <a:pPr>
              <a:lnSpc>
                <a:spcPct val="120000"/>
              </a:lnSpc>
            </a:pPr>
            <a:r>
              <a:rPr lang="en-US" sz="2000" dirty="0" smtClean="0">
                <a:solidFill>
                  <a:srgbClr val="002060"/>
                </a:solidFill>
                <a:latin typeface="Arial" charset="0"/>
                <a:ea typeface="Arial" charset="0"/>
                <a:cs typeface="Arial" charset="0"/>
              </a:rPr>
              <a:t>As </a:t>
            </a:r>
            <a:r>
              <a:rPr lang="en-US" sz="2000" dirty="0">
                <a:solidFill>
                  <a:srgbClr val="002060"/>
                </a:solidFill>
                <a:latin typeface="Arial" charset="0"/>
                <a:ea typeface="Arial" charset="0"/>
                <a:cs typeface="Arial" charset="0"/>
              </a:rPr>
              <a:t>a non-profit, tax exempt corporation established in 1973, the Alaska Council of School Administrators (ACSA) was created to serve as an umbrella for four of Alaska’s premier educational leadership </a:t>
            </a:r>
            <a:r>
              <a:rPr lang="en-US" sz="2000" dirty="0" smtClean="0">
                <a:solidFill>
                  <a:srgbClr val="002060"/>
                </a:solidFill>
                <a:latin typeface="Arial" charset="0"/>
                <a:ea typeface="Arial" charset="0"/>
                <a:cs typeface="Arial" charset="0"/>
              </a:rPr>
              <a:t>organizations:</a:t>
            </a:r>
          </a:p>
          <a:p>
            <a:pPr lvl="1">
              <a:lnSpc>
                <a:spcPct val="120000"/>
              </a:lnSpc>
            </a:pPr>
            <a:r>
              <a:rPr lang="en-US" sz="2000" b="1" dirty="0" smtClean="0">
                <a:solidFill>
                  <a:srgbClr val="002060"/>
                </a:solidFill>
                <a:latin typeface="Arial" charset="0"/>
                <a:ea typeface="Arial" charset="0"/>
                <a:cs typeface="Arial" charset="0"/>
              </a:rPr>
              <a:t>Alaska Superintendents Association (ASA)</a:t>
            </a:r>
          </a:p>
          <a:p>
            <a:pPr lvl="1">
              <a:lnSpc>
                <a:spcPct val="120000"/>
              </a:lnSpc>
            </a:pPr>
            <a:r>
              <a:rPr lang="en-US" sz="2000" b="1" dirty="0" smtClean="0">
                <a:solidFill>
                  <a:srgbClr val="002060"/>
                </a:solidFill>
                <a:latin typeface="Arial" charset="0"/>
                <a:ea typeface="Arial" charset="0"/>
                <a:cs typeface="Arial" charset="0"/>
              </a:rPr>
              <a:t>Alaska Association of Secondary School Principals (AASSP)</a:t>
            </a:r>
          </a:p>
          <a:p>
            <a:pPr lvl="1">
              <a:lnSpc>
                <a:spcPct val="120000"/>
              </a:lnSpc>
            </a:pPr>
            <a:r>
              <a:rPr lang="en-US" sz="2000" b="1" dirty="0" smtClean="0">
                <a:solidFill>
                  <a:srgbClr val="002060"/>
                </a:solidFill>
                <a:latin typeface="Arial" charset="0"/>
                <a:ea typeface="Arial" charset="0"/>
                <a:cs typeface="Arial" charset="0"/>
              </a:rPr>
              <a:t>Alaska Association of Elementary School Principals (AAESP)</a:t>
            </a:r>
          </a:p>
          <a:p>
            <a:pPr lvl="1">
              <a:lnSpc>
                <a:spcPct val="120000"/>
              </a:lnSpc>
            </a:pPr>
            <a:r>
              <a:rPr lang="en-US" sz="2000" b="1" dirty="0" smtClean="0">
                <a:solidFill>
                  <a:srgbClr val="002060"/>
                </a:solidFill>
                <a:latin typeface="Arial" charset="0"/>
                <a:ea typeface="Arial" charset="0"/>
                <a:cs typeface="Arial" charset="0"/>
              </a:rPr>
              <a:t>Alaska Association of School Business Officials (ALASBO)</a:t>
            </a:r>
          </a:p>
          <a:p>
            <a:pPr>
              <a:lnSpc>
                <a:spcPct val="120000"/>
              </a:lnSpc>
            </a:pPr>
            <a:r>
              <a:rPr lang="en-US" sz="2000" dirty="0" smtClean="0">
                <a:solidFill>
                  <a:srgbClr val="002060"/>
                </a:solidFill>
                <a:latin typeface="Arial" charset="0"/>
                <a:ea typeface="Arial" charset="0"/>
                <a:cs typeface="Arial" charset="0"/>
              </a:rPr>
              <a:t>ACSA’s unifying purpose is to support educational leaders through professional forums, provide a voice that champions possibilities for all students and purposeful advocacy for public education. </a:t>
            </a:r>
          </a:p>
          <a:p>
            <a:pPr>
              <a:lnSpc>
                <a:spcPct val="120000"/>
              </a:lnSpc>
            </a:pPr>
            <a:r>
              <a:rPr lang="en-US" sz="2000" dirty="0" smtClean="0">
                <a:solidFill>
                  <a:srgbClr val="002060"/>
                </a:solidFill>
                <a:latin typeface="Arial" charset="0"/>
                <a:ea typeface="Arial" charset="0"/>
                <a:cs typeface="Arial" charset="0"/>
              </a:rPr>
              <a:t>As </a:t>
            </a:r>
            <a:r>
              <a:rPr lang="en-US" sz="2000" dirty="0">
                <a:solidFill>
                  <a:srgbClr val="002060"/>
                </a:solidFill>
                <a:latin typeface="Arial" charset="0"/>
                <a:ea typeface="Arial" charset="0"/>
                <a:cs typeface="Arial" charset="0"/>
              </a:rPr>
              <a:t>an umbrella organization, ACSA takes a lead role in supporting and advocating for public education while recognizing the value and uniqueness of each member organization. Each member organization has its own board and selects representatives to serve on the </a:t>
            </a:r>
            <a:r>
              <a:rPr lang="en-US" sz="2000" dirty="0" smtClean="0">
                <a:solidFill>
                  <a:srgbClr val="002060"/>
                </a:solidFill>
                <a:latin typeface="Arial" charset="0"/>
                <a:ea typeface="Arial" charset="0"/>
                <a:cs typeface="Arial" charset="0"/>
              </a:rPr>
              <a:t>ACSA </a:t>
            </a:r>
            <a:r>
              <a:rPr lang="en-US" sz="2000" dirty="0">
                <a:solidFill>
                  <a:srgbClr val="002060"/>
                </a:solidFill>
                <a:latin typeface="Arial" charset="0"/>
                <a:ea typeface="Arial" charset="0"/>
                <a:cs typeface="Arial" charset="0"/>
              </a:rPr>
              <a:t>board. </a:t>
            </a:r>
            <a:endParaRPr lang="en-US" sz="2000" dirty="0" smtClean="0">
              <a:solidFill>
                <a:srgbClr val="002060"/>
              </a:solidFill>
              <a:latin typeface="Arial" charset="0"/>
              <a:ea typeface="Arial" charset="0"/>
              <a:cs typeface="Arial" charset="0"/>
            </a:endParaRPr>
          </a:p>
        </p:txBody>
      </p:sp>
    </p:spTree>
    <p:extLst>
      <p:ext uri="{BB962C8B-B14F-4D97-AF65-F5344CB8AC3E}">
        <p14:creationId xmlns:p14="http://schemas.microsoft.com/office/powerpoint/2010/main" val="50962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5" name="Shape 355" descr="Conf Photo.jpg"/>
          <p:cNvPicPr preferRelativeResize="0"/>
          <p:nvPr/>
        </p:nvPicPr>
        <p:blipFill>
          <a:blip r:embed="rId3">
            <a:alphaModFix/>
          </a:blip>
          <a:stretch>
            <a:fillRect/>
          </a:stretch>
        </p:blipFill>
        <p:spPr>
          <a:xfrm>
            <a:off x="8321787" y="1780816"/>
            <a:ext cx="2699216" cy="3374029"/>
          </a:xfrm>
          <a:prstGeom prst="rect">
            <a:avLst/>
          </a:prstGeom>
          <a:noFill/>
          <a:ln>
            <a:solidFill>
              <a:srgbClr val="002060"/>
            </a:solidFill>
          </a:ln>
          <a:effectLst>
            <a:softEdge rad="12700"/>
          </a:effectLst>
        </p:spPr>
      </p:pic>
      <p:sp>
        <p:nvSpPr>
          <p:cNvPr id="356" name="Shape 356"/>
          <p:cNvSpPr txBox="1"/>
          <p:nvPr/>
        </p:nvSpPr>
        <p:spPr>
          <a:xfrm>
            <a:off x="8184498" y="5239232"/>
            <a:ext cx="3238842" cy="2059200"/>
          </a:xfrm>
          <a:prstGeom prst="rect">
            <a:avLst/>
          </a:prstGeom>
          <a:noFill/>
          <a:ln>
            <a:noFill/>
          </a:ln>
        </p:spPr>
        <p:txBody>
          <a:bodyPr lIns="121900" tIns="121900" rIns="121900" bIns="121900" anchor="ctr" anchorCtr="0">
            <a:noAutofit/>
          </a:bodyPr>
          <a:lstStyle/>
          <a:p>
            <a:pPr algn="ctr">
              <a:lnSpc>
                <a:spcPct val="115000"/>
              </a:lnSpc>
            </a:pPr>
            <a:r>
              <a:rPr lang="en" sz="2400" dirty="0">
                <a:solidFill>
                  <a:schemeClr val="dk2"/>
                </a:solidFill>
                <a:latin typeface="Lato"/>
                <a:ea typeface="Lato"/>
                <a:cs typeface="Lato"/>
                <a:sym typeface="Lato"/>
              </a:rPr>
              <a:t>Tammy Morris</a:t>
            </a:r>
          </a:p>
          <a:p>
            <a:pPr algn="ctr">
              <a:lnSpc>
                <a:spcPct val="115000"/>
              </a:lnSpc>
            </a:pPr>
            <a:r>
              <a:rPr lang="en" sz="2400" u="sng" dirty="0">
                <a:solidFill>
                  <a:schemeClr val="hlink"/>
                </a:solidFill>
                <a:latin typeface="Lato"/>
                <a:ea typeface="Lato"/>
                <a:cs typeface="Lato"/>
                <a:sym typeface="Lato"/>
                <a:hlinkClick r:id="rId4"/>
              </a:rPr>
              <a:t>tmorris@alaskaacsa.org</a:t>
            </a:r>
          </a:p>
          <a:p>
            <a:pPr algn="ctr">
              <a:lnSpc>
                <a:spcPct val="115000"/>
              </a:lnSpc>
            </a:pPr>
            <a:r>
              <a:rPr lang="en" sz="2400" dirty="0">
                <a:solidFill>
                  <a:schemeClr val="dk2"/>
                </a:solidFill>
                <a:latin typeface="Lato"/>
                <a:ea typeface="Lato"/>
                <a:cs typeface="Lato"/>
                <a:sym typeface="Lato"/>
              </a:rPr>
              <a:t>617-5221</a:t>
            </a:r>
          </a:p>
          <a:p>
            <a:pPr algn="ctr">
              <a:lnSpc>
                <a:spcPct val="115000"/>
              </a:lnSpc>
            </a:pPr>
            <a:endParaRPr sz="2400" dirty="0">
              <a:solidFill>
                <a:schemeClr val="dk2"/>
              </a:solidFill>
              <a:latin typeface="Lato"/>
              <a:ea typeface="Lato"/>
              <a:cs typeface="Lato"/>
              <a:sym typeface="Lato"/>
            </a:endParaRPr>
          </a:p>
        </p:txBody>
      </p:sp>
      <p:pic>
        <p:nvPicPr>
          <p:cNvPr id="357" name="Shape 357"/>
          <p:cNvPicPr preferRelativeResize="0"/>
          <p:nvPr/>
        </p:nvPicPr>
        <p:blipFill>
          <a:blip r:embed="rId5">
            <a:alphaModFix/>
          </a:blip>
          <a:stretch>
            <a:fillRect/>
          </a:stretch>
        </p:blipFill>
        <p:spPr>
          <a:xfrm>
            <a:off x="4675801" y="1780837"/>
            <a:ext cx="3053633" cy="3053633"/>
          </a:xfrm>
          <a:prstGeom prst="rect">
            <a:avLst/>
          </a:prstGeom>
          <a:noFill/>
          <a:ln>
            <a:noFill/>
          </a:ln>
          <a:effectLst>
            <a:softEdge rad="12700"/>
          </a:effectLst>
        </p:spPr>
      </p:pic>
      <p:sp>
        <p:nvSpPr>
          <p:cNvPr id="358" name="Shape 358"/>
          <p:cNvSpPr txBox="1"/>
          <p:nvPr/>
        </p:nvSpPr>
        <p:spPr>
          <a:xfrm>
            <a:off x="4577834" y="5095149"/>
            <a:ext cx="3151600" cy="1987600"/>
          </a:xfrm>
          <a:prstGeom prst="rect">
            <a:avLst/>
          </a:prstGeom>
          <a:noFill/>
          <a:ln>
            <a:noFill/>
          </a:ln>
        </p:spPr>
        <p:txBody>
          <a:bodyPr lIns="121900" tIns="121900" rIns="121900" bIns="121900" anchor="ctr" anchorCtr="0">
            <a:noAutofit/>
          </a:bodyPr>
          <a:lstStyle/>
          <a:p>
            <a:pPr algn="ctr"/>
            <a:r>
              <a:rPr lang="en" sz="2400">
                <a:solidFill>
                  <a:schemeClr val="dk2"/>
                </a:solidFill>
                <a:latin typeface="Lato"/>
                <a:ea typeface="Lato"/>
                <a:cs typeface="Lato"/>
                <a:sym typeface="Lato"/>
              </a:rPr>
              <a:t>Kathy Blanc</a:t>
            </a:r>
          </a:p>
          <a:p>
            <a:pPr algn="ctr"/>
            <a:r>
              <a:rPr lang="en" sz="2400" u="sng" dirty="0">
                <a:solidFill>
                  <a:schemeClr val="hlink"/>
                </a:solidFill>
                <a:latin typeface="Lato"/>
                <a:ea typeface="Lato"/>
                <a:cs typeface="Lato"/>
                <a:sym typeface="Lato"/>
                <a:hlinkClick r:id="rId6"/>
              </a:rPr>
              <a:t>kblanc@alaskaacsa.org</a:t>
            </a:r>
          </a:p>
          <a:p>
            <a:pPr algn="ctr"/>
            <a:r>
              <a:rPr lang="en" sz="2400" dirty="0">
                <a:solidFill>
                  <a:schemeClr val="dk2"/>
                </a:solidFill>
                <a:latin typeface="Lato"/>
                <a:ea typeface="Lato"/>
                <a:cs typeface="Lato"/>
                <a:sym typeface="Lato"/>
              </a:rPr>
              <a:t>364-3801</a:t>
            </a:r>
          </a:p>
        </p:txBody>
      </p:sp>
      <p:pic>
        <p:nvPicPr>
          <p:cNvPr id="359" name="Shape 359"/>
          <p:cNvPicPr preferRelativeResize="0"/>
          <p:nvPr/>
        </p:nvPicPr>
        <p:blipFill rotWithShape="1">
          <a:blip r:embed="rId7">
            <a:alphaModFix/>
          </a:blip>
          <a:srcRect/>
          <a:stretch/>
        </p:blipFill>
        <p:spPr>
          <a:xfrm>
            <a:off x="4296434" y="507758"/>
            <a:ext cx="3714400" cy="1012400"/>
          </a:xfrm>
          <a:prstGeom prst="rect">
            <a:avLst/>
          </a:prstGeom>
          <a:noFill/>
          <a:ln>
            <a:noFill/>
          </a:ln>
        </p:spPr>
      </p:pic>
      <p:pic>
        <p:nvPicPr>
          <p:cNvPr id="360" name="Shape 360"/>
          <p:cNvPicPr preferRelativeResize="0"/>
          <p:nvPr/>
        </p:nvPicPr>
        <p:blipFill>
          <a:blip r:embed="rId8">
            <a:alphaModFix/>
          </a:blip>
          <a:stretch>
            <a:fillRect/>
          </a:stretch>
        </p:blipFill>
        <p:spPr>
          <a:xfrm>
            <a:off x="1258067" y="1780833"/>
            <a:ext cx="2766732" cy="3458399"/>
          </a:xfrm>
          <a:prstGeom prst="rect">
            <a:avLst/>
          </a:prstGeom>
          <a:noFill/>
          <a:ln>
            <a:noFill/>
          </a:ln>
          <a:effectLst>
            <a:softEdge rad="12700"/>
          </a:effectLst>
        </p:spPr>
      </p:pic>
      <p:sp>
        <p:nvSpPr>
          <p:cNvPr id="361" name="Shape 361"/>
          <p:cNvSpPr txBox="1"/>
          <p:nvPr/>
        </p:nvSpPr>
        <p:spPr>
          <a:xfrm>
            <a:off x="831419" y="5239232"/>
            <a:ext cx="3385814" cy="1987600"/>
          </a:xfrm>
          <a:prstGeom prst="rect">
            <a:avLst/>
          </a:prstGeom>
          <a:noFill/>
          <a:ln>
            <a:noFill/>
          </a:ln>
        </p:spPr>
        <p:txBody>
          <a:bodyPr lIns="121900" tIns="121900" rIns="121900" bIns="121900" anchor="ctr" anchorCtr="0">
            <a:noAutofit/>
          </a:bodyPr>
          <a:lstStyle/>
          <a:p>
            <a:pPr algn="ctr"/>
            <a:r>
              <a:rPr lang="en" sz="2400" dirty="0">
                <a:solidFill>
                  <a:schemeClr val="dk2"/>
                </a:solidFill>
                <a:latin typeface="Lato"/>
                <a:ea typeface="Lato"/>
                <a:cs typeface="Lato"/>
                <a:sym typeface="Lato"/>
              </a:rPr>
              <a:t>Bobbi Jo </a:t>
            </a:r>
            <a:r>
              <a:rPr lang="en" sz="2400" dirty="0" err="1">
                <a:solidFill>
                  <a:schemeClr val="dk2"/>
                </a:solidFill>
                <a:latin typeface="Lato"/>
                <a:ea typeface="Lato"/>
                <a:cs typeface="Lato"/>
                <a:sym typeface="Lato"/>
              </a:rPr>
              <a:t>Erb</a:t>
            </a:r>
            <a:endParaRPr lang="en" sz="2400" dirty="0">
              <a:solidFill>
                <a:schemeClr val="dk2"/>
              </a:solidFill>
              <a:latin typeface="Lato"/>
              <a:ea typeface="Lato"/>
              <a:cs typeface="Lato"/>
              <a:sym typeface="Lato"/>
            </a:endParaRPr>
          </a:p>
          <a:p>
            <a:pPr algn="ctr">
              <a:buClr>
                <a:schemeClr val="dk2"/>
              </a:buClr>
            </a:pPr>
            <a:r>
              <a:rPr lang="en" sz="2400" dirty="0" smtClean="0">
                <a:solidFill>
                  <a:schemeClr val="dk2"/>
                </a:solidFill>
                <a:latin typeface="Lato"/>
                <a:ea typeface="Lato"/>
                <a:cs typeface="Lato"/>
                <a:sym typeface="Lato"/>
                <a:hlinkClick r:id="rId9"/>
              </a:rPr>
              <a:t>bobbijoerb@icloud.com</a:t>
            </a:r>
            <a:endParaRPr lang="en-US" sz="2400" dirty="0" smtClean="0">
              <a:solidFill>
                <a:schemeClr val="dk2"/>
              </a:solidFill>
              <a:latin typeface="Lato"/>
              <a:ea typeface="Lato"/>
              <a:cs typeface="Lato"/>
              <a:sym typeface="Lato"/>
            </a:endParaRPr>
          </a:p>
          <a:p>
            <a:pPr algn="ctr"/>
            <a:endParaRPr sz="2400" dirty="0">
              <a:solidFill>
                <a:schemeClr val="dk2"/>
              </a:solidFill>
              <a:latin typeface="Lato"/>
              <a:ea typeface="Lato"/>
              <a:cs typeface="Lato"/>
              <a:sym typeface="Lato"/>
            </a:endParaRPr>
          </a:p>
          <a:p>
            <a:pPr algn="ctr"/>
            <a:endParaRPr sz="2400" dirty="0">
              <a:solidFill>
                <a:schemeClr val="dk2"/>
              </a:solidFill>
              <a:latin typeface="Lato"/>
              <a:ea typeface="Lato"/>
              <a:cs typeface="Lato"/>
              <a:sym typeface="Lato"/>
            </a:endParaRPr>
          </a:p>
        </p:txBody>
      </p:sp>
    </p:spTree>
    <p:extLst>
      <p:ext uri="{BB962C8B-B14F-4D97-AF65-F5344CB8AC3E}">
        <p14:creationId xmlns:p14="http://schemas.microsoft.com/office/powerpoint/2010/main" val="125596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1829" y="408563"/>
            <a:ext cx="11342451" cy="6001643"/>
          </a:xfrm>
          <a:prstGeom prst="rect">
            <a:avLst/>
          </a:prstGeom>
        </p:spPr>
        <p:txBody>
          <a:bodyPr wrap="square">
            <a:spAutoFit/>
          </a:bodyPr>
          <a:lstStyle/>
          <a:p>
            <a:r>
              <a:rPr lang="en-US" sz="2400" dirty="0">
                <a:solidFill>
                  <a:srgbClr val="002060"/>
                </a:solidFill>
                <a:latin typeface="Arial" charset="0"/>
              </a:rPr>
              <a:t>Mary McMahon, ACSA President/AASSP President </a:t>
            </a:r>
            <a:br>
              <a:rPr lang="en-US" sz="2400" dirty="0">
                <a:solidFill>
                  <a:srgbClr val="002060"/>
                </a:solidFill>
                <a:latin typeface="Arial" charset="0"/>
              </a:rPr>
            </a:br>
            <a:r>
              <a:rPr lang="en-US" sz="2400" dirty="0">
                <a:solidFill>
                  <a:srgbClr val="002060"/>
                </a:solidFill>
                <a:latin typeface="Arial" charset="0"/>
              </a:rPr>
              <a:t>Principal, Colony Middle School, Mat-Su School District</a:t>
            </a:r>
            <a:endParaRPr lang="en-US" sz="2400" b="0" dirty="0" smtClean="0">
              <a:solidFill>
                <a:srgbClr val="002060"/>
              </a:solidFill>
              <a:effectLst/>
            </a:endParaRPr>
          </a:p>
          <a:p>
            <a:r>
              <a:rPr lang="en-US" sz="2400" b="0" dirty="0" smtClean="0">
                <a:solidFill>
                  <a:srgbClr val="002060"/>
                </a:solidFill>
                <a:effectLst/>
              </a:rPr>
              <a:t/>
            </a:r>
            <a:br>
              <a:rPr lang="en-US" sz="2400" b="0" dirty="0" smtClean="0">
                <a:solidFill>
                  <a:srgbClr val="002060"/>
                </a:solidFill>
                <a:effectLst/>
              </a:rPr>
            </a:br>
            <a:r>
              <a:rPr lang="en-US" sz="2400" dirty="0">
                <a:solidFill>
                  <a:srgbClr val="002060"/>
                </a:solidFill>
                <a:latin typeface="Arial" charset="0"/>
              </a:rPr>
              <a:t>Sean </a:t>
            </a:r>
            <a:r>
              <a:rPr lang="en-US" sz="2400" dirty="0" err="1">
                <a:solidFill>
                  <a:srgbClr val="002060"/>
                </a:solidFill>
                <a:latin typeface="Arial" charset="0"/>
              </a:rPr>
              <a:t>Dusek</a:t>
            </a:r>
            <a:r>
              <a:rPr lang="en-US" sz="2400" dirty="0">
                <a:solidFill>
                  <a:srgbClr val="002060"/>
                </a:solidFill>
                <a:latin typeface="Arial" charset="0"/>
              </a:rPr>
              <a:t>, ACSA Past President, ASA President</a:t>
            </a:r>
            <a:br>
              <a:rPr lang="en-US" sz="2400" dirty="0">
                <a:solidFill>
                  <a:srgbClr val="002060"/>
                </a:solidFill>
                <a:latin typeface="Arial" charset="0"/>
              </a:rPr>
            </a:br>
            <a:r>
              <a:rPr lang="en-US" sz="2400" dirty="0">
                <a:solidFill>
                  <a:srgbClr val="002060"/>
                </a:solidFill>
                <a:latin typeface="Arial" charset="0"/>
              </a:rPr>
              <a:t>Superintendent, Kenai Peninsula Borough School District</a:t>
            </a:r>
            <a:endParaRPr lang="en-US" sz="2400" b="0" dirty="0" smtClean="0">
              <a:solidFill>
                <a:srgbClr val="002060"/>
              </a:solidFill>
              <a:effectLst/>
            </a:endParaRPr>
          </a:p>
          <a:p>
            <a:r>
              <a:rPr lang="en-US" sz="2400" b="0" dirty="0" smtClean="0">
                <a:solidFill>
                  <a:srgbClr val="002060"/>
                </a:solidFill>
                <a:effectLst/>
              </a:rPr>
              <a:t/>
            </a:r>
            <a:br>
              <a:rPr lang="en-US" sz="2400" b="0" dirty="0" smtClean="0">
                <a:solidFill>
                  <a:srgbClr val="002060"/>
                </a:solidFill>
                <a:effectLst/>
              </a:rPr>
            </a:br>
            <a:r>
              <a:rPr lang="en-US" sz="2400" dirty="0">
                <a:solidFill>
                  <a:srgbClr val="002060"/>
                </a:solidFill>
                <a:latin typeface="Arial" charset="0"/>
              </a:rPr>
              <a:t>Deanna Beck, ACSA </a:t>
            </a:r>
            <a:r>
              <a:rPr lang="en-US" sz="2400" dirty="0" smtClean="0">
                <a:solidFill>
                  <a:srgbClr val="002060"/>
                </a:solidFill>
                <a:latin typeface="Arial" charset="0"/>
              </a:rPr>
              <a:t>President-Elect /AAESP President</a:t>
            </a:r>
            <a:r>
              <a:rPr lang="en-US" sz="2400" dirty="0">
                <a:solidFill>
                  <a:srgbClr val="002060"/>
                </a:solidFill>
                <a:latin typeface="Arial" charset="0"/>
              </a:rPr>
              <a:t/>
            </a:r>
            <a:br>
              <a:rPr lang="en-US" sz="2400" dirty="0">
                <a:solidFill>
                  <a:srgbClr val="002060"/>
                </a:solidFill>
                <a:latin typeface="Arial" charset="0"/>
              </a:rPr>
            </a:br>
            <a:r>
              <a:rPr lang="en-US" sz="2400" dirty="0">
                <a:solidFill>
                  <a:srgbClr val="002060"/>
                </a:solidFill>
                <a:latin typeface="Arial" charset="0"/>
              </a:rPr>
              <a:t>Principal, Northwood ABC Elementary School, Anchorage School District</a:t>
            </a:r>
            <a:endParaRPr lang="en-US" sz="2400" b="0" dirty="0" smtClean="0">
              <a:solidFill>
                <a:srgbClr val="002060"/>
              </a:solidFill>
              <a:effectLst/>
            </a:endParaRPr>
          </a:p>
          <a:p>
            <a:r>
              <a:rPr lang="en-US" sz="2400" b="0" dirty="0" smtClean="0">
                <a:solidFill>
                  <a:srgbClr val="002060"/>
                </a:solidFill>
                <a:effectLst/>
              </a:rPr>
              <a:t/>
            </a:r>
            <a:br>
              <a:rPr lang="en-US" sz="2400" b="0" dirty="0" smtClean="0">
                <a:solidFill>
                  <a:srgbClr val="002060"/>
                </a:solidFill>
                <a:effectLst/>
              </a:rPr>
            </a:br>
            <a:r>
              <a:rPr lang="en-US" sz="2400" dirty="0">
                <a:solidFill>
                  <a:srgbClr val="002060"/>
                </a:solidFill>
                <a:latin typeface="Arial" charset="0"/>
              </a:rPr>
              <a:t>Holly Holman, ALASBO President</a:t>
            </a:r>
            <a:br>
              <a:rPr lang="en-US" sz="2400" dirty="0">
                <a:solidFill>
                  <a:srgbClr val="002060"/>
                </a:solidFill>
                <a:latin typeface="Arial" charset="0"/>
              </a:rPr>
            </a:br>
            <a:r>
              <a:rPr lang="en-US" sz="2400" dirty="0">
                <a:solidFill>
                  <a:srgbClr val="002060"/>
                </a:solidFill>
                <a:latin typeface="Arial" charset="0"/>
              </a:rPr>
              <a:t>Business Manager, Unalaska City School District</a:t>
            </a:r>
            <a:endParaRPr lang="en-US" sz="2400" b="0" dirty="0" smtClean="0">
              <a:solidFill>
                <a:srgbClr val="002060"/>
              </a:solidFill>
              <a:effectLst/>
            </a:endParaRPr>
          </a:p>
          <a:p>
            <a:r>
              <a:rPr lang="en-US" sz="2400" b="0" dirty="0" smtClean="0">
                <a:solidFill>
                  <a:srgbClr val="002060"/>
                </a:solidFill>
                <a:effectLst/>
              </a:rPr>
              <a:t/>
            </a:r>
            <a:br>
              <a:rPr lang="en-US" sz="2400" b="0" dirty="0" smtClean="0">
                <a:solidFill>
                  <a:srgbClr val="002060"/>
                </a:solidFill>
                <a:effectLst/>
              </a:rPr>
            </a:br>
            <a:r>
              <a:rPr lang="en-US" sz="2400" dirty="0">
                <a:solidFill>
                  <a:srgbClr val="002060"/>
                </a:solidFill>
                <a:latin typeface="Arial" charset="0"/>
              </a:rPr>
              <a:t>Dr. Deena Bishop, Superintendent, Anchorage School District</a:t>
            </a:r>
            <a:endParaRPr lang="en-US" sz="2400" b="0" dirty="0" smtClean="0">
              <a:solidFill>
                <a:srgbClr val="002060"/>
              </a:solidFill>
              <a:effectLst/>
            </a:endParaRPr>
          </a:p>
          <a:p>
            <a:r>
              <a:rPr lang="en-US" sz="2400" b="0" dirty="0" smtClean="0">
                <a:solidFill>
                  <a:srgbClr val="002060"/>
                </a:solidFill>
                <a:effectLst/>
              </a:rPr>
              <a:t/>
            </a:r>
            <a:br>
              <a:rPr lang="en-US" sz="2400" b="0" dirty="0" smtClean="0">
                <a:solidFill>
                  <a:srgbClr val="002060"/>
                </a:solidFill>
                <a:effectLst/>
              </a:rPr>
            </a:br>
            <a:r>
              <a:rPr lang="en-US" sz="2400" dirty="0">
                <a:solidFill>
                  <a:srgbClr val="002060"/>
                </a:solidFill>
                <a:latin typeface="Arial" charset="0"/>
              </a:rPr>
              <a:t>Dr. </a:t>
            </a:r>
            <a:r>
              <a:rPr lang="en-US" sz="2400" dirty="0" err="1">
                <a:solidFill>
                  <a:srgbClr val="002060"/>
                </a:solidFill>
                <a:latin typeface="Arial" charset="0"/>
              </a:rPr>
              <a:t>Kersten</a:t>
            </a:r>
            <a:r>
              <a:rPr lang="en-US" sz="2400" dirty="0">
                <a:solidFill>
                  <a:srgbClr val="002060"/>
                </a:solidFill>
                <a:latin typeface="Arial" charset="0"/>
              </a:rPr>
              <a:t> Johnson, President, Anchorage Principals Association</a:t>
            </a:r>
            <a:br>
              <a:rPr lang="en-US" sz="2400" dirty="0">
                <a:solidFill>
                  <a:srgbClr val="002060"/>
                </a:solidFill>
                <a:latin typeface="Arial" charset="0"/>
              </a:rPr>
            </a:br>
            <a:r>
              <a:rPr lang="en-US" sz="2400" dirty="0">
                <a:solidFill>
                  <a:srgbClr val="002060"/>
                </a:solidFill>
                <a:latin typeface="Arial" charset="0"/>
              </a:rPr>
              <a:t>Principal, South Anchorage High School, Anchorage School District</a:t>
            </a:r>
            <a:endParaRPr lang="en-US" sz="2400" dirty="0">
              <a:solidFill>
                <a:srgbClr val="002060"/>
              </a:solidFill>
            </a:endParaRPr>
          </a:p>
        </p:txBody>
      </p:sp>
    </p:spTree>
    <p:extLst>
      <p:ext uri="{BB962C8B-B14F-4D97-AF65-F5344CB8AC3E}">
        <p14:creationId xmlns:p14="http://schemas.microsoft.com/office/powerpoint/2010/main" val="1261125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583" y="4778171"/>
            <a:ext cx="8220172" cy="1077218"/>
          </a:xfrm>
          <a:prstGeom prst="rect">
            <a:avLst/>
          </a:prstGeom>
        </p:spPr>
        <p:txBody>
          <a:bodyPr wrap="square">
            <a:spAutoFit/>
          </a:bodyPr>
          <a:lstStyle/>
          <a:p>
            <a:r>
              <a:rPr lang="cs-CZ" sz="3200" smtClean="0"/>
              <a:t>(907) 586-9702</a:t>
            </a:r>
            <a:r>
              <a:rPr lang="cs-CZ" sz="3200" dirty="0"/>
              <a:t/>
            </a:r>
            <a:br>
              <a:rPr lang="cs-CZ" sz="3200" dirty="0"/>
            </a:br>
            <a:r>
              <a:rPr lang="cs-CZ" sz="3200" dirty="0" smtClean="0"/>
              <a:t>234 Gold Street, </a:t>
            </a:r>
            <a:r>
              <a:rPr lang="cs-CZ" sz="3200" dirty="0" err="1" smtClean="0"/>
              <a:t>Juneau</a:t>
            </a:r>
            <a:r>
              <a:rPr lang="cs-CZ" sz="3200" dirty="0" smtClean="0"/>
              <a:t>, AK 99801</a:t>
            </a:r>
            <a:endParaRPr lang="en-US" sz="3200" dirty="0"/>
          </a:p>
        </p:txBody>
      </p:sp>
      <p:sp>
        <p:nvSpPr>
          <p:cNvPr id="3" name="TextBox 2"/>
          <p:cNvSpPr txBox="1"/>
          <p:nvPr/>
        </p:nvSpPr>
        <p:spPr>
          <a:xfrm>
            <a:off x="1549583" y="2324975"/>
            <a:ext cx="9715825" cy="2308324"/>
          </a:xfrm>
          <a:prstGeom prst="rect">
            <a:avLst/>
          </a:prstGeom>
          <a:noFill/>
        </p:spPr>
        <p:txBody>
          <a:bodyPr wrap="square" rtlCol="0">
            <a:spAutoFit/>
          </a:bodyPr>
          <a:lstStyle/>
          <a:p>
            <a:r>
              <a:rPr lang="en-US" sz="3600" dirty="0">
                <a:solidFill>
                  <a:srgbClr val="002060"/>
                </a:solidFill>
                <a:latin typeface="Arial" charset="0"/>
              </a:rPr>
              <a:t>Mary </a:t>
            </a:r>
            <a:r>
              <a:rPr lang="en-US" sz="3600" dirty="0" smtClean="0">
                <a:solidFill>
                  <a:srgbClr val="002060"/>
                </a:solidFill>
                <a:latin typeface="Arial" charset="0"/>
              </a:rPr>
              <a:t>McMahon </a:t>
            </a:r>
            <a:br>
              <a:rPr lang="en-US" sz="3600" dirty="0" smtClean="0">
                <a:solidFill>
                  <a:srgbClr val="002060"/>
                </a:solidFill>
                <a:latin typeface="Arial" charset="0"/>
              </a:rPr>
            </a:br>
            <a:r>
              <a:rPr lang="en-US" sz="3600" dirty="0" smtClean="0">
                <a:solidFill>
                  <a:srgbClr val="002060"/>
                </a:solidFill>
                <a:latin typeface="Arial" charset="0"/>
              </a:rPr>
              <a:t>ACSA </a:t>
            </a:r>
            <a:r>
              <a:rPr lang="en-US" sz="3600" dirty="0">
                <a:solidFill>
                  <a:srgbClr val="002060"/>
                </a:solidFill>
                <a:latin typeface="Arial" charset="0"/>
              </a:rPr>
              <a:t>President/AASSP President </a:t>
            </a:r>
            <a:br>
              <a:rPr lang="en-US" sz="3600" dirty="0">
                <a:solidFill>
                  <a:srgbClr val="002060"/>
                </a:solidFill>
                <a:latin typeface="Arial" charset="0"/>
              </a:rPr>
            </a:br>
            <a:r>
              <a:rPr lang="en-US" sz="3600" dirty="0">
                <a:solidFill>
                  <a:srgbClr val="002060"/>
                </a:solidFill>
                <a:latin typeface="Arial" charset="0"/>
              </a:rPr>
              <a:t>Principal, Colony Middle </a:t>
            </a:r>
            <a:r>
              <a:rPr lang="en-US" sz="3600" dirty="0" smtClean="0">
                <a:solidFill>
                  <a:srgbClr val="002060"/>
                </a:solidFill>
                <a:latin typeface="Arial" charset="0"/>
              </a:rPr>
              <a:t>School</a:t>
            </a:r>
            <a:br>
              <a:rPr lang="en-US" sz="3600" dirty="0" smtClean="0">
                <a:solidFill>
                  <a:srgbClr val="002060"/>
                </a:solidFill>
                <a:latin typeface="Arial" charset="0"/>
              </a:rPr>
            </a:br>
            <a:r>
              <a:rPr lang="en-US" sz="3600" dirty="0" smtClean="0">
                <a:solidFill>
                  <a:srgbClr val="002060"/>
                </a:solidFill>
                <a:latin typeface="Arial" charset="0"/>
              </a:rPr>
              <a:t>Mat-Su </a:t>
            </a:r>
            <a:r>
              <a:rPr lang="en-US" sz="3600" dirty="0">
                <a:solidFill>
                  <a:srgbClr val="002060"/>
                </a:solidFill>
                <a:latin typeface="Arial" charset="0"/>
              </a:rPr>
              <a:t>School District</a:t>
            </a:r>
            <a:endParaRPr lang="en-US" sz="3600" dirty="0">
              <a:solidFill>
                <a:srgbClr val="002060"/>
              </a:solidFill>
            </a:endParaRPr>
          </a:p>
        </p:txBody>
      </p:sp>
      <p:sp>
        <p:nvSpPr>
          <p:cNvPr id="6" name="Rectangle 5"/>
          <p:cNvSpPr/>
          <p:nvPr/>
        </p:nvSpPr>
        <p:spPr>
          <a:xfrm>
            <a:off x="3146456" y="536172"/>
            <a:ext cx="7793593" cy="1200329"/>
          </a:xfrm>
          <a:prstGeom prst="rect">
            <a:avLst/>
          </a:prstGeom>
        </p:spPr>
        <p:txBody>
          <a:bodyPr wrap="square">
            <a:spAutoFit/>
          </a:bodyPr>
          <a:lstStyle/>
          <a:p>
            <a:r>
              <a:rPr lang="en-US" sz="3600" b="1" dirty="0"/>
              <a:t>Alaska Association </a:t>
            </a:r>
            <a:r>
              <a:rPr lang="en-US" sz="3600" b="1" dirty="0" smtClean="0"/>
              <a:t>of Secondary School Principals (AASSP)</a:t>
            </a:r>
            <a:endParaRPr lang="en-US" sz="3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583" y="619777"/>
            <a:ext cx="1395905" cy="1116724"/>
          </a:xfrm>
          <a:prstGeom prst="rect">
            <a:avLst/>
          </a:prstGeom>
        </p:spPr>
      </p:pic>
    </p:spTree>
    <p:extLst>
      <p:ext uri="{BB962C8B-B14F-4D97-AF65-F5344CB8AC3E}">
        <p14:creationId xmlns:p14="http://schemas.microsoft.com/office/powerpoint/2010/main" val="200018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l4LnlrpxuzIv2z5_WVFCgfSkVEe7Aw8hkPeakeRuL93rmNMKYpE98bVfSjTDPD_ArBx-_2VqRlyyA6ayclCaRSAjGi6fA7iom7BED3gV0IOYd55ylYp2DRfmvTUfKlSwOAogMksVY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579" y="301557"/>
            <a:ext cx="5857875" cy="642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86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78770" y="2041734"/>
            <a:ext cx="7696200" cy="1523495"/>
          </a:xfrm>
        </p:spPr>
        <p:txBody>
          <a:bodyPr>
            <a:normAutofit fontScale="90000"/>
          </a:bodyPr>
          <a:lstStyle/>
          <a:p>
            <a:pPr algn="ctr"/>
            <a:r>
              <a:rPr lang="en-US" dirty="0" smtClean="0">
                <a:latin typeface="Franklin Gothic Demi" panose="020B0703020102020204" pitchFamily="34" charset="0"/>
                <a:cs typeface="Arial" panose="020B0604020202020204" pitchFamily="34" charset="0"/>
              </a:rPr>
              <a:t>Kenai Peninsula Borough School District</a:t>
            </a:r>
            <a:br>
              <a:rPr lang="en-US" dirty="0" smtClean="0">
                <a:latin typeface="Franklin Gothic Demi" panose="020B0703020102020204" pitchFamily="34" charset="0"/>
                <a:cs typeface="Arial" panose="020B0604020202020204" pitchFamily="34" charset="0"/>
              </a:rPr>
            </a:br>
            <a:r>
              <a:rPr lang="en-US" dirty="0" smtClean="0">
                <a:latin typeface="Franklin Gothic Demi" panose="020B0703020102020204" pitchFamily="34" charset="0"/>
                <a:cs typeface="Arial" panose="020B0604020202020204" pitchFamily="34" charset="0"/>
              </a:rPr>
              <a:t>Alaska Superintendents Association (ASA)</a:t>
            </a:r>
            <a:endParaRPr lang="en-US" dirty="0">
              <a:latin typeface="Franklin Gothic Demi" panose="020B0703020102020204" pitchFamily="34" charset="0"/>
              <a:cs typeface="Arial" panose="020B0604020202020204" pitchFamily="34" charset="0"/>
            </a:endParaRPr>
          </a:p>
        </p:txBody>
      </p:sp>
      <p:sp>
        <p:nvSpPr>
          <p:cNvPr id="3" name="Subtitle 2"/>
          <p:cNvSpPr>
            <a:spLocks noGrp="1"/>
          </p:cNvSpPr>
          <p:nvPr>
            <p:ph type="subTitle" idx="1"/>
          </p:nvPr>
        </p:nvSpPr>
        <p:spPr>
          <a:xfrm>
            <a:off x="2816382" y="3692307"/>
            <a:ext cx="6324600" cy="2514600"/>
          </a:xfrm>
        </p:spPr>
        <p:txBody>
          <a:bodyPr/>
          <a:lstStyle/>
          <a:p>
            <a:pPr algn="ctr"/>
            <a:endParaRPr lang="en-US" sz="2000" b="1" dirty="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endParaRPr>
          </a:p>
          <a:p>
            <a:pPr algn="ctr"/>
            <a:endParaRPr lang="en-US" sz="2000" b="1" dirty="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endParaRPr>
          </a:p>
          <a:p>
            <a:pPr algn="ctr"/>
            <a:r>
              <a:rPr lang="en-US" sz="2800" b="1" dirty="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rPr>
              <a:t>Sean </a:t>
            </a:r>
            <a:r>
              <a:rPr lang="en-US" sz="2800" b="1" dirty="0" err="1" smtClean="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rPr>
              <a:t>Dusek</a:t>
            </a:r>
            <a:endParaRPr lang="en-US" sz="2800" b="1" dirty="0" smtClean="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endParaRPr>
          </a:p>
          <a:p>
            <a:pPr algn="ctr"/>
            <a:r>
              <a:rPr lang="en-US" sz="2800" b="1" dirty="0" smtClean="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rPr>
              <a:t>KPBSD Superintendent</a:t>
            </a:r>
          </a:p>
          <a:p>
            <a:pPr algn="ctr"/>
            <a:r>
              <a:rPr lang="en-US" sz="2800" b="1" dirty="0" smtClean="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rPr>
              <a:t>ASA President</a:t>
            </a:r>
            <a:endParaRPr lang="en-US" sz="2800" b="1" dirty="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endParaRPr>
          </a:p>
          <a:p>
            <a:pPr algn="ctr"/>
            <a:endParaRPr lang="en-US" sz="2800" b="1" dirty="0">
              <a:effectLst>
                <a:outerShdw blurRad="38100" dist="38100" dir="2700000" algn="tl">
                  <a:srgbClr val="000000">
                    <a:alpha val="43137"/>
                  </a:srgbClr>
                </a:outerShdw>
              </a:effectLst>
              <a:latin typeface="Franklin Gothic Demi" panose="020B0703020102020204" pitchFamily="34" charset="0"/>
              <a:cs typeface="Arial" panose="020B060402020202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030" y="3617809"/>
            <a:ext cx="2379748" cy="226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854" y="3980718"/>
            <a:ext cx="3722232" cy="1937777"/>
          </a:xfrm>
          <a:prstGeom prst="rect">
            <a:avLst/>
          </a:prstGeom>
        </p:spPr>
      </p:pic>
    </p:spTree>
    <p:extLst>
      <p:ext uri="{BB962C8B-B14F-4D97-AF65-F5344CB8AC3E}">
        <p14:creationId xmlns:p14="http://schemas.microsoft.com/office/powerpoint/2010/main" val="1689815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1"/>
            <a:ext cx="8382000" cy="664797"/>
          </a:xfrm>
        </p:spPr>
        <p:txBody>
          <a:bodyPr/>
          <a:lstStyle/>
          <a:p>
            <a:r>
              <a:rPr lang="en-US" dirty="0" smtClean="0">
                <a:latin typeface="Franklin Gothic Demi" panose="020B0703020102020204" pitchFamily="34" charset="0"/>
              </a:rPr>
              <a:t>KPBSD Students</a:t>
            </a:r>
            <a:endParaRPr lang="en-US" dirty="0">
              <a:latin typeface="Franklin Gothic Demi" panose="020B07030201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0627" y="974734"/>
            <a:ext cx="4720017" cy="2655010"/>
          </a:xfrm>
          <a:prstGeom prst="rect">
            <a:avLst/>
          </a:prstGeom>
          <a:ln>
            <a:solidFill>
              <a:schemeClr val="accent4"/>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167" t="6250" r="17500"/>
          <a:stretch/>
        </p:blipFill>
        <p:spPr>
          <a:xfrm>
            <a:off x="6852740" y="3449655"/>
            <a:ext cx="3262894" cy="2984354"/>
          </a:xfrm>
          <a:prstGeom prst="rect">
            <a:avLst/>
          </a:prstGeom>
          <a:ln>
            <a:solidFill>
              <a:srgbClr val="92D05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1" y="3810000"/>
            <a:ext cx="4343400" cy="2897048"/>
          </a:xfrm>
          <a:prstGeom prst="rect">
            <a:avLst/>
          </a:prstGeom>
          <a:ln w="127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457201"/>
            <a:ext cx="3709574" cy="2782181"/>
          </a:xfrm>
          <a:prstGeom prst="rect">
            <a:avLst/>
          </a:prstGeom>
          <a:ln>
            <a:solidFill>
              <a:schemeClr val="accent4">
                <a:lumMod val="75000"/>
              </a:schemeClr>
            </a:solidFill>
          </a:ln>
        </p:spPr>
      </p:pic>
    </p:spTree>
    <p:extLst>
      <p:ext uri="{BB962C8B-B14F-4D97-AF65-F5344CB8AC3E}">
        <p14:creationId xmlns:p14="http://schemas.microsoft.com/office/powerpoint/2010/main" val="15541759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Franklin Gothic Demi" panose="020B0703020102020204" pitchFamily="34" charset="0"/>
              </a:rPr>
              <a:t>KPBSD Graduation </a:t>
            </a:r>
            <a:r>
              <a:rPr lang="en-US" dirty="0">
                <a:latin typeface="Franklin Gothic Demi" panose="020B0703020102020204" pitchFamily="34" charset="0"/>
              </a:rPr>
              <a:t>Rate</a:t>
            </a:r>
          </a:p>
        </p:txBody>
      </p:sp>
      <p:graphicFrame>
        <p:nvGraphicFramePr>
          <p:cNvPr id="4" name="Content Placeholder 14"/>
          <p:cNvGraphicFramePr>
            <a:graphicFrameLocks noGrp="1"/>
          </p:cNvGraphicFramePr>
          <p:nvPr>
            <p:ph idx="1"/>
            <p:extLst/>
          </p:nvPr>
        </p:nvGraphicFramePr>
        <p:xfrm>
          <a:off x="1752600" y="1219200"/>
          <a:ext cx="8686800" cy="51190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230835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152401"/>
            <a:ext cx="8534400" cy="3895725"/>
          </a:xfrm>
        </p:spPr>
        <p:txBody>
          <a:bodyPr>
            <a:normAutofit/>
          </a:bodyPr>
          <a:lstStyle/>
          <a:p>
            <a:pPr algn="r"/>
            <a:r>
              <a:rPr lang="en-US" dirty="0" smtClean="0">
                <a:latin typeface="Franklin Gothic Demi" panose="020B0703020102020204" pitchFamily="34" charset="0"/>
              </a:rPr>
              <a:t>KPBSD Students </a:t>
            </a:r>
            <a:r>
              <a:rPr lang="en-US" dirty="0">
                <a:latin typeface="Franklin Gothic Demi" panose="020B0703020102020204" pitchFamily="34" charset="0"/>
              </a:rPr>
              <a:t>Earning Industry </a:t>
            </a:r>
            <a:br>
              <a:rPr lang="en-US" dirty="0">
                <a:latin typeface="Franklin Gothic Demi" panose="020B0703020102020204" pitchFamily="34" charset="0"/>
              </a:rPr>
            </a:br>
            <a:r>
              <a:rPr lang="en-US" dirty="0">
                <a:latin typeface="Franklin Gothic Demi" panose="020B0703020102020204" pitchFamily="34" charset="0"/>
              </a:rPr>
              <a:t>Certifications </a:t>
            </a:r>
            <a:r>
              <a:rPr lang="en-US" dirty="0" smtClean="0">
                <a:latin typeface="Franklin Gothic Demi" panose="020B0703020102020204" pitchFamily="34" charset="0"/>
              </a:rPr>
              <a:t>in </a:t>
            </a:r>
            <a:r>
              <a:rPr lang="en-US" dirty="0">
                <a:latin typeface="Franklin Gothic Demi" panose="020B0703020102020204" pitchFamily="34" charset="0"/>
              </a:rPr>
              <a:t>FY15</a:t>
            </a:r>
          </a:p>
        </p:txBody>
      </p:sp>
      <p:graphicFrame>
        <p:nvGraphicFramePr>
          <p:cNvPr id="4" name="Content Placeholder 3"/>
          <p:cNvGraphicFramePr>
            <a:graphicFrameLocks noGrp="1"/>
          </p:cNvGraphicFramePr>
          <p:nvPr>
            <p:ph idx="4294967295"/>
            <p:extLst/>
          </p:nvPr>
        </p:nvGraphicFramePr>
        <p:xfrm>
          <a:off x="3505201" y="1676400"/>
          <a:ext cx="4791075" cy="4571996"/>
        </p:xfrm>
        <a:graphic>
          <a:graphicData uri="http://schemas.openxmlformats.org/drawingml/2006/table">
            <a:tbl>
              <a:tblPr firstRow="1" bandRow="1">
                <a:tableStyleId>{073A0DAA-6AF3-43AB-8588-CEC1D06C72B9}</a:tableStyleId>
              </a:tblPr>
              <a:tblGrid>
                <a:gridCol w="3685442"/>
                <a:gridCol w="1105633"/>
              </a:tblGrid>
              <a:tr h="2906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Certification/Assessment</a:t>
                      </a:r>
                    </a:p>
                  </a:txBody>
                  <a:tcPr marL="68580" marR="68580" marT="34290" marB="34290"/>
                </a:tc>
                <a:tc>
                  <a:txBody>
                    <a:bodyPr/>
                    <a:lstStyle/>
                    <a:p>
                      <a:pPr algn="ctr"/>
                      <a:r>
                        <a:rPr lang="en-US" sz="1400" dirty="0" smtClean="0"/>
                        <a:t>#</a:t>
                      </a:r>
                      <a:endParaRPr lang="en-US" sz="1400" dirty="0"/>
                    </a:p>
                  </a:txBody>
                  <a:tcPr marL="68580" marR="68580" marT="34290" marB="34290"/>
                </a:tc>
              </a:tr>
              <a:tr h="297352">
                <a:tc>
                  <a:txBody>
                    <a:bodyPr/>
                    <a:lstStyle/>
                    <a:p>
                      <a:r>
                        <a:rPr lang="en-US" sz="1400" dirty="0" smtClean="0"/>
                        <a:t>Food Worker Card</a:t>
                      </a:r>
                      <a:endParaRPr lang="en-US" sz="1400" dirty="0"/>
                    </a:p>
                  </a:txBody>
                  <a:tcPr marL="68580" marR="68580" marT="34290" marB="34290"/>
                </a:tc>
                <a:tc>
                  <a:txBody>
                    <a:bodyPr/>
                    <a:lstStyle/>
                    <a:p>
                      <a:pPr algn="ctr"/>
                      <a:r>
                        <a:rPr lang="en-US" sz="1400" dirty="0" smtClean="0"/>
                        <a:t>35</a:t>
                      </a:r>
                      <a:endParaRPr lang="en-US" sz="1400" dirty="0"/>
                    </a:p>
                  </a:txBody>
                  <a:tcPr marL="68580" marR="68580" marT="34290" marB="34290"/>
                </a:tc>
              </a:tr>
              <a:tr h="297352">
                <a:tc>
                  <a:txBody>
                    <a:bodyPr/>
                    <a:lstStyle/>
                    <a:p>
                      <a:r>
                        <a:rPr lang="en-US" sz="1400" dirty="0" smtClean="0"/>
                        <a:t>NCCER</a:t>
                      </a:r>
                      <a:endParaRPr lang="en-US" sz="1400" dirty="0"/>
                    </a:p>
                  </a:txBody>
                  <a:tcPr marL="68580" marR="68580" marT="34290" marB="34290"/>
                </a:tc>
                <a:tc>
                  <a:txBody>
                    <a:bodyPr/>
                    <a:lstStyle/>
                    <a:p>
                      <a:pPr algn="ctr"/>
                      <a:r>
                        <a:rPr lang="en-US" sz="1400" dirty="0" smtClean="0"/>
                        <a:t>143</a:t>
                      </a:r>
                      <a:endParaRPr lang="en-US" sz="1400" dirty="0"/>
                    </a:p>
                  </a:txBody>
                  <a:tcPr marL="68580" marR="68580" marT="34290" marB="34290"/>
                </a:tc>
              </a:tr>
              <a:tr h="297352">
                <a:tc>
                  <a:txBody>
                    <a:bodyPr/>
                    <a:lstStyle/>
                    <a:p>
                      <a:r>
                        <a:rPr lang="en-US" sz="1400" dirty="0" smtClean="0"/>
                        <a:t>OSHA 10</a:t>
                      </a:r>
                      <a:endParaRPr lang="en-US" sz="1400" dirty="0"/>
                    </a:p>
                  </a:txBody>
                  <a:tcPr marL="68580" marR="68580" marT="34290" marB="34290"/>
                </a:tc>
                <a:tc>
                  <a:txBody>
                    <a:bodyPr/>
                    <a:lstStyle/>
                    <a:p>
                      <a:pPr algn="ctr"/>
                      <a:r>
                        <a:rPr lang="en-US" sz="1400" dirty="0" smtClean="0"/>
                        <a:t>2</a:t>
                      </a:r>
                    </a:p>
                  </a:txBody>
                  <a:tcPr marL="68580" marR="68580" marT="34290" marB="34290"/>
                </a:tc>
              </a:tr>
              <a:tr h="297352">
                <a:tc>
                  <a:txBody>
                    <a:bodyPr/>
                    <a:lstStyle/>
                    <a:p>
                      <a:r>
                        <a:rPr lang="en-US" sz="1400" dirty="0" err="1" smtClean="0"/>
                        <a:t>Hazwoper</a:t>
                      </a:r>
                      <a:r>
                        <a:rPr lang="en-US" sz="1400" baseline="0" dirty="0" smtClean="0"/>
                        <a:t> 40</a:t>
                      </a:r>
                      <a:endParaRPr lang="en-US" sz="1400" dirty="0"/>
                    </a:p>
                  </a:txBody>
                  <a:tcPr marL="68580" marR="68580" marT="34290" marB="34290"/>
                </a:tc>
                <a:tc>
                  <a:txBody>
                    <a:bodyPr/>
                    <a:lstStyle/>
                    <a:p>
                      <a:pPr algn="ctr"/>
                      <a:r>
                        <a:rPr lang="en-US" sz="1400" dirty="0" smtClean="0"/>
                        <a:t>37</a:t>
                      </a:r>
                      <a:endParaRPr lang="en-US" sz="1400" dirty="0"/>
                    </a:p>
                  </a:txBody>
                  <a:tcPr marL="68580" marR="68580" marT="34290" marB="34290"/>
                </a:tc>
              </a:tr>
              <a:tr h="297352">
                <a:tc>
                  <a:txBody>
                    <a:bodyPr/>
                    <a:lstStyle/>
                    <a:p>
                      <a:r>
                        <a:rPr lang="en-US" sz="1400" dirty="0" smtClean="0"/>
                        <a:t>Cook</a:t>
                      </a:r>
                      <a:r>
                        <a:rPr lang="en-US" sz="1400" baseline="0" dirty="0" smtClean="0"/>
                        <a:t> Inlet Training Standards</a:t>
                      </a:r>
                      <a:endParaRPr lang="en-US" sz="1400" dirty="0"/>
                    </a:p>
                  </a:txBody>
                  <a:tcPr marL="68580" marR="68580" marT="34290" marB="34290"/>
                </a:tc>
                <a:tc>
                  <a:txBody>
                    <a:bodyPr/>
                    <a:lstStyle/>
                    <a:p>
                      <a:pPr algn="ctr"/>
                      <a:r>
                        <a:rPr lang="en-US" sz="1400" dirty="0" smtClean="0"/>
                        <a:t>37</a:t>
                      </a:r>
                      <a:endParaRPr lang="en-US" sz="1400" dirty="0"/>
                    </a:p>
                  </a:txBody>
                  <a:tcPr marL="68580" marR="68580" marT="34290" marB="34290"/>
                </a:tc>
              </a:tr>
              <a:tr h="297352">
                <a:tc>
                  <a:txBody>
                    <a:bodyPr/>
                    <a:lstStyle/>
                    <a:p>
                      <a:r>
                        <a:rPr lang="en-US" sz="1400" dirty="0" smtClean="0"/>
                        <a:t>Petro-Chemical Health and Safety</a:t>
                      </a:r>
                      <a:endParaRPr lang="en-US" sz="1400" dirty="0"/>
                    </a:p>
                  </a:txBody>
                  <a:tcPr marL="68580" marR="68580" marT="34290" marB="34290"/>
                </a:tc>
                <a:tc>
                  <a:txBody>
                    <a:bodyPr/>
                    <a:lstStyle/>
                    <a:p>
                      <a:pPr algn="ctr"/>
                      <a:r>
                        <a:rPr lang="en-US" sz="1400" dirty="0" smtClean="0"/>
                        <a:t>37</a:t>
                      </a:r>
                      <a:endParaRPr lang="en-US" sz="1400" dirty="0"/>
                    </a:p>
                  </a:txBody>
                  <a:tcPr marL="68580" marR="68580" marT="34290" marB="34290"/>
                </a:tc>
              </a:tr>
              <a:tr h="297352">
                <a:tc>
                  <a:txBody>
                    <a:bodyPr/>
                    <a:lstStyle/>
                    <a:p>
                      <a:r>
                        <a:rPr lang="en-US" sz="1400" dirty="0" smtClean="0"/>
                        <a:t>Adult CPR</a:t>
                      </a:r>
                      <a:r>
                        <a:rPr lang="en-US" sz="1400" baseline="0" dirty="0" smtClean="0"/>
                        <a:t>/AED</a:t>
                      </a:r>
                      <a:endParaRPr lang="en-US" sz="1400" dirty="0"/>
                    </a:p>
                  </a:txBody>
                  <a:tcPr marL="68580" marR="68580" marT="34290" marB="34290"/>
                </a:tc>
                <a:tc>
                  <a:txBody>
                    <a:bodyPr/>
                    <a:lstStyle/>
                    <a:p>
                      <a:pPr algn="ctr"/>
                      <a:r>
                        <a:rPr lang="en-US" sz="1400" dirty="0" smtClean="0"/>
                        <a:t>42</a:t>
                      </a:r>
                      <a:endParaRPr lang="en-US" sz="1400" dirty="0"/>
                    </a:p>
                  </a:txBody>
                  <a:tcPr marL="68580" marR="68580" marT="34290" marB="34290"/>
                </a:tc>
              </a:tr>
              <a:tr h="297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Infant</a:t>
                      </a:r>
                      <a:r>
                        <a:rPr lang="en-US" sz="1400" baseline="0" dirty="0" smtClean="0"/>
                        <a:t>-</a:t>
                      </a:r>
                      <a:r>
                        <a:rPr lang="en-US" sz="1400" dirty="0" smtClean="0"/>
                        <a:t>Child CPR/First Aid</a:t>
                      </a:r>
                    </a:p>
                  </a:txBody>
                  <a:tcPr marL="68580" marR="68580" marT="34290" marB="34290"/>
                </a:tc>
                <a:tc>
                  <a:txBody>
                    <a:bodyPr/>
                    <a:lstStyle/>
                    <a:p>
                      <a:pPr algn="ctr"/>
                      <a:r>
                        <a:rPr lang="en-US" sz="1400" dirty="0" smtClean="0"/>
                        <a:t>44</a:t>
                      </a:r>
                      <a:endParaRPr lang="en-US" sz="1400" dirty="0"/>
                    </a:p>
                  </a:txBody>
                  <a:tcPr marL="68580" marR="68580" marT="34290" marB="34290"/>
                </a:tc>
              </a:tr>
              <a:tr h="297352">
                <a:tc>
                  <a:txBody>
                    <a:bodyPr/>
                    <a:lstStyle/>
                    <a:p>
                      <a:r>
                        <a:rPr lang="en-US" sz="1400" dirty="0" smtClean="0"/>
                        <a:t>Certified</a:t>
                      </a:r>
                      <a:r>
                        <a:rPr lang="en-US" sz="1400" baseline="0" dirty="0" smtClean="0"/>
                        <a:t> Nursing Assistant</a:t>
                      </a:r>
                      <a:endParaRPr lang="en-US" sz="1400" dirty="0"/>
                    </a:p>
                  </a:txBody>
                  <a:tcPr marL="68580" marR="68580" marT="34290" marB="34290"/>
                </a:tc>
                <a:tc>
                  <a:txBody>
                    <a:bodyPr/>
                    <a:lstStyle/>
                    <a:p>
                      <a:pPr algn="ctr"/>
                      <a:r>
                        <a:rPr lang="en-US" sz="1400" dirty="0" smtClean="0"/>
                        <a:t>10</a:t>
                      </a:r>
                      <a:endParaRPr lang="en-US" sz="1400" dirty="0"/>
                    </a:p>
                  </a:txBody>
                  <a:tcPr marL="68580" marR="68580" marT="34290" marB="34290"/>
                </a:tc>
              </a:tr>
              <a:tr h="297352">
                <a:tc>
                  <a:txBody>
                    <a:bodyPr/>
                    <a:lstStyle/>
                    <a:p>
                      <a:r>
                        <a:rPr lang="en-US" sz="1400" dirty="0" smtClean="0"/>
                        <a:t>Emergency</a:t>
                      </a:r>
                      <a:r>
                        <a:rPr lang="en-US" sz="1400" baseline="0" dirty="0" smtClean="0"/>
                        <a:t> Trauma Technician</a:t>
                      </a:r>
                      <a:endParaRPr lang="en-US" sz="1400" dirty="0"/>
                    </a:p>
                  </a:txBody>
                  <a:tcPr marL="68580" marR="68580" marT="34290" marB="34290"/>
                </a:tc>
                <a:tc>
                  <a:txBody>
                    <a:bodyPr/>
                    <a:lstStyle/>
                    <a:p>
                      <a:pPr algn="ctr"/>
                      <a:r>
                        <a:rPr lang="en-US" sz="1400" dirty="0" smtClean="0"/>
                        <a:t>26</a:t>
                      </a:r>
                      <a:endParaRPr lang="en-US" sz="1400" dirty="0"/>
                    </a:p>
                  </a:txBody>
                  <a:tcPr marL="68580" marR="68580" marT="34290" marB="34290"/>
                </a:tc>
              </a:tr>
              <a:tr h="297352">
                <a:tc>
                  <a:txBody>
                    <a:bodyPr/>
                    <a:lstStyle/>
                    <a:p>
                      <a:r>
                        <a:rPr lang="en-US" sz="1400" dirty="0" smtClean="0"/>
                        <a:t>Personal</a:t>
                      </a:r>
                      <a:r>
                        <a:rPr lang="en-US" sz="1400" baseline="0" dirty="0" smtClean="0"/>
                        <a:t> Care Assistant</a:t>
                      </a:r>
                      <a:endParaRPr lang="en-US" sz="1400" dirty="0"/>
                    </a:p>
                  </a:txBody>
                  <a:tcPr marL="68580" marR="68580" marT="34290" marB="34290"/>
                </a:tc>
                <a:tc>
                  <a:txBody>
                    <a:bodyPr/>
                    <a:lstStyle/>
                    <a:p>
                      <a:pPr algn="ctr"/>
                      <a:r>
                        <a:rPr lang="en-US" sz="1400" dirty="0" smtClean="0"/>
                        <a:t>6</a:t>
                      </a:r>
                      <a:endParaRPr lang="en-US" sz="1400" dirty="0"/>
                    </a:p>
                  </a:txBody>
                  <a:tcPr marL="68580" marR="68580" marT="34290" marB="34290"/>
                </a:tc>
              </a:tr>
              <a:tr h="5203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Certificate of Pharmacy Technician (</a:t>
                      </a:r>
                      <a:r>
                        <a:rPr lang="en-US" sz="1400" baseline="0" dirty="0" err="1" smtClean="0"/>
                        <a:t>ExCPT</a:t>
                      </a:r>
                      <a:r>
                        <a:rPr lang="en-US" sz="1400" baseline="0" dirty="0" smtClean="0"/>
                        <a:t>)</a:t>
                      </a:r>
                      <a:endParaRPr lang="en-US" sz="1400" dirty="0" smtClean="0"/>
                    </a:p>
                  </a:txBody>
                  <a:tcPr marL="68580" marR="68580" marT="34290" marB="34290"/>
                </a:tc>
                <a:tc>
                  <a:txBody>
                    <a:bodyPr/>
                    <a:lstStyle/>
                    <a:p>
                      <a:pPr algn="ctr"/>
                      <a:r>
                        <a:rPr lang="en-US" sz="1400" dirty="0" smtClean="0"/>
                        <a:t>?</a:t>
                      </a:r>
                      <a:endParaRPr lang="en-US" sz="1400" dirty="0"/>
                    </a:p>
                  </a:txBody>
                  <a:tcPr marL="68580" marR="68580" marT="34290" marB="34290"/>
                </a:tc>
              </a:tr>
              <a:tr h="490125">
                <a:tc>
                  <a:txBody>
                    <a:bodyPr/>
                    <a:lstStyle/>
                    <a:p>
                      <a:pPr algn="ctr"/>
                      <a:r>
                        <a:rPr lang="en-US" sz="1500" dirty="0" smtClean="0"/>
                        <a:t>Total Certificates</a:t>
                      </a:r>
                      <a:endParaRPr lang="en-US" sz="1500" b="1" dirty="0"/>
                    </a:p>
                  </a:txBody>
                  <a:tcPr marL="68580" marR="68580" marT="34290" marB="34290"/>
                </a:tc>
                <a:tc>
                  <a:txBody>
                    <a:bodyPr/>
                    <a:lstStyle/>
                    <a:p>
                      <a:pPr algn="ctr"/>
                      <a:r>
                        <a:rPr lang="en-US" sz="1500" u="sng" dirty="0" smtClean="0"/>
                        <a:t>419</a:t>
                      </a:r>
                      <a:endParaRPr lang="en-US" sz="1500" b="1" u="sng" dirty="0"/>
                    </a:p>
                  </a:txBody>
                  <a:tcPr marL="68580" marR="68580" marT="34290" marB="34290"/>
                </a:tc>
              </a:tr>
            </a:tbl>
          </a:graphicData>
        </a:graphic>
      </p:graphicFrame>
    </p:spTree>
    <p:extLst>
      <p:ext uri="{BB962C8B-B14F-4D97-AF65-F5344CB8AC3E}">
        <p14:creationId xmlns:p14="http://schemas.microsoft.com/office/powerpoint/2010/main" val="71540691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228601"/>
            <a:ext cx="6741589" cy="657597"/>
          </a:xfrm>
        </p:spPr>
        <p:txBody>
          <a:bodyPr/>
          <a:lstStyle/>
          <a:p>
            <a:r>
              <a:rPr lang="en-US" sz="4800" spc="-125" dirty="0">
                <a:latin typeface="Franklin Gothic Demi" panose="020B0703020102020204" pitchFamily="34" charset="0"/>
              </a:rPr>
              <a:t>Thank You! </a:t>
            </a:r>
            <a:br>
              <a:rPr lang="en-US" sz="4800" spc="-125" dirty="0">
                <a:latin typeface="Franklin Gothic Demi" panose="020B0703020102020204" pitchFamily="34" charset="0"/>
              </a:rPr>
            </a:br>
            <a:r>
              <a:rPr lang="en-US" sz="4800" spc="-125" dirty="0">
                <a:latin typeface="Franklin Gothic Demi" panose="020B0703020102020204" pitchFamily="34" charset="0"/>
              </a:rPr>
              <a:t>	Questions?</a:t>
            </a:r>
          </a:p>
        </p:txBody>
      </p:sp>
      <p:sp>
        <p:nvSpPr>
          <p:cNvPr id="3" name="Subtitle 2"/>
          <p:cNvSpPr>
            <a:spLocks noGrp="1"/>
          </p:cNvSpPr>
          <p:nvPr>
            <p:ph type="subTitle" idx="1"/>
          </p:nvPr>
        </p:nvSpPr>
        <p:spPr>
          <a:xfrm>
            <a:off x="2177677" y="5943601"/>
            <a:ext cx="7963459" cy="646065"/>
          </a:xfrm>
        </p:spPr>
        <p:txBody>
          <a:bodyPr>
            <a:noAutofit/>
          </a:bodyPr>
          <a:lstStyle/>
          <a:p>
            <a:pPr algn="ctr"/>
            <a:r>
              <a:rPr lang="en-US" sz="1800" b="1" dirty="0">
                <a:effectLst>
                  <a:outerShdw blurRad="38100" dist="38100" dir="2700000" algn="tl">
                    <a:srgbClr val="000000">
                      <a:alpha val="43137"/>
                    </a:srgbClr>
                  </a:outerShdw>
                </a:effectLst>
              </a:rPr>
              <a:t>The mission of the Kenai Peninsula Borough School District is to develop productive, responsible citizens who are prepared to be successful in a dynamic world.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731" y="1600200"/>
            <a:ext cx="3613769" cy="24103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045" t="5416"/>
          <a:stretch/>
        </p:blipFill>
        <p:spPr>
          <a:xfrm>
            <a:off x="6170470" y="381000"/>
            <a:ext cx="4252210" cy="4220260"/>
          </a:xfrm>
          <a:prstGeom prst="rect">
            <a:avLst/>
          </a:prstGeom>
          <a:ln>
            <a:solidFill>
              <a:schemeClr val="accent1"/>
            </a:solidFill>
          </a:ln>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32222" b="31111"/>
          <a:stretch/>
        </p:blipFill>
        <p:spPr>
          <a:xfrm>
            <a:off x="2514600" y="4191000"/>
            <a:ext cx="4394488" cy="1600200"/>
          </a:xfrm>
          <a:prstGeom prst="rect">
            <a:avLst/>
          </a:prstGeom>
          <a:ln>
            <a:solidFill>
              <a:srgbClr val="92D050"/>
            </a:solidFill>
          </a:ln>
        </p:spPr>
      </p:pic>
    </p:spTree>
    <p:extLst>
      <p:ext uri="{BB962C8B-B14F-4D97-AF65-F5344CB8AC3E}">
        <p14:creationId xmlns:p14="http://schemas.microsoft.com/office/powerpoint/2010/main" val="23428476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583" y="4614130"/>
            <a:ext cx="8220172" cy="1569660"/>
          </a:xfrm>
          <a:prstGeom prst="rect">
            <a:avLst/>
          </a:prstGeom>
        </p:spPr>
        <p:txBody>
          <a:bodyPr wrap="square">
            <a:spAutoFit/>
          </a:bodyPr>
          <a:lstStyle/>
          <a:p>
            <a:r>
              <a:rPr lang="cs-CZ" sz="3200" dirty="0" smtClean="0"/>
              <a:t>(907) 488-9837</a:t>
            </a:r>
            <a:r>
              <a:rPr lang="cs-CZ" sz="3200" dirty="0"/>
              <a:t/>
            </a:r>
            <a:br>
              <a:rPr lang="cs-CZ" sz="3200" dirty="0"/>
            </a:br>
            <a:r>
              <a:rPr lang="cs-CZ" sz="3200" dirty="0" smtClean="0">
                <a:hlinkClick r:id="rId2"/>
              </a:rPr>
              <a:t>aaesp@gci.net</a:t>
            </a:r>
            <a:endParaRPr lang="cs-CZ" sz="3200" dirty="0" smtClean="0"/>
          </a:p>
          <a:p>
            <a:r>
              <a:rPr lang="cs-CZ" sz="3200" dirty="0"/>
              <a:t>2615 Lisa Ann </a:t>
            </a:r>
            <a:r>
              <a:rPr lang="cs-CZ" sz="3200" dirty="0" smtClean="0"/>
              <a:t>Drive, </a:t>
            </a:r>
            <a:r>
              <a:rPr lang="cs-CZ" sz="3200" dirty="0" err="1" smtClean="0"/>
              <a:t>North</a:t>
            </a:r>
            <a:r>
              <a:rPr lang="cs-CZ" sz="3200" dirty="0" smtClean="0"/>
              <a:t> </a:t>
            </a:r>
            <a:r>
              <a:rPr lang="cs-CZ" sz="3200" dirty="0"/>
              <a:t>Pole, </a:t>
            </a:r>
            <a:r>
              <a:rPr lang="cs-CZ" sz="3200" dirty="0" err="1"/>
              <a:t>Alaska</a:t>
            </a:r>
            <a:r>
              <a:rPr lang="cs-CZ" sz="3200" dirty="0"/>
              <a:t> 99705</a:t>
            </a:r>
            <a:endParaRPr lang="en-US" sz="3200" dirty="0"/>
          </a:p>
        </p:txBody>
      </p:sp>
      <p:sp>
        <p:nvSpPr>
          <p:cNvPr id="3" name="TextBox 2"/>
          <p:cNvSpPr txBox="1"/>
          <p:nvPr/>
        </p:nvSpPr>
        <p:spPr>
          <a:xfrm>
            <a:off x="1549583" y="2184092"/>
            <a:ext cx="9591773" cy="2308324"/>
          </a:xfrm>
          <a:prstGeom prst="rect">
            <a:avLst/>
          </a:prstGeom>
          <a:noFill/>
        </p:spPr>
        <p:txBody>
          <a:bodyPr wrap="square" rtlCol="0">
            <a:spAutoFit/>
          </a:bodyPr>
          <a:lstStyle/>
          <a:p>
            <a:r>
              <a:rPr lang="en-US" sz="3600" dirty="0">
                <a:solidFill>
                  <a:srgbClr val="002060"/>
                </a:solidFill>
                <a:latin typeface="Arial" charset="0"/>
              </a:rPr>
              <a:t>Deanna </a:t>
            </a:r>
            <a:r>
              <a:rPr lang="en-US" sz="3600" dirty="0" smtClean="0">
                <a:solidFill>
                  <a:srgbClr val="002060"/>
                </a:solidFill>
                <a:latin typeface="Arial" charset="0"/>
              </a:rPr>
              <a:t>Beck </a:t>
            </a:r>
            <a:br>
              <a:rPr lang="en-US" sz="3600" dirty="0" smtClean="0">
                <a:solidFill>
                  <a:srgbClr val="002060"/>
                </a:solidFill>
                <a:latin typeface="Arial" charset="0"/>
              </a:rPr>
            </a:br>
            <a:r>
              <a:rPr lang="en-US" sz="3600" dirty="0" smtClean="0">
                <a:solidFill>
                  <a:srgbClr val="002060"/>
                </a:solidFill>
                <a:latin typeface="Arial" charset="0"/>
              </a:rPr>
              <a:t>ACSA President-Elect/AAESP President </a:t>
            </a:r>
            <a:r>
              <a:rPr lang="en-US" sz="3600" dirty="0">
                <a:solidFill>
                  <a:srgbClr val="002060"/>
                </a:solidFill>
                <a:latin typeface="Arial" charset="0"/>
              </a:rPr>
              <a:t/>
            </a:r>
            <a:br>
              <a:rPr lang="en-US" sz="3600" dirty="0">
                <a:solidFill>
                  <a:srgbClr val="002060"/>
                </a:solidFill>
                <a:latin typeface="Arial" charset="0"/>
              </a:rPr>
            </a:br>
            <a:r>
              <a:rPr lang="en-US" sz="3600" dirty="0">
                <a:solidFill>
                  <a:srgbClr val="002060"/>
                </a:solidFill>
                <a:latin typeface="Arial" charset="0"/>
              </a:rPr>
              <a:t>Principal, Northwood ABC Elementary </a:t>
            </a:r>
            <a:r>
              <a:rPr lang="en-US" sz="3600" dirty="0" smtClean="0">
                <a:solidFill>
                  <a:srgbClr val="002060"/>
                </a:solidFill>
                <a:latin typeface="Arial" charset="0"/>
              </a:rPr>
              <a:t>School </a:t>
            </a:r>
            <a:r>
              <a:rPr lang="en-US" sz="3600" dirty="0">
                <a:solidFill>
                  <a:srgbClr val="002060"/>
                </a:solidFill>
                <a:latin typeface="Arial" charset="0"/>
              </a:rPr>
              <a:t>Anchorage School District</a:t>
            </a:r>
            <a:endParaRPr lang="en-US" sz="3600" dirty="0">
              <a:solidFill>
                <a:srgbClr val="002060"/>
              </a:solidFill>
            </a:endParaRPr>
          </a:p>
        </p:txBody>
      </p:sp>
      <p:sp>
        <p:nvSpPr>
          <p:cNvPr id="6" name="Rectangle 5"/>
          <p:cNvSpPr/>
          <p:nvPr/>
        </p:nvSpPr>
        <p:spPr>
          <a:xfrm>
            <a:off x="2677825" y="536170"/>
            <a:ext cx="7793593" cy="1200329"/>
          </a:xfrm>
          <a:prstGeom prst="rect">
            <a:avLst/>
          </a:prstGeom>
        </p:spPr>
        <p:txBody>
          <a:bodyPr wrap="square">
            <a:spAutoFit/>
          </a:bodyPr>
          <a:lstStyle/>
          <a:p>
            <a:r>
              <a:rPr lang="en-US" sz="3600" b="1" dirty="0"/>
              <a:t>Alaska Association </a:t>
            </a:r>
            <a:r>
              <a:rPr lang="en-US" sz="3600" b="1" dirty="0" smtClean="0"/>
              <a:t>of Elementary School Principals (AAESP)</a:t>
            </a:r>
            <a:endParaRPr lang="en-US" sz="3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526" y="619416"/>
            <a:ext cx="1292299" cy="1033839"/>
          </a:xfrm>
          <a:prstGeom prst="rect">
            <a:avLst/>
          </a:prstGeom>
        </p:spPr>
      </p:pic>
    </p:spTree>
    <p:extLst>
      <p:ext uri="{BB962C8B-B14F-4D97-AF65-F5344CB8AC3E}">
        <p14:creationId xmlns:p14="http://schemas.microsoft.com/office/powerpoint/2010/main" val="476765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riangle 2"/>
          <p:cNvSpPr/>
          <p:nvPr/>
        </p:nvSpPr>
        <p:spPr>
          <a:xfrm>
            <a:off x="3750195" y="1987082"/>
            <a:ext cx="4217072" cy="3301620"/>
          </a:xfrm>
          <a:prstGeom prst="triangle">
            <a:avLst/>
          </a:prstGeom>
          <a:noFill/>
          <a:ln w="1111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27542" y="5762734"/>
            <a:ext cx="4155141" cy="646331"/>
          </a:xfrm>
          <a:prstGeom prst="rect">
            <a:avLst/>
          </a:prstGeom>
          <a:noFill/>
        </p:spPr>
        <p:txBody>
          <a:bodyPr wrap="square" rtlCol="0">
            <a:spAutoFit/>
          </a:bodyPr>
          <a:lstStyle/>
          <a:p>
            <a:r>
              <a:rPr lang="en-US" sz="3600" b="1" dirty="0" smtClean="0"/>
              <a:t>Teachers NEA-Alaska</a:t>
            </a:r>
            <a:endParaRPr lang="en-US" sz="3600" b="1" dirty="0"/>
          </a:p>
        </p:txBody>
      </p:sp>
      <p:sp>
        <p:nvSpPr>
          <p:cNvPr id="5" name="TextBox 4"/>
          <p:cNvSpPr txBox="1"/>
          <p:nvPr/>
        </p:nvSpPr>
        <p:spPr>
          <a:xfrm>
            <a:off x="2870343" y="1093227"/>
            <a:ext cx="6333617" cy="646331"/>
          </a:xfrm>
          <a:prstGeom prst="rect">
            <a:avLst/>
          </a:prstGeom>
          <a:noFill/>
        </p:spPr>
        <p:txBody>
          <a:bodyPr wrap="square" rtlCol="0">
            <a:spAutoFit/>
          </a:bodyPr>
          <a:lstStyle/>
          <a:p>
            <a:r>
              <a:rPr lang="en-US" sz="3600" b="1" dirty="0" smtClean="0"/>
              <a:t> Assoc. of Alaska School Boards</a:t>
            </a:r>
            <a:endParaRPr lang="en-US" sz="3600" b="1" dirty="0"/>
          </a:p>
        </p:txBody>
      </p:sp>
      <p:sp>
        <p:nvSpPr>
          <p:cNvPr id="6" name="TextBox 5"/>
          <p:cNvSpPr txBox="1"/>
          <p:nvPr/>
        </p:nvSpPr>
        <p:spPr>
          <a:xfrm>
            <a:off x="7051333" y="5399008"/>
            <a:ext cx="4380499" cy="1200329"/>
          </a:xfrm>
          <a:prstGeom prst="rect">
            <a:avLst/>
          </a:prstGeom>
          <a:noFill/>
        </p:spPr>
        <p:txBody>
          <a:bodyPr wrap="square" rtlCol="0">
            <a:spAutoFit/>
          </a:bodyPr>
          <a:lstStyle/>
          <a:p>
            <a:r>
              <a:rPr lang="en-US" sz="3600" b="1" smtClean="0"/>
              <a:t>Alaska Council </a:t>
            </a:r>
            <a:r>
              <a:rPr lang="en-US" sz="3600" b="1" dirty="0" smtClean="0"/>
              <a:t>of </a:t>
            </a:r>
            <a:r>
              <a:rPr lang="en-US" sz="3600" b="1" smtClean="0"/>
              <a:t>School Administrators</a:t>
            </a:r>
            <a:endParaRPr lang="en-US" sz="3600" b="1" dirty="0"/>
          </a:p>
        </p:txBody>
      </p:sp>
      <p:sp>
        <p:nvSpPr>
          <p:cNvPr id="7" name="TextBox 6"/>
          <p:cNvSpPr txBox="1"/>
          <p:nvPr/>
        </p:nvSpPr>
        <p:spPr>
          <a:xfrm>
            <a:off x="4477870" y="3414882"/>
            <a:ext cx="2385204" cy="1754326"/>
          </a:xfrm>
          <a:prstGeom prst="rect">
            <a:avLst/>
          </a:prstGeom>
          <a:noFill/>
        </p:spPr>
        <p:txBody>
          <a:bodyPr wrap="square" rtlCol="0">
            <a:spAutoFit/>
          </a:bodyPr>
          <a:lstStyle/>
          <a:p>
            <a:pPr lvl="1" algn="ctr"/>
            <a:r>
              <a:rPr lang="en-US" sz="3600" b="1" dirty="0" smtClean="0"/>
              <a:t>Students</a:t>
            </a:r>
          </a:p>
          <a:p>
            <a:pPr lvl="1" algn="ctr"/>
            <a:r>
              <a:rPr lang="en-US" sz="3600" b="1" dirty="0" smtClean="0"/>
              <a:t>and Families</a:t>
            </a:r>
            <a:endParaRPr lang="en-US" sz="3600" b="1" dirty="0"/>
          </a:p>
        </p:txBody>
      </p:sp>
      <p:sp>
        <p:nvSpPr>
          <p:cNvPr id="8" name="Donut 7"/>
          <p:cNvSpPr/>
          <p:nvPr/>
        </p:nvSpPr>
        <p:spPr>
          <a:xfrm>
            <a:off x="4114033" y="2919834"/>
            <a:ext cx="3489396" cy="2744422"/>
          </a:xfrm>
          <a:prstGeom prst="donut">
            <a:avLst>
              <a:gd name="adj" fmla="val 490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633046" y="316523"/>
            <a:ext cx="3480987" cy="646331"/>
          </a:xfrm>
          <a:prstGeom prst="rect">
            <a:avLst/>
          </a:prstGeom>
          <a:noFill/>
        </p:spPr>
        <p:txBody>
          <a:bodyPr wrap="square" rtlCol="0">
            <a:spAutoFit/>
          </a:bodyPr>
          <a:lstStyle/>
          <a:p>
            <a:r>
              <a:rPr lang="en-US" sz="3600" b="1" dirty="0" smtClean="0"/>
              <a:t>Advocacy</a:t>
            </a:r>
            <a:endParaRPr lang="en-US" sz="3600" b="1" dirty="0"/>
          </a:p>
        </p:txBody>
      </p:sp>
    </p:spTree>
    <p:extLst>
      <p:ext uri="{BB962C8B-B14F-4D97-AF65-F5344CB8AC3E}">
        <p14:creationId xmlns:p14="http://schemas.microsoft.com/office/powerpoint/2010/main" val="2086709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0542" y="4433064"/>
            <a:ext cx="7274859" cy="1569660"/>
          </a:xfrm>
          <a:prstGeom prst="rect">
            <a:avLst/>
          </a:prstGeom>
        </p:spPr>
        <p:txBody>
          <a:bodyPr wrap="square">
            <a:spAutoFit/>
          </a:bodyPr>
          <a:lstStyle/>
          <a:p>
            <a:r>
              <a:rPr lang="en-US" sz="3200" dirty="0" smtClean="0"/>
              <a:t>(</a:t>
            </a:r>
            <a:r>
              <a:rPr lang="en-US" sz="3200" dirty="0"/>
              <a:t>907) 723-7415 </a:t>
            </a:r>
          </a:p>
          <a:p>
            <a:r>
              <a:rPr lang="en-US" sz="3200" dirty="0" smtClean="0">
                <a:hlinkClick r:id="rId2"/>
              </a:rPr>
              <a:t>alasbo@gci.net</a:t>
            </a:r>
            <a:r>
              <a:rPr lang="en-US" sz="3200" dirty="0"/>
              <a:t> </a:t>
            </a:r>
            <a:endParaRPr lang="en-US" sz="3200" dirty="0" smtClean="0"/>
          </a:p>
          <a:p>
            <a:r>
              <a:rPr lang="en-US" sz="3200" dirty="0" smtClean="0"/>
              <a:t>3145 </a:t>
            </a:r>
            <a:r>
              <a:rPr lang="en-US" sz="3200" dirty="0"/>
              <a:t>Pioneer Avenue, Juneau, AK 99801</a:t>
            </a:r>
          </a:p>
        </p:txBody>
      </p:sp>
      <p:sp>
        <p:nvSpPr>
          <p:cNvPr id="3" name="TextBox 2"/>
          <p:cNvSpPr txBox="1"/>
          <p:nvPr/>
        </p:nvSpPr>
        <p:spPr>
          <a:xfrm>
            <a:off x="1640542" y="2447299"/>
            <a:ext cx="9318811" cy="1569660"/>
          </a:xfrm>
          <a:prstGeom prst="rect">
            <a:avLst/>
          </a:prstGeom>
          <a:noFill/>
        </p:spPr>
        <p:txBody>
          <a:bodyPr wrap="square" rtlCol="0">
            <a:spAutoFit/>
          </a:bodyPr>
          <a:lstStyle/>
          <a:p>
            <a:r>
              <a:rPr lang="en-US" sz="3200" dirty="0">
                <a:solidFill>
                  <a:srgbClr val="002060"/>
                </a:solidFill>
                <a:latin typeface="Arial" charset="0"/>
              </a:rPr>
              <a:t>Holly </a:t>
            </a:r>
            <a:r>
              <a:rPr lang="en-US" sz="3200" dirty="0" smtClean="0">
                <a:solidFill>
                  <a:srgbClr val="002060"/>
                </a:solidFill>
                <a:latin typeface="Arial" charset="0"/>
              </a:rPr>
              <a:t>Holman</a:t>
            </a:r>
          </a:p>
          <a:p>
            <a:r>
              <a:rPr lang="en-US" sz="3200" dirty="0" smtClean="0">
                <a:solidFill>
                  <a:srgbClr val="002060"/>
                </a:solidFill>
                <a:latin typeface="Arial" charset="0"/>
              </a:rPr>
              <a:t>ALASBO </a:t>
            </a:r>
            <a:r>
              <a:rPr lang="en-US" sz="3200" dirty="0">
                <a:solidFill>
                  <a:srgbClr val="002060"/>
                </a:solidFill>
                <a:latin typeface="Arial" charset="0"/>
              </a:rPr>
              <a:t>President</a:t>
            </a:r>
            <a:br>
              <a:rPr lang="en-US" sz="3200" dirty="0">
                <a:solidFill>
                  <a:srgbClr val="002060"/>
                </a:solidFill>
                <a:latin typeface="Arial" charset="0"/>
              </a:rPr>
            </a:br>
            <a:r>
              <a:rPr lang="en-US" sz="3200" dirty="0">
                <a:solidFill>
                  <a:srgbClr val="002060"/>
                </a:solidFill>
                <a:latin typeface="Arial" charset="0"/>
              </a:rPr>
              <a:t>Business Manager, Unalaska City School District</a:t>
            </a:r>
            <a:endParaRPr lang="en-US" sz="3200" dirty="0">
              <a:solidFill>
                <a:srgbClr val="002060"/>
              </a:solidFill>
            </a:endParaRPr>
          </a:p>
        </p:txBody>
      </p:sp>
      <p:sp>
        <p:nvSpPr>
          <p:cNvPr id="4" name="TextBox 3"/>
          <p:cNvSpPr txBox="1"/>
          <p:nvPr/>
        </p:nvSpPr>
        <p:spPr>
          <a:xfrm>
            <a:off x="3200401" y="500515"/>
            <a:ext cx="7669748" cy="1200329"/>
          </a:xfrm>
          <a:prstGeom prst="rect">
            <a:avLst/>
          </a:prstGeom>
          <a:noFill/>
        </p:spPr>
        <p:txBody>
          <a:bodyPr wrap="square" rtlCol="0">
            <a:spAutoFit/>
          </a:bodyPr>
          <a:lstStyle/>
          <a:p>
            <a:r>
              <a:rPr lang="en-US" sz="3600" b="1" dirty="0"/>
              <a:t>Alaska Association of School Business Officials </a:t>
            </a:r>
            <a:r>
              <a:rPr lang="en-US" sz="3600" b="1" dirty="0" smtClean="0"/>
              <a:t>(ALASBO)</a:t>
            </a:r>
            <a:endParaRPr lang="en-US" sz="36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542" y="500515"/>
            <a:ext cx="1416881" cy="1133505"/>
          </a:xfrm>
          <a:prstGeom prst="rect">
            <a:avLst/>
          </a:prstGeom>
        </p:spPr>
      </p:pic>
    </p:spTree>
    <p:extLst>
      <p:ext uri="{BB962C8B-B14F-4D97-AF65-F5344CB8AC3E}">
        <p14:creationId xmlns:p14="http://schemas.microsoft.com/office/powerpoint/2010/main" val="729785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1101" y="914401"/>
            <a:ext cx="5410200" cy="1470025"/>
          </a:xfrm>
        </p:spPr>
        <p:txBody>
          <a:bodyPr>
            <a:noAutofit/>
          </a:bodyPr>
          <a:lstStyle/>
          <a:p>
            <a:r>
              <a:rPr lang="en-US" sz="4800" dirty="0"/>
              <a:t>Data Dashboard</a:t>
            </a:r>
            <a:br>
              <a:rPr lang="en-US" sz="4800" dirty="0"/>
            </a:br>
            <a:r>
              <a:rPr lang="en-US" sz="4800" dirty="0"/>
              <a:t>Anchorage School District</a:t>
            </a:r>
          </a:p>
        </p:txBody>
      </p:sp>
      <p:sp>
        <p:nvSpPr>
          <p:cNvPr id="3" name="Subtitle 2"/>
          <p:cNvSpPr>
            <a:spLocks noGrp="1"/>
          </p:cNvSpPr>
          <p:nvPr>
            <p:ph type="subTitle" idx="1"/>
          </p:nvPr>
        </p:nvSpPr>
        <p:spPr>
          <a:xfrm>
            <a:off x="5860701" y="3581400"/>
            <a:ext cx="4191000" cy="1752600"/>
          </a:xfrm>
        </p:spPr>
        <p:txBody>
          <a:bodyPr>
            <a:normAutofit/>
          </a:bodyPr>
          <a:lstStyle/>
          <a:p>
            <a:pPr>
              <a:spcBef>
                <a:spcPts val="600"/>
              </a:spcBef>
            </a:pPr>
            <a:r>
              <a:rPr lang="en-US" sz="3200" dirty="0"/>
              <a:t>Dr. Deena Bishop Superintendent</a:t>
            </a:r>
          </a:p>
        </p:txBody>
      </p:sp>
    </p:spTree>
    <p:extLst>
      <p:ext uri="{BB962C8B-B14F-4D97-AF65-F5344CB8AC3E}">
        <p14:creationId xmlns:p14="http://schemas.microsoft.com/office/powerpoint/2010/main" val="1163638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0"/>
            <a:ext cx="9144000" cy="7245626"/>
          </a:xfrm>
          <a:prstGeom prst="rect">
            <a:avLst/>
          </a:prstGeom>
        </p:spPr>
      </p:pic>
      <p:sp>
        <p:nvSpPr>
          <p:cNvPr id="2" name="Subtitle 1"/>
          <p:cNvSpPr>
            <a:spLocks noGrp="1"/>
          </p:cNvSpPr>
          <p:nvPr>
            <p:ph type="subTitle" idx="1"/>
          </p:nvPr>
        </p:nvSpPr>
        <p:spPr>
          <a:xfrm>
            <a:off x="4267200" y="3276600"/>
            <a:ext cx="5143500" cy="1930400"/>
          </a:xfrm>
        </p:spPr>
        <p:txBody>
          <a:bodyPr>
            <a:normAutofit/>
          </a:bodyPr>
          <a:lstStyle/>
          <a:p>
            <a:r>
              <a:rPr lang="en-US" sz="5400" b="1" dirty="0">
                <a:solidFill>
                  <a:schemeClr val="tx1"/>
                </a:solidFill>
              </a:rPr>
              <a:t>Shining Light </a:t>
            </a:r>
          </a:p>
          <a:p>
            <a:r>
              <a:rPr lang="en-US" sz="5400" b="1" dirty="0">
                <a:solidFill>
                  <a:schemeClr val="tx1"/>
                </a:solidFill>
              </a:rPr>
              <a:t>on Data</a:t>
            </a:r>
          </a:p>
        </p:txBody>
      </p:sp>
    </p:spTree>
    <p:extLst>
      <p:ext uri="{BB962C8B-B14F-4D97-AF65-F5344CB8AC3E}">
        <p14:creationId xmlns:p14="http://schemas.microsoft.com/office/powerpoint/2010/main" val="767699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152400"/>
            <a:ext cx="7772400" cy="838200"/>
          </a:xfrm>
        </p:spPr>
        <p:txBody>
          <a:bodyPr>
            <a:normAutofit/>
          </a:bodyPr>
          <a:lstStyle/>
          <a:p>
            <a:r>
              <a:rPr lang="en-US" dirty="0" smtClean="0"/>
              <a:t>Purpose of Dashboard</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6504" y="990600"/>
            <a:ext cx="7290896" cy="487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8569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33" r="1666"/>
          <a:stretch/>
        </p:blipFill>
        <p:spPr>
          <a:xfrm>
            <a:off x="1606611" y="97418"/>
            <a:ext cx="9045747" cy="6760583"/>
          </a:xfrm>
          <a:prstGeom prst="rect">
            <a:avLst/>
          </a:prstGeom>
        </p:spPr>
      </p:pic>
      <p:sp>
        <p:nvSpPr>
          <p:cNvPr id="4" name="Flowchart: Alternate Process 3"/>
          <p:cNvSpPr/>
          <p:nvPr/>
        </p:nvSpPr>
        <p:spPr>
          <a:xfrm>
            <a:off x="1606610" y="97417"/>
            <a:ext cx="1822390" cy="381000"/>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98769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125" y="0"/>
            <a:ext cx="9178225" cy="6934200"/>
          </a:xfrm>
          <a:prstGeom prst="rect">
            <a:avLst/>
          </a:prstGeom>
        </p:spPr>
      </p:pic>
      <p:sp>
        <p:nvSpPr>
          <p:cNvPr id="2" name="Flowchart: Alternate Process 1"/>
          <p:cNvSpPr/>
          <p:nvPr/>
        </p:nvSpPr>
        <p:spPr>
          <a:xfrm>
            <a:off x="1650125" y="76200"/>
            <a:ext cx="2634343" cy="457200"/>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6778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0"/>
            <a:ext cx="9199120" cy="6705600"/>
          </a:xfrm>
          <a:prstGeom prst="rect">
            <a:avLst/>
          </a:prstGeom>
        </p:spPr>
      </p:pic>
      <p:sp>
        <p:nvSpPr>
          <p:cNvPr id="7" name="Flowchart: Alternate Process 6"/>
          <p:cNvSpPr/>
          <p:nvPr/>
        </p:nvSpPr>
        <p:spPr>
          <a:xfrm>
            <a:off x="1650124" y="76200"/>
            <a:ext cx="3226676" cy="457200"/>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9883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3146"/>
          <a:stretch/>
        </p:blipFill>
        <p:spPr>
          <a:xfrm>
            <a:off x="1524000" y="89898"/>
            <a:ext cx="9144000" cy="6615703"/>
          </a:xfrm>
          <a:prstGeom prst="rect">
            <a:avLst/>
          </a:prstGeom>
        </p:spPr>
      </p:pic>
      <p:sp>
        <p:nvSpPr>
          <p:cNvPr id="5" name="Flowchart: Alternate Process 4"/>
          <p:cNvSpPr/>
          <p:nvPr/>
        </p:nvSpPr>
        <p:spPr>
          <a:xfrm>
            <a:off x="1650125" y="152400"/>
            <a:ext cx="2634343" cy="457200"/>
          </a:xfrm>
          <a:prstGeom prst="flowChartAlternateProcess">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6000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422" y="1371601"/>
            <a:ext cx="9144000" cy="5274447"/>
          </a:xfrm>
          <a:prstGeom prst="rect">
            <a:avLst/>
          </a:prstGeom>
        </p:spPr>
      </p:pic>
      <p:sp>
        <p:nvSpPr>
          <p:cNvPr id="3" name="Title 2"/>
          <p:cNvSpPr>
            <a:spLocks noGrp="1"/>
          </p:cNvSpPr>
          <p:nvPr>
            <p:ph type="title"/>
          </p:nvPr>
        </p:nvSpPr>
        <p:spPr>
          <a:xfrm>
            <a:off x="1828800" y="254544"/>
            <a:ext cx="8534400" cy="583657"/>
          </a:xfrm>
        </p:spPr>
        <p:txBody>
          <a:bodyPr>
            <a:noAutofit/>
          </a:bodyPr>
          <a:lstStyle/>
          <a:p>
            <a:r>
              <a:rPr lang="en-US" sz="3200" dirty="0"/>
              <a:t>Measures of Academic Performance (MAP)</a:t>
            </a:r>
          </a:p>
        </p:txBody>
      </p:sp>
    </p:spTree>
    <p:extLst>
      <p:ext uri="{BB962C8B-B14F-4D97-AF65-F5344CB8AC3E}">
        <p14:creationId xmlns:p14="http://schemas.microsoft.com/office/powerpoint/2010/main" val="11745365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213" r="1522"/>
          <a:stretch/>
        </p:blipFill>
        <p:spPr>
          <a:xfrm>
            <a:off x="2286000" y="2743200"/>
            <a:ext cx="8218530" cy="2758594"/>
          </a:xfrm>
          <a:prstGeom prst="rect">
            <a:avLst/>
          </a:prstGeom>
        </p:spPr>
      </p:pic>
      <p:sp>
        <p:nvSpPr>
          <p:cNvPr id="2" name="Title 1"/>
          <p:cNvSpPr>
            <a:spLocks noGrp="1"/>
          </p:cNvSpPr>
          <p:nvPr>
            <p:ph type="title"/>
          </p:nvPr>
        </p:nvSpPr>
        <p:spPr/>
        <p:txBody>
          <a:bodyPr/>
          <a:lstStyle/>
          <a:p>
            <a:r>
              <a:rPr lang="en-US" dirty="0" smtClean="0"/>
              <a:t>Data Dashboard</a:t>
            </a:r>
            <a:endParaRPr lang="en-US" dirty="0"/>
          </a:p>
        </p:txBody>
      </p:sp>
      <p:sp>
        <p:nvSpPr>
          <p:cNvPr id="3" name="Content Placeholder 2"/>
          <p:cNvSpPr>
            <a:spLocks noGrp="1"/>
          </p:cNvSpPr>
          <p:nvPr>
            <p:ph idx="1"/>
          </p:nvPr>
        </p:nvSpPr>
        <p:spPr/>
        <p:txBody>
          <a:bodyPr/>
          <a:lstStyle/>
          <a:p>
            <a:pPr>
              <a:spcAft>
                <a:spcPts val="600"/>
              </a:spcAft>
            </a:pPr>
            <a:r>
              <a:rPr lang="en-US" dirty="0" smtClean="0"/>
              <a:t>What</a:t>
            </a:r>
          </a:p>
          <a:p>
            <a:pPr>
              <a:spcAft>
                <a:spcPts val="600"/>
              </a:spcAft>
            </a:pPr>
            <a:r>
              <a:rPr lang="en-US" dirty="0" smtClean="0"/>
              <a:t>So What</a:t>
            </a:r>
          </a:p>
          <a:p>
            <a:pPr>
              <a:spcAft>
                <a:spcPts val="600"/>
              </a:spcAft>
            </a:pPr>
            <a:r>
              <a:rPr lang="en-US" dirty="0" smtClean="0"/>
              <a:t>Now What</a:t>
            </a:r>
            <a:endParaRPr lang="en-US" dirty="0"/>
          </a:p>
        </p:txBody>
      </p:sp>
    </p:spTree>
    <p:extLst>
      <p:ext uri="{BB962C8B-B14F-4D97-AF65-F5344CB8AC3E}">
        <p14:creationId xmlns:p14="http://schemas.microsoft.com/office/powerpoint/2010/main" val="4275908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MH4-u0gPU7ZcDSAb3Fi8neQFilf4xJylNC-wM-tQRI7RdxKm2b0SByaV3T9gu8HfrzON9E_Mu1ARhKbl9lBaUPFZkIYCIztaTsmb_CP3v8RGBS9B_HvmXTCvatoXdg5296RwXqUUgG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961" y="544749"/>
            <a:ext cx="9696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Donut 1"/>
          <p:cNvSpPr/>
          <p:nvPr/>
        </p:nvSpPr>
        <p:spPr>
          <a:xfrm>
            <a:off x="3346315" y="4357991"/>
            <a:ext cx="5651770" cy="1901758"/>
          </a:xfrm>
          <a:prstGeom prst="donut">
            <a:avLst>
              <a:gd name="adj" fmla="val 6585"/>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p:cNvSpPr txBox="1"/>
          <p:nvPr/>
        </p:nvSpPr>
        <p:spPr>
          <a:xfrm>
            <a:off x="633046" y="316523"/>
            <a:ext cx="3966114" cy="1200329"/>
          </a:xfrm>
          <a:prstGeom prst="rect">
            <a:avLst/>
          </a:prstGeom>
          <a:noFill/>
        </p:spPr>
        <p:txBody>
          <a:bodyPr wrap="square" rtlCol="0">
            <a:spAutoFit/>
          </a:bodyPr>
          <a:lstStyle/>
          <a:p>
            <a:r>
              <a:rPr lang="en-US" sz="3600" b="1" smtClean="0"/>
              <a:t>Professional Learning</a:t>
            </a:r>
            <a:endParaRPr lang="en-US" sz="3600" b="1" dirty="0"/>
          </a:p>
        </p:txBody>
      </p:sp>
    </p:spTree>
    <p:extLst>
      <p:ext uri="{BB962C8B-B14F-4D97-AF65-F5344CB8AC3E}">
        <p14:creationId xmlns:p14="http://schemas.microsoft.com/office/powerpoint/2010/main" val="212791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8839200" cy="1524000"/>
          </a:xfrm>
        </p:spPr>
        <p:txBody>
          <a:bodyPr>
            <a:normAutofit/>
          </a:bodyPr>
          <a:lstStyle/>
          <a:p>
            <a:r>
              <a:rPr lang="en-US" sz="4000" dirty="0"/>
              <a:t>Alaska State Policy Research Alliance (ASPRA)</a:t>
            </a:r>
          </a:p>
        </p:txBody>
      </p:sp>
      <p:pic>
        <p:nvPicPr>
          <p:cNvPr id="5" name="Picture 4" descr="ASPRA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7174" y="1219200"/>
            <a:ext cx="3690826" cy="5638800"/>
          </a:xfrm>
          <a:prstGeom prst="rect">
            <a:avLst/>
          </a:prstGeom>
          <a:ln>
            <a:noFill/>
          </a:ln>
        </p:spPr>
      </p:pic>
      <p:sp>
        <p:nvSpPr>
          <p:cNvPr id="6" name="Content Placeholder 2"/>
          <p:cNvSpPr>
            <a:spLocks noGrp="1"/>
          </p:cNvSpPr>
          <p:nvPr>
            <p:ph idx="1"/>
          </p:nvPr>
        </p:nvSpPr>
        <p:spPr>
          <a:xfrm>
            <a:off x="1600200" y="1219200"/>
            <a:ext cx="5181600" cy="5486400"/>
          </a:xfrm>
        </p:spPr>
        <p:txBody>
          <a:bodyPr anchor="ctr">
            <a:normAutofit/>
          </a:bodyPr>
          <a:lstStyle/>
          <a:p>
            <a:pPr indent="0">
              <a:buNone/>
            </a:pPr>
            <a:r>
              <a:rPr lang="en-US" sz="4000" dirty="0">
                <a:latin typeface="Arial" panose="020B0604020202020204" pitchFamily="34" charset="0"/>
                <a:cs typeface="Arial" panose="020B0604020202020204" pitchFamily="34" charset="0"/>
              </a:rPr>
              <a:t>Produce and share evidence on Alaska education issues</a:t>
            </a:r>
          </a:p>
        </p:txBody>
      </p:sp>
    </p:spTree>
    <p:extLst>
      <p:ext uri="{BB962C8B-B14F-4D97-AF65-F5344CB8AC3E}">
        <p14:creationId xmlns:p14="http://schemas.microsoft.com/office/powerpoint/2010/main" val="19771767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p:cNvPr>
          <p:cNvGraphicFramePr>
            <a:graphicFrameLocks/>
          </p:cNvGraphicFramePr>
          <p:nvPr>
            <p:extLst/>
          </p:nvPr>
        </p:nvGraphicFramePr>
        <p:xfrm>
          <a:off x="1524001" y="838200"/>
          <a:ext cx="9144000" cy="6019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b="1" dirty="0"/>
              <a:t>Superintendent turnover </a:t>
            </a:r>
            <a:r>
              <a:rPr lang="en-US" b="1" dirty="0" smtClean="0"/>
              <a:t>varies </a:t>
            </a:r>
            <a:r>
              <a:rPr lang="en-US" b="1" dirty="0"/>
              <a:t>dramatically</a:t>
            </a:r>
            <a:endParaRPr lang="en-US" dirty="0"/>
          </a:p>
        </p:txBody>
      </p:sp>
      <p:sp>
        <p:nvSpPr>
          <p:cNvPr id="3" name="TextBox 2"/>
          <p:cNvSpPr txBox="1"/>
          <p:nvPr/>
        </p:nvSpPr>
        <p:spPr>
          <a:xfrm>
            <a:off x="1524000" y="1950184"/>
            <a:ext cx="3048000" cy="1631216"/>
          </a:xfrm>
          <a:prstGeom prst="rect">
            <a:avLst/>
          </a:prstGeom>
          <a:noFill/>
        </p:spPr>
        <p:txBody>
          <a:bodyPr wrap="square" rtlCol="0">
            <a:spAutoFit/>
          </a:bodyPr>
          <a:lstStyle/>
          <a:p>
            <a:pPr algn="ctr"/>
            <a:r>
              <a:rPr lang="en-US" sz="2500" dirty="0">
                <a:latin typeface="+mj-lt"/>
              </a:rPr>
              <a:t>72% of districts with superintendent turnover in </a:t>
            </a:r>
          </a:p>
          <a:p>
            <a:pPr algn="ctr"/>
            <a:r>
              <a:rPr lang="en-US" sz="2500" dirty="0">
                <a:latin typeface="+mj-lt"/>
              </a:rPr>
              <a:t>last 5 years</a:t>
            </a:r>
          </a:p>
        </p:txBody>
      </p:sp>
      <p:sp>
        <p:nvSpPr>
          <p:cNvPr id="6" name="Rectangle 5"/>
          <p:cNvSpPr/>
          <p:nvPr/>
        </p:nvSpPr>
        <p:spPr>
          <a:xfrm>
            <a:off x="7696200" y="1569184"/>
            <a:ext cx="2590800" cy="869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latin typeface="+mj-lt"/>
              </a:rPr>
              <a:t>Average national tenure: 3 - 4 years </a:t>
            </a:r>
          </a:p>
        </p:txBody>
      </p:sp>
      <p:sp>
        <p:nvSpPr>
          <p:cNvPr id="7" name="TextBox 6"/>
          <p:cNvSpPr txBox="1"/>
          <p:nvPr/>
        </p:nvSpPr>
        <p:spPr>
          <a:xfrm>
            <a:off x="1752600" y="4195465"/>
            <a:ext cx="1122528" cy="369332"/>
          </a:xfrm>
          <a:prstGeom prst="rect">
            <a:avLst/>
          </a:prstGeom>
          <a:noFill/>
        </p:spPr>
        <p:txBody>
          <a:bodyPr wrap="square" rtlCol="0">
            <a:spAutoFit/>
          </a:bodyPr>
          <a:lstStyle/>
          <a:p>
            <a:r>
              <a:rPr lang="en-US" dirty="0">
                <a:latin typeface="+mj-lt"/>
              </a:rPr>
              <a:t>Principal</a:t>
            </a:r>
          </a:p>
        </p:txBody>
      </p:sp>
      <p:sp>
        <p:nvSpPr>
          <p:cNvPr id="8" name="TextBox 7"/>
          <p:cNvSpPr txBox="1"/>
          <p:nvPr/>
        </p:nvSpPr>
        <p:spPr>
          <a:xfrm>
            <a:off x="1763110" y="4591073"/>
            <a:ext cx="1655928" cy="369332"/>
          </a:xfrm>
          <a:prstGeom prst="rect">
            <a:avLst/>
          </a:prstGeom>
          <a:noFill/>
        </p:spPr>
        <p:txBody>
          <a:bodyPr wrap="square" rtlCol="0">
            <a:spAutoFit/>
          </a:bodyPr>
          <a:lstStyle/>
          <a:p>
            <a:r>
              <a:rPr lang="en-US" dirty="0">
                <a:latin typeface="+mj-lt"/>
              </a:rPr>
              <a:t>Teacher</a:t>
            </a:r>
          </a:p>
        </p:txBody>
      </p:sp>
    </p:spTree>
    <p:extLst>
      <p:ext uri="{BB962C8B-B14F-4D97-AF65-F5344CB8AC3E}">
        <p14:creationId xmlns:p14="http://schemas.microsoft.com/office/powerpoint/2010/main" val="34600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Leadership turnover matters</a:t>
            </a:r>
            <a:endParaRPr lang="en-US" dirty="0"/>
          </a:p>
        </p:txBody>
      </p:sp>
      <p:sp>
        <p:nvSpPr>
          <p:cNvPr id="3" name="Content Placeholder 2"/>
          <p:cNvSpPr>
            <a:spLocks noGrp="1"/>
          </p:cNvSpPr>
          <p:nvPr>
            <p:ph idx="1"/>
          </p:nvPr>
        </p:nvSpPr>
        <p:spPr/>
        <p:txBody>
          <a:bodyPr/>
          <a:lstStyle/>
          <a:p>
            <a:r>
              <a:rPr lang="en-US" dirty="0" smtClean="0"/>
              <a:t>Superintendent </a:t>
            </a:r>
            <a:r>
              <a:rPr lang="en-US" i="1" dirty="0" smtClean="0"/>
              <a:t>stability</a:t>
            </a:r>
            <a:r>
              <a:rPr lang="en-US" dirty="0" smtClean="0"/>
              <a:t> </a:t>
            </a:r>
            <a:r>
              <a:rPr lang="en-US" i="1" dirty="0" smtClean="0"/>
              <a:t>&amp;</a:t>
            </a:r>
            <a:r>
              <a:rPr lang="en-US" dirty="0" smtClean="0"/>
              <a:t> </a:t>
            </a:r>
            <a:r>
              <a:rPr lang="en-US" i="1" dirty="0" smtClean="0"/>
              <a:t>quality </a:t>
            </a:r>
            <a:r>
              <a:rPr lang="en-US" dirty="0" smtClean="0"/>
              <a:t>linked to:</a:t>
            </a:r>
          </a:p>
          <a:p>
            <a:pPr lvl="1"/>
            <a:r>
              <a:rPr lang="en-US" dirty="0" smtClean="0"/>
              <a:t>Greater likelihood of success for new initiatives</a:t>
            </a:r>
          </a:p>
          <a:p>
            <a:pPr lvl="1"/>
            <a:r>
              <a:rPr lang="en-US" dirty="0" smtClean="0"/>
              <a:t>Student achievement</a:t>
            </a:r>
          </a:p>
          <a:p>
            <a:pPr marL="1314450" lvl="3" indent="-457200">
              <a:buFont typeface="Courier New" panose="02070309020205020404" pitchFamily="49" charset="0"/>
              <a:buChar char="o"/>
            </a:pPr>
            <a:r>
              <a:rPr lang="en-US" dirty="0" smtClean="0"/>
              <a:t>Positive effects early </a:t>
            </a:r>
            <a:r>
              <a:rPr lang="en-US" dirty="0"/>
              <a:t>as 2 years into tenure</a:t>
            </a:r>
          </a:p>
          <a:p>
            <a:pPr marL="342900" lvl="1" indent="-342900">
              <a:buFont typeface="Arial" pitchFamily="34" charset="0"/>
              <a:buChar char="•"/>
            </a:pPr>
            <a:r>
              <a:rPr lang="en-US" dirty="0" smtClean="0"/>
              <a:t>Principal </a:t>
            </a:r>
            <a:r>
              <a:rPr lang="en-US" i="1" dirty="0" smtClean="0"/>
              <a:t>stability </a:t>
            </a:r>
            <a:r>
              <a:rPr lang="en-US" dirty="0" smtClean="0"/>
              <a:t>linked to:</a:t>
            </a:r>
          </a:p>
          <a:p>
            <a:pPr lvl="1"/>
            <a:r>
              <a:rPr lang="en-US" dirty="0"/>
              <a:t>Student </a:t>
            </a:r>
            <a:r>
              <a:rPr lang="en-US" dirty="0" smtClean="0"/>
              <a:t>achievement</a:t>
            </a:r>
          </a:p>
          <a:p>
            <a:pPr lvl="2"/>
            <a:r>
              <a:rPr lang="en-US" dirty="0" smtClean="0"/>
              <a:t>Impact reached in years 3-5 of tenure</a:t>
            </a:r>
          </a:p>
          <a:p>
            <a:pPr lvl="2"/>
            <a:r>
              <a:rPr lang="en-US" dirty="0" smtClean="0"/>
              <a:t>Declining for two years after turnover</a:t>
            </a:r>
          </a:p>
          <a:p>
            <a:pPr lvl="1"/>
            <a:r>
              <a:rPr lang="en-US" dirty="0"/>
              <a:t>Less teacher turnover</a:t>
            </a:r>
          </a:p>
        </p:txBody>
      </p:sp>
    </p:spTree>
    <p:extLst>
      <p:ext uri="{BB962C8B-B14F-4D97-AF65-F5344CB8AC3E}">
        <p14:creationId xmlns:p14="http://schemas.microsoft.com/office/powerpoint/2010/main" val="13053455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lh6.googleusercontent.com/MH4-u0gPU7ZcDSAb3Fi8neQFilf4xJylNC-wM-tQRI7RdxKm2b0SByaV3T9gu8HfrzON9E_Mu1ARhKbl9lBaUPFZkIYCIztaTsmb_CP3v8RGBS9B_HvmXTCvatoXdg5296RwXqUUgG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057" y="510578"/>
            <a:ext cx="8643999" cy="5094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97863" y="1444753"/>
            <a:ext cx="6741589" cy="657597"/>
          </a:xfrm>
        </p:spPr>
        <p:txBody>
          <a:bodyPr>
            <a:normAutofit fontScale="90000"/>
          </a:bodyPr>
          <a:lstStyle/>
          <a:p>
            <a:r>
              <a:rPr lang="en-US" sz="4800" spc="-125" dirty="0">
                <a:latin typeface="Franklin Gothic Demi" panose="020B0703020102020204" pitchFamily="34" charset="0"/>
              </a:rPr>
              <a:t>Thank You! </a:t>
            </a:r>
            <a:br>
              <a:rPr lang="en-US" sz="4800" spc="-125" dirty="0">
                <a:latin typeface="Franklin Gothic Demi" panose="020B0703020102020204" pitchFamily="34" charset="0"/>
              </a:rPr>
            </a:br>
            <a:r>
              <a:rPr lang="en-US" sz="4800" spc="-125" dirty="0">
                <a:latin typeface="Franklin Gothic Demi" panose="020B0703020102020204" pitchFamily="34" charset="0"/>
              </a:rPr>
              <a:t>	Questions?</a:t>
            </a:r>
          </a:p>
        </p:txBody>
      </p:sp>
      <p:sp>
        <p:nvSpPr>
          <p:cNvPr id="3" name="Subtitle 2"/>
          <p:cNvSpPr>
            <a:spLocks noGrp="1"/>
          </p:cNvSpPr>
          <p:nvPr>
            <p:ph type="subTitle" idx="1"/>
          </p:nvPr>
        </p:nvSpPr>
        <p:spPr>
          <a:xfrm>
            <a:off x="1106424" y="5605273"/>
            <a:ext cx="10625329" cy="646065"/>
          </a:xfrm>
        </p:spPr>
        <p:txBody>
          <a:bodyPr>
            <a:noAutofit/>
          </a:bodyPr>
          <a:lstStyle/>
          <a:p>
            <a:pPr algn="ctr"/>
            <a:r>
              <a:rPr lang="en-US" sz="3400" dirty="0">
                <a:solidFill>
                  <a:srgbClr val="002060"/>
                </a:solidFill>
                <a:latin typeface="Calibri Light" panose="020F0302020204030204"/>
              </a:rPr>
              <a:t>Mission: </a:t>
            </a:r>
            <a:r>
              <a:rPr lang="en-US" sz="3400" b="1" i="1" dirty="0">
                <a:solidFill>
                  <a:srgbClr val="002060"/>
                </a:solidFill>
                <a:latin typeface="Calibri Light" panose="020F0302020204030204"/>
              </a:rPr>
              <a:t>Leadership, Unity &amp; Advocacy for Public Education</a:t>
            </a:r>
            <a:endParaRPr lang="en-US"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3768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936" y="287539"/>
            <a:ext cx="11021438" cy="6417141"/>
          </a:xfrm>
          <a:prstGeom prst="rect">
            <a:avLst/>
          </a:prstGeom>
        </p:spPr>
        <p:txBody>
          <a:bodyPr wrap="square">
            <a:spAutoFit/>
          </a:bodyPr>
          <a:lstStyle/>
          <a:p>
            <a:r>
              <a:rPr lang="en-US" sz="3200" b="1" i="1" u="none" strike="noStrike" dirty="0" smtClean="0">
                <a:solidFill>
                  <a:schemeClr val="accent5">
                    <a:lumMod val="50000"/>
                  </a:schemeClr>
                </a:solidFill>
                <a:effectLst/>
                <a:latin typeface="+mj-lt"/>
              </a:rPr>
              <a:t>Alaska Staff Development Network</a:t>
            </a:r>
            <a:endParaRPr lang="en-US" sz="3200" b="1" i="1" dirty="0">
              <a:latin typeface="+mj-lt"/>
            </a:endParaRPr>
          </a:p>
          <a:p>
            <a:pPr marL="285750" indent="-285750">
              <a:spcBef>
                <a:spcPts val="600"/>
              </a:spcBef>
              <a:spcAft>
                <a:spcPts val="1200"/>
              </a:spcAft>
              <a:buFont typeface="Arial" charset="0"/>
              <a:buChar char="•"/>
            </a:pPr>
            <a:r>
              <a:rPr lang="en-US" sz="2400" b="0" i="0" u="none" strike="noStrike" dirty="0" smtClean="0">
                <a:solidFill>
                  <a:schemeClr val="accent5">
                    <a:lumMod val="50000"/>
                  </a:schemeClr>
                </a:solidFill>
                <a:effectLst/>
                <a:latin typeface="Arial" charset="0"/>
              </a:rPr>
              <a:t>Private non-profit organization that provides quality professional development opportunities for Alaskan educators through face-to-face and distance learning programs</a:t>
            </a:r>
            <a:r>
              <a:rPr lang="is-IS" sz="2400" b="0" i="0" u="none" strike="noStrike" dirty="0" smtClean="0">
                <a:solidFill>
                  <a:schemeClr val="accent5">
                    <a:lumMod val="50000"/>
                  </a:schemeClr>
                </a:solidFill>
                <a:effectLst/>
                <a:latin typeface="Arial" charset="0"/>
              </a:rPr>
              <a:t>…</a:t>
            </a:r>
            <a:r>
              <a:rPr lang="en-US" sz="2400" dirty="0" smtClean="0">
                <a:solidFill>
                  <a:schemeClr val="accent5">
                    <a:lumMod val="50000"/>
                  </a:schemeClr>
                </a:solidFill>
                <a:latin typeface="Arial" charset="0"/>
              </a:rPr>
              <a:t>for </a:t>
            </a:r>
            <a:r>
              <a:rPr lang="en-US" sz="2400" dirty="0">
                <a:solidFill>
                  <a:schemeClr val="accent5">
                    <a:lumMod val="50000"/>
                  </a:schemeClr>
                </a:solidFill>
                <a:latin typeface="Arial" charset="0"/>
              </a:rPr>
              <a:t>almost </a:t>
            </a:r>
            <a:r>
              <a:rPr lang="en-US" sz="2400" b="1" dirty="0">
                <a:solidFill>
                  <a:schemeClr val="accent5">
                    <a:lumMod val="50000"/>
                  </a:schemeClr>
                </a:solidFill>
                <a:latin typeface="Arial" charset="0"/>
              </a:rPr>
              <a:t>35 </a:t>
            </a:r>
            <a:r>
              <a:rPr lang="en-US" sz="2400" b="1" dirty="0" smtClean="0">
                <a:solidFill>
                  <a:schemeClr val="accent5">
                    <a:lumMod val="50000"/>
                  </a:schemeClr>
                </a:solidFill>
                <a:latin typeface="Arial" charset="0"/>
              </a:rPr>
              <a:t>years. </a:t>
            </a:r>
            <a:endParaRPr lang="en-US" sz="2400" b="0" i="0" u="none" strike="noStrike" dirty="0" smtClean="0">
              <a:solidFill>
                <a:schemeClr val="accent5">
                  <a:lumMod val="50000"/>
                </a:schemeClr>
              </a:solidFill>
              <a:effectLst/>
              <a:latin typeface="Arial" charset="0"/>
            </a:endParaRPr>
          </a:p>
          <a:p>
            <a:pPr marL="285750" indent="-285750">
              <a:spcBef>
                <a:spcPts val="600"/>
              </a:spcBef>
              <a:spcAft>
                <a:spcPts val="1200"/>
              </a:spcAft>
              <a:buFont typeface="Arial" charset="0"/>
              <a:buChar char="•"/>
            </a:pPr>
            <a:r>
              <a:rPr lang="en-US" sz="2400" b="0" i="0" u="none" strike="noStrike" dirty="0" smtClean="0">
                <a:solidFill>
                  <a:schemeClr val="accent5">
                    <a:lumMod val="50000"/>
                  </a:schemeClr>
                </a:solidFill>
                <a:effectLst/>
                <a:latin typeface="Arial" charset="0"/>
              </a:rPr>
              <a:t>Helps over 3,500 Alaskan educators take part in professional learning each year -- about 30% of the state’s professional staff. </a:t>
            </a:r>
          </a:p>
          <a:p>
            <a:pPr marL="285750" indent="-285750">
              <a:spcBef>
                <a:spcPts val="600"/>
              </a:spcBef>
              <a:spcAft>
                <a:spcPts val="1200"/>
              </a:spcAft>
              <a:buFont typeface="Arial" charset="0"/>
              <a:buChar char="•"/>
            </a:pPr>
            <a:r>
              <a:rPr lang="en-US" sz="2400" b="0" i="0" u="none" strike="noStrike" dirty="0" smtClean="0">
                <a:solidFill>
                  <a:schemeClr val="accent5">
                    <a:lumMod val="50000"/>
                  </a:schemeClr>
                </a:solidFill>
                <a:effectLst/>
                <a:latin typeface="Arial" charset="0"/>
              </a:rPr>
              <a:t>Offers 60 online or blended courses each year -- expanding th</a:t>
            </a:r>
            <a:r>
              <a:rPr lang="en-US" sz="2400" dirty="0" smtClean="0">
                <a:solidFill>
                  <a:schemeClr val="accent5">
                    <a:lumMod val="50000"/>
                  </a:schemeClr>
                </a:solidFill>
                <a:latin typeface="Arial" charset="0"/>
              </a:rPr>
              <a:t>e professional learning opportunities available to </a:t>
            </a:r>
            <a:r>
              <a:rPr lang="en-US" sz="2400" b="0" i="0" u="none" strike="noStrike" dirty="0" smtClean="0">
                <a:solidFill>
                  <a:schemeClr val="accent5">
                    <a:lumMod val="50000"/>
                  </a:schemeClr>
                </a:solidFill>
                <a:effectLst/>
                <a:latin typeface="Arial" charset="0"/>
              </a:rPr>
              <a:t>Alaska’s educators, </a:t>
            </a:r>
            <a:r>
              <a:rPr lang="en-US" sz="2400" b="1" i="0" u="none" strike="noStrike" dirty="0" smtClean="0">
                <a:solidFill>
                  <a:schemeClr val="accent5">
                    <a:lumMod val="50000"/>
                  </a:schemeClr>
                </a:solidFill>
                <a:effectLst/>
                <a:latin typeface="Arial" charset="0"/>
              </a:rPr>
              <a:t>especially those in rural districts.</a:t>
            </a:r>
          </a:p>
          <a:p>
            <a:pPr marL="285750" indent="-285750">
              <a:spcBef>
                <a:spcPts val="600"/>
              </a:spcBef>
              <a:spcAft>
                <a:spcPts val="1200"/>
              </a:spcAft>
              <a:buFont typeface="Arial" charset="0"/>
              <a:buChar char="•"/>
            </a:pPr>
            <a:r>
              <a:rPr lang="en-US" sz="2400" b="0" i="0" u="none" strike="noStrike" dirty="0" smtClean="0">
                <a:solidFill>
                  <a:schemeClr val="accent5">
                    <a:lumMod val="50000"/>
                  </a:schemeClr>
                </a:solidFill>
                <a:effectLst/>
                <a:latin typeface="Arial" charset="0"/>
              </a:rPr>
              <a:t>Focuses on priorities established by school districts and professional organizations statewide</a:t>
            </a:r>
            <a:r>
              <a:rPr lang="en-US" sz="2400" dirty="0" smtClean="0">
                <a:solidFill>
                  <a:schemeClr val="accent5">
                    <a:lumMod val="50000"/>
                  </a:schemeClr>
                </a:solidFill>
                <a:latin typeface="Arial" charset="0"/>
              </a:rPr>
              <a:t>.</a:t>
            </a:r>
          </a:p>
          <a:p>
            <a:pPr marL="285750" indent="-285750">
              <a:spcBef>
                <a:spcPts val="600"/>
              </a:spcBef>
              <a:spcAft>
                <a:spcPts val="1200"/>
              </a:spcAft>
              <a:buFont typeface="Arial" charset="0"/>
              <a:buChar char="•"/>
            </a:pPr>
            <a:r>
              <a:rPr lang="en-US" sz="2400" dirty="0">
                <a:solidFill>
                  <a:schemeClr val="accent5">
                    <a:lumMod val="50000"/>
                  </a:schemeClr>
                </a:solidFill>
                <a:latin typeface="Arial" charset="0"/>
              </a:rPr>
              <a:t>R</a:t>
            </a:r>
            <a:r>
              <a:rPr lang="en-US" sz="2400" b="0" i="0" u="none" strike="noStrike" dirty="0" smtClean="0">
                <a:solidFill>
                  <a:schemeClr val="accent5">
                    <a:lumMod val="50000"/>
                  </a:schemeClr>
                </a:solidFill>
                <a:effectLst/>
                <a:latin typeface="Arial" charset="0"/>
              </a:rPr>
              <a:t>esearch-based content delivered by national level presenters.</a:t>
            </a:r>
          </a:p>
          <a:p>
            <a:pPr marL="285750" indent="-285750">
              <a:spcBef>
                <a:spcPts val="600"/>
              </a:spcBef>
              <a:spcAft>
                <a:spcPts val="1200"/>
              </a:spcAft>
              <a:buFont typeface="Arial" charset="0"/>
              <a:buChar char="•"/>
            </a:pPr>
            <a:r>
              <a:rPr lang="en-US" sz="2400" b="0" i="0" u="none" strike="noStrike" dirty="0" smtClean="0">
                <a:solidFill>
                  <a:schemeClr val="accent5">
                    <a:lumMod val="50000"/>
                  </a:schemeClr>
                </a:solidFill>
                <a:effectLst/>
                <a:latin typeface="Arial" charset="0"/>
              </a:rPr>
              <a:t>Partners with the 54 LEAs, NEA-Alaska, UA and </a:t>
            </a:r>
            <a:r>
              <a:rPr lang="en-US" sz="2400" dirty="0" err="1" smtClean="0">
                <a:solidFill>
                  <a:schemeClr val="accent5">
                    <a:lumMod val="50000"/>
                  </a:schemeClr>
                </a:solidFill>
                <a:latin typeface="Arial" charset="0"/>
              </a:rPr>
              <a:t>universities,DEED</a:t>
            </a:r>
            <a:r>
              <a:rPr lang="en-US" sz="2400" dirty="0" smtClean="0">
                <a:solidFill>
                  <a:schemeClr val="accent5">
                    <a:lumMod val="50000"/>
                  </a:schemeClr>
                </a:solidFill>
                <a:latin typeface="Arial" charset="0"/>
              </a:rPr>
              <a:t>.</a:t>
            </a:r>
            <a:endParaRPr lang="en-US" sz="2400" b="0" i="0" u="none" strike="noStrike" dirty="0">
              <a:solidFill>
                <a:schemeClr val="accent5">
                  <a:lumMod val="50000"/>
                </a:schemeClr>
              </a:solidFill>
              <a:effectLst/>
              <a:latin typeface="Arial" charset="0"/>
            </a:endParaRPr>
          </a:p>
        </p:txBody>
      </p:sp>
    </p:spTree>
    <p:extLst>
      <p:ext uri="{BB962C8B-B14F-4D97-AF65-F5344CB8AC3E}">
        <p14:creationId xmlns:p14="http://schemas.microsoft.com/office/powerpoint/2010/main" val="963901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Shape 242"/>
          <p:cNvPicPr preferRelativeResize="0"/>
          <p:nvPr/>
        </p:nvPicPr>
        <p:blipFill>
          <a:blip r:embed="rId3">
            <a:alphaModFix/>
          </a:blip>
          <a:stretch>
            <a:fillRect/>
          </a:stretch>
        </p:blipFill>
        <p:spPr>
          <a:xfrm>
            <a:off x="861532" y="203200"/>
            <a:ext cx="3390581" cy="6451603"/>
          </a:xfrm>
          <a:prstGeom prst="rect">
            <a:avLst/>
          </a:prstGeom>
          <a:noFill/>
          <a:ln>
            <a:noFill/>
          </a:ln>
        </p:spPr>
      </p:pic>
      <p:pic>
        <p:nvPicPr>
          <p:cNvPr id="243" name="Shape 243"/>
          <p:cNvPicPr preferRelativeResize="0"/>
          <p:nvPr/>
        </p:nvPicPr>
        <p:blipFill>
          <a:blip r:embed="rId4">
            <a:alphaModFix/>
          </a:blip>
          <a:stretch>
            <a:fillRect/>
          </a:stretch>
        </p:blipFill>
        <p:spPr>
          <a:xfrm>
            <a:off x="4602649" y="203200"/>
            <a:ext cx="3387927" cy="6451597"/>
          </a:xfrm>
          <a:prstGeom prst="rect">
            <a:avLst/>
          </a:prstGeom>
          <a:noFill/>
          <a:ln>
            <a:noFill/>
          </a:ln>
        </p:spPr>
      </p:pic>
      <p:pic>
        <p:nvPicPr>
          <p:cNvPr id="244" name="Shape 244"/>
          <p:cNvPicPr preferRelativeResize="0"/>
          <p:nvPr/>
        </p:nvPicPr>
        <p:blipFill>
          <a:blip r:embed="rId5">
            <a:alphaModFix/>
          </a:blip>
          <a:stretch>
            <a:fillRect/>
          </a:stretch>
        </p:blipFill>
        <p:spPr>
          <a:xfrm>
            <a:off x="8304943" y="203200"/>
            <a:ext cx="3432652" cy="6451597"/>
          </a:xfrm>
          <a:prstGeom prst="rect">
            <a:avLst/>
          </a:prstGeom>
          <a:noFill/>
          <a:ln>
            <a:noFill/>
          </a:ln>
        </p:spPr>
      </p:pic>
      <p:pic>
        <p:nvPicPr>
          <p:cNvPr id="245" name="Shape 245"/>
          <p:cNvPicPr preferRelativeResize="0"/>
          <p:nvPr/>
        </p:nvPicPr>
        <p:blipFill rotWithShape="1">
          <a:blip r:embed="rId6">
            <a:alphaModFix/>
          </a:blip>
          <a:srcRect/>
          <a:stretch/>
        </p:blipFill>
        <p:spPr>
          <a:xfrm>
            <a:off x="1922400" y="989300"/>
            <a:ext cx="8748400" cy="2384000"/>
          </a:xfrm>
          <a:prstGeom prst="rect">
            <a:avLst/>
          </a:prstGeom>
          <a:noFill/>
          <a:ln>
            <a:noFill/>
          </a:ln>
        </p:spPr>
      </p:pic>
    </p:spTree>
    <p:extLst>
      <p:ext uri="{BB962C8B-B14F-4D97-AF65-F5344CB8AC3E}">
        <p14:creationId xmlns:p14="http://schemas.microsoft.com/office/powerpoint/2010/main" val="548288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rotWithShape="1">
          <a:blip r:embed="rId3">
            <a:alphaModFix/>
          </a:blip>
          <a:srcRect/>
          <a:stretch/>
        </p:blipFill>
        <p:spPr>
          <a:xfrm>
            <a:off x="6507567" y="5109467"/>
            <a:ext cx="1325200" cy="1269200"/>
          </a:xfrm>
          <a:prstGeom prst="rect">
            <a:avLst/>
          </a:prstGeom>
          <a:noFill/>
          <a:ln>
            <a:noFill/>
          </a:ln>
        </p:spPr>
      </p:pic>
      <p:pic>
        <p:nvPicPr>
          <p:cNvPr id="251" name="Shape 251"/>
          <p:cNvPicPr preferRelativeResize="0"/>
          <p:nvPr/>
        </p:nvPicPr>
        <p:blipFill rotWithShape="1">
          <a:blip r:embed="rId4">
            <a:alphaModFix/>
          </a:blip>
          <a:srcRect/>
          <a:stretch/>
        </p:blipFill>
        <p:spPr>
          <a:xfrm>
            <a:off x="8056633" y="5092665"/>
            <a:ext cx="1906800" cy="1302800"/>
          </a:xfrm>
          <a:prstGeom prst="rect">
            <a:avLst/>
          </a:prstGeom>
          <a:noFill/>
          <a:ln>
            <a:noFill/>
          </a:ln>
        </p:spPr>
      </p:pic>
      <p:pic>
        <p:nvPicPr>
          <p:cNvPr id="252" name="Shape 252"/>
          <p:cNvPicPr preferRelativeResize="0"/>
          <p:nvPr/>
        </p:nvPicPr>
        <p:blipFill rotWithShape="1">
          <a:blip r:embed="rId5">
            <a:alphaModFix/>
          </a:blip>
          <a:srcRect/>
          <a:stretch/>
        </p:blipFill>
        <p:spPr>
          <a:xfrm>
            <a:off x="10064996" y="5034881"/>
            <a:ext cx="1730000" cy="1418400"/>
          </a:xfrm>
          <a:prstGeom prst="rect">
            <a:avLst/>
          </a:prstGeom>
          <a:noFill/>
          <a:ln>
            <a:noFill/>
          </a:ln>
        </p:spPr>
      </p:pic>
      <p:sp>
        <p:nvSpPr>
          <p:cNvPr id="253" name="Shape 253"/>
          <p:cNvSpPr txBox="1"/>
          <p:nvPr/>
        </p:nvSpPr>
        <p:spPr>
          <a:xfrm>
            <a:off x="6732600" y="614467"/>
            <a:ext cx="4746000" cy="3793600"/>
          </a:xfrm>
          <a:prstGeom prst="rect">
            <a:avLst/>
          </a:prstGeom>
          <a:noFill/>
          <a:ln>
            <a:noFill/>
          </a:ln>
        </p:spPr>
        <p:txBody>
          <a:bodyPr lIns="121900" tIns="60933" rIns="121900" bIns="60933" anchor="t" anchorCtr="0">
            <a:noAutofit/>
          </a:bodyPr>
          <a:lstStyle/>
          <a:p>
            <a:pPr>
              <a:buClr>
                <a:srgbClr val="18399A"/>
              </a:buClr>
              <a:buSzPct val="25000"/>
            </a:pPr>
            <a:r>
              <a:rPr lang="en" sz="4000" b="1">
                <a:solidFill>
                  <a:srgbClr val="FFFFFF"/>
                </a:solidFill>
                <a:latin typeface="Arial"/>
                <a:ea typeface="Arial"/>
                <a:cs typeface="Arial"/>
                <a:sym typeface="Arial"/>
              </a:rPr>
              <a:t>Statewide Partnership t</a:t>
            </a:r>
            <a:r>
              <a:rPr lang="en" sz="4000" b="1">
                <a:solidFill>
                  <a:srgbClr val="FFFFFF"/>
                </a:solidFill>
              </a:rPr>
              <a:t>o </a:t>
            </a:r>
            <a:r>
              <a:rPr lang="en" sz="4000" b="1">
                <a:solidFill>
                  <a:srgbClr val="FFFFFF"/>
                </a:solidFill>
                <a:latin typeface="Arial"/>
                <a:ea typeface="Arial"/>
                <a:cs typeface="Arial"/>
                <a:sym typeface="Arial"/>
              </a:rPr>
              <a:t>Connect &amp; Support </a:t>
            </a:r>
          </a:p>
          <a:p>
            <a:pPr>
              <a:buClr>
                <a:srgbClr val="18399A"/>
              </a:buClr>
              <a:buSzPct val="25000"/>
            </a:pPr>
            <a:r>
              <a:rPr lang="en" sz="4000" b="1">
                <a:solidFill>
                  <a:srgbClr val="FFFFFF"/>
                </a:solidFill>
                <a:latin typeface="Arial"/>
                <a:ea typeface="Arial"/>
                <a:cs typeface="Arial"/>
                <a:sym typeface="Arial"/>
              </a:rPr>
              <a:t>Alaska</a:t>
            </a:r>
            <a:r>
              <a:rPr lang="en" sz="4000" b="1">
                <a:solidFill>
                  <a:srgbClr val="FFFFFF"/>
                </a:solidFill>
              </a:rPr>
              <a:t>’s</a:t>
            </a:r>
            <a:r>
              <a:rPr lang="en" sz="4000" b="1">
                <a:solidFill>
                  <a:srgbClr val="FFFFFF"/>
                </a:solidFill>
                <a:latin typeface="Arial"/>
                <a:ea typeface="Arial"/>
                <a:cs typeface="Arial"/>
                <a:sym typeface="Arial"/>
              </a:rPr>
              <a:t> Educators </a:t>
            </a:r>
            <a:r>
              <a:rPr lang="en" sz="4000" b="1">
                <a:solidFill>
                  <a:srgbClr val="FFFFFF"/>
                </a:solidFill>
              </a:rPr>
              <a:t>Online</a:t>
            </a:r>
          </a:p>
        </p:txBody>
      </p:sp>
      <p:pic>
        <p:nvPicPr>
          <p:cNvPr id="254" name="Shape 254"/>
          <p:cNvPicPr preferRelativeResize="0"/>
          <p:nvPr/>
        </p:nvPicPr>
        <p:blipFill>
          <a:blip r:embed="rId6">
            <a:alphaModFix/>
          </a:blip>
          <a:stretch>
            <a:fillRect/>
          </a:stretch>
        </p:blipFill>
        <p:spPr>
          <a:xfrm>
            <a:off x="454066" y="1258801"/>
            <a:ext cx="5153332" cy="4500567"/>
          </a:xfrm>
          <a:prstGeom prst="rect">
            <a:avLst/>
          </a:prstGeom>
          <a:noFill/>
          <a:ln>
            <a:noFill/>
          </a:ln>
        </p:spPr>
      </p:pic>
      <p:pic>
        <p:nvPicPr>
          <p:cNvPr id="255" name="Shape 255"/>
          <p:cNvPicPr preferRelativeResize="0"/>
          <p:nvPr/>
        </p:nvPicPr>
        <p:blipFill rotWithShape="1">
          <a:blip r:embed="rId7">
            <a:alphaModFix/>
          </a:blip>
          <a:srcRect/>
          <a:stretch/>
        </p:blipFill>
        <p:spPr>
          <a:xfrm>
            <a:off x="1305533" y="1994933"/>
            <a:ext cx="3450400" cy="676400"/>
          </a:xfrm>
          <a:prstGeom prst="rect">
            <a:avLst/>
          </a:prstGeom>
          <a:noFill/>
          <a:ln>
            <a:noFill/>
          </a:ln>
        </p:spPr>
      </p:pic>
    </p:spTree>
    <p:extLst>
      <p:ext uri="{BB962C8B-B14F-4D97-AF65-F5344CB8AC3E}">
        <p14:creationId xmlns:p14="http://schemas.microsoft.com/office/powerpoint/2010/main" val="1646278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Shape 260"/>
          <p:cNvPicPr preferRelativeResize="0"/>
          <p:nvPr/>
        </p:nvPicPr>
        <p:blipFill>
          <a:blip r:embed="rId3">
            <a:alphaModFix/>
          </a:blip>
          <a:stretch>
            <a:fillRect/>
          </a:stretch>
        </p:blipFill>
        <p:spPr>
          <a:xfrm>
            <a:off x="861532" y="203200"/>
            <a:ext cx="3390581" cy="6451603"/>
          </a:xfrm>
          <a:prstGeom prst="rect">
            <a:avLst/>
          </a:prstGeom>
          <a:noFill/>
          <a:ln>
            <a:noFill/>
          </a:ln>
        </p:spPr>
      </p:pic>
      <p:pic>
        <p:nvPicPr>
          <p:cNvPr id="261" name="Shape 261"/>
          <p:cNvPicPr preferRelativeResize="0"/>
          <p:nvPr/>
        </p:nvPicPr>
        <p:blipFill>
          <a:blip r:embed="rId4">
            <a:alphaModFix/>
          </a:blip>
          <a:stretch>
            <a:fillRect/>
          </a:stretch>
        </p:blipFill>
        <p:spPr>
          <a:xfrm>
            <a:off x="4602649" y="203200"/>
            <a:ext cx="3387927" cy="6451597"/>
          </a:xfrm>
          <a:prstGeom prst="rect">
            <a:avLst/>
          </a:prstGeom>
          <a:noFill/>
          <a:ln>
            <a:noFill/>
          </a:ln>
        </p:spPr>
      </p:pic>
      <p:pic>
        <p:nvPicPr>
          <p:cNvPr id="262" name="Shape 262"/>
          <p:cNvPicPr preferRelativeResize="0"/>
          <p:nvPr/>
        </p:nvPicPr>
        <p:blipFill>
          <a:blip r:embed="rId5">
            <a:alphaModFix/>
          </a:blip>
          <a:stretch>
            <a:fillRect/>
          </a:stretch>
        </p:blipFill>
        <p:spPr>
          <a:xfrm>
            <a:off x="8304943" y="203200"/>
            <a:ext cx="3432652" cy="6451597"/>
          </a:xfrm>
          <a:prstGeom prst="rect">
            <a:avLst/>
          </a:prstGeom>
          <a:noFill/>
          <a:ln>
            <a:noFill/>
          </a:ln>
        </p:spPr>
      </p:pic>
      <p:sp>
        <p:nvSpPr>
          <p:cNvPr id="263" name="Shape 263"/>
          <p:cNvSpPr txBox="1"/>
          <p:nvPr/>
        </p:nvSpPr>
        <p:spPr>
          <a:xfrm>
            <a:off x="-147900" y="2554400"/>
            <a:ext cx="12340000" cy="1222400"/>
          </a:xfrm>
          <a:prstGeom prst="rect">
            <a:avLst/>
          </a:prstGeom>
          <a:solidFill>
            <a:srgbClr val="EFEFEF"/>
          </a:solidFill>
          <a:ln>
            <a:noFill/>
          </a:ln>
        </p:spPr>
        <p:txBody>
          <a:bodyPr lIns="121900" tIns="121900" rIns="121900" bIns="121900" anchor="t" anchorCtr="0">
            <a:noAutofit/>
          </a:bodyPr>
          <a:lstStyle/>
          <a:p>
            <a:pPr algn="ctr"/>
            <a:r>
              <a:rPr lang="en" sz="6400">
                <a:solidFill>
                  <a:srgbClr val="18399A"/>
                </a:solidFill>
              </a:rPr>
              <a:t>Network of Alaskan Educators</a:t>
            </a:r>
          </a:p>
        </p:txBody>
      </p:sp>
    </p:spTree>
    <p:extLst>
      <p:ext uri="{BB962C8B-B14F-4D97-AF65-F5344CB8AC3E}">
        <p14:creationId xmlns:p14="http://schemas.microsoft.com/office/powerpoint/2010/main" val="1589667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52733" y="314345"/>
            <a:ext cx="11360800" cy="834800"/>
          </a:xfrm>
          <a:prstGeom prst="rect">
            <a:avLst/>
          </a:prstGeom>
          <a:noFill/>
          <a:ln>
            <a:noFill/>
          </a:ln>
        </p:spPr>
        <p:txBody>
          <a:bodyPr vert="horz" lIns="121900" tIns="121900" rIns="121900" bIns="121900" rtlCol="0" anchor="t" anchorCtr="0">
            <a:noAutofit/>
          </a:bodyPr>
          <a:lstStyle/>
          <a:p>
            <a:pPr>
              <a:buSzPct val="25000"/>
            </a:pPr>
            <a:r>
              <a:rPr lang="en" sz="3200">
                <a:solidFill>
                  <a:srgbClr val="18399A"/>
                </a:solidFill>
                <a:latin typeface="Arial"/>
                <a:ea typeface="Arial"/>
                <a:cs typeface="Arial"/>
                <a:sym typeface="Arial"/>
              </a:rPr>
              <a:t>What Can Educators Do There?</a:t>
            </a:r>
          </a:p>
        </p:txBody>
      </p:sp>
      <p:sp>
        <p:nvSpPr>
          <p:cNvPr id="269" name="Shape 269"/>
          <p:cNvSpPr txBox="1"/>
          <p:nvPr/>
        </p:nvSpPr>
        <p:spPr>
          <a:xfrm>
            <a:off x="12659033" y="2032367"/>
            <a:ext cx="9791199" cy="1142400"/>
          </a:xfrm>
          <a:prstGeom prst="rect">
            <a:avLst/>
          </a:prstGeom>
          <a:noFill/>
          <a:ln>
            <a:noFill/>
          </a:ln>
        </p:spPr>
        <p:txBody>
          <a:bodyPr lIns="121900" tIns="121900" rIns="121900" bIns="121900" anchor="t" anchorCtr="0">
            <a:noAutofit/>
          </a:bodyPr>
          <a:lstStyle/>
          <a:p>
            <a:pPr>
              <a:buClr>
                <a:srgbClr val="000000"/>
              </a:buClr>
            </a:pPr>
            <a:endParaRPr sz="1867">
              <a:solidFill>
                <a:srgbClr val="000000"/>
              </a:solidFill>
              <a:latin typeface="Arial"/>
              <a:ea typeface="Arial"/>
              <a:cs typeface="Arial"/>
              <a:sym typeface="Arial"/>
            </a:endParaRPr>
          </a:p>
        </p:txBody>
      </p:sp>
      <p:sp>
        <p:nvSpPr>
          <p:cNvPr id="270" name="Shape 270"/>
          <p:cNvSpPr txBox="1">
            <a:spLocks noGrp="1"/>
          </p:cNvSpPr>
          <p:nvPr>
            <p:ph type="body" idx="1"/>
          </p:nvPr>
        </p:nvSpPr>
        <p:spPr>
          <a:xfrm>
            <a:off x="334967" y="1047533"/>
            <a:ext cx="6099600" cy="5366400"/>
          </a:xfrm>
          <a:prstGeom prst="rect">
            <a:avLst/>
          </a:prstGeom>
          <a:noFill/>
          <a:ln>
            <a:noFill/>
          </a:ln>
        </p:spPr>
        <p:txBody>
          <a:bodyPr vert="horz" lIns="121900" tIns="121900" rIns="121900" bIns="121900" rtlCol="0" anchor="t" anchorCtr="0">
            <a:noAutofit/>
          </a:bodyPr>
          <a:lstStyle/>
          <a:p>
            <a:pPr marL="380990" indent="-347125">
              <a:spcAft>
                <a:spcPts val="0"/>
              </a:spcAft>
              <a:buSzPct val="100000"/>
              <a:buFont typeface="Arial"/>
              <a:buChar char="•"/>
            </a:pPr>
            <a:r>
              <a:rPr lang="en" sz="2667">
                <a:solidFill>
                  <a:srgbClr val="18399A"/>
                </a:solidFill>
                <a:highlight>
                  <a:srgbClr val="FFFFFF"/>
                </a:highlight>
                <a:latin typeface="Arial"/>
                <a:ea typeface="Arial"/>
                <a:cs typeface="Arial"/>
                <a:sym typeface="Arial"/>
              </a:rPr>
              <a:t>Watch award-winning videos of effective teaching </a:t>
            </a:r>
          </a:p>
          <a:p>
            <a:pPr marL="380990" indent="-347125">
              <a:spcBef>
                <a:spcPts val="2133"/>
              </a:spcBef>
              <a:spcAft>
                <a:spcPts val="0"/>
              </a:spcAft>
              <a:buSzPct val="100000"/>
              <a:buFont typeface="Arial"/>
              <a:buChar char="•"/>
            </a:pPr>
            <a:r>
              <a:rPr lang="en" sz="2667">
                <a:solidFill>
                  <a:srgbClr val="18399A"/>
                </a:solidFill>
                <a:highlight>
                  <a:srgbClr val="FFFFFF"/>
                </a:highlight>
                <a:latin typeface="Arial"/>
                <a:ea typeface="Arial"/>
                <a:cs typeface="Arial"/>
                <a:sym typeface="Arial"/>
              </a:rPr>
              <a:t>Gain ideas for lessons &amp; view new teaching strategies </a:t>
            </a:r>
          </a:p>
          <a:p>
            <a:pPr marL="380990" indent="-347125">
              <a:spcBef>
                <a:spcPts val="2133"/>
              </a:spcBef>
              <a:spcAft>
                <a:spcPts val="0"/>
              </a:spcAft>
              <a:buSzPct val="100000"/>
              <a:buFont typeface="Arial"/>
              <a:buChar char="•"/>
            </a:pPr>
            <a:r>
              <a:rPr lang="en" sz="2667">
                <a:solidFill>
                  <a:srgbClr val="18399A"/>
                </a:solidFill>
                <a:highlight>
                  <a:srgbClr val="FFFFFF"/>
                </a:highlight>
                <a:latin typeface="Arial"/>
                <a:ea typeface="Arial"/>
                <a:cs typeface="Arial"/>
                <a:sym typeface="Arial"/>
              </a:rPr>
              <a:t>Create or join groups to connect with other teachers across Alaska around instruction</a:t>
            </a:r>
          </a:p>
          <a:p>
            <a:pPr marL="380990" indent="-347125">
              <a:spcBef>
                <a:spcPts val="2133"/>
              </a:spcBef>
              <a:spcAft>
                <a:spcPts val="0"/>
              </a:spcAft>
              <a:buSzPct val="100000"/>
              <a:buFont typeface="Arial"/>
              <a:buChar char="•"/>
            </a:pPr>
            <a:r>
              <a:rPr lang="en" sz="2667">
                <a:solidFill>
                  <a:srgbClr val="18399A"/>
                </a:solidFill>
                <a:highlight>
                  <a:srgbClr val="FFFFFF"/>
                </a:highlight>
                <a:latin typeface="Arial"/>
                <a:ea typeface="Arial"/>
                <a:cs typeface="Arial"/>
                <a:sym typeface="Arial"/>
              </a:rPr>
              <a:t>Get modern, personalized professional learning from anywhere</a:t>
            </a:r>
          </a:p>
        </p:txBody>
      </p:sp>
      <p:pic>
        <p:nvPicPr>
          <p:cNvPr id="271" name="Shape 271"/>
          <p:cNvPicPr preferRelativeResize="0"/>
          <p:nvPr/>
        </p:nvPicPr>
        <p:blipFill>
          <a:blip r:embed="rId3">
            <a:alphaModFix/>
          </a:blip>
          <a:stretch>
            <a:fillRect/>
          </a:stretch>
        </p:blipFill>
        <p:spPr>
          <a:xfrm>
            <a:off x="6391958" y="58834"/>
            <a:ext cx="5965173" cy="6544900"/>
          </a:xfrm>
          <a:prstGeom prst="rect">
            <a:avLst/>
          </a:prstGeom>
          <a:noFill/>
          <a:ln>
            <a:noFill/>
          </a:ln>
        </p:spPr>
      </p:pic>
    </p:spTree>
    <p:extLst>
      <p:ext uri="{BB962C8B-B14F-4D97-AF65-F5344CB8AC3E}">
        <p14:creationId xmlns:p14="http://schemas.microsoft.com/office/powerpoint/2010/main" val="22239046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1_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1_REL NW presentation_fall 2015">
  <a:themeElements>
    <a:clrScheme name="REL">
      <a:dk1>
        <a:sysClr val="windowText" lastClr="000000"/>
      </a:dk1>
      <a:lt1>
        <a:sysClr val="window" lastClr="FFFFFF"/>
      </a:lt1>
      <a:dk2>
        <a:srgbClr val="00549F"/>
      </a:dk2>
      <a:lt2>
        <a:srgbClr val="BFBFBF"/>
      </a:lt2>
      <a:accent1>
        <a:srgbClr val="00ABBD"/>
      </a:accent1>
      <a:accent2>
        <a:srgbClr val="007A87"/>
      </a:accent2>
      <a:accent3>
        <a:srgbClr val="92D400"/>
      </a:accent3>
      <a:accent4>
        <a:srgbClr val="007934"/>
      </a:accent4>
      <a:accent5>
        <a:srgbClr val="FFFFFF"/>
      </a:accent5>
      <a:accent6>
        <a:srgbClr val="FFFFFF"/>
      </a:accent6>
      <a:hlink>
        <a:srgbClr val="00549F"/>
      </a:hlink>
      <a:folHlink>
        <a:srgbClr val="FFFFFF"/>
      </a:folHlink>
    </a:clrScheme>
    <a:fontScheme name="REL NW">
      <a:majorFont>
        <a:latin typeface="Arial"/>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ASDgeneral_template_StandardAqua">
  <a:themeElements>
    <a:clrScheme name="ASD theme">
      <a:dk1>
        <a:sysClr val="windowText" lastClr="000000"/>
      </a:dk1>
      <a:lt1>
        <a:sysClr val="window" lastClr="FFFFFF"/>
      </a:lt1>
      <a:dk2>
        <a:srgbClr val="5D7E8D"/>
      </a:dk2>
      <a:lt2>
        <a:srgbClr val="F1E9DA"/>
      </a:lt2>
      <a:accent1>
        <a:srgbClr val="455E74"/>
      </a:accent1>
      <a:accent2>
        <a:srgbClr val="AD7836"/>
      </a:accent2>
      <a:accent3>
        <a:srgbClr val="EDCC49"/>
      </a:accent3>
      <a:accent4>
        <a:srgbClr val="001E5C"/>
      </a:accent4>
      <a:accent5>
        <a:srgbClr val="DA8B20"/>
      </a:accent5>
      <a:accent6>
        <a:srgbClr val="394792"/>
      </a:accent6>
      <a:hlink>
        <a:srgbClr val="AD7836"/>
      </a:hlink>
      <a:folHlink>
        <a:srgbClr val="AD783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2682</Words>
  <Application>Microsoft Office PowerPoint</Application>
  <PresentationFormat>Widescreen</PresentationFormat>
  <Paragraphs>267</Paragraphs>
  <Slides>43</Slides>
  <Notes>34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43</vt:i4>
      </vt:variant>
    </vt:vector>
  </HeadingPairs>
  <TitlesOfParts>
    <vt:vector size="59" baseType="lpstr">
      <vt:lpstr>Arial</vt:lpstr>
      <vt:lpstr>Calibri</vt:lpstr>
      <vt:lpstr>Calibri Light</vt:lpstr>
      <vt:lpstr>Courier New</vt:lpstr>
      <vt:lpstr>Franklin Gothic Book</vt:lpstr>
      <vt:lpstr>Franklin Gothic Demi</vt:lpstr>
      <vt:lpstr>Lato</vt:lpstr>
      <vt:lpstr>Palatino Linotype</vt:lpstr>
      <vt:lpstr>Playfair Display</vt:lpstr>
      <vt:lpstr>Short Stack</vt:lpstr>
      <vt:lpstr>Wingdings</vt:lpstr>
      <vt:lpstr>Office Theme</vt:lpstr>
      <vt:lpstr>Blue Segoe 4-3 template-template_April-17-2007</vt:lpstr>
      <vt:lpstr>1_Blue Segoe 4-3 template-template_April-17-2007</vt:lpstr>
      <vt:lpstr>1_REL NW presentation_fall 2015</vt:lpstr>
      <vt:lpstr>1_ASDgeneral_template_StandardAqua</vt:lpstr>
      <vt:lpstr>PowerPoint Presentation</vt:lpstr>
      <vt:lpstr> Mission: Leadership, Unity &amp; Advocacy for Public Education </vt:lpstr>
      <vt:lpstr>PowerPoint Presentation</vt:lpstr>
      <vt:lpstr>PowerPoint Presentation</vt:lpstr>
      <vt:lpstr>PowerPoint Presentation</vt:lpstr>
      <vt:lpstr>PowerPoint Presentation</vt:lpstr>
      <vt:lpstr>PowerPoint Presentation</vt:lpstr>
      <vt:lpstr>PowerPoint Presentation</vt:lpstr>
      <vt:lpstr>What Can Educators Do There?</vt:lpstr>
      <vt:lpstr>Groups</vt:lpstr>
      <vt:lpstr>Learning Pathways</vt:lpstr>
      <vt:lpstr>PowerPoint Presentation</vt:lpstr>
      <vt:lpstr>Why am I excited about AkPLN?</vt:lpstr>
      <vt:lpstr>PowerPoint Presentation</vt:lpstr>
      <vt:lpstr>PowerPoint Presentation</vt:lpstr>
      <vt:lpstr>PowerPoint Presentation</vt:lpstr>
      <vt:lpstr>AkPLN Usage Data – Site Visits</vt:lpstr>
      <vt:lpstr>AkPLN Usage Data – Video Plays</vt:lpstr>
      <vt:lpstr>PowerPoint Presentation</vt:lpstr>
      <vt:lpstr>PowerPoint Presentation</vt:lpstr>
      <vt:lpstr>PowerPoint Presentation</vt:lpstr>
      <vt:lpstr>PowerPoint Presentation</vt:lpstr>
      <vt:lpstr>PowerPoint Presentation</vt:lpstr>
      <vt:lpstr>Kenai Peninsula Borough School District Alaska Superintendents Association (ASA)</vt:lpstr>
      <vt:lpstr>KPBSD Students</vt:lpstr>
      <vt:lpstr>KPBSD Graduation Rate</vt:lpstr>
      <vt:lpstr>KPBSD Students Earning Industry  Certifications in FY15</vt:lpstr>
      <vt:lpstr>Thank You!   Questions?</vt:lpstr>
      <vt:lpstr>PowerPoint Presentation</vt:lpstr>
      <vt:lpstr>PowerPoint Presentation</vt:lpstr>
      <vt:lpstr>Data Dashboard Anchorage School District</vt:lpstr>
      <vt:lpstr>PowerPoint Presentation</vt:lpstr>
      <vt:lpstr>Purpose of Dashboard</vt:lpstr>
      <vt:lpstr>PowerPoint Presentation</vt:lpstr>
      <vt:lpstr>PowerPoint Presentation</vt:lpstr>
      <vt:lpstr>PowerPoint Presentation</vt:lpstr>
      <vt:lpstr>PowerPoint Presentation</vt:lpstr>
      <vt:lpstr>Measures of Academic Performance (MAP)</vt:lpstr>
      <vt:lpstr>Data Dashboard</vt:lpstr>
      <vt:lpstr>Alaska State Policy Research Alliance (ASPRA)</vt:lpstr>
      <vt:lpstr>Superintendent turnover varies dramatically</vt:lpstr>
      <vt:lpstr>Leadership turnover matters</vt:lpstr>
      <vt:lpstr>Thank You!   Questions?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Patrick Fitzgerald</cp:lastModifiedBy>
  <cp:revision>42</cp:revision>
  <dcterms:created xsi:type="dcterms:W3CDTF">2017-04-06T22:54:49Z</dcterms:created>
  <dcterms:modified xsi:type="dcterms:W3CDTF">2017-04-08T22:50:00Z</dcterms:modified>
  <cp:category/>
</cp:coreProperties>
</file>