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3" r:id="rId1"/>
  </p:sldMasterIdLst>
  <p:notesMasterIdLst>
    <p:notesMasterId r:id="rId9"/>
  </p:notesMasterIdLst>
  <p:handoutMasterIdLst>
    <p:handoutMasterId r:id="rId10"/>
  </p:handoutMasterIdLst>
  <p:sldIdLst>
    <p:sldId id="511" r:id="rId2"/>
    <p:sldId id="505" r:id="rId3"/>
    <p:sldId id="507" r:id="rId4"/>
    <p:sldId id="508" r:id="rId5"/>
    <p:sldId id="512" r:id="rId6"/>
    <p:sldId id="513" r:id="rId7"/>
    <p:sldId id="514" r:id="rId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33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6" autoAdjust="0"/>
    <p:restoredTop sz="80145" autoAdjust="0"/>
  </p:normalViewPr>
  <p:slideViewPr>
    <p:cSldViewPr>
      <p:cViewPr>
        <p:scale>
          <a:sx n="75" d="100"/>
          <a:sy n="75" d="100"/>
        </p:scale>
        <p:origin x="-1086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3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832" y="-114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582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2" cy="480388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 smtClean="0"/>
            </a:lvl1pPr>
          </a:lstStyle>
          <a:p>
            <a:pPr>
              <a:defRPr/>
            </a:pPr>
            <a:fld id="{B3FB5D5D-904B-4D31-B6EC-A66BE061B67D}" type="datetimeFigureOut">
              <a:rPr lang="en-US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173"/>
            <a:ext cx="3170582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2" cy="480388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0D55D9AD-B00E-4257-ABB1-A07CD29B2E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3" y="0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A22E8CF-35F9-45B6-A9F1-AABE69947EB0}" type="datetimeFigureOut">
              <a:rPr lang="en-US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7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119173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>
              <a:defRPr sz="1300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3" y="9119173"/>
            <a:ext cx="3170582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324A8DE-E80A-4741-9792-5DDDE2580A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400800" cy="762000"/>
          </a:xfrm>
        </p:spPr>
        <p:txBody>
          <a:bodyPr>
            <a:normAutofit/>
          </a:bodyPr>
          <a:lstStyle>
            <a:lvl1pPr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4824"/>
            <a:ext cx="1295400" cy="105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BE6C66-82BE-4B67-8206-C968923F9CA7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477435-11A6-4509-A9F4-29CF902D87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4824"/>
            <a:ext cx="1295400" cy="105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814F30-D2BD-4A29-8389-8D6DE4B85BFE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CF35A-861C-42B7-9EA2-4AB33DCDB0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 rot="5400000">
            <a:off x="8475868" y="356898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8879F6-B560-4F35-8784-CE1427B131F1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372249-BF7A-4C00-8F5E-E17E26548B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4824"/>
            <a:ext cx="1295400" cy="105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 rot="5400000">
            <a:off x="8475868" y="356898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91DF6-5043-44D2-BB6A-3082C8221DD8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3778CC-4DCA-4E68-A73D-A0D8E28EA4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4824"/>
            <a:ext cx="1295400" cy="105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 rot="5400000">
            <a:off x="8475868" y="356898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01FE5-C520-4217-BEB2-29C5A7D9A3CC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B9023-1EC9-4F14-9293-D98D48C226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4824"/>
            <a:ext cx="1295400" cy="105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 rot="5400000">
            <a:off x="8475868" y="356898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DRAFT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43400"/>
            <a:ext cx="822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814F30-D2BD-4A29-8389-8D6DE4B85BFE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DCF35A-861C-42B7-9EA2-4AB33DCDB0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10" r:id="rId3"/>
    <p:sldLayoutId id="2147483705" r:id="rId4"/>
    <p:sldLayoutId id="2147483707" r:id="rId5"/>
    <p:sldLayoutId id="2147483708" r:id="rId6"/>
  </p:sldLayoutIdLst>
  <p:transition spd="med">
    <p:fade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553200" cy="762000"/>
          </a:xfrm>
        </p:spPr>
        <p:txBody>
          <a:bodyPr>
            <a:noAutofit/>
          </a:bodyPr>
          <a:lstStyle/>
          <a:p>
            <a:pPr lvl="0"/>
            <a:r>
              <a:rPr lang="en-US" sz="2200" dirty="0" smtClean="0"/>
              <a:t>Profit share graph Assumptions</a:t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458200" cy="167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ANS West Coast Price range </a:t>
            </a:r>
          </a:p>
          <a:p>
            <a:pPr lvl="1"/>
            <a:r>
              <a:rPr lang="en-US" sz="1600" dirty="0" smtClean="0"/>
              <a:t>from $75/bbl to $120/bbl in increments of $5/bbl</a:t>
            </a:r>
          </a:p>
          <a:p>
            <a:r>
              <a:rPr lang="en-US" sz="2000" dirty="0" smtClean="0"/>
              <a:t>Costs are constant through price range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3200400" cy="221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26" y="1447800"/>
            <a:ext cx="709314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Profit Share under Status Quo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60960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Profit: Gross Value at Market (minus) Transportation Costs  (minus) Lease Expenditures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1066800" y="1371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Profit Share under SB49 Unitized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60960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Profit: Gross Value at Market (minus) Transportation Costs  (minus) Lease Expenditures</a:t>
            </a:r>
            <a:endParaRPr lang="en-US" sz="1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283" y="1524000"/>
            <a:ext cx="705783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1066800" y="1447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Profit Share under SB49 </a:t>
            </a:r>
            <a:br>
              <a:rPr lang="en-US" sz="2800" dirty="0" smtClean="0"/>
            </a:br>
            <a:r>
              <a:rPr lang="en-US" sz="2800" dirty="0" smtClean="0"/>
              <a:t>Non-Unitized Fields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66800" y="60960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Profit: Gross Value at Market (minus) Transportation Costs  (minus) Lease Expenditures</a:t>
            </a:r>
            <a:endParaRPr lang="en-US" sz="1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524" y="1524000"/>
            <a:ext cx="70313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066800" y="1447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Profit minus Royalty Share under Status Quo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6123801"/>
            <a:ext cx="83820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Profit minus Royalty: Gross Value at Market (minus) Transportation Costs  (minus) Lease Expenditures (minus) Royalty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>
          <a:xfrm>
            <a:off x="1066800" y="1371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26" y="1524000"/>
            <a:ext cx="709314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066800" y="1447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Profit minus Royalty Share under SB49 Unitized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66800" y="1447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9283" y="1524000"/>
            <a:ext cx="705783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066800" y="1447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6123801"/>
            <a:ext cx="83820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Profit minus Royalty: Gross Value at Market (minus) Transportation Costs  (minus) Lease Expenditures (minus) Royalty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Profit minus Royalty Share under SB49 </a:t>
            </a:r>
            <a:br>
              <a:rPr lang="en-US" sz="2800" dirty="0" smtClean="0"/>
            </a:br>
            <a:r>
              <a:rPr lang="en-US" sz="2800" dirty="0" smtClean="0"/>
              <a:t>Non-Unitized Fields 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AEA9F-139E-4770-BDAA-1B27C9E9541E}" type="datetime1">
              <a:rPr lang="en-US" smtClean="0"/>
              <a:pPr>
                <a:defRPr/>
              </a:pPr>
              <a:t>4/8/2011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2E10E-6CCE-471F-91DD-5EBBE8FF454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6800" y="1447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524" y="1524000"/>
            <a:ext cx="703135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066800" y="14478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6123801"/>
            <a:ext cx="8382000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Profit minus Royalty: Gross Value at Market (minus) Transportation Costs  (minus) Lease Expenditures (minus) Royalty</a:t>
            </a:r>
            <a:endParaRPr lang="en-US" sz="1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nRese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EconResearch</Template>
  <TotalTime>0</TotalTime>
  <Words>190</Words>
  <Application>Microsoft Office PowerPoint</Application>
  <PresentationFormat>On-screen Show (4:3)</PresentationFormat>
  <Paragraphs>30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EconResearch</vt:lpstr>
      <vt:lpstr>Profit share graph Assumptions </vt:lpstr>
      <vt:lpstr>Profit Share under Status Quo </vt:lpstr>
      <vt:lpstr>Profit Share under SB49 Unitized Fields</vt:lpstr>
      <vt:lpstr>Profit Share under SB49  Non-Unitized Fields</vt:lpstr>
      <vt:lpstr>Profit minus Royalty Share under Status Quo </vt:lpstr>
      <vt:lpstr>Profit minus Royalty Share under SB49 Unitized Fields</vt:lpstr>
      <vt:lpstr>Profit minus Royalty Share under SB49  Non-Unitized Fields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2011-03-10T22:10:47Z</dcterms:created>
  <dcterms:modified xsi:type="dcterms:W3CDTF">2011-04-09T01:49:18Z</dcterms:modified>
</cp:coreProperties>
</file>