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311" r:id="rId3"/>
    <p:sldId id="312" r:id="rId4"/>
    <p:sldId id="295" r:id="rId5"/>
    <p:sldId id="307" r:id="rId6"/>
    <p:sldId id="310" r:id="rId7"/>
    <p:sldId id="305" r:id="rId8"/>
    <p:sldId id="270" r:id="rId9"/>
    <p:sldId id="271" r:id="rId10"/>
    <p:sldId id="272" r:id="rId11"/>
    <p:sldId id="273" r:id="rId12"/>
    <p:sldId id="286" r:id="rId13"/>
    <p:sldId id="288" r:id="rId14"/>
    <p:sldId id="290" r:id="rId15"/>
    <p:sldId id="313" r:id="rId16"/>
    <p:sldId id="325" r:id="rId17"/>
    <p:sldId id="335" r:id="rId18"/>
    <p:sldId id="338" r:id="rId19"/>
    <p:sldId id="346" r:id="rId20"/>
    <p:sldId id="347" r:id="rId21"/>
    <p:sldId id="348" r:id="rId22"/>
    <p:sldId id="349" r:id="rId23"/>
    <p:sldId id="351" r:id="rId24"/>
    <p:sldId id="352" r:id="rId25"/>
    <p:sldId id="353" r:id="rId26"/>
    <p:sldId id="354" r:id="rId27"/>
    <p:sldId id="344" r:id="rId28"/>
    <p:sldId id="345" r:id="rId29"/>
    <p:sldId id="329" r:id="rId30"/>
    <p:sldId id="341" r:id="rId31"/>
    <p:sldId id="324" r:id="rId32"/>
    <p:sldId id="287" r:id="rId33"/>
    <p:sldId id="321" r:id="rId34"/>
    <p:sldId id="322" r:id="rId35"/>
    <p:sldId id="333" r:id="rId36"/>
    <p:sldId id="334" r:id="rId37"/>
    <p:sldId id="343" r:id="rId38"/>
    <p:sldId id="332" r:id="rId39"/>
    <p:sldId id="331" r:id="rId40"/>
    <p:sldId id="330" r:id="rId41"/>
    <p:sldId id="318" r:id="rId42"/>
    <p:sldId id="282" r:id="rId43"/>
    <p:sldId id="283" r:id="rId44"/>
    <p:sldId id="302" r:id="rId45"/>
    <p:sldId id="292" r:id="rId4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9091"/>
    <a:srgbClr val="C0C0C0"/>
    <a:srgbClr val="DDDDDD"/>
    <a:srgbClr val="D27C26"/>
    <a:srgbClr val="666666"/>
    <a:srgbClr val="003399"/>
    <a:srgbClr val="959CA1"/>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78" autoAdjust="0"/>
    <p:restoredTop sz="94709" autoAdjust="0"/>
  </p:normalViewPr>
  <p:slideViewPr>
    <p:cSldViewPr snapToGrid="0">
      <p:cViewPr>
        <p:scale>
          <a:sx n="70" d="100"/>
          <a:sy n="70" d="100"/>
        </p:scale>
        <p:origin x="-2370" y="-480"/>
      </p:cViewPr>
      <p:guideLst>
        <p:guide orient="horz" pos="2864"/>
        <p:guide pos="5571"/>
        <p:guide pos="5297"/>
        <p:guide pos="8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3192"/>
    </p:cViewPr>
  </p:sorterViewPr>
  <p:notesViewPr>
    <p:cSldViewPr snapToGrid="0">
      <p:cViewPr varScale="1">
        <p:scale>
          <a:sx n="77" d="100"/>
          <a:sy n="77" d="100"/>
        </p:scale>
        <p:origin x="-1296" y="-96"/>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defTabSz="966788">
              <a:defRPr sz="1200">
                <a:latin typeface="Arial" pitchFamily="34" charset="0"/>
              </a:defRPr>
            </a:lvl1pPr>
          </a:lstStyle>
          <a:p>
            <a:pPr>
              <a:defRPr/>
            </a:pPr>
            <a:endParaRPr lang="en-US"/>
          </a:p>
        </p:txBody>
      </p:sp>
      <p:sp>
        <p:nvSpPr>
          <p:cNvPr id="27651"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defTabSz="966788">
              <a:defRPr sz="1200">
                <a:latin typeface="Arial" pitchFamily="34" charset="0"/>
              </a:defRPr>
            </a:lvl1pPr>
          </a:lstStyle>
          <a:p>
            <a:pPr>
              <a:defRPr/>
            </a:pPr>
            <a:endParaRPr lang="en-US"/>
          </a:p>
        </p:txBody>
      </p:sp>
      <p:sp>
        <p:nvSpPr>
          <p:cNvPr id="27652" name="Rectangle 4"/>
          <p:cNvSpPr>
            <a:spLocks noGrp="1" noChangeArrowheads="1"/>
          </p:cNvSpPr>
          <p:nvPr>
            <p:ph type="ftr" sz="quarter" idx="2"/>
          </p:nvPr>
        </p:nvSpPr>
        <p:spPr bwMode="auto">
          <a:xfrm>
            <a:off x="0" y="9118600"/>
            <a:ext cx="3170238" cy="4810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defTabSz="966788">
              <a:defRPr sz="1200">
                <a:latin typeface="Arial" pitchFamily="34" charset="0"/>
              </a:defRPr>
            </a:lvl1pPr>
          </a:lstStyle>
          <a:p>
            <a:pPr>
              <a:defRPr/>
            </a:pPr>
            <a:endParaRPr lang="en-US"/>
          </a:p>
        </p:txBody>
      </p:sp>
      <p:sp>
        <p:nvSpPr>
          <p:cNvPr id="27653"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defTabSz="966788">
              <a:defRPr sz="1200">
                <a:latin typeface="Arial" pitchFamily="34" charset="0"/>
              </a:defRPr>
            </a:lvl1pPr>
          </a:lstStyle>
          <a:p>
            <a:pPr>
              <a:defRPr/>
            </a:pPr>
            <a:fld id="{B7E479FE-0D79-402C-9097-DB72237C184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defTabSz="947738">
              <a:defRPr sz="1200">
                <a:latin typeface="Arial" pitchFamily="34" charset="0"/>
              </a:defRPr>
            </a:lvl1pPr>
          </a:lstStyle>
          <a:p>
            <a:pPr>
              <a:defRPr/>
            </a:pPr>
            <a:endParaRPr lang="en-US"/>
          </a:p>
        </p:txBody>
      </p:sp>
      <p:sp>
        <p:nvSpPr>
          <p:cNvPr id="51203"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lgn="r" defTabSz="947738">
              <a:defRPr sz="1200">
                <a:latin typeface="Arial" pitchFamily="34"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defTabSz="947738">
              <a:defRPr sz="1200">
                <a:latin typeface="Arial" pitchFamily="34" charset="0"/>
              </a:defRPr>
            </a:lvl1pPr>
          </a:lstStyle>
          <a:p>
            <a:pPr>
              <a:defRPr/>
            </a:pPr>
            <a:endParaRPr lang="en-US"/>
          </a:p>
        </p:txBody>
      </p:sp>
      <p:sp>
        <p:nvSpPr>
          <p:cNvPr id="51207"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algn="r" defTabSz="947738">
              <a:defRPr sz="1200">
                <a:latin typeface="Arial" pitchFamily="34" charset="0"/>
              </a:defRPr>
            </a:lvl1pPr>
          </a:lstStyle>
          <a:p>
            <a:pPr>
              <a:defRPr/>
            </a:pPr>
            <a:fld id="{7581B293-CEB4-4C0C-B69E-46B0C5E51AE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D1A60DA7-2FAF-4E86-805A-0CDFC42D835B}" type="slidenum">
              <a:rPr lang="en-US" smtClean="0">
                <a:latin typeface="Arial" charset="0"/>
              </a:rPr>
              <a:pPr/>
              <a:t>1</a:t>
            </a:fld>
            <a:endParaRPr lang="en-US" smtClean="0">
              <a:latin typeface="Arial"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34819" name="Slide Number Placeholder 3"/>
          <p:cNvSpPr>
            <a:spLocks noGrp="1"/>
          </p:cNvSpPr>
          <p:nvPr>
            <p:ph type="sldNum" sz="quarter" idx="5"/>
          </p:nvPr>
        </p:nvSpPr>
        <p:spPr>
          <a:noFill/>
        </p:spPr>
        <p:txBody>
          <a:bodyPr/>
          <a:lstStyle/>
          <a:p>
            <a:fld id="{8CA6CB2F-48CC-4DD8-A1DB-00432DF37B4E}" type="slidenum">
              <a:rPr lang="en-US" smtClean="0">
                <a:latin typeface="Arial" charset="0"/>
              </a:rPr>
              <a:pPr/>
              <a:t>10</a:t>
            </a:fld>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36867" name="Slide Number Placeholder 3"/>
          <p:cNvSpPr>
            <a:spLocks noGrp="1"/>
          </p:cNvSpPr>
          <p:nvPr>
            <p:ph type="sldNum" sz="quarter" idx="5"/>
          </p:nvPr>
        </p:nvSpPr>
        <p:spPr>
          <a:noFill/>
        </p:spPr>
        <p:txBody>
          <a:bodyPr/>
          <a:lstStyle/>
          <a:p>
            <a:fld id="{BD39C09E-C4F4-44D2-A512-2F812E94D15C}" type="slidenum">
              <a:rPr lang="en-US" smtClean="0">
                <a:latin typeface="Arial" charset="0"/>
              </a:rPr>
              <a:pPr/>
              <a:t>11</a:t>
            </a:fld>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38915" name="Slide Number Placeholder 3"/>
          <p:cNvSpPr>
            <a:spLocks noGrp="1"/>
          </p:cNvSpPr>
          <p:nvPr>
            <p:ph type="sldNum" sz="quarter" idx="5"/>
          </p:nvPr>
        </p:nvSpPr>
        <p:spPr>
          <a:noFill/>
        </p:spPr>
        <p:txBody>
          <a:bodyPr/>
          <a:lstStyle/>
          <a:p>
            <a:fld id="{A34D1C8D-484D-467B-801B-AF44CB05C670}" type="slidenum">
              <a:rPr lang="en-US" smtClean="0">
                <a:latin typeface="Arial" charset="0"/>
              </a:rPr>
              <a:pPr/>
              <a:t>12</a:t>
            </a:fld>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40963" name="Slide Number Placeholder 3"/>
          <p:cNvSpPr>
            <a:spLocks noGrp="1"/>
          </p:cNvSpPr>
          <p:nvPr>
            <p:ph type="sldNum" sz="quarter" idx="5"/>
          </p:nvPr>
        </p:nvSpPr>
        <p:spPr>
          <a:noFill/>
        </p:spPr>
        <p:txBody>
          <a:bodyPr/>
          <a:lstStyle/>
          <a:p>
            <a:fld id="{6A50D913-2CB5-44B1-81C4-AD6081DD4789}" type="slidenum">
              <a:rPr lang="en-US" smtClean="0">
                <a:latin typeface="Arial" charset="0"/>
              </a:rPr>
              <a:pPr/>
              <a:t>13</a:t>
            </a:fld>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43011" name="Slide Number Placeholder 3"/>
          <p:cNvSpPr>
            <a:spLocks noGrp="1"/>
          </p:cNvSpPr>
          <p:nvPr>
            <p:ph type="sldNum" sz="quarter" idx="5"/>
          </p:nvPr>
        </p:nvSpPr>
        <p:spPr>
          <a:noFill/>
        </p:spPr>
        <p:txBody>
          <a:bodyPr/>
          <a:lstStyle/>
          <a:p>
            <a:fld id="{54F4F014-BCB3-4E78-B598-D22E8416B829}" type="slidenum">
              <a:rPr lang="en-US" smtClean="0">
                <a:latin typeface="Arial" charset="0"/>
              </a:rPr>
              <a:pPr/>
              <a:t>14</a:t>
            </a:fld>
            <a:endParaRPr 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45059" name="Slide Number Placeholder 3"/>
          <p:cNvSpPr>
            <a:spLocks noGrp="1"/>
          </p:cNvSpPr>
          <p:nvPr>
            <p:ph type="sldNum" sz="quarter" idx="5"/>
          </p:nvPr>
        </p:nvSpPr>
        <p:spPr>
          <a:noFill/>
        </p:spPr>
        <p:txBody>
          <a:bodyPr/>
          <a:lstStyle/>
          <a:p>
            <a:fld id="{73819BE7-0191-48CA-8FA7-4DA216AA2D41}" type="slidenum">
              <a:rPr lang="en-US" smtClean="0">
                <a:latin typeface="Arial" charset="0"/>
              </a:rPr>
              <a:pPr/>
              <a:t>15</a:t>
            </a:fld>
            <a:endParaRPr 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47106" name="Notes Placeholder 2"/>
          <p:cNvSpPr>
            <a:spLocks noGrp="1"/>
          </p:cNvSpPr>
          <p:nvPr>
            <p:ph type="body" idx="1"/>
          </p:nvPr>
        </p:nvSpPr>
        <p:spPr>
          <a:noFill/>
          <a:ln/>
        </p:spPr>
        <p:txBody>
          <a:bodyPr/>
          <a:lstStyle/>
          <a:p>
            <a:endParaRPr lang="en-US" smtClean="0">
              <a:latin typeface="Arial" charset="0"/>
            </a:endParaRPr>
          </a:p>
        </p:txBody>
      </p:sp>
      <p:sp>
        <p:nvSpPr>
          <p:cNvPr id="47107" name="Slide Number Placeholder 3"/>
          <p:cNvSpPr>
            <a:spLocks noGrp="1"/>
          </p:cNvSpPr>
          <p:nvPr>
            <p:ph type="sldNum" sz="quarter" idx="5"/>
          </p:nvPr>
        </p:nvSpPr>
        <p:spPr>
          <a:noFill/>
        </p:spPr>
        <p:txBody>
          <a:bodyPr/>
          <a:lstStyle/>
          <a:p>
            <a:fld id="{8E0F6DAD-BD29-4E96-B8DB-5E843DBFDD09}" type="slidenum">
              <a:rPr lang="en-US" smtClean="0">
                <a:latin typeface="Arial" charset="0"/>
              </a:rPr>
              <a:pPr/>
              <a:t>16</a:t>
            </a:fld>
            <a:endParaRPr 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a:ln/>
        </p:spPr>
      </p:sp>
      <p:sp>
        <p:nvSpPr>
          <p:cNvPr id="49154" name="Notes Placeholder 2"/>
          <p:cNvSpPr>
            <a:spLocks noGrp="1"/>
          </p:cNvSpPr>
          <p:nvPr>
            <p:ph type="body" idx="1"/>
          </p:nvPr>
        </p:nvSpPr>
        <p:spPr>
          <a:noFill/>
          <a:ln/>
        </p:spPr>
        <p:txBody>
          <a:bodyPr/>
          <a:lstStyle/>
          <a:p>
            <a:endParaRPr lang="en-US" smtClean="0">
              <a:latin typeface="Arial" charset="0"/>
            </a:endParaRPr>
          </a:p>
        </p:txBody>
      </p:sp>
      <p:sp>
        <p:nvSpPr>
          <p:cNvPr id="49155" name="Slide Number Placeholder 3"/>
          <p:cNvSpPr>
            <a:spLocks noGrp="1"/>
          </p:cNvSpPr>
          <p:nvPr>
            <p:ph type="sldNum" sz="quarter" idx="5"/>
          </p:nvPr>
        </p:nvSpPr>
        <p:spPr>
          <a:noFill/>
        </p:spPr>
        <p:txBody>
          <a:bodyPr/>
          <a:lstStyle/>
          <a:p>
            <a:fld id="{3B9DBDCE-0D50-4830-9595-1B60E658EC61}" type="slidenum">
              <a:rPr lang="en-US" smtClean="0">
                <a:latin typeface="Arial" charset="0"/>
              </a:rPr>
              <a:pPr/>
              <a:t>17</a:t>
            </a:fld>
            <a:endParaRPr 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a:ln/>
        </p:spPr>
      </p:sp>
      <p:sp>
        <p:nvSpPr>
          <p:cNvPr id="51202" name="Notes Placeholder 2"/>
          <p:cNvSpPr>
            <a:spLocks noGrp="1"/>
          </p:cNvSpPr>
          <p:nvPr>
            <p:ph type="body" idx="1"/>
          </p:nvPr>
        </p:nvSpPr>
        <p:spPr>
          <a:noFill/>
          <a:ln/>
        </p:spPr>
        <p:txBody>
          <a:bodyPr/>
          <a:lstStyle/>
          <a:p>
            <a:endParaRPr lang="en-US" smtClean="0">
              <a:latin typeface="Arial" charset="0"/>
            </a:endParaRPr>
          </a:p>
        </p:txBody>
      </p:sp>
      <p:sp>
        <p:nvSpPr>
          <p:cNvPr id="51203" name="Slide Number Placeholder 3"/>
          <p:cNvSpPr>
            <a:spLocks noGrp="1"/>
          </p:cNvSpPr>
          <p:nvPr>
            <p:ph type="sldNum" sz="quarter" idx="5"/>
          </p:nvPr>
        </p:nvSpPr>
        <p:spPr>
          <a:noFill/>
        </p:spPr>
        <p:txBody>
          <a:bodyPr/>
          <a:lstStyle/>
          <a:p>
            <a:fld id="{3D00D27B-BF68-4500-9491-F9E6A7F2FEC6}" type="slidenum">
              <a:rPr lang="en-US" smtClean="0">
                <a:latin typeface="Arial" charset="0"/>
              </a:rPr>
              <a:pPr/>
              <a:t>18</a:t>
            </a:fld>
            <a:endParaRPr 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smtClean="0">
              <a:latin typeface="Arial" charset="0"/>
            </a:endParaRPr>
          </a:p>
        </p:txBody>
      </p:sp>
      <p:sp>
        <p:nvSpPr>
          <p:cNvPr id="94212" name="Slide Number Placeholder 3"/>
          <p:cNvSpPr txBox="1">
            <a:spLocks noGrp="1"/>
          </p:cNvSpPr>
          <p:nvPr/>
        </p:nvSpPr>
        <p:spPr bwMode="auto">
          <a:xfrm>
            <a:off x="4143375" y="9118600"/>
            <a:ext cx="3170238" cy="481013"/>
          </a:xfrm>
          <a:prstGeom prst="rect">
            <a:avLst/>
          </a:prstGeom>
          <a:noFill/>
          <a:ln w="9525">
            <a:noFill/>
            <a:miter lim="800000"/>
            <a:headEnd/>
            <a:tailEnd/>
          </a:ln>
        </p:spPr>
        <p:txBody>
          <a:bodyPr lIns="94851" tIns="47425" rIns="94851" bIns="47425" anchor="b"/>
          <a:lstStyle/>
          <a:p>
            <a:pPr algn="r" defTabSz="947738"/>
            <a:fld id="{A6B8E9DB-5DD6-4EB9-A9BC-6499D2E82E13}" type="slidenum">
              <a:rPr lang="en-US" sz="1200"/>
              <a:pPr algn="r" defTabSz="947738"/>
              <a:t>19</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18435" name="Slide Number Placeholder 3"/>
          <p:cNvSpPr>
            <a:spLocks noGrp="1"/>
          </p:cNvSpPr>
          <p:nvPr>
            <p:ph type="sldNum" sz="quarter" idx="5"/>
          </p:nvPr>
        </p:nvSpPr>
        <p:spPr>
          <a:noFill/>
        </p:spPr>
        <p:txBody>
          <a:bodyPr/>
          <a:lstStyle/>
          <a:p>
            <a:fld id="{4234663F-9989-4DD9-8AB1-4A54EDAF3850}" type="slidenum">
              <a:rPr lang="en-US" smtClean="0">
                <a:latin typeface="Arial" charset="0"/>
              </a:rPr>
              <a:pPr/>
              <a:t>2</a:t>
            </a:fld>
            <a:endParaRPr 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smtClean="0">
              <a:latin typeface="Arial" charset="0"/>
            </a:endParaRPr>
          </a:p>
        </p:txBody>
      </p:sp>
      <p:sp>
        <p:nvSpPr>
          <p:cNvPr id="96260" name="Slide Number Placeholder 3"/>
          <p:cNvSpPr txBox="1">
            <a:spLocks noGrp="1"/>
          </p:cNvSpPr>
          <p:nvPr/>
        </p:nvSpPr>
        <p:spPr bwMode="auto">
          <a:xfrm>
            <a:off x="4143375" y="9118600"/>
            <a:ext cx="3170238" cy="481013"/>
          </a:xfrm>
          <a:prstGeom prst="rect">
            <a:avLst/>
          </a:prstGeom>
          <a:noFill/>
          <a:ln w="9525">
            <a:noFill/>
            <a:miter lim="800000"/>
            <a:headEnd/>
            <a:tailEnd/>
          </a:ln>
        </p:spPr>
        <p:txBody>
          <a:bodyPr lIns="94851" tIns="47425" rIns="94851" bIns="47425" anchor="b"/>
          <a:lstStyle/>
          <a:p>
            <a:pPr algn="r" defTabSz="947738"/>
            <a:fld id="{1A8B7995-26FB-4B38-92A5-3EB782ED8548}" type="slidenum">
              <a:rPr lang="en-US" sz="1200"/>
              <a:pPr algn="r" defTabSz="947738"/>
              <a:t>20</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endParaRPr lang="en-US" smtClean="0">
              <a:latin typeface="Arial" charset="0"/>
            </a:endParaRPr>
          </a:p>
        </p:txBody>
      </p:sp>
      <p:sp>
        <p:nvSpPr>
          <p:cNvPr id="98308" name="Slide Number Placeholder 3"/>
          <p:cNvSpPr txBox="1">
            <a:spLocks noGrp="1"/>
          </p:cNvSpPr>
          <p:nvPr/>
        </p:nvSpPr>
        <p:spPr bwMode="auto">
          <a:xfrm>
            <a:off x="4143375" y="9118600"/>
            <a:ext cx="3170238" cy="481013"/>
          </a:xfrm>
          <a:prstGeom prst="rect">
            <a:avLst/>
          </a:prstGeom>
          <a:noFill/>
          <a:ln w="9525">
            <a:noFill/>
            <a:miter lim="800000"/>
            <a:headEnd/>
            <a:tailEnd/>
          </a:ln>
        </p:spPr>
        <p:txBody>
          <a:bodyPr lIns="94851" tIns="47425" rIns="94851" bIns="47425" anchor="b"/>
          <a:lstStyle/>
          <a:p>
            <a:pPr algn="r" defTabSz="947738"/>
            <a:fld id="{3F5D249B-543C-4072-A822-B825808E10D1}" type="slidenum">
              <a:rPr lang="en-US" sz="1200"/>
              <a:pPr algn="r" defTabSz="947738"/>
              <a:t>21</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en-US" smtClean="0">
              <a:latin typeface="Arial" charset="0"/>
            </a:endParaRPr>
          </a:p>
        </p:txBody>
      </p:sp>
      <p:sp>
        <p:nvSpPr>
          <p:cNvPr id="100356" name="Slide Number Placeholder 3"/>
          <p:cNvSpPr txBox="1">
            <a:spLocks noGrp="1"/>
          </p:cNvSpPr>
          <p:nvPr/>
        </p:nvSpPr>
        <p:spPr bwMode="auto">
          <a:xfrm>
            <a:off x="4143375" y="9118600"/>
            <a:ext cx="3170238" cy="481013"/>
          </a:xfrm>
          <a:prstGeom prst="rect">
            <a:avLst/>
          </a:prstGeom>
          <a:noFill/>
          <a:ln w="9525">
            <a:noFill/>
            <a:miter lim="800000"/>
            <a:headEnd/>
            <a:tailEnd/>
          </a:ln>
        </p:spPr>
        <p:txBody>
          <a:bodyPr lIns="94851" tIns="47425" rIns="94851" bIns="47425" anchor="b"/>
          <a:lstStyle/>
          <a:p>
            <a:pPr algn="r" defTabSz="947738"/>
            <a:fld id="{03D2FFDD-FEA2-464C-9B19-AE01E09243C2}" type="slidenum">
              <a:rPr lang="en-US" sz="1200"/>
              <a:pPr algn="r" defTabSz="947738"/>
              <a:t>22</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endParaRPr lang="en-US" smtClean="0">
              <a:latin typeface="Arial" charset="0"/>
            </a:endParaRPr>
          </a:p>
        </p:txBody>
      </p:sp>
      <p:sp>
        <p:nvSpPr>
          <p:cNvPr id="104452" name="Slide Number Placeholder 3"/>
          <p:cNvSpPr txBox="1">
            <a:spLocks noGrp="1"/>
          </p:cNvSpPr>
          <p:nvPr/>
        </p:nvSpPr>
        <p:spPr bwMode="auto">
          <a:xfrm>
            <a:off x="4143375" y="9118600"/>
            <a:ext cx="3170238" cy="481013"/>
          </a:xfrm>
          <a:prstGeom prst="rect">
            <a:avLst/>
          </a:prstGeom>
          <a:noFill/>
          <a:ln w="9525">
            <a:noFill/>
            <a:miter lim="800000"/>
            <a:headEnd/>
            <a:tailEnd/>
          </a:ln>
        </p:spPr>
        <p:txBody>
          <a:bodyPr lIns="94851" tIns="47425" rIns="94851" bIns="47425" anchor="b"/>
          <a:lstStyle/>
          <a:p>
            <a:pPr algn="r" defTabSz="947738"/>
            <a:fld id="{3FFCF930-041F-4CE3-AA1A-6D9B33E35B30}" type="slidenum">
              <a:rPr lang="en-US" sz="1200"/>
              <a:pPr algn="r" defTabSz="947738"/>
              <a:t>23</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endParaRPr lang="en-US" smtClean="0">
              <a:latin typeface="Arial" charset="0"/>
            </a:endParaRPr>
          </a:p>
        </p:txBody>
      </p:sp>
      <p:sp>
        <p:nvSpPr>
          <p:cNvPr id="106500" name="Slide Number Placeholder 3"/>
          <p:cNvSpPr txBox="1">
            <a:spLocks noGrp="1"/>
          </p:cNvSpPr>
          <p:nvPr/>
        </p:nvSpPr>
        <p:spPr bwMode="auto">
          <a:xfrm>
            <a:off x="4143375" y="9118600"/>
            <a:ext cx="3170238" cy="481013"/>
          </a:xfrm>
          <a:prstGeom prst="rect">
            <a:avLst/>
          </a:prstGeom>
          <a:noFill/>
          <a:ln w="9525">
            <a:noFill/>
            <a:miter lim="800000"/>
            <a:headEnd/>
            <a:tailEnd/>
          </a:ln>
        </p:spPr>
        <p:txBody>
          <a:bodyPr lIns="94851" tIns="47425" rIns="94851" bIns="47425" anchor="b"/>
          <a:lstStyle/>
          <a:p>
            <a:pPr algn="r" defTabSz="947738"/>
            <a:fld id="{E4F5733D-7681-4BDB-BE53-51E9D4D2C9D8}" type="slidenum">
              <a:rPr lang="en-US" sz="1200"/>
              <a:pPr algn="r" defTabSz="947738"/>
              <a:t>24</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latin typeface="Arial" charset="0"/>
            </a:endParaRPr>
          </a:p>
        </p:txBody>
      </p:sp>
      <p:sp>
        <p:nvSpPr>
          <p:cNvPr id="108548" name="Slide Number Placeholder 3"/>
          <p:cNvSpPr txBox="1">
            <a:spLocks noGrp="1"/>
          </p:cNvSpPr>
          <p:nvPr/>
        </p:nvSpPr>
        <p:spPr bwMode="auto">
          <a:xfrm>
            <a:off x="4143375" y="9118600"/>
            <a:ext cx="3170238" cy="481013"/>
          </a:xfrm>
          <a:prstGeom prst="rect">
            <a:avLst/>
          </a:prstGeom>
          <a:noFill/>
          <a:ln w="9525">
            <a:noFill/>
            <a:miter lim="800000"/>
            <a:headEnd/>
            <a:tailEnd/>
          </a:ln>
        </p:spPr>
        <p:txBody>
          <a:bodyPr lIns="94851" tIns="47425" rIns="94851" bIns="47425" anchor="b"/>
          <a:lstStyle/>
          <a:p>
            <a:pPr algn="r" defTabSz="947738"/>
            <a:fld id="{E6857ED6-6581-4CA3-B60A-911630459F57}" type="slidenum">
              <a:rPr lang="en-US" sz="1200"/>
              <a:pPr algn="r" defTabSz="947738"/>
              <a:t>25</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endParaRPr lang="en-US" smtClean="0">
              <a:latin typeface="Arial" charset="0"/>
            </a:endParaRPr>
          </a:p>
        </p:txBody>
      </p:sp>
      <p:sp>
        <p:nvSpPr>
          <p:cNvPr id="110596" name="Slide Number Placeholder 3"/>
          <p:cNvSpPr txBox="1">
            <a:spLocks noGrp="1"/>
          </p:cNvSpPr>
          <p:nvPr/>
        </p:nvSpPr>
        <p:spPr bwMode="auto">
          <a:xfrm>
            <a:off x="4143375" y="9118600"/>
            <a:ext cx="3170238" cy="481013"/>
          </a:xfrm>
          <a:prstGeom prst="rect">
            <a:avLst/>
          </a:prstGeom>
          <a:noFill/>
          <a:ln w="9525">
            <a:noFill/>
            <a:miter lim="800000"/>
            <a:headEnd/>
            <a:tailEnd/>
          </a:ln>
        </p:spPr>
        <p:txBody>
          <a:bodyPr lIns="94851" tIns="47425" rIns="94851" bIns="47425" anchor="b"/>
          <a:lstStyle/>
          <a:p>
            <a:pPr algn="r" defTabSz="947738"/>
            <a:fld id="{0F98220E-9D54-4FB2-97D8-F0282E9146BC}" type="slidenum">
              <a:rPr lang="en-US" sz="1200"/>
              <a:pPr algn="r" defTabSz="947738"/>
              <a:t>26</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endParaRPr lang="en-US" smtClean="0">
              <a:latin typeface="Arial" charset="0"/>
            </a:endParaRPr>
          </a:p>
        </p:txBody>
      </p:sp>
      <p:sp>
        <p:nvSpPr>
          <p:cNvPr id="90116" name="Slide Number Placeholder 3"/>
          <p:cNvSpPr txBox="1">
            <a:spLocks noGrp="1"/>
          </p:cNvSpPr>
          <p:nvPr/>
        </p:nvSpPr>
        <p:spPr bwMode="auto">
          <a:xfrm>
            <a:off x="4143375" y="9118600"/>
            <a:ext cx="3170238" cy="481013"/>
          </a:xfrm>
          <a:prstGeom prst="rect">
            <a:avLst/>
          </a:prstGeom>
          <a:noFill/>
          <a:ln w="9525">
            <a:noFill/>
            <a:miter lim="800000"/>
            <a:headEnd/>
            <a:tailEnd/>
          </a:ln>
        </p:spPr>
        <p:txBody>
          <a:bodyPr lIns="94851" tIns="47425" rIns="94851" bIns="47425" anchor="b"/>
          <a:lstStyle/>
          <a:p>
            <a:pPr algn="r" defTabSz="947738"/>
            <a:fld id="{406FCBDA-55A3-4BF3-A0EB-2E5B317ACE07}" type="slidenum">
              <a:rPr lang="en-US" sz="1200"/>
              <a:pPr algn="r" defTabSz="947738"/>
              <a:t>27</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US" smtClean="0">
              <a:latin typeface="Arial" charset="0"/>
            </a:endParaRPr>
          </a:p>
        </p:txBody>
      </p:sp>
      <p:sp>
        <p:nvSpPr>
          <p:cNvPr id="92164" name="Slide Number Placeholder 3"/>
          <p:cNvSpPr txBox="1">
            <a:spLocks noGrp="1"/>
          </p:cNvSpPr>
          <p:nvPr/>
        </p:nvSpPr>
        <p:spPr bwMode="auto">
          <a:xfrm>
            <a:off x="4143375" y="9118600"/>
            <a:ext cx="3170238" cy="481013"/>
          </a:xfrm>
          <a:prstGeom prst="rect">
            <a:avLst/>
          </a:prstGeom>
          <a:noFill/>
          <a:ln w="9525">
            <a:noFill/>
            <a:miter lim="800000"/>
            <a:headEnd/>
            <a:tailEnd/>
          </a:ln>
        </p:spPr>
        <p:txBody>
          <a:bodyPr lIns="94851" tIns="47425" rIns="94851" bIns="47425" anchor="b"/>
          <a:lstStyle/>
          <a:p>
            <a:pPr algn="r" defTabSz="947738"/>
            <a:fld id="{3CD2A069-CC5E-41EB-85BA-98DCE501A006}" type="slidenum">
              <a:rPr lang="en-US" sz="1200"/>
              <a:pPr algn="r" defTabSz="947738"/>
              <a:t>28</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ln/>
        </p:spPr>
      </p:sp>
      <p:sp>
        <p:nvSpPr>
          <p:cNvPr id="55298" name="Notes Placeholder 2"/>
          <p:cNvSpPr>
            <a:spLocks noGrp="1"/>
          </p:cNvSpPr>
          <p:nvPr>
            <p:ph type="body" idx="1"/>
          </p:nvPr>
        </p:nvSpPr>
        <p:spPr>
          <a:noFill/>
          <a:ln/>
        </p:spPr>
        <p:txBody>
          <a:bodyPr/>
          <a:lstStyle/>
          <a:p>
            <a:endParaRPr lang="en-US" smtClean="0">
              <a:latin typeface="Arial" charset="0"/>
            </a:endParaRPr>
          </a:p>
        </p:txBody>
      </p:sp>
      <p:sp>
        <p:nvSpPr>
          <p:cNvPr id="55299" name="Slide Number Placeholder 3"/>
          <p:cNvSpPr>
            <a:spLocks noGrp="1"/>
          </p:cNvSpPr>
          <p:nvPr>
            <p:ph type="sldNum" sz="quarter" idx="5"/>
          </p:nvPr>
        </p:nvSpPr>
        <p:spPr>
          <a:noFill/>
        </p:spPr>
        <p:txBody>
          <a:bodyPr/>
          <a:lstStyle/>
          <a:p>
            <a:fld id="{563F06E9-4886-4044-9139-E01674479603}" type="slidenum">
              <a:rPr lang="en-US" smtClean="0">
                <a:latin typeface="Arial" charset="0"/>
              </a:rPr>
              <a:pPr/>
              <a:t>29</a:t>
            </a:fld>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20483" name="Slide Number Placeholder 3"/>
          <p:cNvSpPr>
            <a:spLocks noGrp="1"/>
          </p:cNvSpPr>
          <p:nvPr>
            <p:ph type="sldNum" sz="quarter" idx="5"/>
          </p:nvPr>
        </p:nvSpPr>
        <p:spPr>
          <a:noFill/>
        </p:spPr>
        <p:txBody>
          <a:bodyPr/>
          <a:lstStyle/>
          <a:p>
            <a:fld id="{361A9F2B-218A-4215-A43D-47D0893C4080}" type="slidenum">
              <a:rPr lang="en-US" smtClean="0">
                <a:latin typeface="Arial" charset="0"/>
              </a:rPr>
              <a:pPr/>
              <a:t>3</a:t>
            </a:fld>
            <a:endParaRPr lang="en-US"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57346" name="Notes Placeholder 2"/>
          <p:cNvSpPr>
            <a:spLocks noGrp="1"/>
          </p:cNvSpPr>
          <p:nvPr>
            <p:ph type="body" idx="1"/>
          </p:nvPr>
        </p:nvSpPr>
        <p:spPr>
          <a:noFill/>
          <a:ln/>
        </p:spPr>
        <p:txBody>
          <a:bodyPr/>
          <a:lstStyle/>
          <a:p>
            <a:endParaRPr lang="en-US" smtClean="0">
              <a:latin typeface="Arial" charset="0"/>
            </a:endParaRPr>
          </a:p>
        </p:txBody>
      </p:sp>
      <p:sp>
        <p:nvSpPr>
          <p:cNvPr id="57347" name="Slide Number Placeholder 3"/>
          <p:cNvSpPr>
            <a:spLocks noGrp="1"/>
          </p:cNvSpPr>
          <p:nvPr>
            <p:ph type="sldNum" sz="quarter" idx="5"/>
          </p:nvPr>
        </p:nvSpPr>
        <p:spPr>
          <a:noFill/>
        </p:spPr>
        <p:txBody>
          <a:bodyPr/>
          <a:lstStyle/>
          <a:p>
            <a:fld id="{749B968A-E8F5-4B7B-B054-9B49F2273437}" type="slidenum">
              <a:rPr lang="en-US" smtClean="0">
                <a:latin typeface="Arial" charset="0"/>
              </a:rPr>
              <a:pPr/>
              <a:t>30</a:t>
            </a:fld>
            <a:endParaRPr lang="en-US"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pPr defTabSz="882650"/>
            <a:fld id="{C0779BF7-EC81-4F3E-ABCC-A70B63A2A8C0}" type="slidenum">
              <a:rPr lang="es-MX" smtClean="0">
                <a:latin typeface="Arial" charset="0"/>
              </a:rPr>
              <a:pPr defTabSz="882650"/>
              <a:t>31</a:t>
            </a:fld>
            <a:endParaRPr lang="es-MX" smtClean="0">
              <a:latin typeface="Arial" charset="0"/>
            </a:endParaRPr>
          </a:p>
        </p:txBody>
      </p:sp>
      <p:sp>
        <p:nvSpPr>
          <p:cNvPr id="59394" name="Rectangle 2"/>
          <p:cNvSpPr>
            <a:spLocks noGrp="1" noRot="1" noChangeAspect="1" noChangeArrowheads="1" noTextEdit="1"/>
          </p:cNvSpPr>
          <p:nvPr>
            <p:ph type="sldImg"/>
          </p:nvPr>
        </p:nvSpPr>
        <p:spPr>
          <a:xfrm>
            <a:off x="1268413" y="722313"/>
            <a:ext cx="4795837" cy="3595687"/>
          </a:xfrm>
          <a:ln/>
        </p:spPr>
      </p:sp>
      <p:sp>
        <p:nvSpPr>
          <p:cNvPr id="59395" name="Rectangle 3"/>
          <p:cNvSpPr>
            <a:spLocks noGrp="1" noChangeArrowheads="1"/>
          </p:cNvSpPr>
          <p:nvPr>
            <p:ph type="body" idx="1"/>
          </p:nvPr>
        </p:nvSpPr>
        <p:spPr>
          <a:xfrm>
            <a:off x="976313" y="4557713"/>
            <a:ext cx="5362575" cy="4325937"/>
          </a:xfrm>
          <a:noFill/>
          <a:ln/>
        </p:spPr>
        <p:txBody>
          <a:bodyPr/>
          <a:lstStyle/>
          <a:p>
            <a:pPr eaLnBrk="1" hangingPunct="1"/>
            <a:endParaRPr lang="es-AR"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a:ln/>
        </p:spPr>
      </p:sp>
      <p:sp>
        <p:nvSpPr>
          <p:cNvPr id="61442"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61443" name="Slide Number Placeholder 3"/>
          <p:cNvSpPr>
            <a:spLocks noGrp="1"/>
          </p:cNvSpPr>
          <p:nvPr>
            <p:ph type="sldNum" sz="quarter" idx="5"/>
          </p:nvPr>
        </p:nvSpPr>
        <p:spPr>
          <a:noFill/>
        </p:spPr>
        <p:txBody>
          <a:bodyPr/>
          <a:lstStyle/>
          <a:p>
            <a:fld id="{6EC33E0E-8D74-4701-833E-268520C07C7B}" type="slidenum">
              <a:rPr lang="en-US" smtClean="0">
                <a:latin typeface="Arial" charset="0"/>
              </a:rPr>
              <a:pPr/>
              <a:t>32</a:t>
            </a:fld>
            <a:endParaRPr lang="en-US"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pPr defTabSz="882650"/>
            <a:fld id="{D9924D5D-8D06-4A02-BC3F-DEF01566D298}" type="slidenum">
              <a:rPr lang="es-MX" smtClean="0">
                <a:latin typeface="Arial" charset="0"/>
              </a:rPr>
              <a:pPr defTabSz="882650"/>
              <a:t>33</a:t>
            </a:fld>
            <a:endParaRPr lang="es-MX" smtClean="0">
              <a:latin typeface="Arial" charset="0"/>
            </a:endParaRPr>
          </a:p>
        </p:txBody>
      </p:sp>
      <p:sp>
        <p:nvSpPr>
          <p:cNvPr id="63490" name="Rectangle 2"/>
          <p:cNvSpPr>
            <a:spLocks noGrp="1" noRot="1" noChangeAspect="1" noChangeArrowheads="1" noTextEdit="1"/>
          </p:cNvSpPr>
          <p:nvPr>
            <p:ph type="sldImg"/>
          </p:nvPr>
        </p:nvSpPr>
        <p:spPr>
          <a:xfrm>
            <a:off x="1265238" y="722313"/>
            <a:ext cx="4795837" cy="3597275"/>
          </a:xfrm>
          <a:ln/>
        </p:spPr>
      </p:sp>
      <p:sp>
        <p:nvSpPr>
          <p:cNvPr id="63491" name="Rectangle 3"/>
          <p:cNvSpPr>
            <a:spLocks noGrp="1" noChangeArrowheads="1"/>
          </p:cNvSpPr>
          <p:nvPr>
            <p:ph type="body" idx="1"/>
          </p:nvPr>
        </p:nvSpPr>
        <p:spPr>
          <a:xfrm>
            <a:off x="730250" y="4559300"/>
            <a:ext cx="5854700" cy="4319588"/>
          </a:xfrm>
          <a:noFill/>
          <a:ln/>
        </p:spPr>
        <p:txBody>
          <a:bodyPr/>
          <a:lstStyle/>
          <a:p>
            <a:pPr eaLnBrk="1" hangingPunct="1"/>
            <a:r>
              <a:rPr lang="en-US" sz="2100" smtClean="0">
                <a:latin typeface="Arial" charset="0"/>
              </a:rPr>
              <a:t>Most traditional ED is focused “buffalo hunting” or attracting large investments from outside – or, on the other end of the scale, in helping small companies to link up and do a little better.  But there’s not much in between.</a:t>
            </a:r>
          </a:p>
          <a:p>
            <a:pPr eaLnBrk="1" hangingPunct="1"/>
            <a:endParaRPr lang="en-US" sz="2100" smtClean="0">
              <a:latin typeface="Arial" charset="0"/>
            </a:endParaRPr>
          </a:p>
          <a:p>
            <a:pPr eaLnBrk="1" hangingPunct="1"/>
            <a:r>
              <a:rPr lang="en-US" sz="2100" i="1" smtClean="0">
                <a:latin typeface="Arial" charset="0"/>
              </a:rPr>
              <a:t>Alternative intro:</a:t>
            </a:r>
          </a:p>
          <a:p>
            <a:pPr eaLnBrk="1" hangingPunct="1"/>
            <a:endParaRPr lang="en-US" sz="2100" smtClean="0">
              <a:latin typeface="Arial" charset="0"/>
            </a:endParaRPr>
          </a:p>
          <a:p>
            <a:pPr eaLnBrk="1" hangingPunct="1"/>
            <a:r>
              <a:rPr lang="en-US" sz="2100" smtClean="0">
                <a:latin typeface="Arial" charset="0"/>
              </a:rPr>
              <a:t>Many regions we encounter have many small companies that local ED professionals are trying to support, while one or more multi-nationals have HQ or large branch plants that are unconnected with the local economy.  These large companies are focused on managing their Global Value Chain.  This is like accessing a jet stream of untold power at 60,000 feet, from which locally-oriented companies only feel the occasional breeze at 10,000 feet.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pPr defTabSz="882650"/>
            <a:fld id="{D8073046-9323-4F90-BECF-4517FF2FACC1}" type="slidenum">
              <a:rPr lang="es-MX" smtClean="0">
                <a:latin typeface="Arial" charset="0"/>
              </a:rPr>
              <a:pPr defTabSz="882650"/>
              <a:t>34</a:t>
            </a:fld>
            <a:endParaRPr lang="es-MX" smtClean="0">
              <a:latin typeface="Arial" charset="0"/>
            </a:endParaRPr>
          </a:p>
        </p:txBody>
      </p:sp>
      <p:sp>
        <p:nvSpPr>
          <p:cNvPr id="65538" name="Rectangle 2"/>
          <p:cNvSpPr>
            <a:spLocks noGrp="1" noRot="1" noChangeAspect="1" noChangeArrowheads="1" noTextEdit="1"/>
          </p:cNvSpPr>
          <p:nvPr>
            <p:ph type="sldImg"/>
          </p:nvPr>
        </p:nvSpPr>
        <p:spPr>
          <a:xfrm>
            <a:off x="1265238" y="722313"/>
            <a:ext cx="4795837" cy="3597275"/>
          </a:xfrm>
          <a:ln/>
        </p:spPr>
      </p:sp>
      <p:sp>
        <p:nvSpPr>
          <p:cNvPr id="65539" name="Rectangle 3"/>
          <p:cNvSpPr>
            <a:spLocks noGrp="1" noChangeArrowheads="1"/>
          </p:cNvSpPr>
          <p:nvPr>
            <p:ph type="body" idx="1"/>
          </p:nvPr>
        </p:nvSpPr>
        <p:spPr>
          <a:xfrm>
            <a:off x="730250" y="4559300"/>
            <a:ext cx="5854700" cy="4319588"/>
          </a:xfrm>
          <a:noFill/>
          <a:ln/>
        </p:spPr>
        <p:txBody>
          <a:bodyPr/>
          <a:lstStyle/>
          <a:p>
            <a:pPr eaLnBrk="1" hangingPunct="1"/>
            <a:endParaRPr lang="es-AR" sz="2100"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ABDF114F-39B2-4C09-8889-48730A258923}" type="slidenum">
              <a:rPr lang="en-US" smtClean="0">
                <a:latin typeface="Arial" charset="0"/>
              </a:rPr>
              <a:pPr/>
              <a:t>35</a:t>
            </a:fld>
            <a:endParaRPr lang="en-US" smtClean="0">
              <a:latin typeface="Arial" charset="0"/>
            </a:endParaRPr>
          </a:p>
        </p:txBody>
      </p:sp>
      <p:sp>
        <p:nvSpPr>
          <p:cNvPr id="67586"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53" tIns="48327" rIns="96653" bIns="48327" anchor="b"/>
          <a:lstStyle/>
          <a:p>
            <a:pPr algn="r" defTabSz="966788"/>
            <a:fld id="{118398F8-52E1-46F5-8596-A385DBDA4869}" type="slidenum">
              <a:rPr lang="en-US" sz="1200"/>
              <a:pPr algn="r" defTabSz="966788"/>
              <a:t>35</a:t>
            </a:fld>
            <a:endParaRPr lang="en-US" sz="1200"/>
          </a:p>
        </p:txBody>
      </p:sp>
      <p:sp>
        <p:nvSpPr>
          <p:cNvPr id="67587" name="Slide Image Placeholder 1"/>
          <p:cNvSpPr>
            <a:spLocks noGrp="1" noRot="1" noChangeAspect="1" noTextEdit="1"/>
          </p:cNvSpPr>
          <p:nvPr>
            <p:ph type="sldImg"/>
          </p:nvPr>
        </p:nvSpPr>
        <p:spPr>
          <a:ln/>
        </p:spPr>
      </p:sp>
      <p:sp>
        <p:nvSpPr>
          <p:cNvPr id="67588" name="Notes Placeholder 2"/>
          <p:cNvSpPr>
            <a:spLocks noGrp="1"/>
          </p:cNvSpPr>
          <p:nvPr>
            <p:ph type="body" idx="1"/>
          </p:nvPr>
        </p:nvSpPr>
        <p:spPr>
          <a:noFill/>
          <a:ln/>
        </p:spPr>
        <p:txBody>
          <a:bodyPr lIns="96653" tIns="48327" rIns="96653" bIns="48327"/>
          <a:lstStyle/>
          <a:p>
            <a:pPr eaLnBrk="1" hangingPunct="1"/>
            <a:endParaRPr lang="en-US" smtClean="0">
              <a:latin typeface="Arial" charset="0"/>
            </a:endParaRPr>
          </a:p>
        </p:txBody>
      </p:sp>
      <p:sp>
        <p:nvSpPr>
          <p:cNvPr id="67589" name="Slide Number Placeholder 3"/>
          <p:cNvSpPr txBox="1">
            <a:spLocks noGrp="1"/>
          </p:cNvSpPr>
          <p:nvPr/>
        </p:nvSpPr>
        <p:spPr bwMode="auto">
          <a:xfrm>
            <a:off x="4143375" y="9118600"/>
            <a:ext cx="3170238" cy="481013"/>
          </a:xfrm>
          <a:prstGeom prst="rect">
            <a:avLst/>
          </a:prstGeom>
          <a:noFill/>
          <a:ln w="9525">
            <a:noFill/>
            <a:miter lim="800000"/>
            <a:headEnd/>
            <a:tailEnd/>
          </a:ln>
        </p:spPr>
        <p:txBody>
          <a:bodyPr lIns="96653" tIns="48327" rIns="96653" bIns="48327" anchor="b"/>
          <a:lstStyle/>
          <a:p>
            <a:pPr algn="r" defTabSz="966788"/>
            <a:fld id="{798AAF14-5825-4BA2-A79B-B98E6FF157A4}" type="slidenum">
              <a:rPr lang="en-US" sz="1200"/>
              <a:pPr algn="r" defTabSz="966788"/>
              <a:t>35</a:t>
            </a:fld>
            <a:endParaRPr 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32C0EA25-42C7-4EA3-BB92-A2DC3960D636}" type="slidenum">
              <a:rPr lang="en-US" smtClean="0">
                <a:latin typeface="Arial" charset="0"/>
              </a:rPr>
              <a:pPr/>
              <a:t>36</a:t>
            </a:fld>
            <a:endParaRPr lang="en-US" smtClean="0">
              <a:latin typeface="Arial" charset="0"/>
            </a:endParaRPr>
          </a:p>
        </p:txBody>
      </p:sp>
      <p:sp>
        <p:nvSpPr>
          <p:cNvPr id="69634"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53" tIns="48327" rIns="96653" bIns="48327" anchor="b"/>
          <a:lstStyle/>
          <a:p>
            <a:pPr algn="r" defTabSz="966788"/>
            <a:fld id="{EEB8DB32-64E4-4E62-926E-A6C57318335F}" type="slidenum">
              <a:rPr lang="en-US" sz="1200"/>
              <a:pPr algn="r" defTabSz="966788"/>
              <a:t>36</a:t>
            </a:fld>
            <a:endParaRPr lang="en-US" sz="1200"/>
          </a:p>
        </p:txBody>
      </p:sp>
      <p:sp>
        <p:nvSpPr>
          <p:cNvPr id="69635" name="Slide Image Placeholder 1"/>
          <p:cNvSpPr>
            <a:spLocks noGrp="1" noRot="1" noChangeAspect="1" noTextEdit="1"/>
          </p:cNvSpPr>
          <p:nvPr>
            <p:ph type="sldImg"/>
          </p:nvPr>
        </p:nvSpPr>
        <p:spPr>
          <a:ln/>
        </p:spPr>
      </p:sp>
      <p:sp>
        <p:nvSpPr>
          <p:cNvPr id="69636" name="Notes Placeholder 2"/>
          <p:cNvSpPr>
            <a:spLocks noGrp="1"/>
          </p:cNvSpPr>
          <p:nvPr>
            <p:ph type="body" idx="1"/>
          </p:nvPr>
        </p:nvSpPr>
        <p:spPr>
          <a:noFill/>
          <a:ln/>
        </p:spPr>
        <p:txBody>
          <a:bodyPr lIns="96653" tIns="48327" rIns="96653" bIns="48327"/>
          <a:lstStyle/>
          <a:p>
            <a:pPr eaLnBrk="1" hangingPunct="1"/>
            <a:endParaRPr lang="en-US" smtClean="0">
              <a:latin typeface="Arial" charset="0"/>
            </a:endParaRPr>
          </a:p>
        </p:txBody>
      </p:sp>
      <p:sp>
        <p:nvSpPr>
          <p:cNvPr id="69637" name="Slide Number Placeholder 3"/>
          <p:cNvSpPr txBox="1">
            <a:spLocks noGrp="1"/>
          </p:cNvSpPr>
          <p:nvPr/>
        </p:nvSpPr>
        <p:spPr bwMode="auto">
          <a:xfrm>
            <a:off x="4143375" y="9118600"/>
            <a:ext cx="3170238" cy="481013"/>
          </a:xfrm>
          <a:prstGeom prst="rect">
            <a:avLst/>
          </a:prstGeom>
          <a:noFill/>
          <a:ln w="9525">
            <a:noFill/>
            <a:miter lim="800000"/>
            <a:headEnd/>
            <a:tailEnd/>
          </a:ln>
        </p:spPr>
        <p:txBody>
          <a:bodyPr lIns="96653" tIns="48327" rIns="96653" bIns="48327" anchor="b"/>
          <a:lstStyle/>
          <a:p>
            <a:pPr algn="r" defTabSz="966788"/>
            <a:fld id="{449CF38D-AA2B-4414-9473-CF093D62D998}" type="slidenum">
              <a:rPr lang="en-US" sz="1200"/>
              <a:pPr algn="r" defTabSz="966788"/>
              <a:t>36</a:t>
            </a:fld>
            <a:endParaRPr 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a:ln/>
        </p:spPr>
      </p:sp>
      <p:sp>
        <p:nvSpPr>
          <p:cNvPr id="71682" name="Notes Placeholder 2"/>
          <p:cNvSpPr>
            <a:spLocks noGrp="1"/>
          </p:cNvSpPr>
          <p:nvPr>
            <p:ph type="body" idx="1"/>
          </p:nvPr>
        </p:nvSpPr>
        <p:spPr>
          <a:noFill/>
          <a:ln/>
        </p:spPr>
        <p:txBody>
          <a:bodyPr/>
          <a:lstStyle/>
          <a:p>
            <a:endParaRPr lang="en-US" smtClean="0">
              <a:latin typeface="Arial" charset="0"/>
            </a:endParaRPr>
          </a:p>
        </p:txBody>
      </p:sp>
      <p:sp>
        <p:nvSpPr>
          <p:cNvPr id="71683" name="Slide Number Placeholder 3"/>
          <p:cNvSpPr>
            <a:spLocks noGrp="1"/>
          </p:cNvSpPr>
          <p:nvPr>
            <p:ph type="sldNum" sz="quarter" idx="5"/>
          </p:nvPr>
        </p:nvSpPr>
        <p:spPr>
          <a:noFill/>
        </p:spPr>
        <p:txBody>
          <a:bodyPr/>
          <a:lstStyle/>
          <a:p>
            <a:fld id="{E31F7C7D-EE8F-46AB-8B62-1E4DEC451AAF}" type="slidenum">
              <a:rPr lang="en-US" smtClean="0">
                <a:latin typeface="Arial" charset="0"/>
              </a:rPr>
              <a:pPr/>
              <a:t>37</a:t>
            </a:fld>
            <a:endParaRPr lang="en-US"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a:ln/>
        </p:spPr>
      </p:sp>
      <p:sp>
        <p:nvSpPr>
          <p:cNvPr id="73730" name="Notes Placeholder 2"/>
          <p:cNvSpPr>
            <a:spLocks noGrp="1"/>
          </p:cNvSpPr>
          <p:nvPr>
            <p:ph type="body" idx="1"/>
          </p:nvPr>
        </p:nvSpPr>
        <p:spPr>
          <a:noFill/>
          <a:ln/>
        </p:spPr>
        <p:txBody>
          <a:bodyPr/>
          <a:lstStyle/>
          <a:p>
            <a:endParaRPr lang="en-US" smtClean="0">
              <a:latin typeface="Arial" charset="0"/>
            </a:endParaRPr>
          </a:p>
        </p:txBody>
      </p:sp>
      <p:sp>
        <p:nvSpPr>
          <p:cNvPr id="73731" name="Slide Number Placeholder 3"/>
          <p:cNvSpPr>
            <a:spLocks noGrp="1"/>
          </p:cNvSpPr>
          <p:nvPr>
            <p:ph type="sldNum" sz="quarter" idx="5"/>
          </p:nvPr>
        </p:nvSpPr>
        <p:spPr>
          <a:noFill/>
        </p:spPr>
        <p:txBody>
          <a:bodyPr/>
          <a:lstStyle/>
          <a:p>
            <a:fld id="{C223F410-6994-4085-8FE9-A4C0DA9B3FDB}" type="slidenum">
              <a:rPr lang="en-US" smtClean="0">
                <a:latin typeface="Arial" charset="0"/>
              </a:rPr>
              <a:pPr/>
              <a:t>38</a:t>
            </a:fld>
            <a:endParaRPr lang="en-US"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a:ln/>
        </p:spPr>
      </p:sp>
      <p:sp>
        <p:nvSpPr>
          <p:cNvPr id="75778" name="Notes Placeholder 2"/>
          <p:cNvSpPr>
            <a:spLocks noGrp="1"/>
          </p:cNvSpPr>
          <p:nvPr>
            <p:ph type="body" idx="1"/>
          </p:nvPr>
        </p:nvSpPr>
        <p:spPr>
          <a:noFill/>
          <a:ln/>
        </p:spPr>
        <p:txBody>
          <a:bodyPr/>
          <a:lstStyle/>
          <a:p>
            <a:endParaRPr lang="en-US" smtClean="0">
              <a:latin typeface="Arial" charset="0"/>
            </a:endParaRPr>
          </a:p>
        </p:txBody>
      </p:sp>
      <p:sp>
        <p:nvSpPr>
          <p:cNvPr id="75779" name="Slide Number Placeholder 3"/>
          <p:cNvSpPr>
            <a:spLocks noGrp="1"/>
          </p:cNvSpPr>
          <p:nvPr>
            <p:ph type="sldNum" sz="quarter" idx="5"/>
          </p:nvPr>
        </p:nvSpPr>
        <p:spPr>
          <a:noFill/>
        </p:spPr>
        <p:txBody>
          <a:bodyPr/>
          <a:lstStyle/>
          <a:p>
            <a:fld id="{BD3E15B0-7455-413F-91CA-0D3F1B291401}" type="slidenum">
              <a:rPr lang="en-US" smtClean="0">
                <a:latin typeface="Arial" charset="0"/>
              </a:rPr>
              <a:pPr/>
              <a:t>39</a:t>
            </a:fld>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22531" name="Slide Number Placeholder 3"/>
          <p:cNvSpPr>
            <a:spLocks noGrp="1"/>
          </p:cNvSpPr>
          <p:nvPr>
            <p:ph type="sldNum" sz="quarter" idx="5"/>
          </p:nvPr>
        </p:nvSpPr>
        <p:spPr>
          <a:noFill/>
        </p:spPr>
        <p:txBody>
          <a:bodyPr/>
          <a:lstStyle/>
          <a:p>
            <a:fld id="{782354A4-CFC6-45DE-8363-B161BEAA64D2}" type="slidenum">
              <a:rPr lang="en-US" smtClean="0">
                <a:latin typeface="Arial" charset="0"/>
              </a:rPr>
              <a:pPr/>
              <a:t>4</a:t>
            </a:fld>
            <a:endParaRPr lang="en-US" smtClean="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a:ln/>
        </p:spPr>
      </p:sp>
      <p:sp>
        <p:nvSpPr>
          <p:cNvPr id="77826" name="Notes Placeholder 2"/>
          <p:cNvSpPr>
            <a:spLocks noGrp="1"/>
          </p:cNvSpPr>
          <p:nvPr>
            <p:ph type="body" idx="1"/>
          </p:nvPr>
        </p:nvSpPr>
        <p:spPr>
          <a:noFill/>
          <a:ln/>
        </p:spPr>
        <p:txBody>
          <a:bodyPr/>
          <a:lstStyle/>
          <a:p>
            <a:endParaRPr lang="en-US" smtClean="0">
              <a:latin typeface="Arial" charset="0"/>
            </a:endParaRPr>
          </a:p>
        </p:txBody>
      </p:sp>
      <p:sp>
        <p:nvSpPr>
          <p:cNvPr id="77827" name="Slide Number Placeholder 3"/>
          <p:cNvSpPr>
            <a:spLocks noGrp="1"/>
          </p:cNvSpPr>
          <p:nvPr>
            <p:ph type="sldNum" sz="quarter" idx="5"/>
          </p:nvPr>
        </p:nvSpPr>
        <p:spPr>
          <a:noFill/>
        </p:spPr>
        <p:txBody>
          <a:bodyPr/>
          <a:lstStyle/>
          <a:p>
            <a:fld id="{C37AE304-6E9F-4D9C-806B-91E626D9C076}" type="slidenum">
              <a:rPr lang="en-US" smtClean="0">
                <a:latin typeface="Arial" charset="0"/>
              </a:rPr>
              <a:pPr/>
              <a:t>40</a:t>
            </a:fld>
            <a:endParaRPr lang="en-US"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a:ln/>
        </p:spPr>
      </p:sp>
      <p:sp>
        <p:nvSpPr>
          <p:cNvPr id="80898"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80899" name="Slide Number Placeholder 3"/>
          <p:cNvSpPr>
            <a:spLocks noGrp="1"/>
          </p:cNvSpPr>
          <p:nvPr>
            <p:ph type="sldNum" sz="quarter" idx="5"/>
          </p:nvPr>
        </p:nvSpPr>
        <p:spPr>
          <a:noFill/>
        </p:spPr>
        <p:txBody>
          <a:bodyPr/>
          <a:lstStyle/>
          <a:p>
            <a:fld id="{3C0E1A16-1473-42ED-B50B-5495B676572E}" type="slidenum">
              <a:rPr lang="en-US" smtClean="0">
                <a:latin typeface="Arial" charset="0"/>
              </a:rPr>
              <a:pPr/>
              <a:t>42</a:t>
            </a:fld>
            <a:endParaRPr lang="en-US"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a:ln/>
        </p:spPr>
      </p:sp>
      <p:sp>
        <p:nvSpPr>
          <p:cNvPr id="82946"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82947" name="Slide Number Placeholder 3"/>
          <p:cNvSpPr>
            <a:spLocks noGrp="1"/>
          </p:cNvSpPr>
          <p:nvPr>
            <p:ph type="sldNum" sz="quarter" idx="5"/>
          </p:nvPr>
        </p:nvSpPr>
        <p:spPr>
          <a:noFill/>
        </p:spPr>
        <p:txBody>
          <a:bodyPr/>
          <a:lstStyle/>
          <a:p>
            <a:fld id="{E646527B-6000-4B5B-B511-92BF7FEF03D8}" type="slidenum">
              <a:rPr lang="en-US" smtClean="0">
                <a:latin typeface="Arial" charset="0"/>
              </a:rPr>
              <a:pPr/>
              <a:t>43</a:t>
            </a:fld>
            <a:endParaRPr lang="en-US"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a:ln/>
        </p:spPr>
      </p:sp>
      <p:sp>
        <p:nvSpPr>
          <p:cNvPr id="84994"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84995" name="Slide Number Placeholder 3"/>
          <p:cNvSpPr>
            <a:spLocks noGrp="1"/>
          </p:cNvSpPr>
          <p:nvPr>
            <p:ph type="sldNum" sz="quarter" idx="5"/>
          </p:nvPr>
        </p:nvSpPr>
        <p:spPr>
          <a:noFill/>
        </p:spPr>
        <p:txBody>
          <a:bodyPr/>
          <a:lstStyle/>
          <a:p>
            <a:fld id="{8BA92D36-BB3B-481D-BADB-84978C65F520}" type="slidenum">
              <a:rPr lang="en-US" smtClean="0">
                <a:latin typeface="Arial" charset="0"/>
              </a:rPr>
              <a:pPr/>
              <a:t>44</a:t>
            </a:fld>
            <a:endParaRPr lang="en-US"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a:ln/>
        </p:spPr>
      </p:sp>
      <p:sp>
        <p:nvSpPr>
          <p:cNvPr id="87042"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87043" name="Slide Number Placeholder 3"/>
          <p:cNvSpPr>
            <a:spLocks noGrp="1"/>
          </p:cNvSpPr>
          <p:nvPr>
            <p:ph type="sldNum" sz="quarter" idx="5"/>
          </p:nvPr>
        </p:nvSpPr>
        <p:spPr>
          <a:noFill/>
        </p:spPr>
        <p:txBody>
          <a:bodyPr/>
          <a:lstStyle/>
          <a:p>
            <a:fld id="{8D0E8B55-F63C-456A-BE42-3A0E27F3A903}" type="slidenum">
              <a:rPr lang="en-US" smtClean="0">
                <a:latin typeface="Arial" charset="0"/>
              </a:rPr>
              <a:pPr/>
              <a:t>45</a:t>
            </a:fld>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ln/>
        </p:spPr>
      </p:sp>
      <p:sp>
        <p:nvSpPr>
          <p:cNvPr id="24578"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24579" name="Slide Number Placeholder 3"/>
          <p:cNvSpPr>
            <a:spLocks noGrp="1"/>
          </p:cNvSpPr>
          <p:nvPr>
            <p:ph type="sldNum" sz="quarter" idx="5"/>
          </p:nvPr>
        </p:nvSpPr>
        <p:spPr>
          <a:noFill/>
        </p:spPr>
        <p:txBody>
          <a:bodyPr/>
          <a:lstStyle/>
          <a:p>
            <a:fld id="{24078F1B-ED0A-4E01-B14B-8B67A4D3B211}" type="slidenum">
              <a:rPr lang="en-US" smtClean="0">
                <a:latin typeface="Arial" charset="0"/>
              </a:rPr>
              <a:pPr/>
              <a:t>5</a:t>
            </a:fld>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A4D90B7F-5703-4722-B5C6-97ADB075023B}" type="slidenum">
              <a:rPr lang="en-US" smtClean="0">
                <a:latin typeface="Arial" charset="0"/>
              </a:rPr>
              <a:pPr/>
              <a:t>6</a:t>
            </a:fld>
            <a:endParaRPr lang="en-US" smtClean="0">
              <a:latin typeface="Arial" charset="0"/>
            </a:endParaRPr>
          </a:p>
        </p:txBody>
      </p:sp>
      <p:sp>
        <p:nvSpPr>
          <p:cNvPr id="26626"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53" tIns="48327" rIns="96653" bIns="48327" anchor="b"/>
          <a:lstStyle/>
          <a:p>
            <a:pPr algn="r" defTabSz="966788"/>
            <a:fld id="{DC609ECD-BE65-4CE1-B9CC-F0867AD9C91A}" type="slidenum">
              <a:rPr lang="en-US" sz="1200"/>
              <a:pPr algn="r" defTabSz="966788"/>
              <a:t>6</a:t>
            </a:fld>
            <a:endParaRPr lang="en-US" sz="1200"/>
          </a:p>
        </p:txBody>
      </p:sp>
      <p:sp>
        <p:nvSpPr>
          <p:cNvPr id="26627" name="Rectangle 2"/>
          <p:cNvSpPr>
            <a:spLocks noGrp="1" noRot="1" noChangeAspect="1" noChangeArrowheads="1" noTextEdit="1"/>
          </p:cNvSpPr>
          <p:nvPr>
            <p:ph type="sldImg"/>
          </p:nvPr>
        </p:nvSpPr>
        <p:spPr>
          <a:xfrm>
            <a:off x="1260475" y="720725"/>
            <a:ext cx="4795838" cy="3597275"/>
          </a:xfrm>
          <a:ln/>
        </p:spPr>
      </p:sp>
      <p:sp>
        <p:nvSpPr>
          <p:cNvPr id="26628" name="Rectangle 3"/>
          <p:cNvSpPr>
            <a:spLocks noGrp="1" noChangeArrowheads="1"/>
          </p:cNvSpPr>
          <p:nvPr>
            <p:ph type="body" idx="1"/>
          </p:nvPr>
        </p:nvSpPr>
        <p:spPr>
          <a:xfrm>
            <a:off x="976313" y="4560888"/>
            <a:ext cx="5362575" cy="4321175"/>
          </a:xfrm>
          <a:noFill/>
          <a:ln/>
        </p:spPr>
        <p:txBody>
          <a:bodyPr lIns="95646" tIns="46985" rIns="95646" bIns="46985"/>
          <a:lstStyle/>
          <a:p>
            <a:pPr eaLnBrk="1" hangingPunct="1"/>
            <a:r>
              <a:rPr lang="en-US" smtClean="0">
                <a:latin typeface="Arial" charset="0"/>
              </a:rPr>
              <a:t>Ted</a:t>
            </a:r>
          </a:p>
          <a:p>
            <a:pPr eaLnBrk="1" hangingPunct="1"/>
            <a:r>
              <a:rPr lang="en-US" smtClean="0">
                <a:latin typeface="Arial" charset="0"/>
              </a:rPr>
              <a:t>30 years of regional economic development experience</a:t>
            </a:r>
          </a:p>
          <a:p>
            <a:pPr eaLnBrk="1" hangingPunct="1"/>
            <a:r>
              <a:rPr lang="en-US" smtClean="0">
                <a:latin typeface="Arial" charset="0"/>
              </a:rPr>
              <a:t>JVSV</a:t>
            </a:r>
          </a:p>
          <a:p>
            <a:pPr eaLnBrk="1" hangingPunct="1"/>
            <a:r>
              <a:rPr lang="en-US" smtClean="0">
                <a:latin typeface="Arial" charset="0"/>
              </a:rPr>
              <a:t>Austin, TX., Charlotte, NC, Monterey, CA.</a:t>
            </a:r>
          </a:p>
          <a:p>
            <a:pPr eaLnBrk="1" hangingPunct="1"/>
            <a:r>
              <a:rPr lang="en-US" smtClean="0">
                <a:latin typeface="Arial" charset="0"/>
              </a:rPr>
              <a:t>Alec Hansen</a:t>
            </a:r>
          </a:p>
          <a:p>
            <a:pPr eaLnBrk="1" hangingPunct="1"/>
            <a:r>
              <a:rPr lang="en-US" smtClean="0">
                <a:latin typeface="Arial" charset="0"/>
              </a:rPr>
              <a:t>Economics Ph.D. Boston University</a:t>
            </a:r>
          </a:p>
          <a:p>
            <a:pPr eaLnBrk="1" hangingPunct="1"/>
            <a:r>
              <a:rPr lang="en-US" smtClean="0">
                <a:latin typeface="Arial" charset="0"/>
              </a:rPr>
              <a:t>Current President The Competitiveness Institute (TCI)</a:t>
            </a:r>
          </a:p>
          <a:p>
            <a:pPr eaLnBrk="1" hangingPunct="1"/>
            <a:r>
              <a:rPr lang="en-US" smtClean="0">
                <a:latin typeface="Arial" charset="0"/>
              </a:rPr>
              <a:t>Florida Cornerstone, Louisiana, Overland, KS.</a:t>
            </a:r>
          </a:p>
          <a:p>
            <a:pPr eaLnBrk="1" hangingPunct="1"/>
            <a:r>
              <a:rPr lang="en-US" smtClean="0">
                <a:latin typeface="Arial" charset="0"/>
              </a:rPr>
              <a:t>KE</a:t>
            </a:r>
          </a:p>
          <a:p>
            <a:pPr eaLnBrk="1" hangingPunct="1"/>
            <a:r>
              <a:rPr lang="en-US" smtClean="0">
                <a:latin typeface="Arial" charset="0"/>
              </a:rPr>
              <a:t>Development Economics Ph.D. Tufts University</a:t>
            </a:r>
          </a:p>
          <a:p>
            <a:pPr eaLnBrk="1" hangingPunct="1"/>
            <a:r>
              <a:rPr lang="en-US" smtClean="0">
                <a:latin typeface="Arial" charset="0"/>
              </a:rPr>
              <a:t>Former Manager of Business Attraction &amp; Retention for the City of Oakland</a:t>
            </a:r>
          </a:p>
          <a:p>
            <a:pPr eaLnBrk="1" hangingPunct="1"/>
            <a:r>
              <a:rPr lang="en-US" smtClean="0">
                <a:latin typeface="Arial" charset="0"/>
              </a:rPr>
              <a:t>Monterey, CA, Marin, CA, Chihuahua, Mexico.</a:t>
            </a:r>
          </a:p>
          <a:p>
            <a:pPr eaLnBrk="1" hangingPunct="1"/>
            <a:r>
              <a:rPr lang="en-US" smtClean="0">
                <a:latin typeface="Arial" charset="0"/>
              </a:rPr>
              <a:t>Chris Holling</a:t>
            </a:r>
          </a:p>
          <a:p>
            <a:pPr eaLnBrk="1" hangingPunct="1"/>
            <a:r>
              <a:rPr lang="en-US" smtClean="0">
                <a:latin typeface="Arial" charset="0"/>
              </a:rPr>
              <a:t>20 years of economic analysis experience</a:t>
            </a:r>
          </a:p>
          <a:p>
            <a:pPr eaLnBrk="1" hangingPunct="1"/>
            <a:r>
              <a:rPr lang="en-US" smtClean="0">
                <a:latin typeface="Arial" charset="0"/>
              </a:rPr>
              <a:t>South Carolina, Western Canada, Florida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ln/>
        </p:spPr>
      </p:sp>
      <p:sp>
        <p:nvSpPr>
          <p:cNvPr id="28674"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28675" name="Slide Number Placeholder 3"/>
          <p:cNvSpPr>
            <a:spLocks noGrp="1"/>
          </p:cNvSpPr>
          <p:nvPr>
            <p:ph type="sldNum" sz="quarter" idx="5"/>
          </p:nvPr>
        </p:nvSpPr>
        <p:spPr>
          <a:noFill/>
        </p:spPr>
        <p:txBody>
          <a:bodyPr/>
          <a:lstStyle/>
          <a:p>
            <a:fld id="{A1219324-1B25-4172-92AD-B5DFF911971D}" type="slidenum">
              <a:rPr lang="en-US" smtClean="0">
                <a:latin typeface="Arial" charset="0"/>
              </a:rPr>
              <a:pPr/>
              <a:t>7</a:t>
            </a:fld>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ln/>
        </p:spPr>
      </p:sp>
      <p:sp>
        <p:nvSpPr>
          <p:cNvPr id="30722"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30723" name="Slide Number Placeholder 3"/>
          <p:cNvSpPr>
            <a:spLocks noGrp="1"/>
          </p:cNvSpPr>
          <p:nvPr>
            <p:ph type="sldNum" sz="quarter" idx="5"/>
          </p:nvPr>
        </p:nvSpPr>
        <p:spPr>
          <a:noFill/>
        </p:spPr>
        <p:txBody>
          <a:bodyPr/>
          <a:lstStyle/>
          <a:p>
            <a:fld id="{0177C263-AA4B-4071-9B89-4B24C2F48883}" type="slidenum">
              <a:rPr lang="en-US" smtClean="0">
                <a:latin typeface="Arial" charset="0"/>
              </a:rPr>
              <a:pPr/>
              <a:t>8</a:t>
            </a:fld>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ln/>
        </p:spPr>
      </p:sp>
      <p:sp>
        <p:nvSpPr>
          <p:cNvPr id="32770"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32771" name="Slide Number Placeholder 3"/>
          <p:cNvSpPr>
            <a:spLocks noGrp="1"/>
          </p:cNvSpPr>
          <p:nvPr>
            <p:ph type="sldNum" sz="quarter" idx="5"/>
          </p:nvPr>
        </p:nvSpPr>
        <p:spPr>
          <a:noFill/>
        </p:spPr>
        <p:txBody>
          <a:bodyPr/>
          <a:lstStyle/>
          <a:p>
            <a:fld id="{CBCFC38E-8258-45B8-861E-668AF2B3F83D}" type="slidenum">
              <a:rPr lang="en-US" smtClean="0">
                <a:latin typeface="Arial" charset="0"/>
              </a:rPr>
              <a:pPr/>
              <a:t>9</a:t>
            </a:fld>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17"/>
          <p:cNvSpPr>
            <a:spLocks noGrp="1" noChangeArrowheads="1"/>
          </p:cNvSpPr>
          <p:nvPr>
            <p:ph type="sldNum" sz="quarter" idx="10"/>
          </p:nvPr>
        </p:nvSpPr>
        <p:spPr/>
        <p:txBody>
          <a:bodyPr/>
          <a:lstStyle>
            <a:lvl1pPr>
              <a:defRPr/>
            </a:lvl1pPr>
          </a:lstStyle>
          <a:p>
            <a:pPr>
              <a:defRPr/>
            </a:pPr>
            <a:fld id="{E7893941-A5F9-4311-A8E5-CC9C6A16A95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5"/>
          <p:cNvSpPr>
            <a:spLocks noGrp="1" noChangeArrowheads="1"/>
          </p:cNvSpPr>
          <p:nvPr>
            <p:ph type="sldNum" sz="quarter" idx="10"/>
          </p:nvPr>
        </p:nvSpPr>
        <p:spPr>
          <a:ln/>
        </p:spPr>
        <p:txBody>
          <a:bodyPr/>
          <a:lstStyle>
            <a:lvl1pPr>
              <a:defRPr/>
            </a:lvl1pPr>
          </a:lstStyle>
          <a:p>
            <a:pPr>
              <a:defRPr/>
            </a:pPr>
            <a:fld id="{2E09C17E-9C0D-40D0-BAAC-DF8BA96C1A9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8775" y="0"/>
            <a:ext cx="2135188" cy="6116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0038" y="0"/>
            <a:ext cx="6256337" cy="6116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5"/>
          <p:cNvSpPr>
            <a:spLocks noGrp="1" noChangeArrowheads="1"/>
          </p:cNvSpPr>
          <p:nvPr>
            <p:ph type="sldNum" sz="quarter" idx="10"/>
          </p:nvPr>
        </p:nvSpPr>
        <p:spPr>
          <a:ln/>
        </p:spPr>
        <p:txBody>
          <a:bodyPr/>
          <a:lstStyle>
            <a:lvl1pPr>
              <a:defRPr/>
            </a:lvl1pPr>
          </a:lstStyle>
          <a:p>
            <a:pPr>
              <a:defRPr/>
            </a:pPr>
            <a:fld id="{AFE1D204-973F-452E-9A0E-C405882E567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5"/>
          <p:cNvSpPr>
            <a:spLocks noGrp="1" noChangeArrowheads="1"/>
          </p:cNvSpPr>
          <p:nvPr>
            <p:ph type="sldNum" sz="quarter" idx="10"/>
          </p:nvPr>
        </p:nvSpPr>
        <p:spPr>
          <a:ln/>
        </p:spPr>
        <p:txBody>
          <a:bodyPr/>
          <a:lstStyle>
            <a:lvl1pPr>
              <a:defRPr/>
            </a:lvl1pPr>
          </a:lstStyle>
          <a:p>
            <a:pPr>
              <a:defRPr/>
            </a:pPr>
            <a:fld id="{9673B7D6-657E-4E62-9B36-690E0B6BCDB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5"/>
          <p:cNvSpPr>
            <a:spLocks noGrp="1" noChangeArrowheads="1"/>
          </p:cNvSpPr>
          <p:nvPr>
            <p:ph type="sldNum" sz="quarter" idx="10"/>
          </p:nvPr>
        </p:nvSpPr>
        <p:spPr>
          <a:ln/>
        </p:spPr>
        <p:txBody>
          <a:bodyPr/>
          <a:lstStyle>
            <a:lvl1pPr>
              <a:defRPr/>
            </a:lvl1pPr>
          </a:lstStyle>
          <a:p>
            <a:pPr>
              <a:defRPr/>
            </a:pPr>
            <a:fld id="{892B1D41-D83D-4C07-945D-6C83A370857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0038" y="1200150"/>
            <a:ext cx="4195762" cy="4916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195763" cy="4916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5"/>
          <p:cNvSpPr>
            <a:spLocks noGrp="1" noChangeArrowheads="1"/>
          </p:cNvSpPr>
          <p:nvPr>
            <p:ph type="sldNum" sz="quarter" idx="10"/>
          </p:nvPr>
        </p:nvSpPr>
        <p:spPr>
          <a:ln/>
        </p:spPr>
        <p:txBody>
          <a:bodyPr/>
          <a:lstStyle>
            <a:lvl1pPr>
              <a:defRPr/>
            </a:lvl1pPr>
          </a:lstStyle>
          <a:p>
            <a:pPr>
              <a:defRPr/>
            </a:pPr>
            <a:fld id="{849D4097-ADCB-46BF-A0BA-69707447091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5"/>
          <p:cNvSpPr>
            <a:spLocks noGrp="1" noChangeArrowheads="1"/>
          </p:cNvSpPr>
          <p:nvPr>
            <p:ph type="sldNum" sz="quarter" idx="10"/>
          </p:nvPr>
        </p:nvSpPr>
        <p:spPr>
          <a:ln/>
        </p:spPr>
        <p:txBody>
          <a:bodyPr/>
          <a:lstStyle>
            <a:lvl1pPr>
              <a:defRPr/>
            </a:lvl1pPr>
          </a:lstStyle>
          <a:p>
            <a:pPr>
              <a:defRPr/>
            </a:pPr>
            <a:fld id="{54426276-A50D-4BB1-B2FE-D11C2879666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5"/>
          <p:cNvSpPr>
            <a:spLocks noGrp="1" noChangeArrowheads="1"/>
          </p:cNvSpPr>
          <p:nvPr>
            <p:ph type="sldNum" sz="quarter" idx="10"/>
          </p:nvPr>
        </p:nvSpPr>
        <p:spPr>
          <a:ln/>
        </p:spPr>
        <p:txBody>
          <a:bodyPr/>
          <a:lstStyle>
            <a:lvl1pPr>
              <a:defRPr/>
            </a:lvl1pPr>
          </a:lstStyle>
          <a:p>
            <a:pPr>
              <a:defRPr/>
            </a:pPr>
            <a:fld id="{3F2CCB28-09A8-4C43-AEBA-6F0860A71BA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5"/>
          <p:cNvSpPr>
            <a:spLocks noGrp="1" noChangeArrowheads="1"/>
          </p:cNvSpPr>
          <p:nvPr>
            <p:ph type="sldNum" sz="quarter" idx="10"/>
          </p:nvPr>
        </p:nvSpPr>
        <p:spPr>
          <a:ln/>
        </p:spPr>
        <p:txBody>
          <a:bodyPr/>
          <a:lstStyle>
            <a:lvl1pPr>
              <a:defRPr/>
            </a:lvl1pPr>
          </a:lstStyle>
          <a:p>
            <a:pPr>
              <a:defRPr/>
            </a:pPr>
            <a:fld id="{F37C8766-0AB8-43ED-8F7A-8D235998342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5"/>
          <p:cNvSpPr>
            <a:spLocks noGrp="1" noChangeArrowheads="1"/>
          </p:cNvSpPr>
          <p:nvPr>
            <p:ph type="sldNum" sz="quarter" idx="10"/>
          </p:nvPr>
        </p:nvSpPr>
        <p:spPr>
          <a:ln/>
        </p:spPr>
        <p:txBody>
          <a:bodyPr/>
          <a:lstStyle>
            <a:lvl1pPr>
              <a:defRPr/>
            </a:lvl1pPr>
          </a:lstStyle>
          <a:p>
            <a:pPr>
              <a:defRPr/>
            </a:pPr>
            <a:fld id="{F6B22F64-131E-40B7-9B9C-14775358B7E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5"/>
          <p:cNvSpPr>
            <a:spLocks noGrp="1" noChangeArrowheads="1"/>
          </p:cNvSpPr>
          <p:nvPr>
            <p:ph type="sldNum" sz="quarter" idx="10"/>
          </p:nvPr>
        </p:nvSpPr>
        <p:spPr>
          <a:ln/>
        </p:spPr>
        <p:txBody>
          <a:bodyPr/>
          <a:lstStyle>
            <a:lvl1pPr>
              <a:defRPr/>
            </a:lvl1pPr>
          </a:lstStyle>
          <a:p>
            <a:pPr>
              <a:defRPr/>
            </a:pPr>
            <a:fld id="{18492D53-74B2-43B1-B6A5-E91B51C7256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4"/>
          <p:cNvSpPr>
            <a:spLocks noGrp="1" noChangeArrowheads="1"/>
          </p:cNvSpPr>
          <p:nvPr>
            <p:ph type="title"/>
          </p:nvPr>
        </p:nvSpPr>
        <p:spPr bwMode="auto">
          <a:xfrm>
            <a:off x="377825" y="0"/>
            <a:ext cx="8031163" cy="9334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a:t>
            </a:r>
            <a:br>
              <a:rPr lang="en-US" smtClean="0"/>
            </a:br>
            <a:r>
              <a:rPr lang="en-US" smtClean="0"/>
              <a:t>Master title style</a:t>
            </a:r>
          </a:p>
        </p:txBody>
      </p:sp>
      <p:sp>
        <p:nvSpPr>
          <p:cNvPr id="1027" name="Rectangle 65"/>
          <p:cNvSpPr>
            <a:spLocks noGrp="1" noChangeArrowheads="1"/>
          </p:cNvSpPr>
          <p:nvPr>
            <p:ph type="body" idx="1"/>
          </p:nvPr>
        </p:nvSpPr>
        <p:spPr bwMode="auto">
          <a:xfrm>
            <a:off x="300038" y="1200150"/>
            <a:ext cx="8543925" cy="49164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Bullet </a:t>
            </a:r>
          </a:p>
          <a:p>
            <a:pPr lvl="2"/>
            <a:r>
              <a:rPr lang="en-US" smtClean="0"/>
              <a:t>Sub bullet 1</a:t>
            </a:r>
          </a:p>
          <a:p>
            <a:pPr lvl="3"/>
            <a:r>
              <a:rPr lang="en-US" smtClean="0"/>
              <a:t>Sub bullet 2</a:t>
            </a:r>
          </a:p>
          <a:p>
            <a:pPr lvl="4"/>
            <a:r>
              <a:rPr lang="en-US" smtClean="0"/>
              <a:t>Sub bullet 3</a:t>
            </a:r>
          </a:p>
        </p:txBody>
      </p:sp>
      <p:sp>
        <p:nvSpPr>
          <p:cNvPr id="1108" name="Line 84"/>
          <p:cNvSpPr>
            <a:spLocks noChangeShapeType="1"/>
          </p:cNvSpPr>
          <p:nvPr userDrawn="1"/>
        </p:nvSpPr>
        <p:spPr bwMode="auto">
          <a:xfrm>
            <a:off x="0" y="981075"/>
            <a:ext cx="9144000" cy="0"/>
          </a:xfrm>
          <a:prstGeom prst="line">
            <a:avLst/>
          </a:prstGeom>
          <a:noFill/>
          <a:ln w="9525">
            <a:solidFill>
              <a:schemeClr val="tx1"/>
            </a:solidFill>
            <a:round/>
            <a:headEnd/>
            <a:tailEnd/>
          </a:ln>
          <a:effectLst/>
        </p:spPr>
        <p:txBody>
          <a:bodyPr/>
          <a:lstStyle/>
          <a:p>
            <a:pPr>
              <a:defRPr/>
            </a:pPr>
            <a:endParaRPr lang="en-US">
              <a:latin typeface="Arial" pitchFamily="34" charset="0"/>
            </a:endParaRPr>
          </a:p>
        </p:txBody>
      </p:sp>
      <p:sp>
        <p:nvSpPr>
          <p:cNvPr id="1109" name="Rectangle 85"/>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20B7E8C2-1DBF-43C6-9E31-C83DCD527A2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hf hdr="0" ftr="0" dt="0"/>
  <p:txStyles>
    <p:titleStyle>
      <a:lvl1pPr algn="l" rtl="0" eaLnBrk="0" fontAlgn="base" hangingPunct="0">
        <a:spcBef>
          <a:spcPct val="0"/>
        </a:spcBef>
        <a:spcAft>
          <a:spcPct val="0"/>
        </a:spcAft>
        <a:defRPr sz="2600"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Arial" pitchFamily="34" charset="0"/>
        </a:defRPr>
      </a:lvl2pPr>
      <a:lvl3pPr algn="l" rtl="0" eaLnBrk="0" fontAlgn="base" hangingPunct="0">
        <a:spcBef>
          <a:spcPct val="0"/>
        </a:spcBef>
        <a:spcAft>
          <a:spcPct val="0"/>
        </a:spcAft>
        <a:defRPr sz="2600" b="1">
          <a:solidFill>
            <a:schemeClr val="tx1"/>
          </a:solidFill>
          <a:latin typeface="Arial" pitchFamily="34" charset="0"/>
        </a:defRPr>
      </a:lvl3pPr>
      <a:lvl4pPr algn="l" rtl="0" eaLnBrk="0" fontAlgn="base" hangingPunct="0">
        <a:spcBef>
          <a:spcPct val="0"/>
        </a:spcBef>
        <a:spcAft>
          <a:spcPct val="0"/>
        </a:spcAft>
        <a:defRPr sz="2600" b="1">
          <a:solidFill>
            <a:schemeClr val="tx1"/>
          </a:solidFill>
          <a:latin typeface="Arial" pitchFamily="34" charset="0"/>
        </a:defRPr>
      </a:lvl4pPr>
      <a:lvl5pPr algn="l" rtl="0" eaLnBrk="0" fontAlgn="base" hangingPunct="0">
        <a:spcBef>
          <a:spcPct val="0"/>
        </a:spcBef>
        <a:spcAft>
          <a:spcPct val="0"/>
        </a:spcAft>
        <a:defRPr sz="2600" b="1">
          <a:solidFill>
            <a:schemeClr val="tx1"/>
          </a:solidFill>
          <a:latin typeface="Arial" pitchFamily="34" charset="0"/>
        </a:defRPr>
      </a:lvl5pPr>
      <a:lvl6pPr marL="457200" algn="l" rtl="0" fontAlgn="base">
        <a:spcBef>
          <a:spcPct val="0"/>
        </a:spcBef>
        <a:spcAft>
          <a:spcPct val="0"/>
        </a:spcAft>
        <a:defRPr sz="2600" b="1">
          <a:solidFill>
            <a:schemeClr val="tx1"/>
          </a:solidFill>
          <a:latin typeface="Arial" pitchFamily="34" charset="0"/>
        </a:defRPr>
      </a:lvl6pPr>
      <a:lvl7pPr marL="914400" algn="l" rtl="0" fontAlgn="base">
        <a:spcBef>
          <a:spcPct val="0"/>
        </a:spcBef>
        <a:spcAft>
          <a:spcPct val="0"/>
        </a:spcAft>
        <a:defRPr sz="2600" b="1">
          <a:solidFill>
            <a:schemeClr val="tx1"/>
          </a:solidFill>
          <a:latin typeface="Arial" pitchFamily="34" charset="0"/>
        </a:defRPr>
      </a:lvl7pPr>
      <a:lvl8pPr marL="1371600" algn="l" rtl="0" fontAlgn="base">
        <a:spcBef>
          <a:spcPct val="0"/>
        </a:spcBef>
        <a:spcAft>
          <a:spcPct val="0"/>
        </a:spcAft>
        <a:defRPr sz="2600" b="1">
          <a:solidFill>
            <a:schemeClr val="tx1"/>
          </a:solidFill>
          <a:latin typeface="Arial" pitchFamily="34" charset="0"/>
        </a:defRPr>
      </a:lvl8pPr>
      <a:lvl9pPr marL="1828800" algn="l" rtl="0" fontAlgn="base">
        <a:spcBef>
          <a:spcPct val="0"/>
        </a:spcBef>
        <a:spcAft>
          <a:spcPct val="0"/>
        </a:spcAft>
        <a:defRPr sz="2600" b="1">
          <a:solidFill>
            <a:schemeClr val="tx1"/>
          </a:solidFill>
          <a:latin typeface="Arial" pitchFamily="34" charset="0"/>
        </a:defRPr>
      </a:lvl9pPr>
    </p:titleStyle>
    <p:bodyStyle>
      <a:lvl1pPr marL="342900" indent="-342900" algn="l" rtl="0" eaLnBrk="0" fontAlgn="base" hangingPunct="0">
        <a:spcBef>
          <a:spcPct val="20000"/>
        </a:spcBef>
        <a:spcAft>
          <a:spcPct val="0"/>
        </a:spcAft>
        <a:buClr>
          <a:srgbClr val="D27C26"/>
        </a:buClr>
        <a:buChar char="•"/>
        <a:defRPr sz="2000">
          <a:solidFill>
            <a:schemeClr val="tx1"/>
          </a:solidFill>
          <a:latin typeface="+mn-lt"/>
          <a:ea typeface="+mn-ea"/>
          <a:cs typeface="+mn-cs"/>
        </a:defRPr>
      </a:lvl1pPr>
      <a:lvl2pPr marL="461963" indent="-238125" algn="l" rtl="0" eaLnBrk="0" fontAlgn="base" hangingPunct="0">
        <a:spcBef>
          <a:spcPct val="20000"/>
        </a:spcBef>
        <a:spcAft>
          <a:spcPct val="0"/>
        </a:spcAft>
        <a:buClr>
          <a:schemeClr val="accent1"/>
        </a:buClr>
        <a:buChar char="•"/>
        <a:defRPr sz="2800">
          <a:solidFill>
            <a:schemeClr val="tx1"/>
          </a:solidFill>
          <a:latin typeface="+mn-lt"/>
        </a:defRPr>
      </a:lvl2pPr>
      <a:lvl3pPr marL="808038" indent="-231775" algn="l" rtl="0" eaLnBrk="0" fontAlgn="base" hangingPunct="0">
        <a:spcBef>
          <a:spcPct val="20000"/>
        </a:spcBef>
        <a:spcAft>
          <a:spcPct val="0"/>
        </a:spcAft>
        <a:buClr>
          <a:schemeClr val="accent1"/>
        </a:buClr>
        <a:buSzPct val="65000"/>
        <a:buFont typeface="Arial" charset="0"/>
        <a:buChar char="—"/>
        <a:defRPr sz="2400">
          <a:solidFill>
            <a:schemeClr val="tx1"/>
          </a:solidFill>
          <a:latin typeface="+mn-lt"/>
        </a:defRPr>
      </a:lvl3pPr>
      <a:lvl4pPr marL="1154113" indent="-231775" algn="l" rtl="0" eaLnBrk="0" fontAlgn="base" hangingPunct="0">
        <a:spcBef>
          <a:spcPct val="20000"/>
        </a:spcBef>
        <a:spcAft>
          <a:spcPct val="0"/>
        </a:spcAft>
        <a:buClr>
          <a:schemeClr val="accent1"/>
        </a:buClr>
        <a:buChar char="•"/>
        <a:defRPr sz="2000">
          <a:solidFill>
            <a:schemeClr val="tx1"/>
          </a:solidFill>
          <a:latin typeface="+mn-lt"/>
        </a:defRPr>
      </a:lvl4pPr>
      <a:lvl5pPr marL="1490663" indent="-222250" algn="l" rtl="0" eaLnBrk="0" fontAlgn="base" hangingPunct="0">
        <a:spcBef>
          <a:spcPct val="20000"/>
        </a:spcBef>
        <a:spcAft>
          <a:spcPct val="0"/>
        </a:spcAft>
        <a:buClr>
          <a:schemeClr val="accent1"/>
        </a:buClr>
        <a:buChar char="»"/>
        <a:defRPr sz="2000">
          <a:solidFill>
            <a:schemeClr val="tx1"/>
          </a:solidFill>
          <a:latin typeface="+mn-lt"/>
        </a:defRPr>
      </a:lvl5pPr>
      <a:lvl6pPr marL="1947863" indent="-222250" algn="l" rtl="0" fontAlgn="base">
        <a:spcBef>
          <a:spcPct val="20000"/>
        </a:spcBef>
        <a:spcAft>
          <a:spcPct val="0"/>
        </a:spcAft>
        <a:buClr>
          <a:schemeClr val="accent1"/>
        </a:buClr>
        <a:buChar char="»"/>
        <a:defRPr>
          <a:solidFill>
            <a:schemeClr val="tx1"/>
          </a:solidFill>
          <a:latin typeface="+mn-lt"/>
        </a:defRPr>
      </a:lvl6pPr>
      <a:lvl7pPr marL="2405063" indent="-222250" algn="l" rtl="0" fontAlgn="base">
        <a:spcBef>
          <a:spcPct val="20000"/>
        </a:spcBef>
        <a:spcAft>
          <a:spcPct val="0"/>
        </a:spcAft>
        <a:buClr>
          <a:schemeClr val="accent1"/>
        </a:buClr>
        <a:buChar char="»"/>
        <a:defRPr>
          <a:solidFill>
            <a:schemeClr val="tx1"/>
          </a:solidFill>
          <a:latin typeface="+mn-lt"/>
        </a:defRPr>
      </a:lvl7pPr>
      <a:lvl8pPr marL="2862263" indent="-222250" algn="l" rtl="0" fontAlgn="base">
        <a:spcBef>
          <a:spcPct val="20000"/>
        </a:spcBef>
        <a:spcAft>
          <a:spcPct val="0"/>
        </a:spcAft>
        <a:buClr>
          <a:schemeClr val="accent1"/>
        </a:buClr>
        <a:buChar char="»"/>
        <a:defRPr>
          <a:solidFill>
            <a:schemeClr val="tx1"/>
          </a:solidFill>
          <a:latin typeface="+mn-lt"/>
        </a:defRPr>
      </a:lvl8pPr>
      <a:lvl9pPr marL="3319463" indent="-222250" algn="l" rtl="0" fontAlgn="base">
        <a:spcBef>
          <a:spcPct val="20000"/>
        </a:spcBef>
        <a:spcAft>
          <a:spcPct val="0"/>
        </a:spcAft>
        <a:buClr>
          <a:schemeClr val="accent1"/>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17"/>
          <p:cNvSpPr>
            <a:spLocks noGrp="1" noChangeArrowheads="1"/>
          </p:cNvSpPr>
          <p:nvPr>
            <p:ph type="sldNum" sz="quarter" idx="10"/>
          </p:nvPr>
        </p:nvSpPr>
        <p:spPr>
          <a:noFill/>
        </p:spPr>
        <p:txBody>
          <a:bodyPr/>
          <a:lstStyle/>
          <a:p>
            <a:fld id="{F2F48CAA-395B-496B-850E-F860D07FAF95}" type="slidenum">
              <a:rPr lang="en-US" smtClean="0">
                <a:latin typeface="Arial" charset="0"/>
              </a:rPr>
              <a:pPr/>
              <a:t>1</a:t>
            </a:fld>
            <a:endParaRPr lang="en-US" smtClean="0">
              <a:latin typeface="Arial" charset="0"/>
            </a:endParaRPr>
          </a:p>
        </p:txBody>
      </p:sp>
      <p:sp>
        <p:nvSpPr>
          <p:cNvPr id="15362" name="Text Box 35"/>
          <p:cNvSpPr txBox="1">
            <a:spLocks noChangeArrowheads="1"/>
          </p:cNvSpPr>
          <p:nvPr/>
        </p:nvSpPr>
        <p:spPr bwMode="auto">
          <a:xfrm>
            <a:off x="1100138" y="1541463"/>
            <a:ext cx="7308850" cy="4178300"/>
          </a:xfrm>
          <a:prstGeom prst="rect">
            <a:avLst/>
          </a:prstGeom>
          <a:noFill/>
          <a:ln w="9525">
            <a:noFill/>
            <a:miter lim="800000"/>
            <a:headEnd/>
            <a:tailEnd/>
          </a:ln>
        </p:spPr>
        <p:txBody>
          <a:bodyPr lIns="0" tIns="0" rIns="0" bIns="0">
            <a:spAutoFit/>
          </a:bodyPr>
          <a:lstStyle/>
          <a:p>
            <a:pPr>
              <a:spcBef>
                <a:spcPct val="50000"/>
              </a:spcBef>
            </a:pPr>
            <a:r>
              <a:rPr lang="en-US" sz="3000" b="1"/>
              <a:t>The Alaska Forward Challenge</a:t>
            </a:r>
          </a:p>
          <a:p>
            <a:pPr>
              <a:spcBef>
                <a:spcPct val="50000"/>
              </a:spcBef>
            </a:pPr>
            <a:r>
              <a:rPr lang="en-US" sz="2500" b="1"/>
              <a:t/>
            </a:r>
            <a:br>
              <a:rPr lang="en-US" sz="2500" b="1"/>
            </a:br>
            <a:r>
              <a:rPr lang="en-US" sz="2400"/>
              <a:t>Introduction to The Alaska Forward Initiative</a:t>
            </a:r>
          </a:p>
          <a:p>
            <a:pPr>
              <a:spcBef>
                <a:spcPct val="50000"/>
              </a:spcBef>
            </a:pPr>
            <a:endParaRPr lang="en-US" sz="2400"/>
          </a:p>
          <a:p>
            <a:pPr>
              <a:spcBef>
                <a:spcPct val="50000"/>
              </a:spcBef>
            </a:pPr>
            <a:endParaRPr lang="en-US" sz="2000"/>
          </a:p>
          <a:p>
            <a:pPr>
              <a:spcBef>
                <a:spcPct val="50000"/>
              </a:spcBef>
            </a:pPr>
            <a:endParaRPr lang="en-US" sz="2000"/>
          </a:p>
          <a:p>
            <a:pPr>
              <a:spcBef>
                <a:spcPct val="50000"/>
              </a:spcBef>
            </a:pPr>
            <a:endParaRPr lang="en-US" sz="2000"/>
          </a:p>
          <a:p>
            <a:pPr>
              <a:spcBef>
                <a:spcPct val="50000"/>
              </a:spcBef>
            </a:pPr>
            <a:endParaRPr lang="en-US" sz="2000"/>
          </a:p>
          <a:p>
            <a:pPr>
              <a:spcBef>
                <a:spcPct val="50000"/>
              </a:spcBef>
            </a:pPr>
            <a:r>
              <a:rPr lang="en-US" sz="1600"/>
              <a:t>December 1, 2009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3"/>
          <p:cNvSpPr>
            <a:spLocks noGrp="1"/>
          </p:cNvSpPr>
          <p:nvPr>
            <p:ph type="sldNum" sz="quarter" idx="10"/>
          </p:nvPr>
        </p:nvSpPr>
        <p:spPr>
          <a:noFill/>
        </p:spPr>
        <p:txBody>
          <a:bodyPr/>
          <a:lstStyle/>
          <a:p>
            <a:fld id="{D32E6E92-56A0-44D2-A695-66CDE066ABD2}" type="slidenum">
              <a:rPr lang="en-US" smtClean="0">
                <a:latin typeface="Arial" charset="0"/>
              </a:rPr>
              <a:pPr/>
              <a:t>10</a:t>
            </a:fld>
            <a:endParaRPr lang="en-US" smtClean="0">
              <a:latin typeface="Arial" charset="0"/>
            </a:endParaRPr>
          </a:p>
        </p:txBody>
      </p:sp>
      <p:sp>
        <p:nvSpPr>
          <p:cNvPr id="33794" name="Rectangle 2"/>
          <p:cNvSpPr>
            <a:spLocks noGrp="1" noChangeArrowheads="1"/>
          </p:cNvSpPr>
          <p:nvPr>
            <p:ph type="title"/>
          </p:nvPr>
        </p:nvSpPr>
        <p:spPr/>
        <p:txBody>
          <a:bodyPr/>
          <a:lstStyle/>
          <a:p>
            <a:pPr eaLnBrk="1" hangingPunct="1"/>
            <a:r>
              <a:rPr lang="en-US" smtClean="0"/>
              <a:t>Getting Poorer</a:t>
            </a:r>
          </a:p>
        </p:txBody>
      </p:sp>
      <p:sp>
        <p:nvSpPr>
          <p:cNvPr id="86020" name="AutoShape 4"/>
          <p:cNvSpPr>
            <a:spLocks noChangeArrowheads="1"/>
          </p:cNvSpPr>
          <p:nvPr/>
        </p:nvSpPr>
        <p:spPr bwMode="auto">
          <a:xfrm>
            <a:off x="254000" y="1408113"/>
            <a:ext cx="1585913" cy="4883150"/>
          </a:xfrm>
          <a:prstGeom prst="roundRect">
            <a:avLst>
              <a:gd name="adj" fmla="val 16667"/>
            </a:avLst>
          </a:prstGeom>
          <a:gradFill rotWithShape="1">
            <a:gsLst>
              <a:gs pos="0">
                <a:srgbClr val="DDDDDD">
                  <a:alpha val="85001"/>
                </a:srgbClr>
              </a:gs>
              <a:gs pos="100000">
                <a:srgbClr val="DDDDDD">
                  <a:gamma/>
                  <a:tint val="15294"/>
                  <a:invGamma/>
                </a:srgbClr>
              </a:gs>
            </a:gsLst>
            <a:lin ang="2700000" scaled="1"/>
          </a:gradFill>
          <a:ln w="9525" algn="ctr">
            <a:solidFill>
              <a:srgbClr val="C0C0C0"/>
            </a:solidFill>
            <a:round/>
            <a:headEnd/>
            <a:tailEnd/>
          </a:ln>
          <a:effectLst>
            <a:outerShdw dist="35921" dir="2700000" algn="ctr" rotWithShape="0">
              <a:schemeClr val="bg2"/>
            </a:outerShdw>
          </a:effectLst>
        </p:spPr>
        <p:txBody>
          <a:bodyPr anchor="ctr">
            <a:spAutoFit/>
          </a:bodyPr>
          <a:lstStyle/>
          <a:p>
            <a:pPr>
              <a:defRPr/>
            </a:pPr>
            <a:r>
              <a:rPr lang="en-GB" sz="1600" b="1">
                <a:latin typeface="Arial" pitchFamily="34" charset="0"/>
              </a:rPr>
              <a:t>Once a high per-capita income state, Alaska is now projected to become a lower than average per-capita income state.</a:t>
            </a:r>
          </a:p>
          <a:p>
            <a:pPr>
              <a:defRPr/>
            </a:pPr>
            <a:endParaRPr lang="en-GB" sz="1600" b="1">
              <a:latin typeface="Arial" pitchFamily="34" charset="0"/>
            </a:endParaRPr>
          </a:p>
          <a:p>
            <a:pPr>
              <a:defRPr/>
            </a:pPr>
            <a:r>
              <a:rPr lang="en-GB" sz="1600" b="1">
                <a:latin typeface="Arial" pitchFamily="34" charset="0"/>
              </a:rPr>
              <a:t>Ten years of decline is projected under the status quo outlook.</a:t>
            </a:r>
          </a:p>
        </p:txBody>
      </p:sp>
      <p:sp>
        <p:nvSpPr>
          <p:cNvPr id="33796" name="Text Box 5"/>
          <p:cNvSpPr txBox="1">
            <a:spLocks noChangeArrowheads="1"/>
          </p:cNvSpPr>
          <p:nvPr/>
        </p:nvSpPr>
        <p:spPr bwMode="auto">
          <a:xfrm>
            <a:off x="3352800" y="1390650"/>
            <a:ext cx="4259263" cy="366713"/>
          </a:xfrm>
          <a:prstGeom prst="rect">
            <a:avLst/>
          </a:prstGeom>
          <a:noFill/>
          <a:ln w="9525">
            <a:noFill/>
            <a:miter lim="800000"/>
            <a:headEnd/>
            <a:tailEnd/>
          </a:ln>
        </p:spPr>
        <p:txBody>
          <a:bodyPr>
            <a:spAutoFit/>
          </a:bodyPr>
          <a:lstStyle/>
          <a:p>
            <a:pPr algn="ctr">
              <a:spcBef>
                <a:spcPct val="50000"/>
              </a:spcBef>
            </a:pPr>
            <a:r>
              <a:rPr lang="en-US"/>
              <a:t>Real Per-capita GDP/GSP</a:t>
            </a:r>
          </a:p>
        </p:txBody>
      </p:sp>
      <p:pic>
        <p:nvPicPr>
          <p:cNvPr id="33797" name="Picture 6"/>
          <p:cNvPicPr>
            <a:picLocks noChangeAspect="1" noChangeArrowheads="1"/>
          </p:cNvPicPr>
          <p:nvPr/>
        </p:nvPicPr>
        <p:blipFill>
          <a:blip r:embed="rId3" cstate="print"/>
          <a:srcRect/>
          <a:stretch>
            <a:fillRect/>
          </a:stretch>
        </p:blipFill>
        <p:spPr bwMode="auto">
          <a:xfrm>
            <a:off x="1895475" y="1587500"/>
            <a:ext cx="7175500" cy="4522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3"/>
          <p:cNvSpPr>
            <a:spLocks noGrp="1"/>
          </p:cNvSpPr>
          <p:nvPr>
            <p:ph type="sldNum" sz="quarter" idx="10"/>
          </p:nvPr>
        </p:nvSpPr>
        <p:spPr>
          <a:noFill/>
        </p:spPr>
        <p:txBody>
          <a:bodyPr/>
          <a:lstStyle/>
          <a:p>
            <a:fld id="{0F72B87F-DDDF-456D-9F17-4CCBEC822057}" type="slidenum">
              <a:rPr lang="en-US" smtClean="0">
                <a:latin typeface="Arial" charset="0"/>
              </a:rPr>
              <a:pPr/>
              <a:t>11</a:t>
            </a:fld>
            <a:endParaRPr lang="en-US" smtClean="0">
              <a:latin typeface="Arial" charset="0"/>
            </a:endParaRPr>
          </a:p>
        </p:txBody>
      </p:sp>
      <p:sp>
        <p:nvSpPr>
          <p:cNvPr id="35842" name="Rectangle 2"/>
          <p:cNvSpPr>
            <a:spLocks noGrp="1" noChangeArrowheads="1"/>
          </p:cNvSpPr>
          <p:nvPr>
            <p:ph type="title"/>
          </p:nvPr>
        </p:nvSpPr>
        <p:spPr/>
        <p:txBody>
          <a:bodyPr/>
          <a:lstStyle/>
          <a:p>
            <a:pPr eaLnBrk="1" hangingPunct="1"/>
            <a:r>
              <a:rPr lang="en-US" smtClean="0"/>
              <a:t>Energy sector no longer </a:t>
            </a:r>
            <a:br>
              <a:rPr lang="en-US" smtClean="0"/>
            </a:br>
            <a:r>
              <a:rPr lang="en-US" smtClean="0"/>
              <a:t>a source of growth</a:t>
            </a:r>
          </a:p>
        </p:txBody>
      </p:sp>
      <p:pic>
        <p:nvPicPr>
          <p:cNvPr id="35843" name="Picture 4"/>
          <p:cNvPicPr>
            <a:picLocks noChangeAspect="1" noChangeArrowheads="1"/>
          </p:cNvPicPr>
          <p:nvPr/>
        </p:nvPicPr>
        <p:blipFill>
          <a:blip r:embed="rId3" cstate="print"/>
          <a:srcRect/>
          <a:stretch>
            <a:fillRect/>
          </a:stretch>
        </p:blipFill>
        <p:spPr bwMode="auto">
          <a:xfrm>
            <a:off x="2312988" y="1511300"/>
            <a:ext cx="6338887" cy="4352925"/>
          </a:xfrm>
          <a:prstGeom prst="rect">
            <a:avLst/>
          </a:prstGeom>
          <a:noFill/>
          <a:ln w="9525">
            <a:noFill/>
            <a:miter lim="800000"/>
            <a:headEnd/>
            <a:tailEnd/>
          </a:ln>
        </p:spPr>
      </p:pic>
      <p:sp>
        <p:nvSpPr>
          <p:cNvPr id="87045" name="AutoShape 5"/>
          <p:cNvSpPr>
            <a:spLocks noChangeArrowheads="1"/>
          </p:cNvSpPr>
          <p:nvPr/>
        </p:nvSpPr>
        <p:spPr bwMode="auto">
          <a:xfrm>
            <a:off x="254000" y="1747838"/>
            <a:ext cx="2103438" cy="4198937"/>
          </a:xfrm>
          <a:prstGeom prst="roundRect">
            <a:avLst>
              <a:gd name="adj" fmla="val 16667"/>
            </a:avLst>
          </a:prstGeom>
          <a:gradFill rotWithShape="1">
            <a:gsLst>
              <a:gs pos="0">
                <a:srgbClr val="DDDDDD">
                  <a:alpha val="85001"/>
                </a:srgbClr>
              </a:gs>
              <a:gs pos="100000">
                <a:srgbClr val="DDDDDD">
                  <a:gamma/>
                  <a:tint val="15294"/>
                  <a:invGamma/>
                </a:srgbClr>
              </a:gs>
            </a:gsLst>
            <a:lin ang="2700000" scaled="1"/>
          </a:gradFill>
          <a:ln w="9525" algn="ctr">
            <a:solidFill>
              <a:srgbClr val="C0C0C0"/>
            </a:solidFill>
            <a:round/>
            <a:headEnd/>
            <a:tailEnd/>
          </a:ln>
          <a:effectLst>
            <a:outerShdw dist="35921" dir="2700000" algn="ctr" rotWithShape="0">
              <a:schemeClr val="bg2"/>
            </a:outerShdw>
          </a:effectLst>
        </p:spPr>
        <p:txBody>
          <a:bodyPr anchor="ctr">
            <a:spAutoFit/>
          </a:bodyPr>
          <a:lstStyle/>
          <a:p>
            <a:pPr>
              <a:defRPr/>
            </a:pPr>
            <a:r>
              <a:rPr lang="en-US" sz="1600" b="1" dirty="0">
                <a:latin typeface="Arial" pitchFamily="34" charset="0"/>
              </a:rPr>
              <a:t>Alaska's oil and gas sector is massive (15% of the national supply), but in decline. </a:t>
            </a:r>
          </a:p>
          <a:p>
            <a:pPr>
              <a:defRPr/>
            </a:pPr>
            <a:endParaRPr lang="en-US" sz="1600" b="1" dirty="0">
              <a:latin typeface="Arial" pitchFamily="34" charset="0"/>
            </a:endParaRPr>
          </a:p>
          <a:p>
            <a:pPr>
              <a:defRPr/>
            </a:pPr>
            <a:r>
              <a:rPr lang="en-US" sz="1600" b="1" dirty="0">
                <a:latin typeface="Arial" pitchFamily="34" charset="0"/>
              </a:rPr>
              <a:t>Without any new developments, we expect current fields to be producing only about one-third of their current levels by 2030.</a:t>
            </a:r>
          </a:p>
        </p:txBody>
      </p:sp>
      <p:sp>
        <p:nvSpPr>
          <p:cNvPr id="35845" name="TextBox 5"/>
          <p:cNvSpPr txBox="1">
            <a:spLocks noChangeArrowheads="1"/>
          </p:cNvSpPr>
          <p:nvPr/>
        </p:nvSpPr>
        <p:spPr bwMode="auto">
          <a:xfrm>
            <a:off x="4124325" y="5562600"/>
            <a:ext cx="4400550" cy="246063"/>
          </a:xfrm>
          <a:prstGeom prst="rect">
            <a:avLst/>
          </a:prstGeom>
          <a:solidFill>
            <a:schemeClr val="bg1"/>
          </a:solidFill>
          <a:ln w="9525">
            <a:noFill/>
            <a:miter lim="800000"/>
            <a:headEnd/>
            <a:tailEnd/>
          </a:ln>
        </p:spPr>
        <p:txBody>
          <a:bodyPr>
            <a:spAutoFit/>
          </a:bodyPr>
          <a:lstStyle/>
          <a:p>
            <a:pPr algn="r"/>
            <a:r>
              <a:rPr lang="en-US" sz="1000" b="1"/>
              <a:t>Source: IHS CERA - Cambridge Energy Research Associates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3"/>
          <p:cNvSpPr>
            <a:spLocks noGrp="1"/>
          </p:cNvSpPr>
          <p:nvPr>
            <p:ph type="sldNum" sz="quarter" idx="10"/>
          </p:nvPr>
        </p:nvSpPr>
        <p:spPr>
          <a:noFill/>
        </p:spPr>
        <p:txBody>
          <a:bodyPr/>
          <a:lstStyle/>
          <a:p>
            <a:fld id="{1105013B-B8A9-4CB0-AA23-4CC04B1D7C9C}" type="slidenum">
              <a:rPr lang="en-US" smtClean="0">
                <a:latin typeface="Arial" charset="0"/>
              </a:rPr>
              <a:pPr/>
              <a:t>12</a:t>
            </a:fld>
            <a:endParaRPr lang="en-US" smtClean="0">
              <a:latin typeface="Arial" charset="0"/>
            </a:endParaRPr>
          </a:p>
        </p:txBody>
      </p:sp>
      <p:sp>
        <p:nvSpPr>
          <p:cNvPr id="37890" name="Rectangle 2"/>
          <p:cNvSpPr>
            <a:spLocks noGrp="1" noChangeArrowheads="1"/>
          </p:cNvSpPr>
          <p:nvPr>
            <p:ph type="title"/>
          </p:nvPr>
        </p:nvSpPr>
        <p:spPr/>
        <p:txBody>
          <a:bodyPr/>
          <a:lstStyle/>
          <a:p>
            <a:pPr eaLnBrk="1" hangingPunct="1"/>
            <a:r>
              <a:rPr lang="en-US" smtClean="0"/>
              <a:t>Employment -- a source of stability</a:t>
            </a:r>
          </a:p>
        </p:txBody>
      </p:sp>
      <p:pic>
        <p:nvPicPr>
          <p:cNvPr id="37891" name="Picture 5"/>
          <p:cNvPicPr>
            <a:picLocks noChangeAspect="1" noChangeArrowheads="1"/>
          </p:cNvPicPr>
          <p:nvPr/>
        </p:nvPicPr>
        <p:blipFill>
          <a:blip r:embed="rId3" cstate="print"/>
          <a:srcRect/>
          <a:stretch>
            <a:fillRect/>
          </a:stretch>
        </p:blipFill>
        <p:spPr bwMode="auto">
          <a:xfrm>
            <a:off x="1912938" y="1304925"/>
            <a:ext cx="7138987" cy="5089525"/>
          </a:xfrm>
          <a:prstGeom prst="rect">
            <a:avLst/>
          </a:prstGeom>
          <a:noFill/>
          <a:ln w="9525">
            <a:noFill/>
            <a:miter lim="800000"/>
            <a:headEnd/>
            <a:tailEnd/>
          </a:ln>
        </p:spPr>
      </p:pic>
      <p:sp>
        <p:nvSpPr>
          <p:cNvPr id="102406" name="AutoShape 6"/>
          <p:cNvSpPr>
            <a:spLocks noChangeArrowheads="1"/>
          </p:cNvSpPr>
          <p:nvPr/>
        </p:nvSpPr>
        <p:spPr bwMode="auto">
          <a:xfrm>
            <a:off x="419100" y="1651000"/>
            <a:ext cx="1628775" cy="4397375"/>
          </a:xfrm>
          <a:prstGeom prst="roundRect">
            <a:avLst>
              <a:gd name="adj" fmla="val 16667"/>
            </a:avLst>
          </a:prstGeom>
          <a:gradFill rotWithShape="1">
            <a:gsLst>
              <a:gs pos="0">
                <a:srgbClr val="DDDDDD">
                  <a:alpha val="85001"/>
                </a:srgbClr>
              </a:gs>
              <a:gs pos="100000">
                <a:srgbClr val="DDDDDD">
                  <a:gamma/>
                  <a:tint val="15294"/>
                  <a:invGamma/>
                </a:srgbClr>
              </a:gs>
            </a:gsLst>
            <a:lin ang="2700000" scaled="1"/>
          </a:gradFill>
          <a:ln w="9525" algn="ctr">
            <a:solidFill>
              <a:srgbClr val="C0C0C0"/>
            </a:solidFill>
            <a:round/>
            <a:headEnd/>
            <a:tailEnd/>
          </a:ln>
          <a:effectLst>
            <a:outerShdw dist="35921" dir="2700000" algn="ctr" rotWithShape="0">
              <a:schemeClr val="bg2"/>
            </a:outerShdw>
          </a:effectLst>
        </p:spPr>
        <p:txBody>
          <a:bodyPr anchor="ctr">
            <a:spAutoFit/>
          </a:bodyPr>
          <a:lstStyle/>
          <a:p>
            <a:pPr>
              <a:defRPr/>
            </a:pPr>
            <a:r>
              <a:rPr lang="en-GB" sz="1600" b="1">
                <a:latin typeface="Arial" pitchFamily="34" charset="0"/>
              </a:rPr>
              <a:t>Stability of employment has been an important source of peace of mind for Alaskans.</a:t>
            </a:r>
          </a:p>
          <a:p>
            <a:pPr>
              <a:defRPr/>
            </a:pPr>
            <a:endParaRPr lang="en-GB" sz="1600" b="1">
              <a:latin typeface="Arial" pitchFamily="34" charset="0"/>
            </a:endParaRPr>
          </a:p>
          <a:p>
            <a:pPr>
              <a:defRPr/>
            </a:pPr>
            <a:r>
              <a:rPr lang="en-GB" sz="1600" b="1">
                <a:latin typeface="Arial" pitchFamily="34" charset="0"/>
              </a:rPr>
              <a:t>A key driver of this stability appears to be a natural “labor hoarding” response.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3"/>
          <p:cNvSpPr>
            <a:spLocks noGrp="1"/>
          </p:cNvSpPr>
          <p:nvPr>
            <p:ph type="sldNum" sz="quarter" idx="10"/>
          </p:nvPr>
        </p:nvSpPr>
        <p:spPr>
          <a:noFill/>
        </p:spPr>
        <p:txBody>
          <a:bodyPr/>
          <a:lstStyle/>
          <a:p>
            <a:fld id="{E2892E69-3F84-407D-B947-D6868A4DE7F0}" type="slidenum">
              <a:rPr lang="en-US" smtClean="0">
                <a:latin typeface="Arial" charset="0"/>
              </a:rPr>
              <a:pPr/>
              <a:t>13</a:t>
            </a:fld>
            <a:endParaRPr lang="en-US" smtClean="0">
              <a:latin typeface="Arial" charset="0"/>
            </a:endParaRPr>
          </a:p>
        </p:txBody>
      </p:sp>
      <p:sp>
        <p:nvSpPr>
          <p:cNvPr id="39938" name="Rectangle 2"/>
          <p:cNvSpPr>
            <a:spLocks noGrp="1" noChangeArrowheads="1"/>
          </p:cNvSpPr>
          <p:nvPr>
            <p:ph type="title"/>
          </p:nvPr>
        </p:nvSpPr>
        <p:spPr/>
        <p:txBody>
          <a:bodyPr/>
          <a:lstStyle/>
          <a:p>
            <a:pPr eaLnBrk="1" hangingPunct="1"/>
            <a:r>
              <a:rPr lang="en-US" smtClean="0"/>
              <a:t>Oil Prices – a powerful driver of income</a:t>
            </a:r>
          </a:p>
        </p:txBody>
      </p:sp>
      <p:pic>
        <p:nvPicPr>
          <p:cNvPr id="39939" name="Picture 4"/>
          <p:cNvPicPr>
            <a:picLocks noChangeAspect="1" noChangeArrowheads="1"/>
          </p:cNvPicPr>
          <p:nvPr/>
        </p:nvPicPr>
        <p:blipFill>
          <a:blip r:embed="rId3" cstate="print"/>
          <a:srcRect/>
          <a:stretch>
            <a:fillRect/>
          </a:stretch>
        </p:blipFill>
        <p:spPr bwMode="auto">
          <a:xfrm>
            <a:off x="2266950" y="1554163"/>
            <a:ext cx="6432550" cy="4589462"/>
          </a:xfrm>
          <a:prstGeom prst="rect">
            <a:avLst/>
          </a:prstGeom>
          <a:noFill/>
          <a:ln w="9525">
            <a:noFill/>
            <a:miter lim="800000"/>
            <a:headEnd/>
            <a:tailEnd/>
          </a:ln>
        </p:spPr>
      </p:pic>
      <p:sp>
        <p:nvSpPr>
          <p:cNvPr id="104453" name="AutoShape 5"/>
          <p:cNvSpPr>
            <a:spLocks noChangeArrowheads="1"/>
          </p:cNvSpPr>
          <p:nvPr/>
        </p:nvSpPr>
        <p:spPr bwMode="auto">
          <a:xfrm>
            <a:off x="419100" y="2017713"/>
            <a:ext cx="1628775" cy="3663950"/>
          </a:xfrm>
          <a:prstGeom prst="roundRect">
            <a:avLst>
              <a:gd name="adj" fmla="val 16667"/>
            </a:avLst>
          </a:prstGeom>
          <a:gradFill rotWithShape="1">
            <a:gsLst>
              <a:gs pos="0">
                <a:srgbClr val="DDDDDD">
                  <a:alpha val="85001"/>
                </a:srgbClr>
              </a:gs>
              <a:gs pos="100000">
                <a:srgbClr val="DDDDDD">
                  <a:gamma/>
                  <a:tint val="15294"/>
                  <a:invGamma/>
                </a:srgbClr>
              </a:gs>
            </a:gsLst>
            <a:lin ang="2700000" scaled="1"/>
          </a:gradFill>
          <a:ln w="9525" algn="ctr">
            <a:solidFill>
              <a:srgbClr val="C0C0C0"/>
            </a:solidFill>
            <a:round/>
            <a:headEnd/>
            <a:tailEnd/>
          </a:ln>
          <a:effectLst>
            <a:outerShdw dist="35921" dir="2700000" algn="ctr" rotWithShape="0">
              <a:schemeClr val="bg2"/>
            </a:outerShdw>
          </a:effectLst>
        </p:spPr>
        <p:txBody>
          <a:bodyPr anchor="ctr">
            <a:spAutoFit/>
          </a:bodyPr>
          <a:lstStyle/>
          <a:p>
            <a:pPr>
              <a:defRPr/>
            </a:pPr>
            <a:r>
              <a:rPr lang="en-GB" sz="1600" b="1" dirty="0">
                <a:latin typeface="Arial" pitchFamily="34" charset="0"/>
              </a:rPr>
              <a:t>Rising oil prices have mitigated the impact of declining production levels.</a:t>
            </a:r>
          </a:p>
          <a:p>
            <a:pPr>
              <a:defRPr/>
            </a:pPr>
            <a:endParaRPr lang="en-GB" sz="1600" b="1" dirty="0">
              <a:latin typeface="Arial" pitchFamily="34" charset="0"/>
            </a:endParaRPr>
          </a:p>
          <a:p>
            <a:pPr>
              <a:defRPr/>
            </a:pPr>
            <a:r>
              <a:rPr lang="en-GB" sz="1600" b="1" dirty="0">
                <a:latin typeface="Arial" pitchFamily="34" charset="0"/>
              </a:rPr>
              <a:t>Strong driver of state revenue and personal income support.</a:t>
            </a:r>
          </a:p>
        </p:txBody>
      </p:sp>
      <p:sp>
        <p:nvSpPr>
          <p:cNvPr id="39941" name="Text Box 6"/>
          <p:cNvSpPr txBox="1">
            <a:spLocks noChangeArrowheads="1"/>
          </p:cNvSpPr>
          <p:nvPr/>
        </p:nvSpPr>
        <p:spPr bwMode="auto">
          <a:xfrm>
            <a:off x="6600825" y="6119813"/>
            <a:ext cx="1808163" cy="274637"/>
          </a:xfrm>
          <a:prstGeom prst="rect">
            <a:avLst/>
          </a:prstGeom>
          <a:noFill/>
          <a:ln w="9525">
            <a:noFill/>
            <a:miter lim="800000"/>
            <a:headEnd/>
            <a:tailEnd/>
          </a:ln>
        </p:spPr>
        <p:txBody>
          <a:bodyPr wrap="none">
            <a:spAutoFit/>
          </a:bodyPr>
          <a:lstStyle/>
          <a:p>
            <a:r>
              <a:rPr lang="en-US" sz="1200" b="1"/>
              <a:t>Annual average prices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3"/>
          <p:cNvSpPr>
            <a:spLocks noGrp="1"/>
          </p:cNvSpPr>
          <p:nvPr>
            <p:ph type="sldNum" sz="quarter" idx="10"/>
          </p:nvPr>
        </p:nvSpPr>
        <p:spPr>
          <a:noFill/>
        </p:spPr>
        <p:txBody>
          <a:bodyPr/>
          <a:lstStyle/>
          <a:p>
            <a:fld id="{C556F86C-64BA-4003-97BA-843C341074C9}" type="slidenum">
              <a:rPr lang="en-US" smtClean="0">
                <a:latin typeface="Arial" charset="0"/>
              </a:rPr>
              <a:pPr/>
              <a:t>14</a:t>
            </a:fld>
            <a:endParaRPr lang="en-US" smtClean="0">
              <a:latin typeface="Arial" charset="0"/>
            </a:endParaRPr>
          </a:p>
        </p:txBody>
      </p:sp>
      <p:sp>
        <p:nvSpPr>
          <p:cNvPr id="41986" name="Rectangle 2"/>
          <p:cNvSpPr>
            <a:spLocks noGrp="1" noChangeArrowheads="1"/>
          </p:cNvSpPr>
          <p:nvPr>
            <p:ph type="title"/>
          </p:nvPr>
        </p:nvSpPr>
        <p:spPr/>
        <p:txBody>
          <a:bodyPr/>
          <a:lstStyle/>
          <a:p>
            <a:pPr eaLnBrk="1" hangingPunct="1"/>
            <a:r>
              <a:rPr lang="en-US" smtClean="0"/>
              <a:t>Oil Prices – hard to predict, so use scenarios</a:t>
            </a:r>
          </a:p>
        </p:txBody>
      </p:sp>
      <p:pic>
        <p:nvPicPr>
          <p:cNvPr id="41987" name="Picture 4"/>
          <p:cNvPicPr>
            <a:picLocks noChangeAspect="1" noChangeArrowheads="1"/>
          </p:cNvPicPr>
          <p:nvPr/>
        </p:nvPicPr>
        <p:blipFill>
          <a:blip r:embed="rId3" cstate="print"/>
          <a:srcRect/>
          <a:stretch>
            <a:fillRect/>
          </a:stretch>
        </p:blipFill>
        <p:spPr bwMode="auto">
          <a:xfrm>
            <a:off x="1749425" y="1344613"/>
            <a:ext cx="7467600" cy="5010150"/>
          </a:xfrm>
          <a:prstGeom prst="rect">
            <a:avLst/>
          </a:prstGeom>
          <a:noFill/>
          <a:ln w="9525">
            <a:noFill/>
            <a:miter lim="800000"/>
            <a:headEnd/>
            <a:tailEnd/>
          </a:ln>
        </p:spPr>
      </p:pic>
      <p:sp>
        <p:nvSpPr>
          <p:cNvPr id="106501" name="AutoShape 5"/>
          <p:cNvSpPr>
            <a:spLocks noChangeArrowheads="1"/>
          </p:cNvSpPr>
          <p:nvPr/>
        </p:nvSpPr>
        <p:spPr bwMode="auto">
          <a:xfrm>
            <a:off x="403225" y="1554163"/>
            <a:ext cx="1731963" cy="1719262"/>
          </a:xfrm>
          <a:prstGeom prst="roundRect">
            <a:avLst>
              <a:gd name="adj" fmla="val 16667"/>
            </a:avLst>
          </a:prstGeom>
          <a:gradFill rotWithShape="1">
            <a:gsLst>
              <a:gs pos="0">
                <a:srgbClr val="DDDDDD">
                  <a:alpha val="85001"/>
                </a:srgbClr>
              </a:gs>
              <a:gs pos="100000">
                <a:srgbClr val="DDDDDD">
                  <a:gamma/>
                  <a:tint val="15294"/>
                  <a:invGamma/>
                </a:srgbClr>
              </a:gs>
            </a:gsLst>
            <a:lin ang="2700000" scaled="1"/>
          </a:gradFill>
          <a:ln w="9525" algn="ctr">
            <a:solidFill>
              <a:srgbClr val="C0C0C0"/>
            </a:solidFill>
            <a:round/>
            <a:headEnd/>
            <a:tailEnd/>
          </a:ln>
          <a:effectLst>
            <a:outerShdw dist="35921" dir="2700000" algn="ctr" rotWithShape="0">
              <a:schemeClr val="bg2"/>
            </a:outerShdw>
          </a:effectLst>
        </p:spPr>
        <p:txBody>
          <a:bodyPr anchor="ctr">
            <a:spAutoFit/>
          </a:bodyPr>
          <a:lstStyle/>
          <a:p>
            <a:pPr>
              <a:defRPr/>
            </a:pPr>
            <a:r>
              <a:rPr lang="en-GB" sz="1600" b="1">
                <a:latin typeface="Arial" pitchFamily="34" charset="0"/>
              </a:rPr>
              <a:t>Alaskans should not ignore the downside risks of the price of oil.</a:t>
            </a:r>
          </a:p>
        </p:txBody>
      </p:sp>
      <p:sp>
        <p:nvSpPr>
          <p:cNvPr id="106503" name="AutoShape 7"/>
          <p:cNvSpPr>
            <a:spLocks noChangeArrowheads="1"/>
          </p:cNvSpPr>
          <p:nvPr/>
        </p:nvSpPr>
        <p:spPr bwMode="auto">
          <a:xfrm>
            <a:off x="260350" y="4695825"/>
            <a:ext cx="2609850" cy="2124075"/>
          </a:xfrm>
          <a:prstGeom prst="roundRect">
            <a:avLst>
              <a:gd name="adj" fmla="val 16667"/>
            </a:avLst>
          </a:prstGeom>
          <a:gradFill rotWithShape="1">
            <a:gsLst>
              <a:gs pos="0">
                <a:srgbClr val="DDDDDD">
                  <a:alpha val="85001"/>
                </a:srgbClr>
              </a:gs>
              <a:gs pos="100000">
                <a:srgbClr val="DDDDDD">
                  <a:gamma/>
                  <a:tint val="15294"/>
                  <a:invGamma/>
                </a:srgbClr>
              </a:gs>
            </a:gsLst>
            <a:lin ang="2700000" scaled="1"/>
          </a:gradFill>
          <a:ln w="9525" algn="ctr">
            <a:solidFill>
              <a:srgbClr val="C0C0C0"/>
            </a:solidFill>
            <a:round/>
            <a:headEnd/>
            <a:tailEnd/>
          </a:ln>
          <a:effectLst>
            <a:outerShdw dist="35921" dir="2700000" algn="ctr" rotWithShape="0">
              <a:schemeClr val="bg2"/>
            </a:outerShdw>
          </a:effectLst>
        </p:spPr>
        <p:txBody>
          <a:bodyPr anchor="ctr">
            <a:spAutoFit/>
          </a:bodyPr>
          <a:lstStyle/>
          <a:p>
            <a:pPr marL="231775" indent="-231775">
              <a:buFontTx/>
              <a:buChar char="•"/>
              <a:defRPr/>
            </a:pPr>
            <a:r>
              <a:rPr lang="en-GB" sz="1200" b="1" dirty="0">
                <a:latin typeface="Arial" pitchFamily="34" charset="0"/>
              </a:rPr>
              <a:t>Global supply exceeds demand.</a:t>
            </a:r>
          </a:p>
          <a:p>
            <a:pPr marL="231775" indent="-231775">
              <a:buFontTx/>
              <a:buChar char="•"/>
              <a:defRPr/>
            </a:pPr>
            <a:r>
              <a:rPr lang="en-GB" sz="1200" b="1" dirty="0">
                <a:latin typeface="Arial" pitchFamily="34" charset="0"/>
              </a:rPr>
              <a:t>OECD oil demand peaked in 2005.</a:t>
            </a:r>
          </a:p>
          <a:p>
            <a:pPr marL="231775" indent="-231775">
              <a:buFontTx/>
              <a:buChar char="•"/>
              <a:defRPr/>
            </a:pPr>
            <a:r>
              <a:rPr lang="en-GB" sz="1200" b="1" dirty="0">
                <a:latin typeface="Arial" pitchFamily="34" charset="0"/>
              </a:rPr>
              <a:t>Cheap sources of supply still coming on stream.</a:t>
            </a:r>
          </a:p>
          <a:p>
            <a:pPr marL="231775" indent="-231775">
              <a:buFontTx/>
              <a:buChar char="•"/>
              <a:defRPr/>
            </a:pPr>
            <a:r>
              <a:rPr lang="en-GB" sz="1200" b="1" dirty="0">
                <a:latin typeface="Arial" pitchFamily="34" charset="0"/>
              </a:rPr>
              <a:t>Oil production costs are being driven down. </a:t>
            </a:r>
          </a:p>
          <a:p>
            <a:pPr marL="231775" indent="-231775">
              <a:buFontTx/>
              <a:buChar char="•"/>
              <a:defRPr/>
            </a:pPr>
            <a:r>
              <a:rPr lang="en-GB" sz="1200" b="1" dirty="0">
                <a:latin typeface="Arial" pitchFamily="34" charset="0"/>
              </a:rPr>
              <a:t>OPEC members not disciplined.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r>
              <a:rPr lang="en-US" smtClean="0"/>
              <a:t>Ten Clusters represent 35% of total employment</a:t>
            </a:r>
          </a:p>
        </p:txBody>
      </p:sp>
      <p:sp>
        <p:nvSpPr>
          <p:cNvPr id="44034" name="Slide Number Placeholder 2"/>
          <p:cNvSpPr>
            <a:spLocks noGrp="1"/>
          </p:cNvSpPr>
          <p:nvPr>
            <p:ph type="sldNum" sz="quarter" idx="10"/>
          </p:nvPr>
        </p:nvSpPr>
        <p:spPr>
          <a:noFill/>
        </p:spPr>
        <p:txBody>
          <a:bodyPr/>
          <a:lstStyle/>
          <a:p>
            <a:fld id="{17DCB65F-E185-46B3-9E95-5DCAB020D5E1}" type="slidenum">
              <a:rPr lang="en-US" smtClean="0">
                <a:latin typeface="Arial" charset="0"/>
              </a:rPr>
              <a:pPr/>
              <a:t>15</a:t>
            </a:fld>
            <a:endParaRPr lang="en-US" smtClean="0">
              <a:latin typeface="Arial" charset="0"/>
            </a:endParaRPr>
          </a:p>
        </p:txBody>
      </p:sp>
      <p:pic>
        <p:nvPicPr>
          <p:cNvPr id="44035" name="Picture 3"/>
          <p:cNvPicPr>
            <a:picLocks noChangeAspect="1" noChangeArrowheads="1"/>
          </p:cNvPicPr>
          <p:nvPr/>
        </p:nvPicPr>
        <p:blipFill>
          <a:blip r:embed="rId3" cstate="print"/>
          <a:srcRect/>
          <a:stretch>
            <a:fillRect/>
          </a:stretch>
        </p:blipFill>
        <p:spPr bwMode="auto">
          <a:xfrm>
            <a:off x="311150" y="1797050"/>
            <a:ext cx="8680450" cy="3878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1" name="Title 1"/>
          <p:cNvSpPr>
            <a:spLocks noGrp="1"/>
          </p:cNvSpPr>
          <p:nvPr>
            <p:ph type="title"/>
          </p:nvPr>
        </p:nvSpPr>
        <p:spPr>
          <a:xfrm>
            <a:off x="377825" y="-434975"/>
            <a:ext cx="8031163" cy="933450"/>
          </a:xfrm>
        </p:spPr>
        <p:txBody>
          <a:bodyPr/>
          <a:lstStyle/>
          <a:p>
            <a:r>
              <a:rPr lang="en-US" smtClean="0"/>
              <a:t>Segmenting the Clusters</a:t>
            </a:r>
          </a:p>
        </p:txBody>
      </p:sp>
      <p:sp>
        <p:nvSpPr>
          <p:cNvPr id="46082" name="Slide Number Placeholder 2"/>
          <p:cNvSpPr>
            <a:spLocks noGrp="1"/>
          </p:cNvSpPr>
          <p:nvPr>
            <p:ph type="sldNum" sz="quarter" idx="10"/>
          </p:nvPr>
        </p:nvSpPr>
        <p:spPr>
          <a:noFill/>
        </p:spPr>
        <p:txBody>
          <a:bodyPr/>
          <a:lstStyle/>
          <a:p>
            <a:fld id="{2C5FBC0D-8DB4-4C61-91D9-07AA4363129F}" type="slidenum">
              <a:rPr lang="en-US" smtClean="0">
                <a:latin typeface="Arial" charset="0"/>
              </a:rPr>
              <a:pPr/>
              <a:t>16</a:t>
            </a:fld>
            <a:endParaRPr lang="en-US" smtClean="0">
              <a:latin typeface="Arial" charset="0"/>
            </a:endParaRPr>
          </a:p>
        </p:txBody>
      </p:sp>
      <p:pic>
        <p:nvPicPr>
          <p:cNvPr id="46083" name="Picture 3"/>
          <p:cNvPicPr>
            <a:picLocks noChangeAspect="1" noChangeArrowheads="1"/>
          </p:cNvPicPr>
          <p:nvPr/>
        </p:nvPicPr>
        <p:blipFill>
          <a:blip r:embed="rId3" cstate="print"/>
          <a:srcRect l="3477" t="25240" b="8376"/>
          <a:stretch>
            <a:fillRect/>
          </a:stretch>
        </p:blipFill>
        <p:spPr bwMode="auto">
          <a:xfrm>
            <a:off x="609600" y="2582863"/>
            <a:ext cx="8399463" cy="3986212"/>
          </a:xfrm>
          <a:prstGeom prst="rect">
            <a:avLst/>
          </a:prstGeom>
          <a:noFill/>
          <a:ln w="9525">
            <a:noFill/>
            <a:miter lim="800000"/>
            <a:headEnd/>
            <a:tailEnd/>
          </a:ln>
        </p:spPr>
      </p:pic>
      <p:sp>
        <p:nvSpPr>
          <p:cNvPr id="46084" name="TextBox 7"/>
          <p:cNvSpPr txBox="1">
            <a:spLocks noChangeArrowheads="1"/>
          </p:cNvSpPr>
          <p:nvPr/>
        </p:nvSpPr>
        <p:spPr bwMode="auto">
          <a:xfrm>
            <a:off x="9525" y="6470650"/>
            <a:ext cx="5076825" cy="369888"/>
          </a:xfrm>
          <a:prstGeom prst="rect">
            <a:avLst/>
          </a:prstGeom>
          <a:noFill/>
          <a:ln w="9525">
            <a:noFill/>
            <a:miter lim="800000"/>
            <a:headEnd/>
            <a:tailEnd/>
          </a:ln>
        </p:spPr>
        <p:txBody>
          <a:bodyPr>
            <a:spAutoFit/>
          </a:bodyPr>
          <a:lstStyle/>
          <a:p>
            <a:r>
              <a:rPr lang="en-US" sz="900" b="1"/>
              <a:t>Note 1: Size of bubble represents employment in 2008</a:t>
            </a:r>
          </a:p>
          <a:p>
            <a:r>
              <a:rPr lang="en-US" sz="900" b="1"/>
              <a:t>Note 2:  For Fishing and Seafood Processing, ECR=30.6</a:t>
            </a:r>
          </a:p>
        </p:txBody>
      </p:sp>
      <p:pic>
        <p:nvPicPr>
          <p:cNvPr id="46085" name="Picture 6"/>
          <p:cNvPicPr>
            <a:picLocks noChangeAspect="1" noChangeArrowheads="1"/>
          </p:cNvPicPr>
          <p:nvPr/>
        </p:nvPicPr>
        <p:blipFill>
          <a:blip r:embed="rId3" cstate="print"/>
          <a:srcRect t="4523" r="96272" b="8376"/>
          <a:stretch>
            <a:fillRect/>
          </a:stretch>
        </p:blipFill>
        <p:spPr bwMode="auto">
          <a:xfrm>
            <a:off x="306388" y="1162050"/>
            <a:ext cx="325437" cy="5229225"/>
          </a:xfrm>
          <a:prstGeom prst="rect">
            <a:avLst/>
          </a:prstGeom>
          <a:noFill/>
          <a:ln w="9525">
            <a:noFill/>
            <a:miter lim="800000"/>
            <a:headEnd/>
            <a:tailEnd/>
          </a:ln>
        </p:spPr>
      </p:pic>
      <p:pic>
        <p:nvPicPr>
          <p:cNvPr id="46086" name="Picture 3"/>
          <p:cNvPicPr>
            <a:picLocks noChangeAspect="1" noChangeArrowheads="1"/>
          </p:cNvPicPr>
          <p:nvPr/>
        </p:nvPicPr>
        <p:blipFill>
          <a:blip r:embed="rId3" cstate="print"/>
          <a:srcRect l="5730" t="4523" b="74760"/>
          <a:stretch>
            <a:fillRect/>
          </a:stretch>
        </p:blipFill>
        <p:spPr bwMode="auto">
          <a:xfrm>
            <a:off x="804863" y="731838"/>
            <a:ext cx="8204200" cy="1244600"/>
          </a:xfrm>
          <a:prstGeom prst="rect">
            <a:avLst/>
          </a:prstGeom>
          <a:noFill/>
          <a:ln w="9525">
            <a:noFill/>
            <a:miter lim="800000"/>
            <a:headEnd/>
            <a:tailEnd/>
          </a:ln>
        </p:spPr>
      </p:pic>
      <p:sp>
        <p:nvSpPr>
          <p:cNvPr id="46087" name="TextBox 9"/>
          <p:cNvSpPr txBox="1">
            <a:spLocks noChangeArrowheads="1"/>
          </p:cNvSpPr>
          <p:nvPr/>
        </p:nvSpPr>
        <p:spPr bwMode="auto">
          <a:xfrm>
            <a:off x="550863" y="895350"/>
            <a:ext cx="676275" cy="1016000"/>
          </a:xfrm>
          <a:prstGeom prst="rect">
            <a:avLst/>
          </a:prstGeom>
          <a:noFill/>
          <a:ln w="9525">
            <a:noFill/>
            <a:miter lim="800000"/>
            <a:headEnd/>
            <a:tailEnd/>
          </a:ln>
        </p:spPr>
        <p:txBody>
          <a:bodyPr>
            <a:spAutoFit/>
          </a:bodyPr>
          <a:lstStyle/>
          <a:p>
            <a:r>
              <a:rPr lang="en-US" sz="1200"/>
              <a:t>32</a:t>
            </a:r>
          </a:p>
          <a:p>
            <a:endParaRPr lang="en-US" sz="1200"/>
          </a:p>
          <a:p>
            <a:r>
              <a:rPr lang="en-US" sz="1200"/>
              <a:t>30</a:t>
            </a:r>
          </a:p>
          <a:p>
            <a:endParaRPr lang="en-US" sz="1200"/>
          </a:p>
          <a:p>
            <a:r>
              <a:rPr lang="en-US" sz="1200"/>
              <a:t>28</a:t>
            </a:r>
          </a:p>
        </p:txBody>
      </p:sp>
      <p:cxnSp>
        <p:nvCxnSpPr>
          <p:cNvPr id="12" name="Straight Connector 11"/>
          <p:cNvCxnSpPr/>
          <p:nvPr/>
        </p:nvCxnSpPr>
        <p:spPr>
          <a:xfrm rot="5400000" flipH="1" flipV="1">
            <a:off x="883444" y="2385219"/>
            <a:ext cx="225425" cy="1857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762000" y="1976438"/>
            <a:ext cx="157163" cy="1412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flipH="1" flipV="1">
            <a:off x="774700" y="2112963"/>
            <a:ext cx="142875" cy="122237"/>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flipH="1" flipV="1">
            <a:off x="935038" y="2251075"/>
            <a:ext cx="141287" cy="12223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flipV="1">
            <a:off x="8466931" y="2385219"/>
            <a:ext cx="225425" cy="1857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flipH="1" flipV="1">
            <a:off x="8346281" y="1975644"/>
            <a:ext cx="157163" cy="1428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flipH="1" flipV="1">
            <a:off x="8359775" y="2112963"/>
            <a:ext cx="141288" cy="122237"/>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0800000" flipH="1" flipV="1">
            <a:off x="8518525" y="2251075"/>
            <a:ext cx="142875" cy="12223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5767387" y="2451101"/>
            <a:ext cx="150813" cy="1190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5651500" y="1981200"/>
            <a:ext cx="150813" cy="1190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5628482" y="2162968"/>
            <a:ext cx="311150" cy="233363"/>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p:cNvPicPr>
            <a:picLocks noChangeAspect="1" noChangeArrowheads="1"/>
          </p:cNvPicPr>
          <p:nvPr/>
        </p:nvPicPr>
        <p:blipFill>
          <a:blip r:embed="rId3" cstate="print"/>
          <a:srcRect/>
          <a:stretch>
            <a:fillRect/>
          </a:stretch>
        </p:blipFill>
        <p:spPr bwMode="auto">
          <a:xfrm>
            <a:off x="152400" y="1033463"/>
            <a:ext cx="8524875" cy="5824537"/>
          </a:xfrm>
          <a:prstGeom prst="rect">
            <a:avLst/>
          </a:prstGeom>
          <a:noFill/>
          <a:ln w="9525">
            <a:noFill/>
            <a:miter lim="800000"/>
            <a:headEnd/>
            <a:tailEnd/>
          </a:ln>
        </p:spPr>
      </p:pic>
      <p:sp>
        <p:nvSpPr>
          <p:cNvPr id="48130" name="Slide Number Placeholder 2"/>
          <p:cNvSpPr>
            <a:spLocks noGrp="1"/>
          </p:cNvSpPr>
          <p:nvPr>
            <p:ph type="sldNum" sz="quarter" idx="10"/>
          </p:nvPr>
        </p:nvSpPr>
        <p:spPr>
          <a:noFill/>
        </p:spPr>
        <p:txBody>
          <a:bodyPr/>
          <a:lstStyle/>
          <a:p>
            <a:fld id="{F97C3AEB-BE4C-441F-ACAF-6DC86E8D9F9D}" type="slidenum">
              <a:rPr lang="en-US" smtClean="0">
                <a:latin typeface="Arial" charset="0"/>
              </a:rPr>
              <a:pPr/>
              <a:t>17</a:t>
            </a:fld>
            <a:endParaRPr lang="en-US" smtClean="0">
              <a:latin typeface="Arial" charset="0"/>
            </a:endParaRPr>
          </a:p>
        </p:txBody>
      </p:sp>
      <p:sp>
        <p:nvSpPr>
          <p:cNvPr id="48131" name="Title 1"/>
          <p:cNvSpPr>
            <a:spLocks noGrp="1"/>
          </p:cNvSpPr>
          <p:nvPr>
            <p:ph type="title"/>
          </p:nvPr>
        </p:nvSpPr>
        <p:spPr>
          <a:xfrm>
            <a:off x="377825" y="-130175"/>
            <a:ext cx="8031163" cy="933450"/>
          </a:xfrm>
        </p:spPr>
        <p:txBody>
          <a:bodyPr/>
          <a:lstStyle/>
          <a:p>
            <a:pPr marL="3254375" indent="-3254375"/>
            <a:r>
              <a:rPr lang="en-US" smtClean="0"/>
              <a:t>Fairbanks Clusters – </a:t>
            </a:r>
          </a:p>
        </p:txBody>
      </p:sp>
      <p:sp>
        <p:nvSpPr>
          <p:cNvPr id="48132" name="TextBox 5"/>
          <p:cNvSpPr txBox="1">
            <a:spLocks noChangeArrowheads="1"/>
          </p:cNvSpPr>
          <p:nvPr/>
        </p:nvSpPr>
        <p:spPr bwMode="auto">
          <a:xfrm>
            <a:off x="3722688" y="282575"/>
            <a:ext cx="5257800" cy="646113"/>
          </a:xfrm>
          <a:prstGeom prst="rect">
            <a:avLst/>
          </a:prstGeom>
          <a:noFill/>
          <a:ln w="9525">
            <a:noFill/>
            <a:miter lim="800000"/>
            <a:headEnd/>
            <a:tailEnd/>
          </a:ln>
        </p:spPr>
        <p:txBody>
          <a:bodyPr>
            <a:spAutoFit/>
          </a:bodyPr>
          <a:lstStyle/>
          <a:p>
            <a:r>
              <a:rPr lang="en-US"/>
              <a:t>each region faces a distinct set of challenges  in terms of state-wide clusters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smtClean="0"/>
              <a:t>Seed Clusters</a:t>
            </a:r>
          </a:p>
        </p:txBody>
      </p:sp>
      <p:sp>
        <p:nvSpPr>
          <p:cNvPr id="3" name="Content Placeholder 2"/>
          <p:cNvSpPr>
            <a:spLocks noGrp="1"/>
          </p:cNvSpPr>
          <p:nvPr>
            <p:ph idx="1"/>
          </p:nvPr>
        </p:nvSpPr>
        <p:spPr>
          <a:xfrm>
            <a:off x="300038" y="1135063"/>
            <a:ext cx="8543925" cy="4916487"/>
          </a:xfrm>
        </p:spPr>
        <p:txBody>
          <a:bodyPr/>
          <a:lstStyle/>
          <a:p>
            <a:pPr marL="0" indent="0">
              <a:buFontTx/>
              <a:buNone/>
              <a:defRPr/>
            </a:pPr>
            <a:r>
              <a:rPr lang="en-US" dirty="0" smtClean="0"/>
              <a:t>In addition to established clusters, there are several niche sectors that show promise, including:</a:t>
            </a:r>
          </a:p>
          <a:p>
            <a:pPr>
              <a:buFont typeface="Arial" pitchFamily="34" charset="0"/>
              <a:buChar char="•"/>
              <a:defRPr/>
            </a:pPr>
            <a:r>
              <a:rPr lang="en-US" sz="1800" dirty="0" smtClean="0"/>
              <a:t>Cold climate technology </a:t>
            </a:r>
          </a:p>
          <a:p>
            <a:pPr>
              <a:buFont typeface="Arial" pitchFamily="34" charset="0"/>
              <a:buChar char="•"/>
              <a:defRPr/>
            </a:pPr>
            <a:r>
              <a:rPr lang="en-US" sz="1800" dirty="0" smtClean="0"/>
              <a:t>Rocket launch technology</a:t>
            </a:r>
          </a:p>
          <a:p>
            <a:pPr>
              <a:buFont typeface="Arial" pitchFamily="34" charset="0"/>
              <a:buChar char="•"/>
              <a:defRPr/>
            </a:pPr>
            <a:r>
              <a:rPr lang="en-US" sz="1800" dirty="0" smtClean="0"/>
              <a:t>Cold climate housing</a:t>
            </a:r>
          </a:p>
          <a:p>
            <a:pPr>
              <a:buFont typeface="Arial" pitchFamily="34" charset="0"/>
              <a:buChar char="•"/>
              <a:defRPr/>
            </a:pPr>
            <a:r>
              <a:rPr lang="en-US" sz="1800" dirty="0" smtClean="0"/>
              <a:t>Specialized super computing capabilities</a:t>
            </a:r>
          </a:p>
          <a:p>
            <a:pPr>
              <a:buFont typeface="Arial" pitchFamily="34" charset="0"/>
              <a:buChar char="•"/>
              <a:defRPr/>
            </a:pPr>
            <a:r>
              <a:rPr lang="en-US" sz="1800" dirty="0" smtClean="0"/>
              <a:t>Distance delivery -- education, medical, and management services</a:t>
            </a:r>
          </a:p>
          <a:p>
            <a:pPr>
              <a:buFont typeface="Arial" pitchFamily="34" charset="0"/>
              <a:buChar char="•"/>
              <a:defRPr/>
            </a:pPr>
            <a:r>
              <a:rPr lang="en-US" sz="1800" dirty="0" smtClean="0"/>
              <a:t>Alternative energy and clean-energy (bio fuels, clean coal/coal gasification, etc)</a:t>
            </a:r>
          </a:p>
          <a:p>
            <a:pPr>
              <a:buFont typeface="Arial" pitchFamily="34" charset="0"/>
              <a:buChar char="•"/>
              <a:defRPr/>
            </a:pPr>
            <a:r>
              <a:rPr lang="en-US" sz="1800" dirty="0" smtClean="0"/>
              <a:t>Specialty solvents</a:t>
            </a:r>
          </a:p>
          <a:p>
            <a:pPr>
              <a:buFont typeface="Arial" pitchFamily="34" charset="0"/>
              <a:buChar char="•"/>
              <a:defRPr/>
            </a:pPr>
            <a:r>
              <a:rPr lang="en-US" sz="1800" dirty="0" smtClean="0"/>
              <a:t>Light aircraft operations and maintenance/navigation</a:t>
            </a:r>
          </a:p>
          <a:p>
            <a:pPr>
              <a:buFont typeface="Arial" pitchFamily="34" charset="0"/>
              <a:buChar char="•"/>
              <a:defRPr/>
            </a:pPr>
            <a:r>
              <a:rPr lang="en-US" sz="1800" dirty="0" smtClean="0"/>
              <a:t>Marine and arctic biological </a:t>
            </a:r>
            <a:r>
              <a:rPr lang="en-US" sz="1800" dirty="0" smtClean="0"/>
              <a:t>sciences</a:t>
            </a:r>
            <a:endParaRPr lang="en-US" sz="1800" dirty="0" smtClean="0"/>
          </a:p>
          <a:p>
            <a:pPr>
              <a:buFont typeface="Arial" pitchFamily="34" charset="0"/>
              <a:buChar char="•"/>
              <a:defRPr/>
            </a:pPr>
            <a:r>
              <a:rPr lang="en-US" sz="1800" dirty="0" smtClean="0"/>
              <a:t>Remote communications technologies/systems</a:t>
            </a:r>
          </a:p>
          <a:p>
            <a:pPr>
              <a:buFont typeface="Arial" pitchFamily="34" charset="0"/>
              <a:buChar char="•"/>
              <a:defRPr/>
            </a:pPr>
            <a:r>
              <a:rPr lang="en-US" sz="1800" dirty="0" smtClean="0"/>
              <a:t>Aerospace technology/operations</a:t>
            </a:r>
          </a:p>
          <a:p>
            <a:pPr>
              <a:buFont typeface="Arial" pitchFamily="34" charset="0"/>
              <a:buChar char="•"/>
              <a:defRPr/>
            </a:pPr>
            <a:r>
              <a:rPr lang="en-US" sz="1800" dirty="0" smtClean="0"/>
              <a:t>Naturally grown/grazed food products</a:t>
            </a:r>
          </a:p>
          <a:p>
            <a:pPr>
              <a:buFont typeface="Arial" pitchFamily="34" charset="0"/>
              <a:buChar char="•"/>
              <a:defRPr/>
            </a:pPr>
            <a:endParaRPr lang="en-US" sz="1800" dirty="0" smtClean="0"/>
          </a:p>
          <a:p>
            <a:pPr marL="0" indent="0">
              <a:buFontTx/>
              <a:buNone/>
              <a:defRPr/>
            </a:pPr>
            <a:r>
              <a:rPr lang="en-US" sz="1800" b="1" i="1" dirty="0" smtClean="0"/>
              <a:t>These areas should be nurtured, as many of the jobs of the future will emerge from these seeds</a:t>
            </a:r>
          </a:p>
          <a:p>
            <a:pPr>
              <a:buFontTx/>
              <a:buNone/>
              <a:defRPr/>
            </a:pPr>
            <a:endParaRPr lang="en-US" dirty="0"/>
          </a:p>
        </p:txBody>
      </p:sp>
      <p:sp>
        <p:nvSpPr>
          <p:cNvPr id="50179" name="Slide Number Placeholder 3"/>
          <p:cNvSpPr>
            <a:spLocks noGrp="1"/>
          </p:cNvSpPr>
          <p:nvPr>
            <p:ph type="sldNum" sz="quarter" idx="10"/>
          </p:nvPr>
        </p:nvSpPr>
        <p:spPr>
          <a:noFill/>
        </p:spPr>
        <p:txBody>
          <a:bodyPr/>
          <a:lstStyle/>
          <a:p>
            <a:fld id="{AAD3B38F-FF61-40F2-83BF-BD05204D90DD}" type="slidenum">
              <a:rPr lang="en-US" smtClean="0">
                <a:latin typeface="Arial" charset="0"/>
              </a:rPr>
              <a:pPr/>
              <a:t>18</a:t>
            </a:fld>
            <a:endParaRPr lang="en-US" smtClean="0">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2"/>
          <p:cNvSpPr txBox="1">
            <a:spLocks noGrp="1"/>
          </p:cNvSpPr>
          <p:nvPr/>
        </p:nvSpPr>
        <p:spPr bwMode="auto">
          <a:xfrm>
            <a:off x="7010400" y="6381750"/>
            <a:ext cx="2133600" cy="476250"/>
          </a:xfrm>
          <a:prstGeom prst="rect">
            <a:avLst/>
          </a:prstGeom>
          <a:noFill/>
          <a:ln w="9525">
            <a:noFill/>
            <a:miter lim="800000"/>
            <a:headEnd/>
            <a:tailEnd/>
          </a:ln>
        </p:spPr>
        <p:txBody>
          <a:bodyPr/>
          <a:lstStyle/>
          <a:p>
            <a:pPr algn="r"/>
            <a:fld id="{7563B19D-8CB5-41D0-B26B-83297AD34BD5}" type="slidenum">
              <a:rPr lang="en-US" sz="1400"/>
              <a:pPr algn="r"/>
              <a:t>19</a:t>
            </a:fld>
            <a:endParaRPr lang="en-US" sz="1400"/>
          </a:p>
        </p:txBody>
      </p:sp>
      <p:sp>
        <p:nvSpPr>
          <p:cNvPr id="93187" name="Title 1"/>
          <p:cNvSpPr>
            <a:spLocks noGrp="1"/>
          </p:cNvSpPr>
          <p:nvPr>
            <p:ph type="title" idx="4294967295"/>
          </p:nvPr>
        </p:nvSpPr>
        <p:spPr/>
        <p:txBody>
          <a:bodyPr/>
          <a:lstStyle/>
          <a:p>
            <a:r>
              <a:rPr lang="en-US" smtClean="0"/>
              <a:t>Cluster Foundations</a:t>
            </a:r>
          </a:p>
        </p:txBody>
      </p:sp>
      <p:pic>
        <p:nvPicPr>
          <p:cNvPr id="93188" name="Picture 5"/>
          <p:cNvPicPr>
            <a:picLocks noChangeAspect="1" noChangeArrowheads="1"/>
          </p:cNvPicPr>
          <p:nvPr/>
        </p:nvPicPr>
        <p:blipFill>
          <a:blip r:embed="rId3" cstate="print"/>
          <a:srcRect/>
          <a:stretch>
            <a:fillRect/>
          </a:stretch>
        </p:blipFill>
        <p:spPr bwMode="auto">
          <a:xfrm>
            <a:off x="1441450" y="1544638"/>
            <a:ext cx="6180138" cy="4789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3"/>
          <p:cNvSpPr>
            <a:spLocks noGrp="1"/>
          </p:cNvSpPr>
          <p:nvPr>
            <p:ph type="sldNum" sz="quarter" idx="10"/>
          </p:nvPr>
        </p:nvSpPr>
        <p:spPr>
          <a:noFill/>
        </p:spPr>
        <p:txBody>
          <a:bodyPr/>
          <a:lstStyle/>
          <a:p>
            <a:fld id="{65402677-F3B4-44BF-B9AC-E8EE6C738FFF}" type="slidenum">
              <a:rPr lang="en-US" smtClean="0">
                <a:latin typeface="Arial" charset="0"/>
              </a:rPr>
              <a:pPr/>
              <a:t>2</a:t>
            </a:fld>
            <a:endParaRPr lang="en-US" smtClean="0">
              <a:latin typeface="Arial" charset="0"/>
            </a:endParaRPr>
          </a:p>
        </p:txBody>
      </p:sp>
      <p:sp>
        <p:nvSpPr>
          <p:cNvPr id="17410" name="Rectangle 2"/>
          <p:cNvSpPr>
            <a:spLocks noGrp="1" noChangeArrowheads="1"/>
          </p:cNvSpPr>
          <p:nvPr>
            <p:ph type="title"/>
          </p:nvPr>
        </p:nvSpPr>
        <p:spPr/>
        <p:txBody>
          <a:bodyPr/>
          <a:lstStyle/>
          <a:p>
            <a:pPr eaLnBrk="1" hangingPunct="1"/>
            <a:r>
              <a:rPr lang="en-US" smtClean="0"/>
              <a:t>Alaska Partnership for Economic Development</a:t>
            </a:r>
          </a:p>
        </p:txBody>
      </p:sp>
      <p:sp>
        <p:nvSpPr>
          <p:cNvPr id="17411" name="Rectangle 3"/>
          <p:cNvSpPr>
            <a:spLocks noGrp="1" noChangeArrowheads="1"/>
          </p:cNvSpPr>
          <p:nvPr>
            <p:ph type="body" idx="1"/>
          </p:nvPr>
        </p:nvSpPr>
        <p:spPr/>
        <p:txBody>
          <a:bodyPr/>
          <a:lstStyle/>
          <a:p>
            <a:pPr marL="0" indent="0" eaLnBrk="1" hangingPunct="1">
              <a:buFontTx/>
              <a:buNone/>
            </a:pPr>
            <a:r>
              <a:rPr lang="en-US" smtClean="0"/>
              <a:t>An umbrella organization consisting of a variety of economic development entities, committed to the development of an Alaska Comprehensive Economic Development Strategy (ACEDS) and accompanying realistic action plan to identify, prioritize, and implement the state’s economic development program. </a:t>
            </a:r>
          </a:p>
          <a:p>
            <a:pPr marL="0" indent="0" eaLnBrk="1" hangingPunct="1">
              <a:buFontTx/>
              <a:buNone/>
            </a:pPr>
            <a:endParaRPr lang="en-US" smtClean="0"/>
          </a:p>
          <a:p>
            <a:pPr marL="0" indent="0" eaLnBrk="1" hangingPunct="1">
              <a:buFontTx/>
              <a:buNone/>
            </a:pPr>
            <a:r>
              <a:rPr lang="en-US" smtClean="0"/>
              <a:t>Ultimately, this plan – branded as the “Alaska Forward” initiative – will provide guidance to the Alaska legislature, government policy-makers, regional economic development groups, and local community entities.</a:t>
            </a:r>
          </a:p>
          <a:p>
            <a:pPr marL="0" indent="0" eaLnBrk="1" hangingPunct="1">
              <a:buFontTx/>
              <a:buNone/>
            </a:pPr>
            <a:endParaRPr lang="en-US" smtClean="0"/>
          </a:p>
          <a:p>
            <a:pPr marL="0" indent="0" eaLnBrk="1" hangingPunct="1">
              <a:buFontTx/>
              <a:buNone/>
            </a:pPr>
            <a:r>
              <a:rPr lang="en-US" smtClean="0"/>
              <a:t>Come join the “Alaska Forward” initiative – a plan for the Next Generation economy in Alaska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idx="4294967295"/>
          </p:nvPr>
        </p:nvSpPr>
        <p:spPr/>
        <p:txBody>
          <a:bodyPr/>
          <a:lstStyle/>
          <a:p>
            <a:r>
              <a:rPr lang="en-US" smtClean="0"/>
              <a:t>Peer State Benchmarking</a:t>
            </a:r>
          </a:p>
        </p:txBody>
      </p:sp>
      <p:sp>
        <p:nvSpPr>
          <p:cNvPr id="95235" name="Content Placeholder 2"/>
          <p:cNvSpPr>
            <a:spLocks noGrp="1"/>
          </p:cNvSpPr>
          <p:nvPr>
            <p:ph idx="4294967295"/>
          </p:nvPr>
        </p:nvSpPr>
        <p:spPr/>
        <p:txBody>
          <a:bodyPr/>
          <a:lstStyle/>
          <a:p>
            <a:pPr>
              <a:buFontTx/>
              <a:buNone/>
            </a:pPr>
            <a:r>
              <a:rPr lang="en-US" sz="2400" smtClean="0"/>
              <a:t>To assess the strength and performance of the state’s economic foundations, this report has identified five peer states with which to compare Alaska.</a:t>
            </a:r>
          </a:p>
          <a:p>
            <a:pPr>
              <a:buFontTx/>
              <a:buNone/>
            </a:pPr>
            <a:endParaRPr lang="en-US" sz="2400" smtClean="0"/>
          </a:p>
          <a:p>
            <a:pPr marL="742950" lvl="1" indent="-285750"/>
            <a:r>
              <a:rPr lang="en-US" sz="2400" smtClean="0"/>
              <a:t>Louisiana</a:t>
            </a:r>
          </a:p>
          <a:p>
            <a:pPr marL="742950" lvl="1" indent="-285750"/>
            <a:r>
              <a:rPr lang="en-US" sz="2400" smtClean="0"/>
              <a:t>Idaho</a:t>
            </a:r>
          </a:p>
          <a:p>
            <a:pPr marL="742950" lvl="1" indent="-285750"/>
            <a:r>
              <a:rPr lang="en-US" sz="2400" smtClean="0"/>
              <a:t>North Dakota</a:t>
            </a:r>
          </a:p>
          <a:p>
            <a:pPr marL="742950" lvl="1" indent="-285750"/>
            <a:r>
              <a:rPr lang="en-US" sz="2400" smtClean="0"/>
              <a:t>South Dakota</a:t>
            </a:r>
          </a:p>
          <a:p>
            <a:pPr marL="742950" lvl="1" indent="-285750"/>
            <a:r>
              <a:rPr lang="en-US" sz="2400" smtClean="0"/>
              <a:t>Washington</a:t>
            </a:r>
          </a:p>
          <a:p>
            <a:pPr>
              <a:buFontTx/>
              <a:buNone/>
            </a:pPr>
            <a:endParaRPr lang="en-US" sz="2400" smtClean="0"/>
          </a:p>
          <a:p>
            <a:pPr>
              <a:buFontTx/>
              <a:buNone/>
            </a:pPr>
            <a:r>
              <a:rPr lang="en-US" sz="2800" i="1" smtClean="0"/>
              <a:t> </a:t>
            </a:r>
          </a:p>
        </p:txBody>
      </p:sp>
      <p:sp>
        <p:nvSpPr>
          <p:cNvPr id="95236" name="Slide Number Placeholder 3"/>
          <p:cNvSpPr txBox="1">
            <a:spLocks noGrp="1"/>
          </p:cNvSpPr>
          <p:nvPr/>
        </p:nvSpPr>
        <p:spPr bwMode="auto">
          <a:xfrm>
            <a:off x="7010400" y="6381750"/>
            <a:ext cx="2133600" cy="476250"/>
          </a:xfrm>
          <a:prstGeom prst="rect">
            <a:avLst/>
          </a:prstGeom>
          <a:noFill/>
          <a:ln w="9525">
            <a:noFill/>
            <a:miter lim="800000"/>
            <a:headEnd/>
            <a:tailEnd/>
          </a:ln>
        </p:spPr>
        <p:txBody>
          <a:bodyPr/>
          <a:lstStyle/>
          <a:p>
            <a:pPr algn="r"/>
            <a:fld id="{3EA29D1E-EB46-4721-B5B7-F5F41979AD47}" type="slidenum">
              <a:rPr lang="en-US" sz="1400"/>
              <a:pPr algn="r"/>
              <a:t>20</a:t>
            </a:fld>
            <a:endParaRPr lang="en-US" sz="14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idx="4294967295"/>
          </p:nvPr>
        </p:nvSpPr>
        <p:spPr/>
        <p:txBody>
          <a:bodyPr/>
          <a:lstStyle/>
          <a:p>
            <a:r>
              <a:rPr lang="en-US" smtClean="0"/>
              <a:t>Human Resources</a:t>
            </a:r>
          </a:p>
        </p:txBody>
      </p:sp>
      <p:sp>
        <p:nvSpPr>
          <p:cNvPr id="97283" name="Content Placeholder 2"/>
          <p:cNvSpPr>
            <a:spLocks noGrp="1"/>
          </p:cNvSpPr>
          <p:nvPr>
            <p:ph idx="4294967295"/>
          </p:nvPr>
        </p:nvSpPr>
        <p:spPr/>
        <p:txBody>
          <a:bodyPr/>
          <a:lstStyle/>
          <a:p>
            <a:r>
              <a:rPr lang="en-US" sz="2800" i="1" smtClean="0"/>
              <a:t> </a:t>
            </a:r>
            <a:r>
              <a:rPr lang="en-US" sz="2400" i="1" smtClean="0"/>
              <a:t>Alaska's clusters are supported by solid population and labor force growth. </a:t>
            </a:r>
          </a:p>
          <a:p>
            <a:r>
              <a:rPr lang="en-US" sz="2400" i="1" smtClean="0"/>
              <a:t>The formal education of Alaska's workforce is better than the peer states and Alaska's workforce is well positioned for the growing future needs of the economy. </a:t>
            </a:r>
          </a:p>
          <a:p>
            <a:r>
              <a:rPr lang="en-US" sz="2400" i="1" smtClean="0"/>
              <a:t>Nonresident workers are prevalent in commercial fishing and seafood processing as well as the oil and gas sector however seasonal requirements explain part of this phenomenon. </a:t>
            </a:r>
          </a:p>
          <a:p>
            <a:r>
              <a:rPr lang="en-US" sz="2400" i="1" smtClean="0"/>
              <a:t>The existing workforce development system appears to be supportive of cluster development.</a:t>
            </a:r>
          </a:p>
        </p:txBody>
      </p:sp>
      <p:sp>
        <p:nvSpPr>
          <p:cNvPr id="97284" name="Slide Number Placeholder 3"/>
          <p:cNvSpPr txBox="1">
            <a:spLocks noGrp="1"/>
          </p:cNvSpPr>
          <p:nvPr/>
        </p:nvSpPr>
        <p:spPr bwMode="auto">
          <a:xfrm>
            <a:off x="7010400" y="6381750"/>
            <a:ext cx="2133600" cy="476250"/>
          </a:xfrm>
          <a:prstGeom prst="rect">
            <a:avLst/>
          </a:prstGeom>
          <a:noFill/>
          <a:ln w="9525">
            <a:noFill/>
            <a:miter lim="800000"/>
            <a:headEnd/>
            <a:tailEnd/>
          </a:ln>
        </p:spPr>
        <p:txBody>
          <a:bodyPr/>
          <a:lstStyle/>
          <a:p>
            <a:pPr algn="r"/>
            <a:fld id="{1538B0D9-2B13-446C-9BF6-49C985BD1F7A}" type="slidenum">
              <a:rPr lang="en-US" sz="1400"/>
              <a:pPr algn="r"/>
              <a:t>21</a:t>
            </a:fld>
            <a:endParaRPr lang="en-US" sz="14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idx="4294967295"/>
          </p:nvPr>
        </p:nvSpPr>
        <p:spPr/>
        <p:txBody>
          <a:bodyPr/>
          <a:lstStyle/>
          <a:p>
            <a:r>
              <a:rPr lang="en-US" smtClean="0"/>
              <a:t>Access to Capital</a:t>
            </a:r>
          </a:p>
        </p:txBody>
      </p:sp>
      <p:sp>
        <p:nvSpPr>
          <p:cNvPr id="99331" name="Content Placeholder 2"/>
          <p:cNvSpPr>
            <a:spLocks noGrp="1"/>
          </p:cNvSpPr>
          <p:nvPr>
            <p:ph idx="4294967295"/>
          </p:nvPr>
        </p:nvSpPr>
        <p:spPr/>
        <p:txBody>
          <a:bodyPr/>
          <a:lstStyle/>
          <a:p>
            <a:r>
              <a:rPr lang="en-US" sz="2400" i="1" dirty="0" smtClean="0"/>
              <a:t>Venture capital is very limited in </a:t>
            </a:r>
            <a:r>
              <a:rPr lang="en-US" sz="2400" i="1" dirty="0" smtClean="0"/>
              <a:t>Alaska.</a:t>
            </a:r>
          </a:p>
          <a:p>
            <a:r>
              <a:rPr lang="en-US" sz="2400" i="1" dirty="0" smtClean="0"/>
              <a:t>Angel Investors are also in limited supply.</a:t>
            </a:r>
            <a:endParaRPr lang="en-US" sz="2400" i="1" dirty="0" smtClean="0"/>
          </a:p>
          <a:p>
            <a:r>
              <a:rPr lang="en-US" sz="2400" i="1" dirty="0" smtClean="0"/>
              <a:t>Loans </a:t>
            </a:r>
            <a:r>
              <a:rPr lang="en-US" sz="2400" i="1" dirty="0" smtClean="0"/>
              <a:t>to small and micro businesses relative to gross state product is lower than in the peer states however this may be skewed by the large company dominated oil and gas sector and the government sector</a:t>
            </a:r>
            <a:r>
              <a:rPr lang="en-US" sz="2400" i="1" dirty="0" smtClean="0"/>
              <a:t>.</a:t>
            </a:r>
          </a:p>
          <a:p>
            <a:r>
              <a:rPr lang="en-US" sz="2400" i="1" dirty="0" smtClean="0"/>
              <a:t>There </a:t>
            </a:r>
            <a:r>
              <a:rPr lang="en-US" sz="2400" i="1" dirty="0" smtClean="0"/>
              <a:t>is reason to be concerned that seed cluster development may be hamstrung by limited access to capital.</a:t>
            </a:r>
          </a:p>
        </p:txBody>
      </p:sp>
      <p:sp>
        <p:nvSpPr>
          <p:cNvPr id="99332" name="Slide Number Placeholder 3"/>
          <p:cNvSpPr txBox="1">
            <a:spLocks noGrp="1"/>
          </p:cNvSpPr>
          <p:nvPr/>
        </p:nvSpPr>
        <p:spPr bwMode="auto">
          <a:xfrm>
            <a:off x="7010400" y="6381750"/>
            <a:ext cx="2133600" cy="476250"/>
          </a:xfrm>
          <a:prstGeom prst="rect">
            <a:avLst/>
          </a:prstGeom>
          <a:noFill/>
          <a:ln w="9525">
            <a:noFill/>
            <a:miter lim="800000"/>
            <a:headEnd/>
            <a:tailEnd/>
          </a:ln>
        </p:spPr>
        <p:txBody>
          <a:bodyPr/>
          <a:lstStyle/>
          <a:p>
            <a:pPr algn="r"/>
            <a:fld id="{4F188444-BFD1-45B6-ACF2-58510323AEA0}" type="slidenum">
              <a:rPr lang="en-US" sz="1400"/>
              <a:pPr algn="r"/>
              <a:t>22</a:t>
            </a:fld>
            <a:endParaRPr lang="en-US" sz="14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idx="4294967295"/>
          </p:nvPr>
        </p:nvSpPr>
        <p:spPr/>
        <p:txBody>
          <a:bodyPr/>
          <a:lstStyle/>
          <a:p>
            <a:r>
              <a:rPr lang="en-US" smtClean="0"/>
              <a:t>Technology</a:t>
            </a:r>
          </a:p>
        </p:txBody>
      </p:sp>
      <p:sp>
        <p:nvSpPr>
          <p:cNvPr id="103427" name="Content Placeholder 2"/>
          <p:cNvSpPr>
            <a:spLocks noGrp="1"/>
          </p:cNvSpPr>
          <p:nvPr>
            <p:ph idx="4294967295"/>
          </p:nvPr>
        </p:nvSpPr>
        <p:spPr/>
        <p:txBody>
          <a:bodyPr/>
          <a:lstStyle/>
          <a:p>
            <a:r>
              <a:rPr lang="en-US" sz="2400" i="1" smtClean="0"/>
              <a:t>R&amp;D spending in Alaska is low compared to the peer group and this is particularly the case in private industry. </a:t>
            </a:r>
          </a:p>
          <a:p>
            <a:r>
              <a:rPr lang="en-US" sz="2400" i="1" smtClean="0"/>
              <a:t>The majority of R&amp;D in Alaska is performed by the universities.</a:t>
            </a:r>
          </a:p>
          <a:p>
            <a:r>
              <a:rPr lang="en-US" sz="2400" i="1" smtClean="0"/>
              <a:t> Increased effort to commercialize university conducted R&amp;D will improve cluster development.</a:t>
            </a:r>
          </a:p>
        </p:txBody>
      </p:sp>
      <p:sp>
        <p:nvSpPr>
          <p:cNvPr id="103428" name="Slide Number Placeholder 3"/>
          <p:cNvSpPr txBox="1">
            <a:spLocks noGrp="1"/>
          </p:cNvSpPr>
          <p:nvPr/>
        </p:nvSpPr>
        <p:spPr bwMode="auto">
          <a:xfrm>
            <a:off x="7010400" y="6381750"/>
            <a:ext cx="2133600" cy="476250"/>
          </a:xfrm>
          <a:prstGeom prst="rect">
            <a:avLst/>
          </a:prstGeom>
          <a:noFill/>
          <a:ln w="9525">
            <a:noFill/>
            <a:miter lim="800000"/>
            <a:headEnd/>
            <a:tailEnd/>
          </a:ln>
        </p:spPr>
        <p:txBody>
          <a:bodyPr/>
          <a:lstStyle/>
          <a:p>
            <a:pPr algn="r"/>
            <a:fld id="{52C80FEB-F4EC-4ADD-8B0B-CC4FECFFCB31}" type="slidenum">
              <a:rPr lang="en-US" sz="1400"/>
              <a:pPr algn="r"/>
              <a:t>23</a:t>
            </a:fld>
            <a:endParaRPr lang="en-US" sz="14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idx="4294967295"/>
          </p:nvPr>
        </p:nvSpPr>
        <p:spPr/>
        <p:txBody>
          <a:bodyPr/>
          <a:lstStyle/>
          <a:p>
            <a:r>
              <a:rPr lang="en-US" smtClean="0"/>
              <a:t>Business Climate</a:t>
            </a:r>
          </a:p>
        </p:txBody>
      </p:sp>
      <p:sp>
        <p:nvSpPr>
          <p:cNvPr id="105475" name="Content Placeholder 2"/>
          <p:cNvSpPr>
            <a:spLocks noGrp="1"/>
          </p:cNvSpPr>
          <p:nvPr>
            <p:ph idx="4294967295"/>
          </p:nvPr>
        </p:nvSpPr>
        <p:spPr/>
        <p:txBody>
          <a:bodyPr/>
          <a:lstStyle/>
          <a:p>
            <a:r>
              <a:rPr lang="en-US" sz="2400" i="1" smtClean="0"/>
              <a:t>Alaska's business climate is quite vibrant. </a:t>
            </a:r>
          </a:p>
          <a:p>
            <a:r>
              <a:rPr lang="en-US" sz="2400" i="1" smtClean="0"/>
              <a:t>The rate of new business creation is higher than the national average and higher than 4 of the 5 peer states. </a:t>
            </a:r>
          </a:p>
          <a:p>
            <a:r>
              <a:rPr lang="en-US" sz="2400" i="1" smtClean="0"/>
              <a:t>Over the last five years the number of business establishments in the large mature clusters increased at a higher rate than in the peer states. </a:t>
            </a:r>
          </a:p>
          <a:p>
            <a:r>
              <a:rPr lang="en-US" sz="2400" i="1" smtClean="0"/>
              <a:t>The burden of taxation is low however there is a risk that this may change as the Alaska Department of Revenue is projecting that oil tax revenues will decline in the future. </a:t>
            </a:r>
          </a:p>
          <a:p>
            <a:r>
              <a:rPr lang="en-US" sz="2400" i="1" smtClean="0"/>
              <a:t>Environmental protection is an important issue and the regulation of business activities may be an impediment to the development of certain clusters.</a:t>
            </a:r>
            <a:r>
              <a:rPr lang="en-US" sz="2400" smtClean="0"/>
              <a:t> </a:t>
            </a:r>
          </a:p>
        </p:txBody>
      </p:sp>
      <p:sp>
        <p:nvSpPr>
          <p:cNvPr id="105476" name="Slide Number Placeholder 3"/>
          <p:cNvSpPr txBox="1">
            <a:spLocks noGrp="1"/>
          </p:cNvSpPr>
          <p:nvPr/>
        </p:nvSpPr>
        <p:spPr bwMode="auto">
          <a:xfrm>
            <a:off x="7010400" y="6381750"/>
            <a:ext cx="2133600" cy="476250"/>
          </a:xfrm>
          <a:prstGeom prst="rect">
            <a:avLst/>
          </a:prstGeom>
          <a:noFill/>
          <a:ln w="9525">
            <a:noFill/>
            <a:miter lim="800000"/>
            <a:headEnd/>
            <a:tailEnd/>
          </a:ln>
        </p:spPr>
        <p:txBody>
          <a:bodyPr/>
          <a:lstStyle/>
          <a:p>
            <a:pPr algn="r"/>
            <a:fld id="{08FB5FCB-8B27-45BB-9155-0546B4C418BC}" type="slidenum">
              <a:rPr lang="en-US" sz="1400"/>
              <a:pPr algn="r"/>
              <a:t>24</a:t>
            </a:fld>
            <a:endParaRPr lang="en-US" sz="14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idx="4294967295"/>
          </p:nvPr>
        </p:nvSpPr>
        <p:spPr/>
        <p:txBody>
          <a:bodyPr/>
          <a:lstStyle/>
          <a:p>
            <a:r>
              <a:rPr lang="en-US" smtClean="0"/>
              <a:t>Physical Infrastructure</a:t>
            </a:r>
          </a:p>
        </p:txBody>
      </p:sp>
      <p:sp>
        <p:nvSpPr>
          <p:cNvPr id="107523" name="Content Placeholder 2"/>
          <p:cNvSpPr>
            <a:spLocks noGrp="1"/>
          </p:cNvSpPr>
          <p:nvPr>
            <p:ph idx="4294967295"/>
          </p:nvPr>
        </p:nvSpPr>
        <p:spPr/>
        <p:txBody>
          <a:bodyPr/>
          <a:lstStyle/>
          <a:p>
            <a:r>
              <a:rPr lang="en-US" sz="2400" smtClean="0"/>
              <a:t>Alaska's transportation infrastructure has a number of clear strengths and one major weakness. </a:t>
            </a:r>
          </a:p>
          <a:p>
            <a:r>
              <a:rPr lang="en-US" sz="2400" smtClean="0"/>
              <a:t>The Port of Valdez is unique in that it is the northern-most year-round ice free port in the U.S. </a:t>
            </a:r>
          </a:p>
          <a:p>
            <a:r>
              <a:rPr lang="en-US" sz="2400" smtClean="0"/>
              <a:t>Dutch Harbor ranks as one of the busiest fishing ports in the country. The Ted Stevens Anchorage International Airport is the fifth busiest airport in the world in terms of cargo traffic. </a:t>
            </a:r>
          </a:p>
          <a:p>
            <a:r>
              <a:rPr lang="en-US" sz="2400" smtClean="0"/>
              <a:t>Fairbanks International Airport is often used as a refueling stop for trans-polar air shipments. </a:t>
            </a:r>
          </a:p>
          <a:p>
            <a:r>
              <a:rPr lang="en-US" sz="2400" smtClean="0"/>
              <a:t>The Alaska Marine Highway System connects 31 different ports and cities along the southern coast of the state. </a:t>
            </a:r>
          </a:p>
          <a:p>
            <a:r>
              <a:rPr lang="en-US" sz="2400" smtClean="0"/>
              <a:t>Large portions of the state however have no highways and inclement winter weather conditions often render the existing highways impassable. </a:t>
            </a:r>
          </a:p>
        </p:txBody>
      </p:sp>
      <p:sp>
        <p:nvSpPr>
          <p:cNvPr id="107524" name="Slide Number Placeholder 3"/>
          <p:cNvSpPr txBox="1">
            <a:spLocks noGrp="1"/>
          </p:cNvSpPr>
          <p:nvPr/>
        </p:nvSpPr>
        <p:spPr bwMode="auto">
          <a:xfrm>
            <a:off x="7010400" y="6381750"/>
            <a:ext cx="2133600" cy="476250"/>
          </a:xfrm>
          <a:prstGeom prst="rect">
            <a:avLst/>
          </a:prstGeom>
          <a:noFill/>
          <a:ln w="9525">
            <a:noFill/>
            <a:miter lim="800000"/>
            <a:headEnd/>
            <a:tailEnd/>
          </a:ln>
        </p:spPr>
        <p:txBody>
          <a:bodyPr/>
          <a:lstStyle/>
          <a:p>
            <a:pPr algn="r"/>
            <a:fld id="{10BA4E3A-621B-4BDB-B6A0-A0A629B76660}" type="slidenum">
              <a:rPr lang="en-US" sz="1400"/>
              <a:pPr algn="r"/>
              <a:t>25</a:t>
            </a:fld>
            <a:endParaRPr lang="en-US" sz="14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idx="4294967295"/>
          </p:nvPr>
        </p:nvSpPr>
        <p:spPr/>
        <p:txBody>
          <a:bodyPr/>
          <a:lstStyle/>
          <a:p>
            <a:r>
              <a:rPr lang="en-US" smtClean="0"/>
              <a:t>Quality of Life and Social Capital</a:t>
            </a:r>
          </a:p>
        </p:txBody>
      </p:sp>
      <p:sp>
        <p:nvSpPr>
          <p:cNvPr id="109571" name="Content Placeholder 2"/>
          <p:cNvSpPr>
            <a:spLocks noGrp="1"/>
          </p:cNvSpPr>
          <p:nvPr>
            <p:ph idx="4294967295"/>
          </p:nvPr>
        </p:nvSpPr>
        <p:spPr/>
        <p:txBody>
          <a:bodyPr/>
          <a:lstStyle/>
          <a:p>
            <a:r>
              <a:rPr lang="en-US" sz="2400" smtClean="0"/>
              <a:t>Alaska has advantages in 'quality of life' sometimes called 'social capital'. </a:t>
            </a:r>
          </a:p>
          <a:p>
            <a:r>
              <a:rPr lang="en-US" sz="2400" smtClean="0"/>
              <a:t>The state's natural beauty and recreational attributes were consistently cited as major strengths by respondents to surveys conducted during the course of this study. </a:t>
            </a:r>
          </a:p>
          <a:p>
            <a:r>
              <a:rPr lang="en-US" sz="2400" smtClean="0"/>
              <a:t>These quality of life attributes will enhance Alaska's ability to attract high quality resources that are important to the development of the clusters that have been identified. </a:t>
            </a:r>
          </a:p>
        </p:txBody>
      </p:sp>
      <p:sp>
        <p:nvSpPr>
          <p:cNvPr id="109572" name="Slide Number Placeholder 3"/>
          <p:cNvSpPr txBox="1">
            <a:spLocks noGrp="1"/>
          </p:cNvSpPr>
          <p:nvPr/>
        </p:nvSpPr>
        <p:spPr bwMode="auto">
          <a:xfrm>
            <a:off x="7010400" y="6381750"/>
            <a:ext cx="2133600" cy="476250"/>
          </a:xfrm>
          <a:prstGeom prst="rect">
            <a:avLst/>
          </a:prstGeom>
          <a:noFill/>
          <a:ln w="9525">
            <a:noFill/>
            <a:miter lim="800000"/>
            <a:headEnd/>
            <a:tailEnd/>
          </a:ln>
        </p:spPr>
        <p:txBody>
          <a:bodyPr/>
          <a:lstStyle/>
          <a:p>
            <a:pPr algn="r"/>
            <a:fld id="{9B8FD01F-3BF2-464B-A308-1C5516C60933}" type="slidenum">
              <a:rPr lang="en-US" sz="1400"/>
              <a:pPr algn="r"/>
              <a:t>26</a:t>
            </a:fld>
            <a:endParaRPr lang="en-US" sz="14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idx="4294967295"/>
          </p:nvPr>
        </p:nvSpPr>
        <p:spPr/>
        <p:txBody>
          <a:bodyPr/>
          <a:lstStyle/>
          <a:p>
            <a:r>
              <a:rPr lang="en-US" smtClean="0"/>
              <a:t>Stakeholder Feedback</a:t>
            </a:r>
          </a:p>
        </p:txBody>
      </p:sp>
      <p:sp>
        <p:nvSpPr>
          <p:cNvPr id="89091" name="Content Placeholder 2"/>
          <p:cNvSpPr>
            <a:spLocks noGrp="1"/>
          </p:cNvSpPr>
          <p:nvPr>
            <p:ph idx="4294967295"/>
          </p:nvPr>
        </p:nvSpPr>
        <p:spPr/>
        <p:txBody>
          <a:bodyPr/>
          <a:lstStyle/>
          <a:p>
            <a:pPr>
              <a:buFontTx/>
              <a:buNone/>
            </a:pPr>
            <a:r>
              <a:rPr lang="en-US" sz="2800" smtClean="0"/>
              <a:t>Outreach effort aimed at gathering opinions from Alaskans about economic development opportunities and challenges</a:t>
            </a:r>
          </a:p>
          <a:p>
            <a:pPr>
              <a:buFontTx/>
              <a:buNone/>
            </a:pPr>
            <a:endParaRPr lang="en-US" sz="2800" smtClean="0"/>
          </a:p>
          <a:p>
            <a:r>
              <a:rPr lang="en-US" sz="2400" i="1" smtClean="0"/>
              <a:t>Interviews with 75 economic development professionals and industry representatives from throughout Alaska</a:t>
            </a:r>
          </a:p>
          <a:p>
            <a:pPr>
              <a:buFontTx/>
              <a:buNone/>
            </a:pPr>
            <a:endParaRPr lang="en-US" sz="2400" i="1" smtClean="0"/>
          </a:p>
          <a:p>
            <a:r>
              <a:rPr lang="en-US" sz="2400" i="1" smtClean="0"/>
              <a:t>Meetings with a variety of stakeholder groups</a:t>
            </a:r>
          </a:p>
          <a:p>
            <a:pPr>
              <a:buFontTx/>
              <a:buNone/>
            </a:pPr>
            <a:endParaRPr lang="en-US" sz="2400" i="1" smtClean="0"/>
          </a:p>
          <a:p>
            <a:r>
              <a:rPr lang="en-US" sz="2400" i="1" smtClean="0"/>
              <a:t>On-line survey gathering public opinion about economic development in Alaska</a:t>
            </a:r>
          </a:p>
          <a:p>
            <a:pPr>
              <a:buFontTx/>
              <a:buNone/>
            </a:pPr>
            <a:endParaRPr lang="en-US" sz="2800" i="1" smtClean="0"/>
          </a:p>
          <a:p>
            <a:pPr>
              <a:buFontTx/>
              <a:buNone/>
            </a:pPr>
            <a:endParaRPr lang="en-US" sz="2800" i="1" smtClean="0"/>
          </a:p>
          <a:p>
            <a:pPr>
              <a:buFontTx/>
              <a:buNone/>
            </a:pPr>
            <a:endParaRPr lang="en-US" sz="2800" i="1" smtClean="0"/>
          </a:p>
          <a:p>
            <a:pPr>
              <a:buFontTx/>
              <a:buNone/>
            </a:pPr>
            <a:endParaRPr lang="en-US" sz="2800" i="1" smtClean="0"/>
          </a:p>
          <a:p>
            <a:pPr>
              <a:buFontTx/>
              <a:buNone/>
            </a:pPr>
            <a:endParaRPr lang="en-US" sz="2800" i="1" smtClean="0"/>
          </a:p>
          <a:p>
            <a:pPr>
              <a:buFontTx/>
              <a:buNone/>
            </a:pPr>
            <a:endParaRPr lang="en-US" sz="2800" i="1" smtClean="0"/>
          </a:p>
        </p:txBody>
      </p:sp>
      <p:sp>
        <p:nvSpPr>
          <p:cNvPr id="89092" name="Slide Number Placeholder 3"/>
          <p:cNvSpPr txBox="1">
            <a:spLocks noGrp="1"/>
          </p:cNvSpPr>
          <p:nvPr/>
        </p:nvSpPr>
        <p:spPr bwMode="auto">
          <a:xfrm>
            <a:off x="7010400" y="6381750"/>
            <a:ext cx="2133600" cy="476250"/>
          </a:xfrm>
          <a:prstGeom prst="rect">
            <a:avLst/>
          </a:prstGeom>
          <a:noFill/>
          <a:ln w="9525">
            <a:noFill/>
            <a:miter lim="800000"/>
            <a:headEnd/>
            <a:tailEnd/>
          </a:ln>
        </p:spPr>
        <p:txBody>
          <a:bodyPr/>
          <a:lstStyle/>
          <a:p>
            <a:pPr algn="r"/>
            <a:fld id="{8E88B0C8-E5E7-442D-90B8-7EFEB23ED4DA}" type="slidenum">
              <a:rPr lang="en-US" sz="1400"/>
              <a:pPr algn="r"/>
              <a:t>27</a:t>
            </a:fld>
            <a:endParaRPr lang="en-US" sz="14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idx="4294967295"/>
          </p:nvPr>
        </p:nvSpPr>
        <p:spPr/>
        <p:txBody>
          <a:bodyPr/>
          <a:lstStyle/>
          <a:p>
            <a:r>
              <a:rPr lang="en-US" smtClean="0"/>
              <a:t>Surprising degree of consensus from stakeholders</a:t>
            </a:r>
          </a:p>
        </p:txBody>
      </p:sp>
      <p:sp>
        <p:nvSpPr>
          <p:cNvPr id="91139" name="Content Placeholder 2"/>
          <p:cNvSpPr>
            <a:spLocks noGrp="1"/>
          </p:cNvSpPr>
          <p:nvPr>
            <p:ph idx="4294967295"/>
          </p:nvPr>
        </p:nvSpPr>
        <p:spPr/>
        <p:txBody>
          <a:bodyPr/>
          <a:lstStyle/>
          <a:p>
            <a:r>
              <a:rPr lang="en-US" sz="2400" i="1" smtClean="0"/>
              <a:t>Lack of statewide leadership and coordination of economic development resources seen as obstacles, past and present</a:t>
            </a:r>
          </a:p>
          <a:p>
            <a:pPr>
              <a:buFontTx/>
              <a:buNone/>
            </a:pPr>
            <a:endParaRPr lang="en-US" sz="2400" i="1" smtClean="0"/>
          </a:p>
          <a:p>
            <a:r>
              <a:rPr lang="en-US" sz="2400" i="1" smtClean="0"/>
              <a:t>Alaskans continue to view natural resources as the greatest opportunity for economic development</a:t>
            </a:r>
          </a:p>
          <a:p>
            <a:pPr>
              <a:buFontTx/>
              <a:buNone/>
            </a:pPr>
            <a:endParaRPr lang="en-US" sz="2400" i="1" smtClean="0"/>
          </a:p>
          <a:p>
            <a:r>
              <a:rPr lang="en-US" sz="2400" i="1" smtClean="0"/>
              <a:t>Greatest barriers include high cost of transportation, cost of energy, and federal regulations</a:t>
            </a:r>
          </a:p>
          <a:p>
            <a:pPr>
              <a:buFontTx/>
              <a:buNone/>
            </a:pPr>
            <a:endParaRPr lang="en-US" sz="2400" i="1" smtClean="0"/>
          </a:p>
          <a:p>
            <a:r>
              <a:rPr lang="en-US" sz="2400" i="1" smtClean="0"/>
              <a:t>Longer term, technology, education, energy innovation, value-added processing are seen as opportunities</a:t>
            </a:r>
          </a:p>
          <a:p>
            <a:pPr>
              <a:buFontTx/>
              <a:buNone/>
            </a:pPr>
            <a:endParaRPr lang="en-US" sz="2400" i="1" smtClean="0"/>
          </a:p>
          <a:p>
            <a:pPr>
              <a:buFontTx/>
              <a:buNone/>
            </a:pPr>
            <a:endParaRPr lang="en-US" sz="2800" i="1" smtClean="0"/>
          </a:p>
          <a:p>
            <a:pPr>
              <a:buFontTx/>
              <a:buNone/>
            </a:pPr>
            <a:endParaRPr lang="en-US" sz="2800" i="1" smtClean="0"/>
          </a:p>
          <a:p>
            <a:pPr>
              <a:buFontTx/>
              <a:buNone/>
            </a:pPr>
            <a:endParaRPr lang="en-US" sz="2800" i="1" smtClean="0"/>
          </a:p>
        </p:txBody>
      </p:sp>
      <p:sp>
        <p:nvSpPr>
          <p:cNvPr id="91140" name="Slide Number Placeholder 3"/>
          <p:cNvSpPr txBox="1">
            <a:spLocks noGrp="1"/>
          </p:cNvSpPr>
          <p:nvPr/>
        </p:nvSpPr>
        <p:spPr bwMode="auto">
          <a:xfrm>
            <a:off x="7010400" y="6381750"/>
            <a:ext cx="2133600" cy="476250"/>
          </a:xfrm>
          <a:prstGeom prst="rect">
            <a:avLst/>
          </a:prstGeom>
          <a:noFill/>
          <a:ln w="9525">
            <a:noFill/>
            <a:miter lim="800000"/>
            <a:headEnd/>
            <a:tailEnd/>
          </a:ln>
        </p:spPr>
        <p:txBody>
          <a:bodyPr/>
          <a:lstStyle/>
          <a:p>
            <a:pPr algn="r"/>
            <a:fld id="{87A4E2CF-C2F0-46D5-91DD-35A6293AE5DA}" type="slidenum">
              <a:rPr lang="en-US" sz="1400"/>
              <a:pPr algn="r"/>
              <a:t>28</a:t>
            </a:fld>
            <a:endParaRPr lang="en-US" sz="14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smtClean="0"/>
              <a:t>What do you do in such a situation?	</a:t>
            </a:r>
          </a:p>
        </p:txBody>
      </p:sp>
      <p:sp>
        <p:nvSpPr>
          <p:cNvPr id="54274" name="Content Placeholder 2"/>
          <p:cNvSpPr>
            <a:spLocks noGrp="1"/>
          </p:cNvSpPr>
          <p:nvPr>
            <p:ph idx="1"/>
          </p:nvPr>
        </p:nvSpPr>
        <p:spPr>
          <a:xfrm>
            <a:off x="300038" y="996950"/>
            <a:ext cx="8543925" cy="4916488"/>
          </a:xfrm>
        </p:spPr>
        <p:txBody>
          <a:bodyPr/>
          <a:lstStyle/>
          <a:p>
            <a:pPr>
              <a:buFontTx/>
              <a:buNone/>
            </a:pPr>
            <a:r>
              <a:rPr lang="en-US" sz="2800" smtClean="0"/>
              <a:t>Proceed with collaborative strategy development </a:t>
            </a:r>
          </a:p>
          <a:p>
            <a:pPr lvl="1"/>
            <a:r>
              <a:rPr lang="en-US" sz="2600" smtClean="0"/>
              <a:t>Public/Private but with private sector leadership</a:t>
            </a:r>
          </a:p>
          <a:p>
            <a:pPr lvl="1"/>
            <a:r>
              <a:rPr lang="en-US" sz="2600" smtClean="0"/>
              <a:t>Inclusive</a:t>
            </a:r>
          </a:p>
          <a:p>
            <a:pPr>
              <a:buFontTx/>
              <a:buNone/>
            </a:pPr>
            <a:r>
              <a:rPr lang="en-US" sz="2800" smtClean="0"/>
              <a:t>Focus on economic sustainability </a:t>
            </a:r>
          </a:p>
          <a:p>
            <a:pPr lvl="1"/>
            <a:r>
              <a:rPr lang="en-US" sz="2400" smtClean="0"/>
              <a:t>Driving clusters must remain competitive</a:t>
            </a:r>
          </a:p>
          <a:p>
            <a:pPr lvl="1"/>
            <a:r>
              <a:rPr lang="en-US" sz="2400" smtClean="0"/>
              <a:t>Encourage emerging clusters (diversification)</a:t>
            </a:r>
          </a:p>
          <a:p>
            <a:pPr lvl="1"/>
            <a:r>
              <a:rPr lang="en-US" sz="2400" smtClean="0"/>
              <a:t>Rational approach to needed investments in “economic infrastructure”:</a:t>
            </a:r>
          </a:p>
          <a:p>
            <a:pPr lvl="2">
              <a:buFont typeface="Arial" charset="0"/>
              <a:buChar char="•"/>
            </a:pPr>
            <a:r>
              <a:rPr lang="en-US" sz="2200" smtClean="0"/>
              <a:t>Human resources</a:t>
            </a:r>
          </a:p>
          <a:p>
            <a:pPr lvl="2">
              <a:buFont typeface="Arial" charset="0"/>
              <a:buChar char="•"/>
            </a:pPr>
            <a:r>
              <a:rPr lang="en-US" sz="2200" smtClean="0"/>
              <a:t>Technology</a:t>
            </a:r>
          </a:p>
          <a:p>
            <a:pPr lvl="2">
              <a:buFont typeface="Arial" charset="0"/>
              <a:buChar char="•"/>
            </a:pPr>
            <a:r>
              <a:rPr lang="en-US" sz="2200" smtClean="0"/>
              <a:t>Financial mechanisms</a:t>
            </a:r>
          </a:p>
          <a:p>
            <a:pPr lvl="2">
              <a:buFont typeface="Arial" charset="0"/>
              <a:buChar char="•"/>
            </a:pPr>
            <a:r>
              <a:rPr lang="en-US" sz="2200" smtClean="0"/>
              <a:t>Improving business climate</a:t>
            </a:r>
          </a:p>
          <a:p>
            <a:pPr lvl="2">
              <a:buFont typeface="Arial" charset="0"/>
              <a:buChar char="•"/>
            </a:pPr>
            <a:r>
              <a:rPr lang="en-US" sz="2200" smtClean="0"/>
              <a:t>Physical infrastructure</a:t>
            </a:r>
          </a:p>
          <a:p>
            <a:pPr>
              <a:buFontTx/>
              <a:buNone/>
            </a:pPr>
            <a:r>
              <a:rPr lang="en-US" sz="2200" smtClean="0"/>
              <a:t> </a:t>
            </a:r>
          </a:p>
          <a:p>
            <a:pPr>
              <a:buFontTx/>
              <a:buNone/>
            </a:pPr>
            <a:endParaRPr lang="en-US" sz="2800" smtClean="0"/>
          </a:p>
        </p:txBody>
      </p:sp>
      <p:sp>
        <p:nvSpPr>
          <p:cNvPr id="54275" name="Slide Number Placeholder 3"/>
          <p:cNvSpPr>
            <a:spLocks noGrp="1"/>
          </p:cNvSpPr>
          <p:nvPr>
            <p:ph type="sldNum" sz="quarter" idx="10"/>
          </p:nvPr>
        </p:nvSpPr>
        <p:spPr>
          <a:noFill/>
        </p:spPr>
        <p:txBody>
          <a:bodyPr/>
          <a:lstStyle/>
          <a:p>
            <a:fld id="{57349DF0-D04C-4354-B1FF-764A31CB4DE8}" type="slidenum">
              <a:rPr lang="en-US" smtClean="0">
                <a:latin typeface="Arial" charset="0"/>
              </a:rPr>
              <a:pPr/>
              <a:t>29</a:t>
            </a:fld>
            <a:endParaRPr lang="en-US" smtClean="0">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3"/>
          <p:cNvSpPr>
            <a:spLocks noGrp="1"/>
          </p:cNvSpPr>
          <p:nvPr>
            <p:ph type="sldNum" sz="quarter" idx="10"/>
          </p:nvPr>
        </p:nvSpPr>
        <p:spPr>
          <a:noFill/>
        </p:spPr>
        <p:txBody>
          <a:bodyPr/>
          <a:lstStyle/>
          <a:p>
            <a:fld id="{895049E8-A39C-4477-AFFC-7BC09FFAC568}" type="slidenum">
              <a:rPr lang="en-US" smtClean="0">
                <a:latin typeface="Arial" charset="0"/>
              </a:rPr>
              <a:pPr/>
              <a:t>3</a:t>
            </a:fld>
            <a:endParaRPr lang="en-US" smtClean="0">
              <a:latin typeface="Arial" charset="0"/>
            </a:endParaRPr>
          </a:p>
        </p:txBody>
      </p:sp>
      <p:sp>
        <p:nvSpPr>
          <p:cNvPr id="19458" name="Rectangle 2"/>
          <p:cNvSpPr>
            <a:spLocks noGrp="1" noChangeArrowheads="1"/>
          </p:cNvSpPr>
          <p:nvPr>
            <p:ph type="title"/>
          </p:nvPr>
        </p:nvSpPr>
        <p:spPr/>
        <p:txBody>
          <a:bodyPr/>
          <a:lstStyle/>
          <a:p>
            <a:pPr eaLnBrk="1" hangingPunct="1"/>
            <a:r>
              <a:rPr lang="en-US" smtClean="0"/>
              <a:t>APED Vision</a:t>
            </a:r>
          </a:p>
        </p:txBody>
      </p:sp>
      <p:sp>
        <p:nvSpPr>
          <p:cNvPr id="19459" name="Rectangle 3"/>
          <p:cNvSpPr>
            <a:spLocks noGrp="1" noChangeArrowheads="1"/>
          </p:cNvSpPr>
          <p:nvPr>
            <p:ph type="body" idx="1"/>
          </p:nvPr>
        </p:nvSpPr>
        <p:spPr>
          <a:xfrm>
            <a:off x="981075" y="1898650"/>
            <a:ext cx="7267575" cy="4217988"/>
          </a:xfrm>
        </p:spPr>
        <p:txBody>
          <a:bodyPr/>
          <a:lstStyle/>
          <a:p>
            <a:pPr marL="0" indent="0" algn="ctr" eaLnBrk="1" hangingPunct="1">
              <a:buFontTx/>
              <a:buNone/>
            </a:pPr>
            <a:r>
              <a:rPr lang="en-US" sz="2400" smtClean="0"/>
              <a:t>Alaska’s economy thrives in an atmosphere of smart growth balancing economic and environmental priorities while retaining and creating sustainable wage jobs, expanding and diversifying the tax base, and growing economic wealth to ensure resources that provide for the people and businesses of Alaska into the future. </a:t>
            </a:r>
          </a:p>
          <a:p>
            <a:pPr marL="0" indent="0" eaLnBrk="1" hangingPunct="1">
              <a:buFontTx/>
              <a:buNone/>
            </a:pPr>
            <a:endParaRPr lang="en-US" sz="2400" smtClean="0"/>
          </a:p>
          <a:p>
            <a:pPr marL="0" indent="0" eaLnBrk="1" hangingPunct="1">
              <a:buFontTx/>
              <a:buNone/>
            </a:pPr>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smtClean="0"/>
              <a:t>What do you do in such a situation?  </a:t>
            </a:r>
            <a:r>
              <a:rPr lang="en-US" sz="1800" smtClean="0"/>
              <a:t>(cont’d)</a:t>
            </a:r>
            <a:r>
              <a:rPr lang="en-US" smtClean="0"/>
              <a:t>	</a:t>
            </a:r>
          </a:p>
        </p:txBody>
      </p:sp>
      <p:sp>
        <p:nvSpPr>
          <p:cNvPr id="56322" name="Content Placeholder 2"/>
          <p:cNvSpPr>
            <a:spLocks noGrp="1"/>
          </p:cNvSpPr>
          <p:nvPr>
            <p:ph idx="1"/>
          </p:nvPr>
        </p:nvSpPr>
        <p:spPr>
          <a:xfrm>
            <a:off x="300038" y="996950"/>
            <a:ext cx="8543925" cy="4916488"/>
          </a:xfrm>
        </p:spPr>
        <p:txBody>
          <a:bodyPr/>
          <a:lstStyle/>
          <a:p>
            <a:pPr>
              <a:buFontTx/>
              <a:buNone/>
            </a:pPr>
            <a:r>
              <a:rPr lang="en-US" sz="2800" smtClean="0"/>
              <a:t>Build momentum and maintain it</a:t>
            </a:r>
          </a:p>
          <a:p>
            <a:pPr lvl="1"/>
            <a:r>
              <a:rPr lang="en-US" sz="2400" smtClean="0"/>
              <a:t>Minimize gap between analysis and implementation</a:t>
            </a:r>
            <a:endParaRPr lang="en-US" sz="2600" smtClean="0"/>
          </a:p>
          <a:p>
            <a:pPr>
              <a:buFontTx/>
              <a:buNone/>
            </a:pPr>
            <a:r>
              <a:rPr lang="en-US" sz="2800" smtClean="0"/>
              <a:t>Fast track some high visibility/high probability initiatives</a:t>
            </a:r>
          </a:p>
          <a:p>
            <a:pPr lvl="1"/>
            <a:r>
              <a:rPr lang="en-US" sz="2400" smtClean="0"/>
              <a:t>Early wins with low-hanging fruit builds confidence in the process</a:t>
            </a:r>
          </a:p>
          <a:p>
            <a:pPr>
              <a:buFontTx/>
              <a:buNone/>
            </a:pPr>
            <a:endParaRPr lang="en-US" sz="2800" smtClean="0"/>
          </a:p>
          <a:p>
            <a:pPr lvl="1"/>
            <a:endParaRPr lang="en-US" sz="2200" smtClean="0"/>
          </a:p>
          <a:p>
            <a:pPr>
              <a:buFontTx/>
              <a:buNone/>
            </a:pPr>
            <a:endParaRPr lang="en-US" sz="2800" smtClean="0"/>
          </a:p>
        </p:txBody>
      </p:sp>
      <p:sp>
        <p:nvSpPr>
          <p:cNvPr id="56323" name="Slide Number Placeholder 3"/>
          <p:cNvSpPr>
            <a:spLocks noGrp="1"/>
          </p:cNvSpPr>
          <p:nvPr>
            <p:ph type="sldNum" sz="quarter" idx="10"/>
          </p:nvPr>
        </p:nvSpPr>
        <p:spPr>
          <a:noFill/>
        </p:spPr>
        <p:txBody>
          <a:bodyPr/>
          <a:lstStyle/>
          <a:p>
            <a:fld id="{9C7143D1-2885-484D-A61D-2FE6ED5A1A3A}" type="slidenum">
              <a:rPr lang="en-US" smtClean="0">
                <a:latin typeface="Arial" charset="0"/>
              </a:rPr>
              <a:pPr/>
              <a:t>30</a:t>
            </a:fld>
            <a:endParaRPr lang="en-US" smtClean="0">
              <a:latin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AutoShape 2"/>
          <p:cNvSpPr>
            <a:spLocks noChangeArrowheads="1"/>
          </p:cNvSpPr>
          <p:nvPr/>
        </p:nvSpPr>
        <p:spPr bwMode="auto">
          <a:xfrm>
            <a:off x="3805238" y="1219200"/>
            <a:ext cx="2209800" cy="1676400"/>
          </a:xfrm>
          <a:prstGeom prst="hexagon">
            <a:avLst>
              <a:gd name="adj" fmla="val 32955"/>
              <a:gd name="vf" fmla="val 115470"/>
            </a:avLst>
          </a:prstGeom>
          <a:solidFill>
            <a:srgbClr val="37AD88"/>
          </a:solidFill>
          <a:ln w="9525">
            <a:solidFill>
              <a:schemeClr val="tx1"/>
            </a:solidFill>
            <a:miter lim="800000"/>
            <a:headEnd/>
            <a:tailEnd/>
          </a:ln>
        </p:spPr>
        <p:txBody>
          <a:bodyPr wrap="none" anchor="ctr"/>
          <a:lstStyle/>
          <a:p>
            <a:pPr algn="ctr"/>
            <a:endParaRPr lang="en-US" sz="2000" b="1"/>
          </a:p>
          <a:p>
            <a:pPr algn="ctr"/>
            <a:r>
              <a:rPr lang="en-US" sz="2000" b="1"/>
              <a:t>Sense of </a:t>
            </a:r>
          </a:p>
          <a:p>
            <a:pPr algn="ctr"/>
            <a:r>
              <a:rPr lang="en-US" sz="2000" b="1"/>
              <a:t>Urgency</a:t>
            </a:r>
          </a:p>
          <a:p>
            <a:pPr algn="ctr"/>
            <a:endParaRPr lang="en-US" sz="2000" b="1"/>
          </a:p>
        </p:txBody>
      </p:sp>
      <p:sp>
        <p:nvSpPr>
          <p:cNvPr id="128003" name="AutoShape 3"/>
          <p:cNvSpPr>
            <a:spLocks noChangeArrowheads="1"/>
          </p:cNvSpPr>
          <p:nvPr/>
        </p:nvSpPr>
        <p:spPr bwMode="auto">
          <a:xfrm>
            <a:off x="2090738" y="2133600"/>
            <a:ext cx="2209800" cy="1676400"/>
          </a:xfrm>
          <a:prstGeom prst="hexagon">
            <a:avLst>
              <a:gd name="adj" fmla="val 32955"/>
              <a:gd name="vf" fmla="val 115470"/>
            </a:avLst>
          </a:prstGeom>
          <a:solidFill>
            <a:srgbClr val="37AD88"/>
          </a:solidFill>
          <a:ln w="9525">
            <a:solidFill>
              <a:schemeClr val="tx1"/>
            </a:solidFill>
            <a:miter lim="800000"/>
            <a:headEnd/>
            <a:tailEnd/>
          </a:ln>
        </p:spPr>
        <p:txBody>
          <a:bodyPr wrap="none" anchor="ctr"/>
          <a:lstStyle/>
          <a:p>
            <a:pPr algn="ctr"/>
            <a:r>
              <a:rPr lang="en-US" sz="2000" b="1"/>
              <a:t>High Industry</a:t>
            </a:r>
          </a:p>
          <a:p>
            <a:pPr algn="ctr"/>
            <a:r>
              <a:rPr lang="en-US" sz="2000" b="1"/>
              <a:t>Concentration</a:t>
            </a:r>
          </a:p>
        </p:txBody>
      </p:sp>
      <p:sp>
        <p:nvSpPr>
          <p:cNvPr id="128004" name="AutoShape 4"/>
          <p:cNvSpPr>
            <a:spLocks noChangeArrowheads="1"/>
          </p:cNvSpPr>
          <p:nvPr/>
        </p:nvSpPr>
        <p:spPr bwMode="auto">
          <a:xfrm>
            <a:off x="3805238" y="4800600"/>
            <a:ext cx="2209800" cy="1676400"/>
          </a:xfrm>
          <a:prstGeom prst="hexagon">
            <a:avLst>
              <a:gd name="adj" fmla="val 32955"/>
              <a:gd name="vf" fmla="val 115470"/>
            </a:avLst>
          </a:prstGeom>
          <a:solidFill>
            <a:srgbClr val="009900"/>
          </a:solidFill>
          <a:ln w="9525">
            <a:solidFill>
              <a:schemeClr val="tx1"/>
            </a:solidFill>
            <a:miter lim="800000"/>
            <a:headEnd/>
            <a:tailEnd/>
          </a:ln>
        </p:spPr>
        <p:txBody>
          <a:bodyPr wrap="none" anchor="ctr"/>
          <a:lstStyle/>
          <a:p>
            <a:pPr algn="ctr"/>
            <a:endParaRPr lang="en-US" sz="2000" b="1"/>
          </a:p>
          <a:p>
            <a:pPr algn="ctr"/>
            <a:r>
              <a:rPr lang="en-US" sz="2000" b="1"/>
              <a:t>Willingness</a:t>
            </a:r>
          </a:p>
          <a:p>
            <a:pPr algn="ctr"/>
            <a:r>
              <a:rPr lang="en-US" sz="2000" b="1"/>
              <a:t>to Engage</a:t>
            </a:r>
          </a:p>
          <a:p>
            <a:pPr algn="ctr"/>
            <a:endParaRPr lang="en-US" sz="2000" b="1"/>
          </a:p>
        </p:txBody>
      </p:sp>
      <p:sp>
        <p:nvSpPr>
          <p:cNvPr id="128007" name="AutoShape 7"/>
          <p:cNvSpPr>
            <a:spLocks noChangeArrowheads="1"/>
          </p:cNvSpPr>
          <p:nvPr/>
        </p:nvSpPr>
        <p:spPr bwMode="auto">
          <a:xfrm>
            <a:off x="2090738" y="3886200"/>
            <a:ext cx="2209800" cy="1676400"/>
          </a:xfrm>
          <a:prstGeom prst="hexagon">
            <a:avLst>
              <a:gd name="adj" fmla="val 32955"/>
              <a:gd name="vf" fmla="val 115470"/>
            </a:avLst>
          </a:prstGeom>
          <a:solidFill>
            <a:srgbClr val="009900"/>
          </a:solidFill>
          <a:ln w="9525">
            <a:solidFill>
              <a:schemeClr val="tx1"/>
            </a:solidFill>
            <a:miter lim="800000"/>
            <a:headEnd/>
            <a:tailEnd/>
          </a:ln>
        </p:spPr>
        <p:txBody>
          <a:bodyPr wrap="none" anchor="ctr"/>
          <a:lstStyle/>
          <a:p>
            <a:pPr algn="ctr"/>
            <a:r>
              <a:rPr lang="en-US" sz="2000" b="1"/>
              <a:t>Financial </a:t>
            </a:r>
          </a:p>
          <a:p>
            <a:pPr algn="ctr"/>
            <a:r>
              <a:rPr lang="en-US" sz="2000" b="1"/>
              <a:t>Resources</a:t>
            </a:r>
          </a:p>
        </p:txBody>
      </p:sp>
      <p:sp>
        <p:nvSpPr>
          <p:cNvPr id="58373" name="Rectangle 14"/>
          <p:cNvSpPr>
            <a:spLocks noGrp="1" noChangeArrowheads="1"/>
          </p:cNvSpPr>
          <p:nvPr>
            <p:ph type="title"/>
          </p:nvPr>
        </p:nvSpPr>
        <p:spPr>
          <a:xfrm>
            <a:off x="292100" y="-203200"/>
            <a:ext cx="8166100" cy="1176338"/>
          </a:xfrm>
        </p:spPr>
        <p:txBody>
          <a:bodyPr lIns="90488" tIns="44450" rIns="90488" bIns="44450"/>
          <a:lstStyle/>
          <a:p>
            <a:pPr eaLnBrk="1" hangingPunct="1"/>
            <a:r>
              <a:rPr lang="en-US" sz="2800" smtClean="0"/>
              <a:t>Success factors for Cluster-based Competitiveness Initiatives </a:t>
            </a:r>
          </a:p>
        </p:txBody>
      </p:sp>
      <p:sp>
        <p:nvSpPr>
          <p:cNvPr id="13325" name="AutoShape 9"/>
          <p:cNvSpPr>
            <a:spLocks noChangeArrowheads="1"/>
          </p:cNvSpPr>
          <p:nvPr/>
        </p:nvSpPr>
        <p:spPr bwMode="auto">
          <a:xfrm>
            <a:off x="5519738" y="2133600"/>
            <a:ext cx="2209800" cy="1676400"/>
          </a:xfrm>
          <a:prstGeom prst="hexagon">
            <a:avLst>
              <a:gd name="adj" fmla="val 37074"/>
              <a:gd name="vf" fmla="val 115470"/>
            </a:avLst>
          </a:prstGeom>
          <a:solidFill>
            <a:srgbClr val="37AD88"/>
          </a:solidFill>
          <a:ln w="9525">
            <a:solidFill>
              <a:schemeClr val="tx1"/>
            </a:solidFill>
            <a:miter lim="800000"/>
            <a:headEnd/>
            <a:tailEnd/>
          </a:ln>
        </p:spPr>
        <p:txBody>
          <a:bodyPr wrap="none" anchor="ctr"/>
          <a:lstStyle/>
          <a:p>
            <a:pPr algn="ctr"/>
            <a:r>
              <a:rPr lang="en-US" sz="2000" b="1"/>
              <a:t>Vision &amp;  </a:t>
            </a:r>
          </a:p>
          <a:p>
            <a:pPr algn="ctr"/>
            <a:r>
              <a:rPr lang="en-US" sz="2000" b="1"/>
              <a:t>Leadership</a:t>
            </a:r>
          </a:p>
          <a:p>
            <a:pPr algn="ctr"/>
            <a:r>
              <a:rPr lang="en-US" sz="2000" b="1"/>
              <a:t>For Cluster</a:t>
            </a:r>
          </a:p>
        </p:txBody>
      </p:sp>
      <p:sp>
        <p:nvSpPr>
          <p:cNvPr id="13323" name="AutoShape 12"/>
          <p:cNvSpPr>
            <a:spLocks noChangeArrowheads="1"/>
          </p:cNvSpPr>
          <p:nvPr/>
        </p:nvSpPr>
        <p:spPr bwMode="auto">
          <a:xfrm>
            <a:off x="5519738" y="3886200"/>
            <a:ext cx="2209800" cy="1676400"/>
          </a:xfrm>
          <a:prstGeom prst="hexagon">
            <a:avLst>
              <a:gd name="adj" fmla="val 37074"/>
              <a:gd name="vf" fmla="val 115470"/>
            </a:avLst>
          </a:prstGeom>
          <a:solidFill>
            <a:srgbClr val="009900"/>
          </a:solidFill>
          <a:ln w="9525">
            <a:solidFill>
              <a:schemeClr val="tx1"/>
            </a:solidFill>
            <a:miter lim="800000"/>
            <a:headEnd/>
            <a:tailEnd/>
          </a:ln>
        </p:spPr>
        <p:txBody>
          <a:bodyPr wrap="none" anchor="ctr"/>
          <a:lstStyle/>
          <a:p>
            <a:pPr algn="ctr"/>
            <a:r>
              <a:rPr lang="en-US" sz="2000" b="1"/>
              <a:t>Analysis</a:t>
            </a:r>
          </a:p>
        </p:txBody>
      </p:sp>
      <p:grpSp>
        <p:nvGrpSpPr>
          <p:cNvPr id="26" name="Group 25"/>
          <p:cNvGrpSpPr>
            <a:grpSpLocks/>
          </p:cNvGrpSpPr>
          <p:nvPr/>
        </p:nvGrpSpPr>
        <p:grpSpPr bwMode="auto">
          <a:xfrm>
            <a:off x="338138" y="3606800"/>
            <a:ext cx="8424862" cy="1676400"/>
            <a:chOff x="338138" y="3606800"/>
            <a:chExt cx="8424862" cy="1676400"/>
          </a:xfrm>
        </p:grpSpPr>
        <p:sp>
          <p:nvSpPr>
            <p:cNvPr id="58378" name="Text Box 13"/>
            <p:cNvSpPr txBox="1">
              <a:spLocks noChangeArrowheads="1"/>
            </p:cNvSpPr>
            <p:nvPr/>
          </p:nvSpPr>
          <p:spPr bwMode="auto">
            <a:xfrm>
              <a:off x="338138" y="4460875"/>
              <a:ext cx="1828800" cy="822325"/>
            </a:xfrm>
            <a:prstGeom prst="rect">
              <a:avLst/>
            </a:prstGeom>
            <a:noFill/>
            <a:ln w="9525">
              <a:noFill/>
              <a:miter lim="800000"/>
              <a:headEnd/>
              <a:tailEnd/>
            </a:ln>
          </p:spPr>
          <p:txBody>
            <a:bodyPr>
              <a:spAutoFit/>
            </a:bodyPr>
            <a:lstStyle/>
            <a:p>
              <a:r>
                <a:rPr lang="en-US" b="1"/>
                <a:t>Public </a:t>
              </a:r>
            </a:p>
            <a:p>
              <a:r>
                <a:rPr lang="en-US" b="1"/>
                <a:t>Sector</a:t>
              </a:r>
            </a:p>
          </p:txBody>
        </p:sp>
        <p:sp>
          <p:nvSpPr>
            <p:cNvPr id="58379" name="Text Box 10"/>
            <p:cNvSpPr txBox="1">
              <a:spLocks noChangeArrowheads="1"/>
            </p:cNvSpPr>
            <p:nvPr/>
          </p:nvSpPr>
          <p:spPr bwMode="auto">
            <a:xfrm>
              <a:off x="338138" y="3606800"/>
              <a:ext cx="1600200" cy="822325"/>
            </a:xfrm>
            <a:prstGeom prst="rect">
              <a:avLst/>
            </a:prstGeom>
            <a:noFill/>
            <a:ln w="9525">
              <a:noFill/>
              <a:miter lim="800000"/>
              <a:headEnd/>
              <a:tailEnd/>
            </a:ln>
          </p:spPr>
          <p:txBody>
            <a:bodyPr>
              <a:spAutoFit/>
            </a:bodyPr>
            <a:lstStyle/>
            <a:p>
              <a:pPr>
                <a:spcBef>
                  <a:spcPct val="50000"/>
                </a:spcBef>
              </a:pPr>
              <a:r>
                <a:rPr lang="en-US" b="1"/>
                <a:t>Private Sector</a:t>
              </a:r>
            </a:p>
          </p:txBody>
        </p:sp>
        <p:sp>
          <p:nvSpPr>
            <p:cNvPr id="24" name="Line 5"/>
            <p:cNvSpPr>
              <a:spLocks noChangeShapeType="1"/>
            </p:cNvSpPr>
            <p:nvPr/>
          </p:nvSpPr>
          <p:spPr bwMode="auto">
            <a:xfrm flipV="1">
              <a:off x="457200" y="4362450"/>
              <a:ext cx="8305800" cy="15875"/>
            </a:xfrm>
            <a:prstGeom prst="line">
              <a:avLst/>
            </a:prstGeom>
            <a:noFill/>
            <a:ln w="19050">
              <a:solidFill>
                <a:schemeClr val="accent1">
                  <a:lumMod val="60000"/>
                  <a:lumOff val="40000"/>
                </a:schemeClr>
              </a:solidFill>
              <a:prstDash val="dash"/>
              <a:round/>
              <a:headEnd/>
              <a:tailEnd/>
            </a:ln>
          </p:spPr>
          <p:txBody>
            <a:bodyPr wrap="none"/>
            <a:lstStyle/>
            <a:p>
              <a:pPr>
                <a:defRPr/>
              </a:pPr>
              <a:endParaRPr lang="en-US">
                <a:latin typeface="Arial" pitchFamily="34" charset="0"/>
              </a:endParaRPr>
            </a:p>
          </p:txBody>
        </p:sp>
      </p:grpSp>
      <p:sp>
        <p:nvSpPr>
          <p:cNvPr id="128006" name="AutoShape 6"/>
          <p:cNvSpPr>
            <a:spLocks noChangeArrowheads="1"/>
          </p:cNvSpPr>
          <p:nvPr/>
        </p:nvSpPr>
        <p:spPr bwMode="auto">
          <a:xfrm>
            <a:off x="3805238" y="2971800"/>
            <a:ext cx="2209800" cy="1752600"/>
          </a:xfrm>
          <a:prstGeom prst="hexagon">
            <a:avLst>
              <a:gd name="adj" fmla="val 31522"/>
              <a:gd name="vf" fmla="val 115470"/>
            </a:avLst>
          </a:prstGeom>
          <a:solidFill>
            <a:srgbClr val="392579"/>
          </a:solidFill>
          <a:ln w="9525">
            <a:solidFill>
              <a:schemeClr val="tx1"/>
            </a:solidFill>
            <a:miter lim="800000"/>
            <a:headEnd/>
            <a:tailEnd/>
          </a:ln>
        </p:spPr>
        <p:txBody>
          <a:bodyPr wrap="none" lIns="54000" tIns="10800" rIns="54000" bIns="10800"/>
          <a:lstStyle/>
          <a:p>
            <a:pPr algn="ctr"/>
            <a:r>
              <a:rPr lang="en-US" sz="2200" b="1" i="1">
                <a:solidFill>
                  <a:srgbClr val="FFFF00"/>
                </a:solidFill>
              </a:rPr>
              <a:t>Result:</a:t>
            </a:r>
          </a:p>
          <a:p>
            <a:pPr algn="ctr">
              <a:spcBef>
                <a:spcPct val="25000"/>
              </a:spcBef>
            </a:pPr>
            <a:r>
              <a:rPr lang="en-US" sz="2200" b="1" i="1">
                <a:solidFill>
                  <a:srgbClr val="FFFF00"/>
                </a:solidFill>
              </a:rPr>
              <a:t>Collaboration </a:t>
            </a:r>
          </a:p>
          <a:p>
            <a:pPr algn="ctr"/>
            <a:r>
              <a:rPr lang="en-US" sz="2200" b="1" i="1">
                <a:solidFill>
                  <a:srgbClr val="FFFF00"/>
                </a:solidFill>
              </a:rPr>
              <a:t>&amp; Trust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8003"/>
                                        </p:tgtEl>
                                        <p:attrNameLst>
                                          <p:attrName>style.visibility</p:attrName>
                                        </p:attrNameLst>
                                      </p:cBhvr>
                                      <p:to>
                                        <p:strVal val="visible"/>
                                      </p:to>
                                    </p:set>
                                    <p:anim calcmode="lin" valueType="num">
                                      <p:cBhvr additive="base">
                                        <p:cTn id="7" dur="500" fill="hold"/>
                                        <p:tgtEl>
                                          <p:spTgt spid="128003"/>
                                        </p:tgtEl>
                                        <p:attrNameLst>
                                          <p:attrName>ppt_x</p:attrName>
                                        </p:attrNameLst>
                                      </p:cBhvr>
                                      <p:tavLst>
                                        <p:tav tm="0">
                                          <p:val>
                                            <p:strVal val="0-#ppt_w/2"/>
                                          </p:val>
                                        </p:tav>
                                        <p:tav tm="100000">
                                          <p:val>
                                            <p:strVal val="#ppt_x"/>
                                          </p:val>
                                        </p:tav>
                                      </p:tavLst>
                                    </p:anim>
                                    <p:anim calcmode="lin" valueType="num">
                                      <p:cBhvr additive="base">
                                        <p:cTn id="8" dur="500" fill="hold"/>
                                        <p:tgtEl>
                                          <p:spTgt spid="12800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8002"/>
                                        </p:tgtEl>
                                        <p:attrNameLst>
                                          <p:attrName>style.visibility</p:attrName>
                                        </p:attrNameLst>
                                      </p:cBhvr>
                                      <p:to>
                                        <p:strVal val="visible"/>
                                      </p:to>
                                    </p:set>
                                    <p:anim calcmode="lin" valueType="num">
                                      <p:cBhvr additive="base">
                                        <p:cTn id="13" dur="500" fill="hold"/>
                                        <p:tgtEl>
                                          <p:spTgt spid="128002"/>
                                        </p:tgtEl>
                                        <p:attrNameLst>
                                          <p:attrName>ppt_x</p:attrName>
                                        </p:attrNameLst>
                                      </p:cBhvr>
                                      <p:tavLst>
                                        <p:tav tm="0">
                                          <p:val>
                                            <p:strVal val="0-#ppt_w/2"/>
                                          </p:val>
                                        </p:tav>
                                        <p:tav tm="100000">
                                          <p:val>
                                            <p:strVal val="#ppt_x"/>
                                          </p:val>
                                        </p:tav>
                                      </p:tavLst>
                                    </p:anim>
                                    <p:anim calcmode="lin" valueType="num">
                                      <p:cBhvr additive="base">
                                        <p:cTn id="14" dur="500" fill="hold"/>
                                        <p:tgtEl>
                                          <p:spTgt spid="12800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25"/>
                                        </p:tgtEl>
                                        <p:attrNameLst>
                                          <p:attrName>style.visibility</p:attrName>
                                        </p:attrNameLst>
                                      </p:cBhvr>
                                      <p:to>
                                        <p:strVal val="visible"/>
                                      </p:to>
                                    </p:set>
                                    <p:anim calcmode="lin" valueType="num">
                                      <p:cBhvr additive="base">
                                        <p:cTn id="19" dur="500" fill="hold"/>
                                        <p:tgtEl>
                                          <p:spTgt spid="13325"/>
                                        </p:tgtEl>
                                        <p:attrNameLst>
                                          <p:attrName>ppt_x</p:attrName>
                                        </p:attrNameLst>
                                      </p:cBhvr>
                                      <p:tavLst>
                                        <p:tav tm="0">
                                          <p:val>
                                            <p:strVal val="0-#ppt_w/2"/>
                                          </p:val>
                                        </p:tav>
                                        <p:tav tm="100000">
                                          <p:val>
                                            <p:strVal val="#ppt_x"/>
                                          </p:val>
                                        </p:tav>
                                      </p:tavLst>
                                    </p:anim>
                                    <p:anim calcmode="lin" valueType="num">
                                      <p:cBhvr additive="base">
                                        <p:cTn id="20" dur="500" fill="hold"/>
                                        <p:tgtEl>
                                          <p:spTgt spid="1332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323"/>
                                        </p:tgtEl>
                                        <p:attrNameLst>
                                          <p:attrName>style.visibility</p:attrName>
                                        </p:attrNameLst>
                                      </p:cBhvr>
                                      <p:to>
                                        <p:strVal val="visible"/>
                                      </p:to>
                                    </p:set>
                                    <p:anim calcmode="lin" valueType="num">
                                      <p:cBhvr additive="base">
                                        <p:cTn id="25" dur="500" fill="hold"/>
                                        <p:tgtEl>
                                          <p:spTgt spid="13323"/>
                                        </p:tgtEl>
                                        <p:attrNameLst>
                                          <p:attrName>ppt_x</p:attrName>
                                        </p:attrNameLst>
                                      </p:cBhvr>
                                      <p:tavLst>
                                        <p:tav tm="0">
                                          <p:val>
                                            <p:strVal val="0-#ppt_w/2"/>
                                          </p:val>
                                        </p:tav>
                                        <p:tav tm="100000">
                                          <p:val>
                                            <p:strVal val="#ppt_x"/>
                                          </p:val>
                                        </p:tav>
                                      </p:tavLst>
                                    </p:anim>
                                    <p:anim calcmode="lin" valueType="num">
                                      <p:cBhvr additive="base">
                                        <p:cTn id="26" dur="500" fill="hold"/>
                                        <p:tgtEl>
                                          <p:spTgt spid="1332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8004"/>
                                        </p:tgtEl>
                                        <p:attrNameLst>
                                          <p:attrName>style.visibility</p:attrName>
                                        </p:attrNameLst>
                                      </p:cBhvr>
                                      <p:to>
                                        <p:strVal val="visible"/>
                                      </p:to>
                                    </p:set>
                                    <p:anim calcmode="lin" valueType="num">
                                      <p:cBhvr additive="base">
                                        <p:cTn id="31" dur="500" fill="hold"/>
                                        <p:tgtEl>
                                          <p:spTgt spid="128004"/>
                                        </p:tgtEl>
                                        <p:attrNameLst>
                                          <p:attrName>ppt_x</p:attrName>
                                        </p:attrNameLst>
                                      </p:cBhvr>
                                      <p:tavLst>
                                        <p:tav tm="0">
                                          <p:val>
                                            <p:strVal val="0-#ppt_w/2"/>
                                          </p:val>
                                        </p:tav>
                                        <p:tav tm="100000">
                                          <p:val>
                                            <p:strVal val="#ppt_x"/>
                                          </p:val>
                                        </p:tav>
                                      </p:tavLst>
                                    </p:anim>
                                    <p:anim calcmode="lin" valueType="num">
                                      <p:cBhvr additive="base">
                                        <p:cTn id="32" dur="500" fill="hold"/>
                                        <p:tgtEl>
                                          <p:spTgt spid="12800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8007"/>
                                        </p:tgtEl>
                                        <p:attrNameLst>
                                          <p:attrName>style.visibility</p:attrName>
                                        </p:attrNameLst>
                                      </p:cBhvr>
                                      <p:to>
                                        <p:strVal val="visible"/>
                                      </p:to>
                                    </p:set>
                                    <p:anim calcmode="lin" valueType="num">
                                      <p:cBhvr additive="base">
                                        <p:cTn id="37" dur="500" fill="hold"/>
                                        <p:tgtEl>
                                          <p:spTgt spid="128007"/>
                                        </p:tgtEl>
                                        <p:attrNameLst>
                                          <p:attrName>ppt_x</p:attrName>
                                        </p:attrNameLst>
                                      </p:cBhvr>
                                      <p:tavLst>
                                        <p:tav tm="0">
                                          <p:val>
                                            <p:strVal val="0-#ppt_w/2"/>
                                          </p:val>
                                        </p:tav>
                                        <p:tav tm="100000">
                                          <p:val>
                                            <p:strVal val="#ppt_x"/>
                                          </p:val>
                                        </p:tav>
                                      </p:tavLst>
                                    </p:anim>
                                    <p:anim calcmode="lin" valueType="num">
                                      <p:cBhvr additive="base">
                                        <p:cTn id="38" dur="500" fill="hold"/>
                                        <p:tgtEl>
                                          <p:spTgt spid="12800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0-#ppt_w/2"/>
                                          </p:val>
                                        </p:tav>
                                        <p:tav tm="100000">
                                          <p:val>
                                            <p:strVal val="#ppt_x"/>
                                          </p:val>
                                        </p:tav>
                                      </p:tavLst>
                                    </p:anim>
                                    <p:anim calcmode="lin" valueType="num">
                                      <p:cBhvr additive="base">
                                        <p:cTn id="44"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28006"/>
                                        </p:tgtEl>
                                        <p:attrNameLst>
                                          <p:attrName>style.visibility</p:attrName>
                                        </p:attrNameLst>
                                      </p:cBhvr>
                                      <p:to>
                                        <p:strVal val="visible"/>
                                      </p:to>
                                    </p:set>
                                    <p:anim calcmode="lin" valueType="num">
                                      <p:cBhvr additive="base">
                                        <p:cTn id="49" dur="500" fill="hold"/>
                                        <p:tgtEl>
                                          <p:spTgt spid="128006"/>
                                        </p:tgtEl>
                                        <p:attrNameLst>
                                          <p:attrName>ppt_x</p:attrName>
                                        </p:attrNameLst>
                                      </p:cBhvr>
                                      <p:tavLst>
                                        <p:tav tm="0">
                                          <p:val>
                                            <p:strVal val="0-#ppt_w/2"/>
                                          </p:val>
                                        </p:tav>
                                        <p:tav tm="100000">
                                          <p:val>
                                            <p:strVal val="#ppt_x"/>
                                          </p:val>
                                        </p:tav>
                                      </p:tavLst>
                                    </p:anim>
                                    <p:anim calcmode="lin" valueType="num">
                                      <p:cBhvr additive="base">
                                        <p:cTn id="50" dur="500" fill="hold"/>
                                        <p:tgtEl>
                                          <p:spTgt spid="1280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animBg="1" autoUpdateAnimBg="0"/>
      <p:bldP spid="128003" grpId="0" animBg="1" autoUpdateAnimBg="0"/>
      <p:bldP spid="128004" grpId="0" animBg="1" autoUpdateAnimBg="0"/>
      <p:bldP spid="128007" grpId="0" animBg="1" autoUpdateAnimBg="0"/>
      <p:bldP spid="13325" grpId="0" animBg="1"/>
      <p:bldP spid="13323" grpId="0" animBg="1"/>
      <p:bldP spid="128006"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Number Placeholder 3"/>
          <p:cNvSpPr>
            <a:spLocks noGrp="1"/>
          </p:cNvSpPr>
          <p:nvPr>
            <p:ph type="sldNum" sz="quarter" idx="10"/>
          </p:nvPr>
        </p:nvSpPr>
        <p:spPr>
          <a:noFill/>
        </p:spPr>
        <p:txBody>
          <a:bodyPr/>
          <a:lstStyle/>
          <a:p>
            <a:fld id="{97D7780D-D4CF-4147-BD14-B1674F9BFDB9}" type="slidenum">
              <a:rPr lang="en-US" smtClean="0">
                <a:latin typeface="Arial" charset="0"/>
              </a:rPr>
              <a:pPr/>
              <a:t>32</a:t>
            </a:fld>
            <a:endParaRPr lang="en-US" smtClean="0">
              <a:latin typeface="Arial" charset="0"/>
            </a:endParaRPr>
          </a:p>
        </p:txBody>
      </p:sp>
      <p:sp>
        <p:nvSpPr>
          <p:cNvPr id="60418" name="Rectangle 2"/>
          <p:cNvSpPr>
            <a:spLocks noGrp="1" noChangeArrowheads="1"/>
          </p:cNvSpPr>
          <p:nvPr>
            <p:ph type="title"/>
          </p:nvPr>
        </p:nvSpPr>
        <p:spPr/>
        <p:txBody>
          <a:bodyPr/>
          <a:lstStyle/>
          <a:p>
            <a:pPr eaLnBrk="1" hangingPunct="1"/>
            <a:r>
              <a:rPr lang="en-US" smtClean="0"/>
              <a:t>Alaska Forward Vision – take control of the future</a:t>
            </a:r>
          </a:p>
        </p:txBody>
      </p:sp>
      <p:sp>
        <p:nvSpPr>
          <p:cNvPr id="60419" name="Rectangle 3"/>
          <p:cNvSpPr>
            <a:spLocks noGrp="1" noChangeArrowheads="1"/>
          </p:cNvSpPr>
          <p:nvPr>
            <p:ph type="body" idx="1"/>
          </p:nvPr>
        </p:nvSpPr>
        <p:spPr>
          <a:xfrm>
            <a:off x="300038" y="1693863"/>
            <a:ext cx="8543925" cy="4044950"/>
          </a:xfrm>
        </p:spPr>
        <p:txBody>
          <a:bodyPr/>
          <a:lstStyle/>
          <a:p>
            <a:pPr marL="465138" indent="-465138" eaLnBrk="1" hangingPunct="1">
              <a:buFontTx/>
              <a:buNone/>
            </a:pPr>
            <a:r>
              <a:rPr lang="en-US" sz="2400" b="1" smtClean="0"/>
              <a:t>A future Alaska</a:t>
            </a:r>
            <a:br>
              <a:rPr lang="en-US" sz="2400" b="1" smtClean="0"/>
            </a:br>
            <a:endParaRPr lang="en-US" sz="2400" b="1" smtClean="0"/>
          </a:p>
          <a:p>
            <a:pPr marL="465138" indent="-465138" eaLnBrk="1" hangingPunct="1"/>
            <a:r>
              <a:rPr lang="en-US" sz="2400" smtClean="0"/>
              <a:t>Where people have good jobs that provide good incomes,</a:t>
            </a:r>
          </a:p>
          <a:p>
            <a:pPr marL="465138" indent="-465138" eaLnBrk="1" hangingPunct="1"/>
            <a:r>
              <a:rPr lang="en-US" sz="2400" smtClean="0"/>
              <a:t>Where globally competitive entrepreneurial businesses thrive,</a:t>
            </a:r>
          </a:p>
          <a:p>
            <a:pPr marL="465138" indent="-465138" eaLnBrk="1" hangingPunct="1"/>
            <a:r>
              <a:rPr lang="en-US" sz="2400" smtClean="0"/>
              <a:t>Where both cultural and geographical diversity is embraced because it is good for business,</a:t>
            </a:r>
          </a:p>
          <a:p>
            <a:pPr marL="465138" indent="-465138" eaLnBrk="1" hangingPunct="1"/>
            <a:r>
              <a:rPr lang="en-US" sz="2400" smtClean="0"/>
              <a:t>With vibrant, connected communities and, </a:t>
            </a:r>
          </a:p>
          <a:p>
            <a:pPr marL="465138" indent="-465138" eaLnBrk="1" hangingPunct="1"/>
            <a:r>
              <a:rPr lang="en-US" sz="2400" smtClean="0"/>
              <a:t>With a high quality of life built upon Alaska's unique gifts.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Oval 21"/>
          <p:cNvSpPr>
            <a:spLocks noChangeArrowheads="1"/>
          </p:cNvSpPr>
          <p:nvPr/>
        </p:nvSpPr>
        <p:spPr bwMode="auto">
          <a:xfrm>
            <a:off x="5148263" y="2079625"/>
            <a:ext cx="2089150" cy="1223963"/>
          </a:xfrm>
          <a:prstGeom prst="ellipse">
            <a:avLst/>
          </a:prstGeom>
          <a:solidFill>
            <a:srgbClr val="FF9900"/>
          </a:solidFill>
          <a:ln w="9525">
            <a:solidFill>
              <a:schemeClr val="bg2"/>
            </a:solidFill>
            <a:round/>
            <a:headEnd/>
            <a:tailEnd/>
          </a:ln>
        </p:spPr>
        <p:txBody>
          <a:bodyPr wrap="none" anchor="ctr"/>
          <a:lstStyle/>
          <a:p>
            <a:pPr algn="ctr"/>
            <a:r>
              <a:rPr lang="en-US" b="1">
                <a:solidFill>
                  <a:schemeClr val="bg2"/>
                </a:solidFill>
              </a:rPr>
              <a:t>Multi-National</a:t>
            </a:r>
          </a:p>
          <a:p>
            <a:pPr algn="ctr"/>
            <a:r>
              <a:rPr lang="en-US" b="1">
                <a:solidFill>
                  <a:schemeClr val="bg2"/>
                </a:solidFill>
              </a:rPr>
              <a:t>Companies</a:t>
            </a:r>
          </a:p>
        </p:txBody>
      </p:sp>
      <p:sp>
        <p:nvSpPr>
          <p:cNvPr id="62466" name="AutoShape 22"/>
          <p:cNvSpPr>
            <a:spLocks noChangeArrowheads="1"/>
          </p:cNvSpPr>
          <p:nvPr/>
        </p:nvSpPr>
        <p:spPr bwMode="auto">
          <a:xfrm rot="10324191" flipH="1">
            <a:off x="5942013" y="279400"/>
            <a:ext cx="2806700" cy="28082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761" y="10013"/>
                </a:moveTo>
                <a:cubicBezTo>
                  <a:pt x="18356" y="5919"/>
                  <a:pt x="14913" y="2800"/>
                  <a:pt x="10800" y="2800"/>
                </a:cubicBezTo>
                <a:cubicBezTo>
                  <a:pt x="10412" y="2799"/>
                  <a:pt x="10024" y="2828"/>
                  <a:pt x="9640" y="2884"/>
                </a:cubicBezTo>
                <a:lnTo>
                  <a:pt x="9234" y="113"/>
                </a:lnTo>
                <a:cubicBezTo>
                  <a:pt x="9753" y="38"/>
                  <a:pt x="10276" y="-1"/>
                  <a:pt x="10800" y="0"/>
                </a:cubicBezTo>
                <a:cubicBezTo>
                  <a:pt x="16353" y="0"/>
                  <a:pt x="21001" y="4211"/>
                  <a:pt x="21547" y="9737"/>
                </a:cubicBezTo>
                <a:lnTo>
                  <a:pt x="24234" y="9472"/>
                </a:lnTo>
                <a:lnTo>
                  <a:pt x="20557" y="13955"/>
                </a:lnTo>
                <a:lnTo>
                  <a:pt x="16074" y="10278"/>
                </a:lnTo>
                <a:lnTo>
                  <a:pt x="18761" y="10013"/>
                </a:lnTo>
                <a:close/>
              </a:path>
            </a:pathLst>
          </a:custGeom>
          <a:solidFill>
            <a:srgbClr val="FF9900">
              <a:alpha val="70195"/>
            </a:srgbClr>
          </a:solidFill>
          <a:ln w="9525">
            <a:solidFill>
              <a:schemeClr val="bg2"/>
            </a:solidFill>
            <a:miter lim="800000"/>
            <a:headEnd/>
            <a:tailEnd/>
          </a:ln>
        </p:spPr>
        <p:txBody>
          <a:bodyPr wrap="none" anchor="ctr"/>
          <a:lstStyle/>
          <a:p>
            <a:pPr algn="ctr"/>
            <a:endParaRPr lang="en-US"/>
          </a:p>
        </p:txBody>
      </p:sp>
      <p:sp>
        <p:nvSpPr>
          <p:cNvPr id="62467" name="Text Box 24"/>
          <p:cNvSpPr txBox="1">
            <a:spLocks noChangeArrowheads="1"/>
          </p:cNvSpPr>
          <p:nvPr/>
        </p:nvSpPr>
        <p:spPr bwMode="auto">
          <a:xfrm>
            <a:off x="4357688" y="1720850"/>
            <a:ext cx="3527425" cy="336550"/>
          </a:xfrm>
          <a:prstGeom prst="rect">
            <a:avLst/>
          </a:prstGeom>
          <a:noFill/>
          <a:ln w="9525">
            <a:noFill/>
            <a:miter lim="800000"/>
            <a:headEnd/>
            <a:tailEnd/>
          </a:ln>
        </p:spPr>
        <p:txBody>
          <a:bodyPr>
            <a:spAutoFit/>
          </a:bodyPr>
          <a:lstStyle/>
          <a:p>
            <a:pPr algn="ctr">
              <a:spcBef>
                <a:spcPct val="50000"/>
              </a:spcBef>
            </a:pPr>
            <a:r>
              <a:rPr lang="en-US" sz="1600" b="1"/>
              <a:t>Global Value Chain</a:t>
            </a:r>
          </a:p>
        </p:txBody>
      </p:sp>
      <p:sp>
        <p:nvSpPr>
          <p:cNvPr id="62468" name="Rectangle 30"/>
          <p:cNvSpPr>
            <a:spLocks noChangeArrowheads="1"/>
          </p:cNvSpPr>
          <p:nvPr/>
        </p:nvSpPr>
        <p:spPr bwMode="auto">
          <a:xfrm>
            <a:off x="9525" y="76200"/>
            <a:ext cx="8943975" cy="1470025"/>
          </a:xfrm>
          <a:prstGeom prst="rect">
            <a:avLst/>
          </a:prstGeom>
          <a:noFill/>
          <a:ln w="12700">
            <a:noFill/>
            <a:miter lim="800000"/>
            <a:headEnd/>
            <a:tailEnd/>
          </a:ln>
        </p:spPr>
        <p:txBody>
          <a:bodyPr lIns="90488" tIns="44450" rIns="90488" bIns="44450"/>
          <a:lstStyle/>
          <a:p>
            <a:pPr marL="609600" indent="-609600" algn="ctr"/>
            <a:r>
              <a:rPr lang="en-US" sz="2800" b="1">
                <a:solidFill>
                  <a:schemeClr val="tx2"/>
                </a:solidFill>
                <a:latin typeface="AvantGarde"/>
              </a:rPr>
              <a:t>Many industries in Alaska are characterized by enclaves with no links to local economy</a:t>
            </a:r>
          </a:p>
        </p:txBody>
      </p:sp>
      <p:grpSp>
        <p:nvGrpSpPr>
          <p:cNvPr id="62469" name="Group 31"/>
          <p:cNvGrpSpPr>
            <a:grpSpLocks/>
          </p:cNvGrpSpPr>
          <p:nvPr/>
        </p:nvGrpSpPr>
        <p:grpSpPr bwMode="auto">
          <a:xfrm rot="-5400000">
            <a:off x="-1778000" y="3833813"/>
            <a:ext cx="4151313" cy="369887"/>
            <a:chOff x="-334" y="2138"/>
            <a:chExt cx="2615" cy="263"/>
          </a:xfrm>
        </p:grpSpPr>
        <p:sp>
          <p:nvSpPr>
            <p:cNvPr id="62498" name="AutoShape 32"/>
            <p:cNvSpPr>
              <a:spLocks noChangeArrowheads="1"/>
            </p:cNvSpPr>
            <p:nvPr/>
          </p:nvSpPr>
          <p:spPr bwMode="auto">
            <a:xfrm>
              <a:off x="551" y="2159"/>
              <a:ext cx="816" cy="192"/>
            </a:xfrm>
            <a:prstGeom prst="leftRightArrow">
              <a:avLst>
                <a:gd name="adj1" fmla="val 50000"/>
                <a:gd name="adj2" fmla="val 85000"/>
              </a:avLst>
            </a:prstGeom>
            <a:solidFill>
              <a:srgbClr val="A7A7FF"/>
            </a:solidFill>
            <a:ln w="12700">
              <a:solidFill>
                <a:schemeClr val="bg1"/>
              </a:solidFill>
              <a:miter lim="800000"/>
              <a:headEnd/>
              <a:tailEnd/>
            </a:ln>
          </p:spPr>
          <p:txBody>
            <a:bodyPr wrap="none" anchor="ctr"/>
            <a:lstStyle/>
            <a:p>
              <a:pPr algn="ctr"/>
              <a:endParaRPr lang="en-US"/>
            </a:p>
          </p:txBody>
        </p:sp>
        <p:sp>
          <p:nvSpPr>
            <p:cNvPr id="62499" name="Text Box 33"/>
            <p:cNvSpPr txBox="1">
              <a:spLocks noChangeArrowheads="1"/>
            </p:cNvSpPr>
            <p:nvPr/>
          </p:nvSpPr>
          <p:spPr bwMode="auto">
            <a:xfrm>
              <a:off x="1219" y="2141"/>
              <a:ext cx="1062" cy="260"/>
            </a:xfrm>
            <a:prstGeom prst="rect">
              <a:avLst/>
            </a:prstGeom>
            <a:noFill/>
            <a:ln w="9525">
              <a:noFill/>
              <a:miter lim="800000"/>
              <a:headEnd/>
              <a:tailEnd/>
            </a:ln>
          </p:spPr>
          <p:txBody>
            <a:bodyPr>
              <a:spAutoFit/>
            </a:bodyPr>
            <a:lstStyle/>
            <a:p>
              <a:pPr algn="ctr">
                <a:spcBef>
                  <a:spcPct val="50000"/>
                </a:spcBef>
              </a:pPr>
              <a:r>
                <a:rPr lang="en-US" b="1"/>
                <a:t>Global</a:t>
              </a:r>
            </a:p>
          </p:txBody>
        </p:sp>
        <p:sp>
          <p:nvSpPr>
            <p:cNvPr id="62500" name="Text Box 34"/>
            <p:cNvSpPr txBox="1">
              <a:spLocks noChangeArrowheads="1"/>
            </p:cNvSpPr>
            <p:nvPr/>
          </p:nvSpPr>
          <p:spPr bwMode="auto">
            <a:xfrm>
              <a:off x="-334" y="2138"/>
              <a:ext cx="1063" cy="231"/>
            </a:xfrm>
            <a:prstGeom prst="rect">
              <a:avLst/>
            </a:prstGeom>
            <a:noFill/>
            <a:ln w="9525">
              <a:noFill/>
              <a:miter lim="800000"/>
              <a:headEnd/>
              <a:tailEnd/>
            </a:ln>
          </p:spPr>
          <p:txBody>
            <a:bodyPr>
              <a:spAutoFit/>
            </a:bodyPr>
            <a:lstStyle/>
            <a:p>
              <a:pPr algn="ctr">
                <a:spcBef>
                  <a:spcPct val="50000"/>
                </a:spcBef>
              </a:pPr>
              <a:r>
                <a:rPr lang="en-US" b="1"/>
                <a:t>Local </a:t>
              </a:r>
            </a:p>
          </p:txBody>
        </p:sp>
      </p:grpSp>
      <p:sp>
        <p:nvSpPr>
          <p:cNvPr id="62470" name="AutoShape 36"/>
          <p:cNvSpPr>
            <a:spLocks noChangeArrowheads="1"/>
          </p:cNvSpPr>
          <p:nvPr/>
        </p:nvSpPr>
        <p:spPr bwMode="auto">
          <a:xfrm rot="15962096" flipH="1">
            <a:off x="3206750" y="-9525"/>
            <a:ext cx="2806701" cy="28098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761" y="10013"/>
                </a:moveTo>
                <a:cubicBezTo>
                  <a:pt x="18356" y="5919"/>
                  <a:pt x="14913" y="2800"/>
                  <a:pt x="10800" y="2800"/>
                </a:cubicBezTo>
                <a:cubicBezTo>
                  <a:pt x="10412" y="2799"/>
                  <a:pt x="10024" y="2828"/>
                  <a:pt x="9640" y="2884"/>
                </a:cubicBezTo>
                <a:lnTo>
                  <a:pt x="9234" y="113"/>
                </a:lnTo>
                <a:cubicBezTo>
                  <a:pt x="9753" y="38"/>
                  <a:pt x="10276" y="-1"/>
                  <a:pt x="10800" y="0"/>
                </a:cubicBezTo>
                <a:cubicBezTo>
                  <a:pt x="16353" y="0"/>
                  <a:pt x="21001" y="4211"/>
                  <a:pt x="21547" y="9737"/>
                </a:cubicBezTo>
                <a:lnTo>
                  <a:pt x="24234" y="9472"/>
                </a:lnTo>
                <a:lnTo>
                  <a:pt x="20557" y="13955"/>
                </a:lnTo>
                <a:lnTo>
                  <a:pt x="16074" y="10278"/>
                </a:lnTo>
                <a:lnTo>
                  <a:pt x="18761" y="10013"/>
                </a:lnTo>
                <a:close/>
              </a:path>
            </a:pathLst>
          </a:custGeom>
          <a:solidFill>
            <a:srgbClr val="FF9900">
              <a:alpha val="59999"/>
            </a:srgbClr>
          </a:solidFill>
          <a:ln w="9525">
            <a:solidFill>
              <a:schemeClr val="bg2"/>
            </a:solidFill>
            <a:miter lim="800000"/>
            <a:headEnd/>
            <a:tailEnd/>
          </a:ln>
        </p:spPr>
        <p:txBody>
          <a:bodyPr vert="eaVert" wrap="none" anchor="ctr"/>
          <a:lstStyle/>
          <a:p>
            <a:pPr algn="ctr"/>
            <a:endParaRPr lang="es-AR">
              <a:solidFill>
                <a:schemeClr val="bg2"/>
              </a:solidFill>
            </a:endParaRPr>
          </a:p>
        </p:txBody>
      </p:sp>
      <p:sp>
        <p:nvSpPr>
          <p:cNvPr id="62471" name="Text Box 39"/>
          <p:cNvSpPr txBox="1">
            <a:spLocks noChangeArrowheads="1"/>
          </p:cNvSpPr>
          <p:nvPr/>
        </p:nvSpPr>
        <p:spPr bwMode="auto">
          <a:xfrm>
            <a:off x="33338" y="6507163"/>
            <a:ext cx="3222625" cy="274637"/>
          </a:xfrm>
          <a:prstGeom prst="rect">
            <a:avLst/>
          </a:prstGeom>
          <a:noFill/>
          <a:ln w="12700">
            <a:noFill/>
            <a:miter lim="800000"/>
            <a:headEnd/>
            <a:tailEnd/>
          </a:ln>
        </p:spPr>
        <p:txBody>
          <a:bodyPr wrap="none">
            <a:spAutoFit/>
          </a:bodyPr>
          <a:lstStyle/>
          <a:p>
            <a:pPr eaLnBrk="0" hangingPunct="0"/>
            <a:r>
              <a:rPr lang="en-US" sz="1200" b="1">
                <a:latin typeface="Times New Roman" pitchFamily="18" charset="0"/>
              </a:rPr>
              <a:t>© 2008 Economic Competitiveness Group, Inc.</a:t>
            </a:r>
          </a:p>
        </p:txBody>
      </p:sp>
      <p:sp>
        <p:nvSpPr>
          <p:cNvPr id="62472" name="Text Box 40"/>
          <p:cNvSpPr txBox="1">
            <a:spLocks noChangeArrowheads="1"/>
          </p:cNvSpPr>
          <p:nvPr/>
        </p:nvSpPr>
        <p:spPr bwMode="auto">
          <a:xfrm>
            <a:off x="0" y="6545263"/>
            <a:ext cx="9144000" cy="366712"/>
          </a:xfrm>
          <a:prstGeom prst="rect">
            <a:avLst/>
          </a:prstGeom>
          <a:noFill/>
          <a:ln w="9525">
            <a:noFill/>
            <a:miter lim="800000"/>
            <a:headEnd/>
            <a:tailEnd/>
          </a:ln>
        </p:spPr>
        <p:txBody>
          <a:bodyPr>
            <a:spAutoFit/>
          </a:bodyPr>
          <a:lstStyle/>
          <a:p>
            <a:pPr algn="r">
              <a:spcBef>
                <a:spcPct val="50000"/>
              </a:spcBef>
            </a:pPr>
            <a:r>
              <a:rPr lang="en-US">
                <a:solidFill>
                  <a:srgbClr val="6992E3"/>
                </a:solidFill>
                <a:latin typeface="AvantGarde"/>
              </a:rPr>
              <a:t>C O M P E T I T I V E</a:t>
            </a:r>
            <a:r>
              <a:rPr lang="en-US">
                <a:latin typeface="AvantGarde"/>
              </a:rPr>
              <a:t>    </a:t>
            </a:r>
            <a:r>
              <a:rPr lang="en-US">
                <a:solidFill>
                  <a:schemeClr val="folHlink"/>
                </a:solidFill>
                <a:latin typeface="AvantGarde"/>
              </a:rPr>
              <a:t>R E G I O N S</a:t>
            </a:r>
          </a:p>
        </p:txBody>
      </p:sp>
      <p:sp>
        <p:nvSpPr>
          <p:cNvPr id="62473" name="Line 41"/>
          <p:cNvSpPr>
            <a:spLocks noChangeShapeType="1"/>
          </p:cNvSpPr>
          <p:nvPr/>
        </p:nvSpPr>
        <p:spPr bwMode="auto">
          <a:xfrm>
            <a:off x="0" y="1003300"/>
            <a:ext cx="9144000" cy="0"/>
          </a:xfrm>
          <a:prstGeom prst="line">
            <a:avLst/>
          </a:prstGeom>
          <a:noFill/>
          <a:ln w="38100">
            <a:solidFill>
              <a:srgbClr val="6992E3"/>
            </a:solidFill>
            <a:round/>
            <a:headEnd/>
            <a:tailEnd/>
          </a:ln>
        </p:spPr>
        <p:txBody>
          <a:bodyPr/>
          <a:lstStyle/>
          <a:p>
            <a:endParaRPr lang="en-US"/>
          </a:p>
        </p:txBody>
      </p:sp>
      <p:sp>
        <p:nvSpPr>
          <p:cNvPr id="62474" name="Line 43"/>
          <p:cNvSpPr>
            <a:spLocks noChangeShapeType="1"/>
          </p:cNvSpPr>
          <p:nvPr/>
        </p:nvSpPr>
        <p:spPr bwMode="auto">
          <a:xfrm>
            <a:off x="0" y="6534150"/>
            <a:ext cx="9144000" cy="0"/>
          </a:xfrm>
          <a:prstGeom prst="line">
            <a:avLst/>
          </a:prstGeom>
          <a:noFill/>
          <a:ln w="38100">
            <a:solidFill>
              <a:srgbClr val="6992E3"/>
            </a:solidFill>
            <a:round/>
            <a:headEnd/>
            <a:tailEnd/>
          </a:ln>
        </p:spPr>
        <p:txBody>
          <a:bodyPr/>
          <a:lstStyle/>
          <a:p>
            <a:endParaRPr lang="en-US"/>
          </a:p>
        </p:txBody>
      </p:sp>
      <p:sp>
        <p:nvSpPr>
          <p:cNvPr id="62475" name="Oval 2"/>
          <p:cNvSpPr>
            <a:spLocks noChangeArrowheads="1"/>
          </p:cNvSpPr>
          <p:nvPr/>
        </p:nvSpPr>
        <p:spPr bwMode="auto">
          <a:xfrm>
            <a:off x="1547813" y="6135688"/>
            <a:ext cx="411162" cy="265112"/>
          </a:xfrm>
          <a:prstGeom prst="ellipse">
            <a:avLst/>
          </a:prstGeom>
          <a:solidFill>
            <a:srgbClr val="047C6E"/>
          </a:solidFill>
          <a:ln w="9525">
            <a:solidFill>
              <a:schemeClr val="bg2"/>
            </a:solidFill>
            <a:round/>
            <a:headEnd/>
            <a:tailEnd/>
          </a:ln>
        </p:spPr>
        <p:txBody>
          <a:bodyPr wrap="none" anchor="ctr"/>
          <a:lstStyle/>
          <a:p>
            <a:pPr algn="ctr"/>
            <a:endParaRPr lang="en-US"/>
          </a:p>
        </p:txBody>
      </p:sp>
      <p:sp>
        <p:nvSpPr>
          <p:cNvPr id="62476" name="Oval 3"/>
          <p:cNvSpPr>
            <a:spLocks noChangeArrowheads="1"/>
          </p:cNvSpPr>
          <p:nvPr/>
        </p:nvSpPr>
        <p:spPr bwMode="auto">
          <a:xfrm>
            <a:off x="3182938" y="6040438"/>
            <a:ext cx="719137" cy="360362"/>
          </a:xfrm>
          <a:prstGeom prst="ellipse">
            <a:avLst/>
          </a:prstGeom>
          <a:solidFill>
            <a:srgbClr val="037C03"/>
          </a:solidFill>
          <a:ln w="9525">
            <a:solidFill>
              <a:srgbClr val="000066"/>
            </a:solidFill>
            <a:round/>
            <a:headEnd/>
            <a:tailEnd/>
          </a:ln>
        </p:spPr>
        <p:txBody>
          <a:bodyPr wrap="none" anchor="ctr"/>
          <a:lstStyle/>
          <a:p>
            <a:pPr algn="ctr"/>
            <a:endParaRPr lang="en-US"/>
          </a:p>
        </p:txBody>
      </p:sp>
      <p:sp>
        <p:nvSpPr>
          <p:cNvPr id="62477" name="Oval 4"/>
          <p:cNvSpPr>
            <a:spLocks noChangeArrowheads="1"/>
          </p:cNvSpPr>
          <p:nvPr/>
        </p:nvSpPr>
        <p:spPr bwMode="auto">
          <a:xfrm>
            <a:off x="2174875" y="6119813"/>
            <a:ext cx="538163" cy="280987"/>
          </a:xfrm>
          <a:prstGeom prst="ellipse">
            <a:avLst/>
          </a:prstGeom>
          <a:solidFill>
            <a:srgbClr val="04A004"/>
          </a:solidFill>
          <a:ln w="9525">
            <a:solidFill>
              <a:srgbClr val="000066"/>
            </a:solidFill>
            <a:round/>
            <a:headEnd/>
            <a:tailEnd/>
          </a:ln>
        </p:spPr>
        <p:txBody>
          <a:bodyPr wrap="none" anchor="ctr"/>
          <a:lstStyle/>
          <a:p>
            <a:pPr algn="ctr"/>
            <a:endParaRPr lang="en-US"/>
          </a:p>
        </p:txBody>
      </p:sp>
      <p:sp>
        <p:nvSpPr>
          <p:cNvPr id="62478" name="Oval 5"/>
          <p:cNvSpPr>
            <a:spLocks noChangeArrowheads="1"/>
          </p:cNvSpPr>
          <p:nvPr/>
        </p:nvSpPr>
        <p:spPr bwMode="auto">
          <a:xfrm>
            <a:off x="4117975" y="6040438"/>
            <a:ext cx="557213" cy="271462"/>
          </a:xfrm>
          <a:prstGeom prst="ellipse">
            <a:avLst/>
          </a:prstGeom>
          <a:solidFill>
            <a:srgbClr val="047C6E"/>
          </a:solidFill>
          <a:ln w="9525">
            <a:solidFill>
              <a:srgbClr val="000066"/>
            </a:solidFill>
            <a:round/>
            <a:headEnd/>
            <a:tailEnd/>
          </a:ln>
        </p:spPr>
        <p:txBody>
          <a:bodyPr wrap="none" anchor="ctr"/>
          <a:lstStyle/>
          <a:p>
            <a:pPr algn="ctr"/>
            <a:endParaRPr lang="en-US"/>
          </a:p>
        </p:txBody>
      </p:sp>
      <p:sp>
        <p:nvSpPr>
          <p:cNvPr id="62479" name="Oval 6"/>
          <p:cNvSpPr>
            <a:spLocks noChangeArrowheads="1"/>
          </p:cNvSpPr>
          <p:nvPr/>
        </p:nvSpPr>
        <p:spPr bwMode="auto">
          <a:xfrm>
            <a:off x="6135688" y="6157913"/>
            <a:ext cx="633412" cy="301625"/>
          </a:xfrm>
          <a:prstGeom prst="ellipse">
            <a:avLst/>
          </a:prstGeom>
          <a:solidFill>
            <a:srgbClr val="04A004"/>
          </a:solidFill>
          <a:ln w="9525">
            <a:solidFill>
              <a:srgbClr val="000066"/>
            </a:solidFill>
            <a:round/>
            <a:headEnd/>
            <a:tailEnd/>
          </a:ln>
        </p:spPr>
        <p:txBody>
          <a:bodyPr wrap="none" anchor="ctr"/>
          <a:lstStyle/>
          <a:p>
            <a:pPr algn="ctr"/>
            <a:endParaRPr lang="en-US"/>
          </a:p>
        </p:txBody>
      </p:sp>
      <p:sp>
        <p:nvSpPr>
          <p:cNvPr id="62480" name="Oval 7"/>
          <p:cNvSpPr>
            <a:spLocks noChangeArrowheads="1"/>
          </p:cNvSpPr>
          <p:nvPr/>
        </p:nvSpPr>
        <p:spPr bwMode="auto">
          <a:xfrm>
            <a:off x="5029200" y="6096000"/>
            <a:ext cx="719138" cy="360363"/>
          </a:xfrm>
          <a:prstGeom prst="ellipse">
            <a:avLst/>
          </a:prstGeom>
          <a:solidFill>
            <a:srgbClr val="037C03"/>
          </a:solidFill>
          <a:ln w="9525">
            <a:solidFill>
              <a:srgbClr val="000066"/>
            </a:solidFill>
            <a:round/>
            <a:headEnd/>
            <a:tailEnd/>
          </a:ln>
        </p:spPr>
        <p:txBody>
          <a:bodyPr wrap="none" anchor="ctr"/>
          <a:lstStyle/>
          <a:p>
            <a:pPr algn="ctr"/>
            <a:endParaRPr lang="en-US"/>
          </a:p>
        </p:txBody>
      </p:sp>
      <p:cxnSp>
        <p:nvCxnSpPr>
          <p:cNvPr id="62481" name="AutoShape 8"/>
          <p:cNvCxnSpPr>
            <a:cxnSpLocks noChangeShapeType="1"/>
            <a:stCxn id="62475" idx="6"/>
            <a:endCxn id="62477" idx="2"/>
          </p:cNvCxnSpPr>
          <p:nvPr/>
        </p:nvCxnSpPr>
        <p:spPr bwMode="auto">
          <a:xfrm flipV="1">
            <a:off x="1958975" y="6261100"/>
            <a:ext cx="215900" cy="6350"/>
          </a:xfrm>
          <a:prstGeom prst="straightConnector1">
            <a:avLst/>
          </a:prstGeom>
          <a:noFill/>
          <a:ln w="9525">
            <a:solidFill>
              <a:srgbClr val="000066"/>
            </a:solidFill>
            <a:round/>
            <a:headEnd/>
            <a:tailEnd/>
          </a:ln>
        </p:spPr>
      </p:cxnSp>
      <p:cxnSp>
        <p:nvCxnSpPr>
          <p:cNvPr id="62482" name="AutoShape 9"/>
          <p:cNvCxnSpPr>
            <a:cxnSpLocks noChangeShapeType="1"/>
            <a:stCxn id="62477" idx="6"/>
            <a:endCxn id="62476" idx="2"/>
          </p:cNvCxnSpPr>
          <p:nvPr/>
        </p:nvCxnSpPr>
        <p:spPr bwMode="auto">
          <a:xfrm flipV="1">
            <a:off x="2713038" y="6221413"/>
            <a:ext cx="469900" cy="39687"/>
          </a:xfrm>
          <a:prstGeom prst="straightConnector1">
            <a:avLst/>
          </a:prstGeom>
          <a:noFill/>
          <a:ln w="9525">
            <a:solidFill>
              <a:srgbClr val="000066"/>
            </a:solidFill>
            <a:round/>
            <a:headEnd/>
            <a:tailEnd/>
          </a:ln>
        </p:spPr>
      </p:cxnSp>
      <p:cxnSp>
        <p:nvCxnSpPr>
          <p:cNvPr id="62483" name="AutoShape 10"/>
          <p:cNvCxnSpPr>
            <a:cxnSpLocks noChangeShapeType="1"/>
            <a:stCxn id="62476" idx="6"/>
            <a:endCxn id="62478" idx="2"/>
          </p:cNvCxnSpPr>
          <p:nvPr/>
        </p:nvCxnSpPr>
        <p:spPr bwMode="auto">
          <a:xfrm flipV="1">
            <a:off x="3902075" y="6176963"/>
            <a:ext cx="215900" cy="44450"/>
          </a:xfrm>
          <a:prstGeom prst="straightConnector1">
            <a:avLst/>
          </a:prstGeom>
          <a:noFill/>
          <a:ln w="9525">
            <a:solidFill>
              <a:srgbClr val="000066"/>
            </a:solidFill>
            <a:round/>
            <a:headEnd/>
            <a:tailEnd/>
          </a:ln>
        </p:spPr>
      </p:cxnSp>
      <p:cxnSp>
        <p:nvCxnSpPr>
          <p:cNvPr id="62484" name="AutoShape 11"/>
          <p:cNvCxnSpPr>
            <a:cxnSpLocks noChangeShapeType="1"/>
            <a:stCxn id="62480" idx="6"/>
            <a:endCxn id="62479" idx="2"/>
          </p:cNvCxnSpPr>
          <p:nvPr/>
        </p:nvCxnSpPr>
        <p:spPr bwMode="auto">
          <a:xfrm>
            <a:off x="5748338" y="6276975"/>
            <a:ext cx="387350" cy="31750"/>
          </a:xfrm>
          <a:prstGeom prst="straightConnector1">
            <a:avLst/>
          </a:prstGeom>
          <a:noFill/>
          <a:ln w="9525">
            <a:solidFill>
              <a:srgbClr val="000066"/>
            </a:solidFill>
            <a:round/>
            <a:headEnd/>
            <a:tailEnd/>
          </a:ln>
        </p:spPr>
      </p:cxnSp>
      <p:sp>
        <p:nvSpPr>
          <p:cNvPr id="62485" name="Oval 12"/>
          <p:cNvSpPr>
            <a:spLocks noChangeArrowheads="1"/>
          </p:cNvSpPr>
          <p:nvPr/>
        </p:nvSpPr>
        <p:spPr bwMode="auto">
          <a:xfrm>
            <a:off x="2876550" y="5441950"/>
            <a:ext cx="811213" cy="455613"/>
          </a:xfrm>
          <a:prstGeom prst="ellipse">
            <a:avLst/>
          </a:prstGeom>
          <a:solidFill>
            <a:srgbClr val="037C03"/>
          </a:solidFill>
          <a:ln w="9525">
            <a:solidFill>
              <a:srgbClr val="000066"/>
            </a:solidFill>
            <a:round/>
            <a:headEnd/>
            <a:tailEnd/>
          </a:ln>
        </p:spPr>
        <p:txBody>
          <a:bodyPr wrap="none" anchor="ctr"/>
          <a:lstStyle/>
          <a:p>
            <a:pPr algn="ctr"/>
            <a:endParaRPr lang="en-US"/>
          </a:p>
        </p:txBody>
      </p:sp>
      <p:sp>
        <p:nvSpPr>
          <p:cNvPr id="62486" name="Oval 13"/>
          <p:cNvSpPr>
            <a:spLocks noChangeArrowheads="1"/>
          </p:cNvSpPr>
          <p:nvPr/>
        </p:nvSpPr>
        <p:spPr bwMode="auto">
          <a:xfrm>
            <a:off x="4911725" y="5383213"/>
            <a:ext cx="736600" cy="514350"/>
          </a:xfrm>
          <a:prstGeom prst="ellipse">
            <a:avLst/>
          </a:prstGeom>
          <a:solidFill>
            <a:srgbClr val="037C03"/>
          </a:solidFill>
          <a:ln w="9525">
            <a:solidFill>
              <a:srgbClr val="000066"/>
            </a:solidFill>
            <a:round/>
            <a:headEnd/>
            <a:tailEnd/>
          </a:ln>
        </p:spPr>
        <p:txBody>
          <a:bodyPr wrap="none" anchor="ctr"/>
          <a:lstStyle/>
          <a:p>
            <a:pPr algn="ctr"/>
            <a:endParaRPr lang="en-US"/>
          </a:p>
        </p:txBody>
      </p:sp>
      <p:sp>
        <p:nvSpPr>
          <p:cNvPr id="62487" name="Oval 14"/>
          <p:cNvSpPr>
            <a:spLocks noChangeArrowheads="1"/>
          </p:cNvSpPr>
          <p:nvPr/>
        </p:nvSpPr>
        <p:spPr bwMode="auto">
          <a:xfrm>
            <a:off x="3903663" y="5537200"/>
            <a:ext cx="719137" cy="360363"/>
          </a:xfrm>
          <a:prstGeom prst="ellipse">
            <a:avLst/>
          </a:prstGeom>
          <a:solidFill>
            <a:srgbClr val="04A004"/>
          </a:solidFill>
          <a:ln w="9525">
            <a:solidFill>
              <a:srgbClr val="000066"/>
            </a:solidFill>
            <a:round/>
            <a:headEnd/>
            <a:tailEnd/>
          </a:ln>
        </p:spPr>
        <p:txBody>
          <a:bodyPr wrap="none" anchor="ctr"/>
          <a:lstStyle/>
          <a:p>
            <a:pPr algn="ctr"/>
            <a:endParaRPr lang="en-US"/>
          </a:p>
        </p:txBody>
      </p:sp>
      <p:sp>
        <p:nvSpPr>
          <p:cNvPr id="62488" name="Oval 15"/>
          <p:cNvSpPr>
            <a:spLocks noChangeArrowheads="1"/>
          </p:cNvSpPr>
          <p:nvPr/>
        </p:nvSpPr>
        <p:spPr bwMode="auto">
          <a:xfrm>
            <a:off x="7924800" y="5949950"/>
            <a:ext cx="719138" cy="360363"/>
          </a:xfrm>
          <a:prstGeom prst="ellipse">
            <a:avLst/>
          </a:prstGeom>
          <a:solidFill>
            <a:srgbClr val="04A004"/>
          </a:solidFill>
          <a:ln w="9525">
            <a:solidFill>
              <a:srgbClr val="000066"/>
            </a:solidFill>
            <a:round/>
            <a:headEnd/>
            <a:tailEnd/>
          </a:ln>
        </p:spPr>
        <p:txBody>
          <a:bodyPr wrap="none" anchor="ctr"/>
          <a:lstStyle/>
          <a:p>
            <a:pPr algn="ctr"/>
            <a:endParaRPr lang="en-US"/>
          </a:p>
        </p:txBody>
      </p:sp>
      <p:sp>
        <p:nvSpPr>
          <p:cNvPr id="62489" name="Oval 16"/>
          <p:cNvSpPr>
            <a:spLocks noChangeArrowheads="1"/>
          </p:cNvSpPr>
          <p:nvPr/>
        </p:nvSpPr>
        <p:spPr bwMode="auto">
          <a:xfrm>
            <a:off x="7123113" y="5634038"/>
            <a:ext cx="427037" cy="293687"/>
          </a:xfrm>
          <a:prstGeom prst="ellipse">
            <a:avLst/>
          </a:prstGeom>
          <a:solidFill>
            <a:srgbClr val="047C6E"/>
          </a:solidFill>
          <a:ln w="9525">
            <a:solidFill>
              <a:srgbClr val="000066"/>
            </a:solidFill>
            <a:round/>
            <a:headEnd/>
            <a:tailEnd/>
          </a:ln>
        </p:spPr>
        <p:txBody>
          <a:bodyPr wrap="none" anchor="ctr"/>
          <a:lstStyle/>
          <a:p>
            <a:pPr algn="ctr"/>
            <a:endParaRPr lang="en-US"/>
          </a:p>
        </p:txBody>
      </p:sp>
      <p:cxnSp>
        <p:nvCxnSpPr>
          <p:cNvPr id="62490" name="AutoShape 17"/>
          <p:cNvCxnSpPr>
            <a:cxnSpLocks noChangeShapeType="1"/>
            <a:stCxn id="62485" idx="6"/>
            <a:endCxn id="62487" idx="2"/>
          </p:cNvCxnSpPr>
          <p:nvPr/>
        </p:nvCxnSpPr>
        <p:spPr bwMode="auto">
          <a:xfrm>
            <a:off x="3687763" y="5670550"/>
            <a:ext cx="215900" cy="47625"/>
          </a:xfrm>
          <a:prstGeom prst="straightConnector1">
            <a:avLst/>
          </a:prstGeom>
          <a:noFill/>
          <a:ln w="9525">
            <a:solidFill>
              <a:srgbClr val="000066"/>
            </a:solidFill>
            <a:round/>
            <a:headEnd/>
            <a:tailEnd/>
          </a:ln>
        </p:spPr>
      </p:cxnSp>
      <p:cxnSp>
        <p:nvCxnSpPr>
          <p:cNvPr id="62491" name="AutoShape 19"/>
          <p:cNvCxnSpPr>
            <a:cxnSpLocks noChangeShapeType="1"/>
            <a:stCxn id="62486" idx="6"/>
            <a:endCxn id="62497" idx="2"/>
          </p:cNvCxnSpPr>
          <p:nvPr/>
        </p:nvCxnSpPr>
        <p:spPr bwMode="auto">
          <a:xfrm>
            <a:off x="5648325" y="5640388"/>
            <a:ext cx="200025" cy="77787"/>
          </a:xfrm>
          <a:prstGeom prst="straightConnector1">
            <a:avLst/>
          </a:prstGeom>
          <a:noFill/>
          <a:ln w="9525">
            <a:solidFill>
              <a:srgbClr val="000066"/>
            </a:solidFill>
            <a:round/>
            <a:headEnd/>
            <a:tailEnd/>
          </a:ln>
        </p:spPr>
      </p:cxnSp>
      <p:cxnSp>
        <p:nvCxnSpPr>
          <p:cNvPr id="62492" name="AutoShape 20"/>
          <p:cNvCxnSpPr>
            <a:cxnSpLocks noChangeShapeType="1"/>
            <a:stCxn id="62489" idx="5"/>
            <a:endCxn id="62488" idx="2"/>
          </p:cNvCxnSpPr>
          <p:nvPr/>
        </p:nvCxnSpPr>
        <p:spPr bwMode="auto">
          <a:xfrm rot="16200000" flipH="1">
            <a:off x="7582694" y="5788819"/>
            <a:ext cx="246062" cy="438150"/>
          </a:xfrm>
          <a:prstGeom prst="straightConnector1">
            <a:avLst/>
          </a:prstGeom>
          <a:noFill/>
          <a:ln w="9525">
            <a:solidFill>
              <a:srgbClr val="000066"/>
            </a:solidFill>
            <a:round/>
            <a:headEnd/>
            <a:tailEnd/>
          </a:ln>
        </p:spPr>
      </p:cxnSp>
      <p:cxnSp>
        <p:nvCxnSpPr>
          <p:cNvPr id="62493" name="AutoShape 25"/>
          <p:cNvCxnSpPr>
            <a:cxnSpLocks noChangeShapeType="1"/>
            <a:stCxn id="62477" idx="7"/>
            <a:endCxn id="62485" idx="3"/>
          </p:cNvCxnSpPr>
          <p:nvPr/>
        </p:nvCxnSpPr>
        <p:spPr bwMode="auto">
          <a:xfrm rot="5400000" flipH="1" flipV="1">
            <a:off x="2649538" y="5816600"/>
            <a:ext cx="330200" cy="358775"/>
          </a:xfrm>
          <a:prstGeom prst="straightConnector1">
            <a:avLst/>
          </a:prstGeom>
          <a:noFill/>
          <a:ln w="9525">
            <a:solidFill>
              <a:srgbClr val="000066"/>
            </a:solidFill>
            <a:round/>
            <a:headEnd/>
            <a:tailEnd/>
          </a:ln>
        </p:spPr>
      </p:cxnSp>
      <p:cxnSp>
        <p:nvCxnSpPr>
          <p:cNvPr id="62494" name="AutoShape 26"/>
          <p:cNvCxnSpPr>
            <a:cxnSpLocks noChangeShapeType="1"/>
            <a:stCxn id="62478" idx="6"/>
            <a:endCxn id="62486" idx="3"/>
          </p:cNvCxnSpPr>
          <p:nvPr/>
        </p:nvCxnSpPr>
        <p:spPr bwMode="auto">
          <a:xfrm flipV="1">
            <a:off x="4675188" y="5822950"/>
            <a:ext cx="344487" cy="354013"/>
          </a:xfrm>
          <a:prstGeom prst="straightConnector1">
            <a:avLst/>
          </a:prstGeom>
          <a:noFill/>
          <a:ln w="9525">
            <a:solidFill>
              <a:srgbClr val="000066"/>
            </a:solidFill>
            <a:prstDash val="dash"/>
            <a:round/>
            <a:headEnd/>
            <a:tailEnd/>
          </a:ln>
        </p:spPr>
      </p:cxnSp>
      <p:cxnSp>
        <p:nvCxnSpPr>
          <p:cNvPr id="62495" name="AutoShape 27"/>
          <p:cNvCxnSpPr>
            <a:cxnSpLocks noChangeShapeType="1"/>
            <a:stCxn id="62479" idx="1"/>
            <a:endCxn id="62486" idx="5"/>
          </p:cNvCxnSpPr>
          <p:nvPr/>
        </p:nvCxnSpPr>
        <p:spPr bwMode="auto">
          <a:xfrm rot="16200000" flipV="1">
            <a:off x="5695156" y="5668169"/>
            <a:ext cx="379413" cy="688975"/>
          </a:xfrm>
          <a:prstGeom prst="straightConnector1">
            <a:avLst/>
          </a:prstGeom>
          <a:noFill/>
          <a:ln w="9525">
            <a:solidFill>
              <a:srgbClr val="000066"/>
            </a:solidFill>
            <a:round/>
            <a:headEnd/>
            <a:tailEnd/>
          </a:ln>
        </p:spPr>
      </p:cxnSp>
      <p:cxnSp>
        <p:nvCxnSpPr>
          <p:cNvPr id="62496" name="AutoShape 28"/>
          <p:cNvCxnSpPr>
            <a:cxnSpLocks noChangeShapeType="1"/>
            <a:stCxn id="62479" idx="7"/>
            <a:endCxn id="62489" idx="3"/>
          </p:cNvCxnSpPr>
          <p:nvPr/>
        </p:nvCxnSpPr>
        <p:spPr bwMode="auto">
          <a:xfrm rot="5400000" flipH="1" flipV="1">
            <a:off x="6773069" y="5788819"/>
            <a:ext cx="317500" cy="509588"/>
          </a:xfrm>
          <a:prstGeom prst="straightConnector1">
            <a:avLst/>
          </a:prstGeom>
          <a:noFill/>
          <a:ln w="9525">
            <a:solidFill>
              <a:srgbClr val="000066"/>
            </a:solidFill>
            <a:round/>
            <a:headEnd/>
            <a:tailEnd/>
          </a:ln>
        </p:spPr>
      </p:cxnSp>
      <p:sp>
        <p:nvSpPr>
          <p:cNvPr id="62497" name="Oval 38"/>
          <p:cNvSpPr>
            <a:spLocks noChangeArrowheads="1"/>
          </p:cNvSpPr>
          <p:nvPr/>
        </p:nvSpPr>
        <p:spPr bwMode="auto">
          <a:xfrm>
            <a:off x="5848350" y="5537200"/>
            <a:ext cx="720725" cy="360363"/>
          </a:xfrm>
          <a:prstGeom prst="ellipse">
            <a:avLst/>
          </a:prstGeom>
          <a:solidFill>
            <a:srgbClr val="047C6E"/>
          </a:solidFill>
          <a:ln w="9525">
            <a:solidFill>
              <a:srgbClr val="000066"/>
            </a:solidFill>
            <a:round/>
            <a:headEnd/>
            <a:tailEnd/>
          </a:ln>
        </p:spPr>
        <p:txBody>
          <a:bodyPr wrap="none" anchor="ctr"/>
          <a:lstStyle/>
          <a:p>
            <a:pPr algn="ct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Oval 2"/>
          <p:cNvSpPr>
            <a:spLocks noChangeArrowheads="1"/>
          </p:cNvSpPr>
          <p:nvPr/>
        </p:nvSpPr>
        <p:spPr bwMode="auto">
          <a:xfrm>
            <a:off x="5148263" y="1939925"/>
            <a:ext cx="2089150" cy="1223963"/>
          </a:xfrm>
          <a:prstGeom prst="ellipse">
            <a:avLst/>
          </a:prstGeom>
          <a:solidFill>
            <a:srgbClr val="FF9900"/>
          </a:solidFill>
          <a:ln w="9525">
            <a:solidFill>
              <a:schemeClr val="bg2"/>
            </a:solidFill>
            <a:round/>
            <a:headEnd/>
            <a:tailEnd/>
          </a:ln>
        </p:spPr>
        <p:txBody>
          <a:bodyPr wrap="none" anchor="ctr"/>
          <a:lstStyle/>
          <a:p>
            <a:pPr algn="ctr"/>
            <a:r>
              <a:rPr lang="en-US" b="1">
                <a:solidFill>
                  <a:schemeClr val="bg2"/>
                </a:solidFill>
              </a:rPr>
              <a:t>Multi-National</a:t>
            </a:r>
          </a:p>
          <a:p>
            <a:pPr algn="ctr"/>
            <a:r>
              <a:rPr lang="en-US" b="1">
                <a:solidFill>
                  <a:schemeClr val="bg2"/>
                </a:solidFill>
              </a:rPr>
              <a:t>Companies</a:t>
            </a:r>
          </a:p>
        </p:txBody>
      </p:sp>
      <p:sp>
        <p:nvSpPr>
          <p:cNvPr id="64514" name="AutoShape 3"/>
          <p:cNvSpPr>
            <a:spLocks noChangeArrowheads="1"/>
          </p:cNvSpPr>
          <p:nvPr/>
        </p:nvSpPr>
        <p:spPr bwMode="auto">
          <a:xfrm rot="15962096" flipH="1">
            <a:off x="3205956" y="-148431"/>
            <a:ext cx="2806701" cy="28082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761" y="10013"/>
                </a:moveTo>
                <a:cubicBezTo>
                  <a:pt x="18356" y="5919"/>
                  <a:pt x="14913" y="2800"/>
                  <a:pt x="10800" y="2800"/>
                </a:cubicBezTo>
                <a:cubicBezTo>
                  <a:pt x="10412" y="2799"/>
                  <a:pt x="10024" y="2828"/>
                  <a:pt x="9640" y="2884"/>
                </a:cubicBezTo>
                <a:lnTo>
                  <a:pt x="9234" y="113"/>
                </a:lnTo>
                <a:cubicBezTo>
                  <a:pt x="9753" y="38"/>
                  <a:pt x="10276" y="-1"/>
                  <a:pt x="10800" y="0"/>
                </a:cubicBezTo>
                <a:cubicBezTo>
                  <a:pt x="16353" y="0"/>
                  <a:pt x="21001" y="4211"/>
                  <a:pt x="21547" y="9737"/>
                </a:cubicBezTo>
                <a:lnTo>
                  <a:pt x="24234" y="9472"/>
                </a:lnTo>
                <a:lnTo>
                  <a:pt x="20557" y="13955"/>
                </a:lnTo>
                <a:lnTo>
                  <a:pt x="16074" y="10278"/>
                </a:lnTo>
                <a:lnTo>
                  <a:pt x="18761" y="10013"/>
                </a:lnTo>
                <a:close/>
              </a:path>
            </a:pathLst>
          </a:custGeom>
          <a:solidFill>
            <a:srgbClr val="FF9900">
              <a:alpha val="59999"/>
            </a:srgbClr>
          </a:solidFill>
          <a:ln w="9525">
            <a:solidFill>
              <a:schemeClr val="bg2"/>
            </a:solidFill>
            <a:miter lim="800000"/>
            <a:headEnd/>
            <a:tailEnd/>
          </a:ln>
        </p:spPr>
        <p:txBody>
          <a:bodyPr vert="eaVert" wrap="none" anchor="ctr"/>
          <a:lstStyle/>
          <a:p>
            <a:pPr algn="ctr"/>
            <a:endParaRPr lang="es-AR">
              <a:solidFill>
                <a:schemeClr val="bg2"/>
              </a:solidFill>
            </a:endParaRPr>
          </a:p>
        </p:txBody>
      </p:sp>
      <p:sp>
        <p:nvSpPr>
          <p:cNvPr id="64515" name="AutoShape 4"/>
          <p:cNvSpPr>
            <a:spLocks noChangeArrowheads="1"/>
          </p:cNvSpPr>
          <p:nvPr/>
        </p:nvSpPr>
        <p:spPr bwMode="auto">
          <a:xfrm rot="10324191" flipH="1">
            <a:off x="5957888" y="379413"/>
            <a:ext cx="2806700" cy="25669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761" y="10013"/>
                </a:moveTo>
                <a:cubicBezTo>
                  <a:pt x="18356" y="5919"/>
                  <a:pt x="14913" y="2800"/>
                  <a:pt x="10800" y="2800"/>
                </a:cubicBezTo>
                <a:cubicBezTo>
                  <a:pt x="10412" y="2799"/>
                  <a:pt x="10024" y="2828"/>
                  <a:pt x="9640" y="2884"/>
                </a:cubicBezTo>
                <a:lnTo>
                  <a:pt x="9234" y="113"/>
                </a:lnTo>
                <a:cubicBezTo>
                  <a:pt x="9753" y="38"/>
                  <a:pt x="10276" y="-1"/>
                  <a:pt x="10800" y="0"/>
                </a:cubicBezTo>
                <a:cubicBezTo>
                  <a:pt x="16353" y="0"/>
                  <a:pt x="21001" y="4211"/>
                  <a:pt x="21547" y="9737"/>
                </a:cubicBezTo>
                <a:lnTo>
                  <a:pt x="24234" y="9472"/>
                </a:lnTo>
                <a:lnTo>
                  <a:pt x="20557" y="13955"/>
                </a:lnTo>
                <a:lnTo>
                  <a:pt x="16074" y="10278"/>
                </a:lnTo>
                <a:lnTo>
                  <a:pt x="18761" y="10013"/>
                </a:lnTo>
                <a:close/>
              </a:path>
            </a:pathLst>
          </a:custGeom>
          <a:solidFill>
            <a:srgbClr val="FF9900">
              <a:alpha val="70195"/>
            </a:srgbClr>
          </a:solidFill>
          <a:ln w="9525">
            <a:solidFill>
              <a:schemeClr val="bg2"/>
            </a:solidFill>
            <a:miter lim="800000"/>
            <a:headEnd/>
            <a:tailEnd/>
          </a:ln>
        </p:spPr>
        <p:txBody>
          <a:bodyPr wrap="none" anchor="ctr"/>
          <a:lstStyle/>
          <a:p>
            <a:pPr algn="ctr"/>
            <a:endParaRPr lang="en-US"/>
          </a:p>
        </p:txBody>
      </p:sp>
      <p:sp>
        <p:nvSpPr>
          <p:cNvPr id="64516" name="Text Box 5"/>
          <p:cNvSpPr txBox="1">
            <a:spLocks noChangeArrowheads="1"/>
          </p:cNvSpPr>
          <p:nvPr/>
        </p:nvSpPr>
        <p:spPr bwMode="auto">
          <a:xfrm>
            <a:off x="4357688" y="1581150"/>
            <a:ext cx="3527425" cy="336550"/>
          </a:xfrm>
          <a:prstGeom prst="rect">
            <a:avLst/>
          </a:prstGeom>
          <a:noFill/>
          <a:ln w="9525">
            <a:noFill/>
            <a:miter lim="800000"/>
            <a:headEnd/>
            <a:tailEnd/>
          </a:ln>
        </p:spPr>
        <p:txBody>
          <a:bodyPr>
            <a:spAutoFit/>
          </a:bodyPr>
          <a:lstStyle/>
          <a:p>
            <a:pPr algn="ctr">
              <a:spcBef>
                <a:spcPct val="50000"/>
              </a:spcBef>
            </a:pPr>
            <a:r>
              <a:rPr lang="en-US" sz="1600" b="1">
                <a:solidFill>
                  <a:srgbClr val="969696"/>
                </a:solidFill>
              </a:rPr>
              <a:t>Global Value Chain</a:t>
            </a:r>
          </a:p>
        </p:txBody>
      </p:sp>
      <p:sp>
        <p:nvSpPr>
          <p:cNvPr id="16390" name="Oval 6"/>
          <p:cNvSpPr>
            <a:spLocks noChangeArrowheads="1"/>
          </p:cNvSpPr>
          <p:nvPr/>
        </p:nvSpPr>
        <p:spPr bwMode="auto">
          <a:xfrm>
            <a:off x="1762125" y="2155825"/>
            <a:ext cx="2089150" cy="1223963"/>
          </a:xfrm>
          <a:prstGeom prst="ellipse">
            <a:avLst/>
          </a:prstGeom>
          <a:solidFill>
            <a:schemeClr val="accent1">
              <a:lumMod val="20000"/>
              <a:lumOff val="80000"/>
            </a:schemeClr>
          </a:solidFill>
          <a:ln w="9525">
            <a:solidFill>
              <a:schemeClr val="bg2"/>
            </a:solidFill>
            <a:round/>
            <a:headEnd/>
            <a:tailEnd/>
          </a:ln>
        </p:spPr>
        <p:txBody>
          <a:bodyPr wrap="none" anchor="ctr"/>
          <a:lstStyle/>
          <a:p>
            <a:pPr algn="ctr">
              <a:defRPr/>
            </a:pPr>
            <a:r>
              <a:rPr lang="en-US" b="1" dirty="0">
                <a:solidFill>
                  <a:srgbClr val="4D4D4D"/>
                </a:solidFill>
                <a:latin typeface="Arial" pitchFamily="34" charset="0"/>
              </a:rPr>
              <a:t>Universities</a:t>
            </a:r>
          </a:p>
        </p:txBody>
      </p:sp>
      <p:sp>
        <p:nvSpPr>
          <p:cNvPr id="16391" name="AutoShape 7"/>
          <p:cNvSpPr>
            <a:spLocks noChangeArrowheads="1"/>
          </p:cNvSpPr>
          <p:nvPr/>
        </p:nvSpPr>
        <p:spPr bwMode="auto">
          <a:xfrm rot="17125690" flipH="1">
            <a:off x="827087" y="785813"/>
            <a:ext cx="1223963" cy="28082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761" y="10013"/>
                </a:moveTo>
                <a:cubicBezTo>
                  <a:pt x="18356" y="5919"/>
                  <a:pt x="14913" y="2800"/>
                  <a:pt x="10800" y="2800"/>
                </a:cubicBezTo>
                <a:cubicBezTo>
                  <a:pt x="10412" y="2799"/>
                  <a:pt x="10024" y="2828"/>
                  <a:pt x="9640" y="2884"/>
                </a:cubicBezTo>
                <a:lnTo>
                  <a:pt x="9234" y="113"/>
                </a:lnTo>
                <a:cubicBezTo>
                  <a:pt x="9753" y="38"/>
                  <a:pt x="10276" y="-1"/>
                  <a:pt x="10800" y="0"/>
                </a:cubicBezTo>
                <a:cubicBezTo>
                  <a:pt x="16353" y="0"/>
                  <a:pt x="21001" y="4211"/>
                  <a:pt x="21547" y="9737"/>
                </a:cubicBezTo>
                <a:lnTo>
                  <a:pt x="24234" y="9472"/>
                </a:lnTo>
                <a:lnTo>
                  <a:pt x="20557" y="13955"/>
                </a:lnTo>
                <a:lnTo>
                  <a:pt x="16074" y="10278"/>
                </a:lnTo>
                <a:lnTo>
                  <a:pt x="18761" y="10013"/>
                </a:lnTo>
                <a:close/>
              </a:path>
            </a:pathLst>
          </a:custGeom>
          <a:solidFill>
            <a:schemeClr val="accent1">
              <a:lumMod val="20000"/>
              <a:lumOff val="80000"/>
            </a:schemeClr>
          </a:solidFill>
          <a:ln w="9525">
            <a:solidFill>
              <a:schemeClr val="bg2"/>
            </a:solidFill>
            <a:miter lim="800000"/>
            <a:headEnd/>
            <a:tailEnd/>
          </a:ln>
        </p:spPr>
        <p:txBody>
          <a:bodyPr vert="eaVert" wrap="none" anchor="ctr"/>
          <a:lstStyle/>
          <a:p>
            <a:pPr algn="ctr">
              <a:defRPr/>
            </a:pPr>
            <a:endParaRPr lang="es-AR">
              <a:solidFill>
                <a:schemeClr val="bg2"/>
              </a:solidFill>
              <a:latin typeface="Arial" pitchFamily="34" charset="0"/>
            </a:endParaRPr>
          </a:p>
        </p:txBody>
      </p:sp>
      <p:sp>
        <p:nvSpPr>
          <p:cNvPr id="16392" name="AutoShape 8"/>
          <p:cNvSpPr>
            <a:spLocks noChangeArrowheads="1"/>
          </p:cNvSpPr>
          <p:nvPr/>
        </p:nvSpPr>
        <p:spPr bwMode="auto">
          <a:xfrm rot="10692144" flipH="1">
            <a:off x="3275013" y="452438"/>
            <a:ext cx="1439862" cy="22320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761" y="10013"/>
                </a:moveTo>
                <a:cubicBezTo>
                  <a:pt x="18356" y="5919"/>
                  <a:pt x="14913" y="2800"/>
                  <a:pt x="10800" y="2800"/>
                </a:cubicBezTo>
                <a:cubicBezTo>
                  <a:pt x="10412" y="2799"/>
                  <a:pt x="10024" y="2828"/>
                  <a:pt x="9640" y="2884"/>
                </a:cubicBezTo>
                <a:lnTo>
                  <a:pt x="9234" y="113"/>
                </a:lnTo>
                <a:cubicBezTo>
                  <a:pt x="9753" y="38"/>
                  <a:pt x="10276" y="-1"/>
                  <a:pt x="10800" y="0"/>
                </a:cubicBezTo>
                <a:cubicBezTo>
                  <a:pt x="16353" y="0"/>
                  <a:pt x="21001" y="4211"/>
                  <a:pt x="21547" y="9737"/>
                </a:cubicBezTo>
                <a:lnTo>
                  <a:pt x="24234" y="9472"/>
                </a:lnTo>
                <a:lnTo>
                  <a:pt x="20557" y="13955"/>
                </a:lnTo>
                <a:lnTo>
                  <a:pt x="16074" y="10278"/>
                </a:lnTo>
                <a:lnTo>
                  <a:pt x="18761" y="10013"/>
                </a:lnTo>
                <a:close/>
              </a:path>
            </a:pathLst>
          </a:custGeom>
          <a:solidFill>
            <a:schemeClr val="accent1">
              <a:lumMod val="20000"/>
              <a:lumOff val="80000"/>
            </a:schemeClr>
          </a:solidFill>
          <a:ln w="9525">
            <a:solidFill>
              <a:schemeClr val="bg2"/>
            </a:solidFill>
            <a:miter lim="800000"/>
            <a:headEnd/>
            <a:tailEnd/>
          </a:ln>
        </p:spPr>
        <p:txBody>
          <a:bodyPr wrap="none" anchor="ctr"/>
          <a:lstStyle/>
          <a:p>
            <a:pPr algn="ctr">
              <a:defRPr/>
            </a:pPr>
            <a:endParaRPr lang="en-US">
              <a:latin typeface="Arial" pitchFamily="34" charset="0"/>
            </a:endParaRPr>
          </a:p>
        </p:txBody>
      </p:sp>
      <p:sp>
        <p:nvSpPr>
          <p:cNvPr id="64520" name="Text Box 9"/>
          <p:cNvSpPr txBox="1">
            <a:spLocks noChangeArrowheads="1"/>
          </p:cNvSpPr>
          <p:nvPr/>
        </p:nvSpPr>
        <p:spPr bwMode="auto">
          <a:xfrm>
            <a:off x="304800" y="1797050"/>
            <a:ext cx="3527425" cy="336550"/>
          </a:xfrm>
          <a:prstGeom prst="rect">
            <a:avLst/>
          </a:prstGeom>
          <a:noFill/>
          <a:ln w="9525">
            <a:noFill/>
            <a:miter lim="800000"/>
            <a:headEnd/>
            <a:tailEnd/>
          </a:ln>
        </p:spPr>
        <p:txBody>
          <a:bodyPr>
            <a:spAutoFit/>
          </a:bodyPr>
          <a:lstStyle/>
          <a:p>
            <a:pPr algn="ctr">
              <a:spcBef>
                <a:spcPct val="50000"/>
              </a:spcBef>
            </a:pPr>
            <a:r>
              <a:rPr lang="en-US" sz="1600" b="1">
                <a:solidFill>
                  <a:srgbClr val="969696"/>
                </a:solidFill>
              </a:rPr>
              <a:t>Global Research Network</a:t>
            </a:r>
          </a:p>
        </p:txBody>
      </p:sp>
      <p:sp>
        <p:nvSpPr>
          <p:cNvPr id="64521" name="AutoShape 10"/>
          <p:cNvSpPr>
            <a:spLocks noChangeArrowheads="1"/>
          </p:cNvSpPr>
          <p:nvPr/>
        </p:nvSpPr>
        <p:spPr bwMode="auto">
          <a:xfrm>
            <a:off x="2555875" y="4100513"/>
            <a:ext cx="431800" cy="647700"/>
          </a:xfrm>
          <a:prstGeom prst="diamond">
            <a:avLst/>
          </a:prstGeom>
          <a:solidFill>
            <a:srgbClr val="FC2110"/>
          </a:solidFill>
          <a:ln w="9525">
            <a:solidFill>
              <a:schemeClr val="bg2"/>
            </a:solidFill>
            <a:miter lim="800000"/>
            <a:headEnd/>
            <a:tailEnd/>
          </a:ln>
        </p:spPr>
        <p:txBody>
          <a:bodyPr wrap="none" anchor="ctr"/>
          <a:lstStyle/>
          <a:p>
            <a:pPr algn="ctr"/>
            <a:endParaRPr lang="en-US"/>
          </a:p>
        </p:txBody>
      </p:sp>
      <p:sp>
        <p:nvSpPr>
          <p:cNvPr id="64522" name="Rectangle 11"/>
          <p:cNvSpPr>
            <a:spLocks noChangeArrowheads="1"/>
          </p:cNvSpPr>
          <p:nvPr/>
        </p:nvSpPr>
        <p:spPr bwMode="auto">
          <a:xfrm>
            <a:off x="717550" y="76200"/>
            <a:ext cx="7437438" cy="1470025"/>
          </a:xfrm>
          <a:prstGeom prst="rect">
            <a:avLst/>
          </a:prstGeom>
          <a:noFill/>
          <a:ln w="12700">
            <a:noFill/>
            <a:miter lim="800000"/>
            <a:headEnd/>
            <a:tailEnd/>
          </a:ln>
        </p:spPr>
        <p:txBody>
          <a:bodyPr lIns="90488" tIns="44450" rIns="90488" bIns="44450"/>
          <a:lstStyle/>
          <a:p>
            <a:pPr marL="609600" indent="-609600" algn="ctr"/>
            <a:r>
              <a:rPr lang="en-US" sz="2800" b="1">
                <a:solidFill>
                  <a:schemeClr val="tx2"/>
                </a:solidFill>
                <a:latin typeface="AvantGarde"/>
              </a:rPr>
              <a:t>Collaborative strategy development helps create links using “IFC’s” </a:t>
            </a:r>
          </a:p>
        </p:txBody>
      </p:sp>
      <p:sp>
        <p:nvSpPr>
          <p:cNvPr id="64523" name="Text Box 32"/>
          <p:cNvSpPr txBox="1">
            <a:spLocks noChangeArrowheads="1"/>
          </p:cNvSpPr>
          <p:nvPr/>
        </p:nvSpPr>
        <p:spPr bwMode="auto">
          <a:xfrm>
            <a:off x="146050" y="5689600"/>
            <a:ext cx="2447925" cy="336550"/>
          </a:xfrm>
          <a:prstGeom prst="rect">
            <a:avLst/>
          </a:prstGeom>
          <a:noFill/>
          <a:ln w="9525">
            <a:noFill/>
            <a:miter lim="800000"/>
            <a:headEnd/>
            <a:tailEnd/>
          </a:ln>
        </p:spPr>
        <p:txBody>
          <a:bodyPr>
            <a:spAutoFit/>
          </a:bodyPr>
          <a:lstStyle/>
          <a:p>
            <a:pPr algn="ctr">
              <a:spcBef>
                <a:spcPct val="50000"/>
              </a:spcBef>
            </a:pPr>
            <a:r>
              <a:rPr lang="en-US" sz="1600" b="1">
                <a:solidFill>
                  <a:srgbClr val="969696"/>
                </a:solidFill>
              </a:rPr>
              <a:t>Local Supply Chains</a:t>
            </a:r>
          </a:p>
        </p:txBody>
      </p:sp>
      <p:sp>
        <p:nvSpPr>
          <p:cNvPr id="64524" name="AutoShape 38"/>
          <p:cNvSpPr>
            <a:spLocks noChangeArrowheads="1"/>
          </p:cNvSpPr>
          <p:nvPr/>
        </p:nvSpPr>
        <p:spPr bwMode="auto">
          <a:xfrm>
            <a:off x="5722938" y="3505200"/>
            <a:ext cx="431800" cy="647700"/>
          </a:xfrm>
          <a:prstGeom prst="diamond">
            <a:avLst/>
          </a:prstGeom>
          <a:solidFill>
            <a:srgbClr val="FC2110"/>
          </a:solidFill>
          <a:ln w="9525">
            <a:solidFill>
              <a:schemeClr val="bg2"/>
            </a:solidFill>
            <a:miter lim="800000"/>
            <a:headEnd/>
            <a:tailEnd/>
          </a:ln>
        </p:spPr>
        <p:txBody>
          <a:bodyPr wrap="none" anchor="ctr"/>
          <a:lstStyle/>
          <a:p>
            <a:pPr algn="ctr"/>
            <a:endParaRPr lang="en-US"/>
          </a:p>
        </p:txBody>
      </p:sp>
      <p:sp>
        <p:nvSpPr>
          <p:cNvPr id="64525" name="AutoShape 39"/>
          <p:cNvSpPr>
            <a:spLocks noChangeArrowheads="1"/>
          </p:cNvSpPr>
          <p:nvPr/>
        </p:nvSpPr>
        <p:spPr bwMode="auto">
          <a:xfrm>
            <a:off x="4706938" y="4495800"/>
            <a:ext cx="431800" cy="647700"/>
          </a:xfrm>
          <a:prstGeom prst="diamond">
            <a:avLst/>
          </a:prstGeom>
          <a:solidFill>
            <a:srgbClr val="FC2110"/>
          </a:solidFill>
          <a:ln w="9525">
            <a:solidFill>
              <a:schemeClr val="bg2"/>
            </a:solidFill>
            <a:miter lim="800000"/>
            <a:headEnd/>
            <a:tailEnd/>
          </a:ln>
        </p:spPr>
        <p:txBody>
          <a:bodyPr wrap="none" anchor="ctr"/>
          <a:lstStyle/>
          <a:p>
            <a:pPr algn="ctr"/>
            <a:endParaRPr lang="en-US"/>
          </a:p>
        </p:txBody>
      </p:sp>
      <p:sp>
        <p:nvSpPr>
          <p:cNvPr id="64526" name="AutoShape 40"/>
          <p:cNvSpPr>
            <a:spLocks noChangeArrowheads="1"/>
          </p:cNvSpPr>
          <p:nvPr/>
        </p:nvSpPr>
        <p:spPr bwMode="auto">
          <a:xfrm>
            <a:off x="3894138" y="3352800"/>
            <a:ext cx="431800" cy="647700"/>
          </a:xfrm>
          <a:prstGeom prst="diamond">
            <a:avLst/>
          </a:prstGeom>
          <a:solidFill>
            <a:srgbClr val="FC2110"/>
          </a:solidFill>
          <a:ln w="9525">
            <a:solidFill>
              <a:schemeClr val="bg2"/>
            </a:solidFill>
            <a:miter lim="800000"/>
            <a:headEnd/>
            <a:tailEnd/>
          </a:ln>
        </p:spPr>
        <p:txBody>
          <a:bodyPr wrap="none" anchor="ctr"/>
          <a:lstStyle/>
          <a:p>
            <a:pPr algn="ctr"/>
            <a:endParaRPr lang="en-US"/>
          </a:p>
        </p:txBody>
      </p:sp>
      <p:sp>
        <p:nvSpPr>
          <p:cNvPr id="64527" name="Text Box 41"/>
          <p:cNvSpPr txBox="1">
            <a:spLocks noChangeArrowheads="1"/>
          </p:cNvSpPr>
          <p:nvPr/>
        </p:nvSpPr>
        <p:spPr bwMode="auto">
          <a:xfrm>
            <a:off x="2674938" y="3429000"/>
            <a:ext cx="1441450" cy="533400"/>
          </a:xfrm>
          <a:prstGeom prst="rect">
            <a:avLst/>
          </a:prstGeom>
          <a:noFill/>
          <a:ln w="9525">
            <a:noFill/>
            <a:miter lim="800000"/>
            <a:headEnd/>
            <a:tailEnd/>
          </a:ln>
        </p:spPr>
        <p:txBody>
          <a:bodyPr>
            <a:spAutoFit/>
          </a:bodyPr>
          <a:lstStyle/>
          <a:p>
            <a:pPr algn="ctr">
              <a:lnSpc>
                <a:spcPct val="90000"/>
              </a:lnSpc>
            </a:pPr>
            <a:r>
              <a:rPr lang="en-US" sz="1600" b="1" i="1">
                <a:solidFill>
                  <a:srgbClr val="969696"/>
                </a:solidFill>
              </a:rPr>
              <a:t>Applied</a:t>
            </a:r>
          </a:p>
          <a:p>
            <a:pPr algn="ctr">
              <a:lnSpc>
                <a:spcPct val="90000"/>
              </a:lnSpc>
            </a:pPr>
            <a:r>
              <a:rPr lang="en-US" sz="1600" b="1" i="1">
                <a:solidFill>
                  <a:srgbClr val="969696"/>
                </a:solidFill>
              </a:rPr>
              <a:t>Research</a:t>
            </a:r>
          </a:p>
        </p:txBody>
      </p:sp>
      <p:sp>
        <p:nvSpPr>
          <p:cNvPr id="64528" name="Text Box 42"/>
          <p:cNvSpPr txBox="1">
            <a:spLocks noChangeArrowheads="1"/>
          </p:cNvSpPr>
          <p:nvPr/>
        </p:nvSpPr>
        <p:spPr bwMode="auto">
          <a:xfrm>
            <a:off x="4576763" y="3581400"/>
            <a:ext cx="1439862" cy="533400"/>
          </a:xfrm>
          <a:prstGeom prst="rect">
            <a:avLst/>
          </a:prstGeom>
          <a:noFill/>
          <a:ln w="9525">
            <a:noFill/>
            <a:miter lim="800000"/>
            <a:headEnd/>
            <a:tailEnd/>
          </a:ln>
        </p:spPr>
        <p:txBody>
          <a:bodyPr>
            <a:spAutoFit/>
          </a:bodyPr>
          <a:lstStyle/>
          <a:p>
            <a:pPr algn="ctr">
              <a:lnSpc>
                <a:spcPct val="90000"/>
              </a:lnSpc>
            </a:pPr>
            <a:r>
              <a:rPr lang="en-US" sz="1600" b="1" i="1">
                <a:solidFill>
                  <a:srgbClr val="969696"/>
                </a:solidFill>
              </a:rPr>
              <a:t>New</a:t>
            </a:r>
          </a:p>
          <a:p>
            <a:pPr algn="ctr">
              <a:lnSpc>
                <a:spcPct val="90000"/>
              </a:lnSpc>
            </a:pPr>
            <a:r>
              <a:rPr lang="en-US" sz="1600" b="1" i="1">
                <a:solidFill>
                  <a:srgbClr val="969696"/>
                </a:solidFill>
              </a:rPr>
              <a:t>Networks</a:t>
            </a:r>
          </a:p>
        </p:txBody>
      </p:sp>
      <p:sp>
        <p:nvSpPr>
          <p:cNvPr id="64529" name="Text Box 43"/>
          <p:cNvSpPr txBox="1">
            <a:spLocks noChangeArrowheads="1"/>
          </p:cNvSpPr>
          <p:nvPr/>
        </p:nvSpPr>
        <p:spPr bwMode="auto">
          <a:xfrm>
            <a:off x="5197475" y="4419600"/>
            <a:ext cx="1541463" cy="754063"/>
          </a:xfrm>
          <a:prstGeom prst="rect">
            <a:avLst/>
          </a:prstGeom>
          <a:noFill/>
          <a:ln w="9525">
            <a:noFill/>
            <a:miter lim="800000"/>
            <a:headEnd/>
            <a:tailEnd/>
          </a:ln>
        </p:spPr>
        <p:txBody>
          <a:bodyPr>
            <a:spAutoFit/>
          </a:bodyPr>
          <a:lstStyle/>
          <a:p>
            <a:pPr algn="ctr">
              <a:lnSpc>
                <a:spcPct val="90000"/>
              </a:lnSpc>
            </a:pPr>
            <a:r>
              <a:rPr lang="en-US" sz="1600" b="1" i="1">
                <a:solidFill>
                  <a:srgbClr val="969696"/>
                </a:solidFill>
              </a:rPr>
              <a:t>Product</a:t>
            </a:r>
          </a:p>
          <a:p>
            <a:pPr algn="ctr">
              <a:lnSpc>
                <a:spcPct val="90000"/>
              </a:lnSpc>
            </a:pPr>
            <a:r>
              <a:rPr lang="en-US" sz="1600" b="1" i="1">
                <a:solidFill>
                  <a:srgbClr val="969696"/>
                </a:solidFill>
              </a:rPr>
              <a:t>Development/</a:t>
            </a:r>
          </a:p>
          <a:p>
            <a:pPr algn="ctr">
              <a:lnSpc>
                <a:spcPct val="90000"/>
              </a:lnSpc>
            </a:pPr>
            <a:r>
              <a:rPr lang="en-US" sz="1600" b="1" i="1">
                <a:solidFill>
                  <a:srgbClr val="969696"/>
                </a:solidFill>
              </a:rPr>
              <a:t>Incubators</a:t>
            </a:r>
          </a:p>
        </p:txBody>
      </p:sp>
      <p:sp>
        <p:nvSpPr>
          <p:cNvPr id="64530" name="Text Box 44"/>
          <p:cNvSpPr txBox="1">
            <a:spLocks noChangeArrowheads="1"/>
          </p:cNvSpPr>
          <p:nvPr/>
        </p:nvSpPr>
        <p:spPr bwMode="auto">
          <a:xfrm>
            <a:off x="7083425" y="3567113"/>
            <a:ext cx="2124075" cy="873125"/>
          </a:xfrm>
          <a:prstGeom prst="rect">
            <a:avLst/>
          </a:prstGeom>
          <a:noFill/>
          <a:ln w="9525">
            <a:noFill/>
            <a:miter lim="800000"/>
            <a:headEnd/>
            <a:tailEnd/>
          </a:ln>
        </p:spPr>
        <p:txBody>
          <a:bodyPr>
            <a:spAutoFit/>
          </a:bodyPr>
          <a:lstStyle/>
          <a:p>
            <a:pPr algn="ctr">
              <a:spcBef>
                <a:spcPct val="10000"/>
              </a:spcBef>
            </a:pPr>
            <a:r>
              <a:rPr lang="en-US" sz="1600" b="1" i="1">
                <a:solidFill>
                  <a:srgbClr val="FC2110"/>
                </a:solidFill>
              </a:rPr>
              <a:t>IFC’s =</a:t>
            </a:r>
          </a:p>
          <a:p>
            <a:pPr algn="ctr">
              <a:spcBef>
                <a:spcPct val="10000"/>
              </a:spcBef>
            </a:pPr>
            <a:r>
              <a:rPr lang="en-US" sz="1600" b="1" i="1">
                <a:solidFill>
                  <a:srgbClr val="FC2110"/>
                </a:solidFill>
              </a:rPr>
              <a:t>Institutions for </a:t>
            </a:r>
          </a:p>
          <a:p>
            <a:pPr algn="ctr">
              <a:spcBef>
                <a:spcPct val="10000"/>
              </a:spcBef>
            </a:pPr>
            <a:r>
              <a:rPr lang="en-US" sz="1600" b="1" i="1">
                <a:solidFill>
                  <a:srgbClr val="FC2110"/>
                </a:solidFill>
              </a:rPr>
              <a:t>Collaboration</a:t>
            </a:r>
          </a:p>
        </p:txBody>
      </p:sp>
      <p:sp>
        <p:nvSpPr>
          <p:cNvPr id="64531" name="AutoShape 45"/>
          <p:cNvSpPr>
            <a:spLocks noChangeArrowheads="1"/>
          </p:cNvSpPr>
          <p:nvPr/>
        </p:nvSpPr>
        <p:spPr bwMode="auto">
          <a:xfrm>
            <a:off x="6672263" y="4419600"/>
            <a:ext cx="431800" cy="647700"/>
          </a:xfrm>
          <a:prstGeom prst="diamond">
            <a:avLst/>
          </a:prstGeom>
          <a:solidFill>
            <a:srgbClr val="FC2110"/>
          </a:solidFill>
          <a:ln w="9525">
            <a:solidFill>
              <a:schemeClr val="bg2"/>
            </a:solidFill>
            <a:miter lim="800000"/>
            <a:headEnd/>
            <a:tailEnd/>
          </a:ln>
        </p:spPr>
        <p:txBody>
          <a:bodyPr wrap="none" anchor="ctr"/>
          <a:lstStyle/>
          <a:p>
            <a:pPr algn="ctr"/>
            <a:endParaRPr lang="en-US"/>
          </a:p>
        </p:txBody>
      </p:sp>
      <p:sp>
        <p:nvSpPr>
          <p:cNvPr id="64532" name="Text Box 46"/>
          <p:cNvSpPr txBox="1">
            <a:spLocks noChangeArrowheads="1"/>
          </p:cNvSpPr>
          <p:nvPr/>
        </p:nvSpPr>
        <p:spPr bwMode="auto">
          <a:xfrm>
            <a:off x="33338" y="6507163"/>
            <a:ext cx="3222625" cy="274637"/>
          </a:xfrm>
          <a:prstGeom prst="rect">
            <a:avLst/>
          </a:prstGeom>
          <a:noFill/>
          <a:ln w="12700">
            <a:noFill/>
            <a:miter lim="800000"/>
            <a:headEnd/>
            <a:tailEnd/>
          </a:ln>
        </p:spPr>
        <p:txBody>
          <a:bodyPr wrap="none">
            <a:spAutoFit/>
          </a:bodyPr>
          <a:lstStyle/>
          <a:p>
            <a:pPr eaLnBrk="0" hangingPunct="0"/>
            <a:r>
              <a:rPr lang="en-US" sz="1200" b="1">
                <a:latin typeface="Times New Roman" pitchFamily="18" charset="0"/>
              </a:rPr>
              <a:t>© 2008 Economic Competitiveness Group, Inc.</a:t>
            </a:r>
          </a:p>
        </p:txBody>
      </p:sp>
      <p:grpSp>
        <p:nvGrpSpPr>
          <p:cNvPr id="64533" name="Group 47"/>
          <p:cNvGrpSpPr>
            <a:grpSpLocks/>
          </p:cNvGrpSpPr>
          <p:nvPr/>
        </p:nvGrpSpPr>
        <p:grpSpPr bwMode="auto">
          <a:xfrm rot="-5400000">
            <a:off x="-1778000" y="3833813"/>
            <a:ext cx="4151313" cy="369887"/>
            <a:chOff x="-334" y="2138"/>
            <a:chExt cx="2615" cy="263"/>
          </a:xfrm>
        </p:grpSpPr>
        <p:sp>
          <p:nvSpPr>
            <p:cNvPr id="64580" name="AutoShape 48"/>
            <p:cNvSpPr>
              <a:spLocks noChangeArrowheads="1"/>
            </p:cNvSpPr>
            <p:nvPr/>
          </p:nvSpPr>
          <p:spPr bwMode="auto">
            <a:xfrm>
              <a:off x="551" y="2159"/>
              <a:ext cx="816" cy="192"/>
            </a:xfrm>
            <a:prstGeom prst="leftRightArrow">
              <a:avLst>
                <a:gd name="adj1" fmla="val 50000"/>
                <a:gd name="adj2" fmla="val 85000"/>
              </a:avLst>
            </a:prstGeom>
            <a:solidFill>
              <a:srgbClr val="A7A7FF"/>
            </a:solidFill>
            <a:ln w="12700">
              <a:solidFill>
                <a:schemeClr val="bg1"/>
              </a:solidFill>
              <a:miter lim="800000"/>
              <a:headEnd/>
              <a:tailEnd/>
            </a:ln>
          </p:spPr>
          <p:txBody>
            <a:bodyPr wrap="none" anchor="ctr"/>
            <a:lstStyle/>
            <a:p>
              <a:pPr algn="ctr"/>
              <a:endParaRPr lang="en-US"/>
            </a:p>
          </p:txBody>
        </p:sp>
        <p:sp>
          <p:nvSpPr>
            <p:cNvPr id="64581" name="Text Box 49"/>
            <p:cNvSpPr txBox="1">
              <a:spLocks noChangeArrowheads="1"/>
            </p:cNvSpPr>
            <p:nvPr/>
          </p:nvSpPr>
          <p:spPr bwMode="auto">
            <a:xfrm>
              <a:off x="1219" y="2141"/>
              <a:ext cx="1062" cy="260"/>
            </a:xfrm>
            <a:prstGeom prst="rect">
              <a:avLst/>
            </a:prstGeom>
            <a:noFill/>
            <a:ln w="9525">
              <a:noFill/>
              <a:miter lim="800000"/>
              <a:headEnd/>
              <a:tailEnd/>
            </a:ln>
          </p:spPr>
          <p:txBody>
            <a:bodyPr>
              <a:spAutoFit/>
            </a:bodyPr>
            <a:lstStyle/>
            <a:p>
              <a:pPr algn="ctr">
                <a:spcBef>
                  <a:spcPct val="50000"/>
                </a:spcBef>
              </a:pPr>
              <a:r>
                <a:rPr lang="en-US" b="1"/>
                <a:t>Global</a:t>
              </a:r>
            </a:p>
          </p:txBody>
        </p:sp>
        <p:sp>
          <p:nvSpPr>
            <p:cNvPr id="64582" name="Text Box 50"/>
            <p:cNvSpPr txBox="1">
              <a:spLocks noChangeArrowheads="1"/>
            </p:cNvSpPr>
            <p:nvPr/>
          </p:nvSpPr>
          <p:spPr bwMode="auto">
            <a:xfrm>
              <a:off x="-334" y="2138"/>
              <a:ext cx="1063" cy="231"/>
            </a:xfrm>
            <a:prstGeom prst="rect">
              <a:avLst/>
            </a:prstGeom>
            <a:noFill/>
            <a:ln w="9525">
              <a:noFill/>
              <a:miter lim="800000"/>
              <a:headEnd/>
              <a:tailEnd/>
            </a:ln>
          </p:spPr>
          <p:txBody>
            <a:bodyPr>
              <a:spAutoFit/>
            </a:bodyPr>
            <a:lstStyle/>
            <a:p>
              <a:pPr algn="ctr">
                <a:spcBef>
                  <a:spcPct val="50000"/>
                </a:spcBef>
              </a:pPr>
              <a:r>
                <a:rPr lang="en-US" b="1"/>
                <a:t>Local </a:t>
              </a:r>
            </a:p>
          </p:txBody>
        </p:sp>
      </p:grpSp>
      <p:cxnSp>
        <p:nvCxnSpPr>
          <p:cNvPr id="64534" name="AutoShape 51"/>
          <p:cNvCxnSpPr>
            <a:cxnSpLocks noChangeShapeType="1"/>
            <a:stCxn id="64521" idx="0"/>
            <a:endCxn id="16390" idx="4"/>
          </p:cNvCxnSpPr>
          <p:nvPr/>
        </p:nvCxnSpPr>
        <p:spPr bwMode="auto">
          <a:xfrm flipV="1">
            <a:off x="2771775" y="3379788"/>
            <a:ext cx="34925" cy="720725"/>
          </a:xfrm>
          <a:prstGeom prst="straightConnector1">
            <a:avLst/>
          </a:prstGeom>
          <a:noFill/>
          <a:ln w="12700">
            <a:solidFill>
              <a:schemeClr val="tx1"/>
            </a:solidFill>
            <a:prstDash val="dash"/>
            <a:round/>
            <a:headEnd/>
            <a:tailEnd/>
          </a:ln>
        </p:spPr>
      </p:cxnSp>
      <p:cxnSp>
        <p:nvCxnSpPr>
          <p:cNvPr id="64535" name="AutoShape 53"/>
          <p:cNvCxnSpPr>
            <a:cxnSpLocks noChangeShapeType="1"/>
            <a:stCxn id="64526" idx="0"/>
            <a:endCxn id="16390" idx="5"/>
          </p:cNvCxnSpPr>
          <p:nvPr/>
        </p:nvCxnSpPr>
        <p:spPr bwMode="auto">
          <a:xfrm flipH="1" flipV="1">
            <a:off x="3544888" y="3200400"/>
            <a:ext cx="565150" cy="152400"/>
          </a:xfrm>
          <a:prstGeom prst="straightConnector1">
            <a:avLst/>
          </a:prstGeom>
          <a:noFill/>
          <a:ln w="12700">
            <a:solidFill>
              <a:schemeClr val="tx1"/>
            </a:solidFill>
            <a:prstDash val="dash"/>
            <a:round/>
            <a:headEnd/>
            <a:tailEnd/>
          </a:ln>
        </p:spPr>
      </p:cxnSp>
      <p:cxnSp>
        <p:nvCxnSpPr>
          <p:cNvPr id="64536" name="AutoShape 54"/>
          <p:cNvCxnSpPr>
            <a:cxnSpLocks noChangeShapeType="1"/>
            <a:stCxn id="64524" idx="0"/>
            <a:endCxn id="64513" idx="4"/>
          </p:cNvCxnSpPr>
          <p:nvPr/>
        </p:nvCxnSpPr>
        <p:spPr bwMode="auto">
          <a:xfrm flipV="1">
            <a:off x="5938838" y="3163888"/>
            <a:ext cx="254000" cy="341312"/>
          </a:xfrm>
          <a:prstGeom prst="straightConnector1">
            <a:avLst/>
          </a:prstGeom>
          <a:noFill/>
          <a:ln w="12700">
            <a:solidFill>
              <a:schemeClr val="tx1"/>
            </a:solidFill>
            <a:prstDash val="dash"/>
            <a:round/>
            <a:headEnd/>
            <a:tailEnd/>
          </a:ln>
        </p:spPr>
      </p:cxnSp>
      <p:cxnSp>
        <p:nvCxnSpPr>
          <p:cNvPr id="64537" name="AutoShape 55"/>
          <p:cNvCxnSpPr>
            <a:cxnSpLocks noChangeShapeType="1"/>
            <a:stCxn id="64531" idx="0"/>
            <a:endCxn id="64513" idx="4"/>
          </p:cNvCxnSpPr>
          <p:nvPr/>
        </p:nvCxnSpPr>
        <p:spPr bwMode="auto">
          <a:xfrm flipH="1" flipV="1">
            <a:off x="6192838" y="3163888"/>
            <a:ext cx="695325" cy="1255712"/>
          </a:xfrm>
          <a:prstGeom prst="straightConnector1">
            <a:avLst/>
          </a:prstGeom>
          <a:noFill/>
          <a:ln w="12700">
            <a:solidFill>
              <a:schemeClr val="tx1"/>
            </a:solidFill>
            <a:prstDash val="dash"/>
            <a:round/>
            <a:headEnd/>
            <a:tailEnd/>
          </a:ln>
        </p:spPr>
      </p:cxnSp>
      <p:cxnSp>
        <p:nvCxnSpPr>
          <p:cNvPr id="64538" name="AutoShape 56"/>
          <p:cNvCxnSpPr>
            <a:cxnSpLocks noChangeShapeType="1"/>
            <a:stCxn id="64531" idx="2"/>
            <a:endCxn id="64570" idx="0"/>
          </p:cNvCxnSpPr>
          <p:nvPr/>
        </p:nvCxnSpPr>
        <p:spPr bwMode="auto">
          <a:xfrm rot="16200000" flipH="1">
            <a:off x="7145338" y="4810125"/>
            <a:ext cx="882650" cy="1397000"/>
          </a:xfrm>
          <a:prstGeom prst="straightConnector1">
            <a:avLst/>
          </a:prstGeom>
          <a:noFill/>
          <a:ln w="12700">
            <a:solidFill>
              <a:schemeClr val="tx1"/>
            </a:solidFill>
            <a:prstDash val="dash"/>
            <a:round/>
            <a:headEnd/>
            <a:tailEnd/>
          </a:ln>
        </p:spPr>
      </p:cxnSp>
      <p:cxnSp>
        <p:nvCxnSpPr>
          <p:cNvPr id="64539" name="AutoShape 57"/>
          <p:cNvCxnSpPr>
            <a:cxnSpLocks noChangeShapeType="1"/>
            <a:stCxn id="64531" idx="2"/>
            <a:endCxn id="64571" idx="0"/>
          </p:cNvCxnSpPr>
          <p:nvPr/>
        </p:nvCxnSpPr>
        <p:spPr bwMode="auto">
          <a:xfrm rot="16200000" flipH="1">
            <a:off x="6828632" y="5126831"/>
            <a:ext cx="566738" cy="447675"/>
          </a:xfrm>
          <a:prstGeom prst="straightConnector1">
            <a:avLst/>
          </a:prstGeom>
          <a:noFill/>
          <a:ln w="12700">
            <a:solidFill>
              <a:schemeClr val="tx1"/>
            </a:solidFill>
            <a:prstDash val="dash"/>
            <a:round/>
            <a:headEnd/>
            <a:tailEnd/>
          </a:ln>
        </p:spPr>
      </p:cxnSp>
      <p:cxnSp>
        <p:nvCxnSpPr>
          <p:cNvPr id="64540" name="AutoShape 58"/>
          <p:cNvCxnSpPr>
            <a:cxnSpLocks noChangeShapeType="1"/>
            <a:stCxn id="64521" idx="2"/>
            <a:endCxn id="64569" idx="1"/>
          </p:cNvCxnSpPr>
          <p:nvPr/>
        </p:nvCxnSpPr>
        <p:spPr bwMode="auto">
          <a:xfrm rot="16200000" flipH="1">
            <a:off x="2969419" y="4550569"/>
            <a:ext cx="841375" cy="1236663"/>
          </a:xfrm>
          <a:prstGeom prst="straightConnector1">
            <a:avLst/>
          </a:prstGeom>
          <a:noFill/>
          <a:ln w="12700">
            <a:solidFill>
              <a:schemeClr val="tx1"/>
            </a:solidFill>
            <a:prstDash val="dash"/>
            <a:round/>
            <a:headEnd/>
            <a:tailEnd/>
          </a:ln>
        </p:spPr>
      </p:cxnSp>
      <p:cxnSp>
        <p:nvCxnSpPr>
          <p:cNvPr id="64541" name="AutoShape 59"/>
          <p:cNvCxnSpPr>
            <a:cxnSpLocks noChangeShapeType="1"/>
            <a:endCxn id="64521" idx="2"/>
          </p:cNvCxnSpPr>
          <p:nvPr/>
        </p:nvCxnSpPr>
        <p:spPr bwMode="auto">
          <a:xfrm flipH="1" flipV="1">
            <a:off x="2771775" y="4748213"/>
            <a:ext cx="217488" cy="788987"/>
          </a:xfrm>
          <a:prstGeom prst="straightConnector1">
            <a:avLst/>
          </a:prstGeom>
          <a:noFill/>
          <a:ln w="12700">
            <a:solidFill>
              <a:schemeClr val="tx1"/>
            </a:solidFill>
            <a:prstDash val="dash"/>
            <a:round/>
            <a:headEnd/>
            <a:tailEnd/>
          </a:ln>
        </p:spPr>
      </p:cxnSp>
      <p:cxnSp>
        <p:nvCxnSpPr>
          <p:cNvPr id="64542" name="AutoShape 60"/>
          <p:cNvCxnSpPr>
            <a:cxnSpLocks noChangeShapeType="1"/>
            <a:endCxn id="64525" idx="2"/>
          </p:cNvCxnSpPr>
          <p:nvPr/>
        </p:nvCxnSpPr>
        <p:spPr bwMode="auto">
          <a:xfrm flipV="1">
            <a:off x="4178300" y="5143500"/>
            <a:ext cx="744538" cy="446088"/>
          </a:xfrm>
          <a:prstGeom prst="straightConnector1">
            <a:avLst/>
          </a:prstGeom>
          <a:noFill/>
          <a:ln w="12700">
            <a:solidFill>
              <a:schemeClr val="tx1"/>
            </a:solidFill>
            <a:prstDash val="dash"/>
            <a:round/>
            <a:headEnd/>
            <a:tailEnd/>
          </a:ln>
        </p:spPr>
      </p:cxnSp>
      <p:cxnSp>
        <p:nvCxnSpPr>
          <p:cNvPr id="64543" name="AutoShape 61"/>
          <p:cNvCxnSpPr>
            <a:cxnSpLocks noChangeShapeType="1"/>
            <a:endCxn id="64525" idx="2"/>
          </p:cNvCxnSpPr>
          <p:nvPr/>
        </p:nvCxnSpPr>
        <p:spPr bwMode="auto">
          <a:xfrm flipH="1" flipV="1">
            <a:off x="4922838" y="5143500"/>
            <a:ext cx="9525" cy="393700"/>
          </a:xfrm>
          <a:prstGeom prst="straightConnector1">
            <a:avLst/>
          </a:prstGeom>
          <a:noFill/>
          <a:ln w="12700">
            <a:solidFill>
              <a:schemeClr val="tx1"/>
            </a:solidFill>
            <a:prstDash val="dash"/>
            <a:round/>
            <a:headEnd/>
            <a:tailEnd/>
          </a:ln>
        </p:spPr>
      </p:cxnSp>
      <p:cxnSp>
        <p:nvCxnSpPr>
          <p:cNvPr id="64544" name="AutoShape 62"/>
          <p:cNvCxnSpPr>
            <a:cxnSpLocks noChangeShapeType="1"/>
            <a:stCxn id="64579" idx="0"/>
          </p:cNvCxnSpPr>
          <p:nvPr/>
        </p:nvCxnSpPr>
        <p:spPr bwMode="auto">
          <a:xfrm rot="16200000" flipV="1">
            <a:off x="5441157" y="4769643"/>
            <a:ext cx="355600" cy="1179513"/>
          </a:xfrm>
          <a:prstGeom prst="straightConnector1">
            <a:avLst/>
          </a:prstGeom>
          <a:noFill/>
          <a:ln w="12700">
            <a:solidFill>
              <a:schemeClr val="tx1"/>
            </a:solidFill>
            <a:prstDash val="dash"/>
            <a:round/>
            <a:headEnd/>
            <a:tailEnd/>
          </a:ln>
        </p:spPr>
      </p:cxnSp>
      <p:cxnSp>
        <p:nvCxnSpPr>
          <p:cNvPr id="64545" name="AutoShape 63"/>
          <p:cNvCxnSpPr>
            <a:cxnSpLocks noChangeShapeType="1"/>
            <a:stCxn id="64579" idx="7"/>
            <a:endCxn id="64531" idx="2"/>
          </p:cNvCxnSpPr>
          <p:nvPr/>
        </p:nvCxnSpPr>
        <p:spPr bwMode="auto">
          <a:xfrm rot="5400000" flipH="1" flipV="1">
            <a:off x="6415088" y="5116512"/>
            <a:ext cx="522288" cy="423863"/>
          </a:xfrm>
          <a:prstGeom prst="straightConnector1">
            <a:avLst/>
          </a:prstGeom>
          <a:noFill/>
          <a:ln w="12700">
            <a:solidFill>
              <a:schemeClr val="tx1"/>
            </a:solidFill>
            <a:prstDash val="dash"/>
            <a:round/>
            <a:headEnd/>
            <a:tailEnd/>
          </a:ln>
        </p:spPr>
      </p:cxnSp>
      <p:cxnSp>
        <p:nvCxnSpPr>
          <p:cNvPr id="64546" name="AutoShape 64"/>
          <p:cNvCxnSpPr>
            <a:cxnSpLocks noChangeShapeType="1"/>
            <a:stCxn id="64526" idx="0"/>
            <a:endCxn id="64513" idx="3"/>
          </p:cNvCxnSpPr>
          <p:nvPr/>
        </p:nvCxnSpPr>
        <p:spPr bwMode="auto">
          <a:xfrm flipV="1">
            <a:off x="4110038" y="2984500"/>
            <a:ext cx="1344612" cy="368300"/>
          </a:xfrm>
          <a:prstGeom prst="straightConnector1">
            <a:avLst/>
          </a:prstGeom>
          <a:noFill/>
          <a:ln w="12700">
            <a:solidFill>
              <a:schemeClr val="tx1"/>
            </a:solidFill>
            <a:prstDash val="dash"/>
            <a:round/>
            <a:headEnd/>
            <a:tailEnd/>
          </a:ln>
        </p:spPr>
      </p:cxnSp>
      <p:sp>
        <p:nvSpPr>
          <p:cNvPr id="64547" name="Line 65"/>
          <p:cNvSpPr>
            <a:spLocks noChangeShapeType="1"/>
          </p:cNvSpPr>
          <p:nvPr/>
        </p:nvSpPr>
        <p:spPr bwMode="auto">
          <a:xfrm flipH="1">
            <a:off x="3873500" y="4000500"/>
            <a:ext cx="234950" cy="241300"/>
          </a:xfrm>
          <a:prstGeom prst="line">
            <a:avLst/>
          </a:prstGeom>
          <a:noFill/>
          <a:ln w="12700">
            <a:solidFill>
              <a:schemeClr val="tx1"/>
            </a:solidFill>
            <a:prstDash val="dash"/>
            <a:round/>
            <a:headEnd/>
            <a:tailEnd/>
          </a:ln>
        </p:spPr>
        <p:txBody>
          <a:bodyPr wrap="none" lIns="90000" tIns="46800" rIns="90000" bIns="46800" anchor="ctr"/>
          <a:lstStyle/>
          <a:p>
            <a:endParaRPr lang="en-US"/>
          </a:p>
        </p:txBody>
      </p:sp>
      <p:sp>
        <p:nvSpPr>
          <p:cNvPr id="64548" name="Line 66"/>
          <p:cNvSpPr>
            <a:spLocks noChangeShapeType="1"/>
          </p:cNvSpPr>
          <p:nvPr/>
        </p:nvSpPr>
        <p:spPr bwMode="auto">
          <a:xfrm>
            <a:off x="4108450" y="4006850"/>
            <a:ext cx="234950" cy="241300"/>
          </a:xfrm>
          <a:prstGeom prst="line">
            <a:avLst/>
          </a:prstGeom>
          <a:noFill/>
          <a:ln w="12700">
            <a:solidFill>
              <a:schemeClr val="tx1"/>
            </a:solidFill>
            <a:prstDash val="dash"/>
            <a:round/>
            <a:headEnd/>
            <a:tailEnd/>
          </a:ln>
        </p:spPr>
        <p:txBody>
          <a:bodyPr wrap="none" lIns="90000" tIns="46800" rIns="90000" bIns="46800" anchor="ctr"/>
          <a:lstStyle/>
          <a:p>
            <a:endParaRPr lang="en-US"/>
          </a:p>
        </p:txBody>
      </p:sp>
      <p:sp>
        <p:nvSpPr>
          <p:cNvPr id="64549" name="Line 67"/>
          <p:cNvSpPr>
            <a:spLocks noChangeShapeType="1"/>
          </p:cNvSpPr>
          <p:nvPr/>
        </p:nvSpPr>
        <p:spPr bwMode="auto">
          <a:xfrm flipH="1">
            <a:off x="5708650" y="4140200"/>
            <a:ext cx="234950" cy="241300"/>
          </a:xfrm>
          <a:prstGeom prst="line">
            <a:avLst/>
          </a:prstGeom>
          <a:noFill/>
          <a:ln w="12700">
            <a:solidFill>
              <a:schemeClr val="tx1"/>
            </a:solidFill>
            <a:prstDash val="dash"/>
            <a:round/>
            <a:headEnd/>
            <a:tailEnd/>
          </a:ln>
        </p:spPr>
        <p:txBody>
          <a:bodyPr wrap="none" lIns="90000" tIns="46800" rIns="90000" bIns="46800" anchor="ctr"/>
          <a:lstStyle/>
          <a:p>
            <a:endParaRPr lang="en-US"/>
          </a:p>
        </p:txBody>
      </p:sp>
      <p:sp>
        <p:nvSpPr>
          <p:cNvPr id="64550" name="Line 68"/>
          <p:cNvSpPr>
            <a:spLocks noChangeShapeType="1"/>
          </p:cNvSpPr>
          <p:nvPr/>
        </p:nvSpPr>
        <p:spPr bwMode="auto">
          <a:xfrm>
            <a:off x="5943600" y="4146550"/>
            <a:ext cx="234950" cy="241300"/>
          </a:xfrm>
          <a:prstGeom prst="line">
            <a:avLst/>
          </a:prstGeom>
          <a:noFill/>
          <a:ln w="12700">
            <a:solidFill>
              <a:schemeClr val="tx1"/>
            </a:solidFill>
            <a:prstDash val="dash"/>
            <a:round/>
            <a:headEnd/>
            <a:tailEnd/>
          </a:ln>
        </p:spPr>
        <p:txBody>
          <a:bodyPr wrap="none" lIns="90000" tIns="46800" rIns="90000" bIns="46800" anchor="ctr"/>
          <a:lstStyle/>
          <a:p>
            <a:endParaRPr lang="en-US"/>
          </a:p>
        </p:txBody>
      </p:sp>
      <p:cxnSp>
        <p:nvCxnSpPr>
          <p:cNvPr id="64551" name="AutoShape 69"/>
          <p:cNvCxnSpPr>
            <a:cxnSpLocks noChangeShapeType="1"/>
            <a:stCxn id="64521" idx="2"/>
            <a:endCxn id="64557" idx="0"/>
          </p:cNvCxnSpPr>
          <p:nvPr/>
        </p:nvCxnSpPr>
        <p:spPr bwMode="auto">
          <a:xfrm rot="5400000">
            <a:off x="1569244" y="4933157"/>
            <a:ext cx="1387475" cy="1017587"/>
          </a:xfrm>
          <a:prstGeom prst="straightConnector1">
            <a:avLst/>
          </a:prstGeom>
          <a:noFill/>
          <a:ln w="12700">
            <a:solidFill>
              <a:schemeClr val="tx1"/>
            </a:solidFill>
            <a:prstDash val="dash"/>
            <a:round/>
            <a:headEnd/>
            <a:tailEnd/>
          </a:ln>
        </p:spPr>
      </p:cxnSp>
      <p:sp>
        <p:nvSpPr>
          <p:cNvPr id="64552" name="Text Box 70"/>
          <p:cNvSpPr txBox="1">
            <a:spLocks noChangeArrowheads="1"/>
          </p:cNvSpPr>
          <p:nvPr/>
        </p:nvSpPr>
        <p:spPr bwMode="auto">
          <a:xfrm>
            <a:off x="3554413" y="4610100"/>
            <a:ext cx="1441450" cy="533400"/>
          </a:xfrm>
          <a:prstGeom prst="rect">
            <a:avLst/>
          </a:prstGeom>
          <a:noFill/>
          <a:ln w="9525" algn="ctr">
            <a:noFill/>
            <a:miter lim="800000"/>
            <a:headEnd/>
            <a:tailEnd/>
          </a:ln>
        </p:spPr>
        <p:txBody>
          <a:bodyPr>
            <a:spAutoFit/>
          </a:bodyPr>
          <a:lstStyle/>
          <a:p>
            <a:pPr algn="ctr">
              <a:lnSpc>
                <a:spcPct val="90000"/>
              </a:lnSpc>
            </a:pPr>
            <a:r>
              <a:rPr lang="en-US" sz="1600" b="1" i="1">
                <a:solidFill>
                  <a:srgbClr val="969696"/>
                </a:solidFill>
              </a:rPr>
              <a:t>Joint</a:t>
            </a:r>
          </a:p>
          <a:p>
            <a:pPr algn="ctr">
              <a:lnSpc>
                <a:spcPct val="90000"/>
              </a:lnSpc>
            </a:pPr>
            <a:r>
              <a:rPr lang="en-US" sz="1600" b="1" i="1">
                <a:solidFill>
                  <a:srgbClr val="969696"/>
                </a:solidFill>
              </a:rPr>
              <a:t>Marketing</a:t>
            </a:r>
          </a:p>
        </p:txBody>
      </p:sp>
      <p:sp>
        <p:nvSpPr>
          <p:cNvPr id="64553" name="Text Box 71"/>
          <p:cNvSpPr txBox="1">
            <a:spLocks noChangeArrowheads="1"/>
          </p:cNvSpPr>
          <p:nvPr/>
        </p:nvSpPr>
        <p:spPr bwMode="auto">
          <a:xfrm>
            <a:off x="1284288" y="3962400"/>
            <a:ext cx="1441450" cy="754063"/>
          </a:xfrm>
          <a:prstGeom prst="rect">
            <a:avLst/>
          </a:prstGeom>
          <a:noFill/>
          <a:ln w="9525" algn="ctr">
            <a:noFill/>
            <a:miter lim="800000"/>
            <a:headEnd/>
            <a:tailEnd/>
          </a:ln>
        </p:spPr>
        <p:txBody>
          <a:bodyPr>
            <a:spAutoFit/>
          </a:bodyPr>
          <a:lstStyle/>
          <a:p>
            <a:pPr algn="ctr">
              <a:lnSpc>
                <a:spcPct val="90000"/>
              </a:lnSpc>
            </a:pPr>
            <a:r>
              <a:rPr lang="en-US" sz="1600" b="1" i="1">
                <a:solidFill>
                  <a:srgbClr val="969696"/>
                </a:solidFill>
              </a:rPr>
              <a:t>Community Colleges &amp; Training</a:t>
            </a:r>
          </a:p>
        </p:txBody>
      </p:sp>
      <p:sp>
        <p:nvSpPr>
          <p:cNvPr id="64554" name="Text Box 72"/>
          <p:cNvSpPr txBox="1">
            <a:spLocks noChangeArrowheads="1"/>
          </p:cNvSpPr>
          <p:nvPr/>
        </p:nvSpPr>
        <p:spPr bwMode="auto">
          <a:xfrm>
            <a:off x="0" y="6545263"/>
            <a:ext cx="9144000" cy="366712"/>
          </a:xfrm>
          <a:prstGeom prst="rect">
            <a:avLst/>
          </a:prstGeom>
          <a:noFill/>
          <a:ln w="9525">
            <a:noFill/>
            <a:miter lim="800000"/>
            <a:headEnd/>
            <a:tailEnd/>
          </a:ln>
        </p:spPr>
        <p:txBody>
          <a:bodyPr>
            <a:spAutoFit/>
          </a:bodyPr>
          <a:lstStyle/>
          <a:p>
            <a:pPr algn="r">
              <a:spcBef>
                <a:spcPct val="50000"/>
              </a:spcBef>
            </a:pPr>
            <a:r>
              <a:rPr lang="en-US">
                <a:solidFill>
                  <a:srgbClr val="6992E3"/>
                </a:solidFill>
                <a:latin typeface="AvantGarde"/>
              </a:rPr>
              <a:t>C O M P E T I T I V E</a:t>
            </a:r>
            <a:r>
              <a:rPr lang="en-US">
                <a:latin typeface="AvantGarde"/>
              </a:rPr>
              <a:t>    </a:t>
            </a:r>
            <a:r>
              <a:rPr lang="en-US">
                <a:solidFill>
                  <a:schemeClr val="folHlink"/>
                </a:solidFill>
                <a:latin typeface="AvantGarde"/>
              </a:rPr>
              <a:t>R E G I O N S</a:t>
            </a:r>
          </a:p>
        </p:txBody>
      </p:sp>
      <p:sp>
        <p:nvSpPr>
          <p:cNvPr id="64555" name="Line 73"/>
          <p:cNvSpPr>
            <a:spLocks noChangeShapeType="1"/>
          </p:cNvSpPr>
          <p:nvPr/>
        </p:nvSpPr>
        <p:spPr bwMode="auto">
          <a:xfrm>
            <a:off x="0" y="1003300"/>
            <a:ext cx="9144000" cy="0"/>
          </a:xfrm>
          <a:prstGeom prst="line">
            <a:avLst/>
          </a:prstGeom>
          <a:noFill/>
          <a:ln w="38100">
            <a:solidFill>
              <a:srgbClr val="6992E3"/>
            </a:solidFill>
            <a:round/>
            <a:headEnd/>
            <a:tailEnd/>
          </a:ln>
        </p:spPr>
        <p:txBody>
          <a:bodyPr/>
          <a:lstStyle/>
          <a:p>
            <a:endParaRPr lang="en-US"/>
          </a:p>
        </p:txBody>
      </p:sp>
      <p:sp>
        <p:nvSpPr>
          <p:cNvPr id="64556" name="Line 74"/>
          <p:cNvSpPr>
            <a:spLocks noChangeShapeType="1"/>
          </p:cNvSpPr>
          <p:nvPr/>
        </p:nvSpPr>
        <p:spPr bwMode="auto">
          <a:xfrm>
            <a:off x="0" y="6534150"/>
            <a:ext cx="9144000" cy="0"/>
          </a:xfrm>
          <a:prstGeom prst="line">
            <a:avLst/>
          </a:prstGeom>
          <a:noFill/>
          <a:ln w="38100">
            <a:solidFill>
              <a:srgbClr val="6992E3"/>
            </a:solidFill>
            <a:round/>
            <a:headEnd/>
            <a:tailEnd/>
          </a:ln>
        </p:spPr>
        <p:txBody>
          <a:bodyPr/>
          <a:lstStyle/>
          <a:p>
            <a:endParaRPr lang="en-US"/>
          </a:p>
        </p:txBody>
      </p:sp>
      <p:sp>
        <p:nvSpPr>
          <p:cNvPr id="64557" name="Oval 2"/>
          <p:cNvSpPr>
            <a:spLocks noChangeArrowheads="1"/>
          </p:cNvSpPr>
          <p:nvPr/>
        </p:nvSpPr>
        <p:spPr bwMode="auto">
          <a:xfrm>
            <a:off x="1547813" y="6135688"/>
            <a:ext cx="411162" cy="265112"/>
          </a:xfrm>
          <a:prstGeom prst="ellipse">
            <a:avLst/>
          </a:prstGeom>
          <a:solidFill>
            <a:srgbClr val="047C6E"/>
          </a:solidFill>
          <a:ln w="9525">
            <a:solidFill>
              <a:schemeClr val="bg2"/>
            </a:solidFill>
            <a:round/>
            <a:headEnd/>
            <a:tailEnd/>
          </a:ln>
        </p:spPr>
        <p:txBody>
          <a:bodyPr wrap="none" anchor="ctr"/>
          <a:lstStyle/>
          <a:p>
            <a:pPr algn="ctr"/>
            <a:endParaRPr lang="en-US"/>
          </a:p>
        </p:txBody>
      </p:sp>
      <p:sp>
        <p:nvSpPr>
          <p:cNvPr id="64558" name="Oval 3"/>
          <p:cNvSpPr>
            <a:spLocks noChangeArrowheads="1"/>
          </p:cNvSpPr>
          <p:nvPr/>
        </p:nvSpPr>
        <p:spPr bwMode="auto">
          <a:xfrm>
            <a:off x="3182938" y="6040438"/>
            <a:ext cx="719137" cy="360362"/>
          </a:xfrm>
          <a:prstGeom prst="ellipse">
            <a:avLst/>
          </a:prstGeom>
          <a:solidFill>
            <a:srgbClr val="037C03"/>
          </a:solidFill>
          <a:ln w="9525">
            <a:solidFill>
              <a:srgbClr val="000066"/>
            </a:solidFill>
            <a:round/>
            <a:headEnd/>
            <a:tailEnd/>
          </a:ln>
        </p:spPr>
        <p:txBody>
          <a:bodyPr wrap="none" anchor="ctr"/>
          <a:lstStyle/>
          <a:p>
            <a:pPr algn="ctr"/>
            <a:endParaRPr lang="en-US"/>
          </a:p>
        </p:txBody>
      </p:sp>
      <p:sp>
        <p:nvSpPr>
          <p:cNvPr id="64559" name="Oval 4"/>
          <p:cNvSpPr>
            <a:spLocks noChangeArrowheads="1"/>
          </p:cNvSpPr>
          <p:nvPr/>
        </p:nvSpPr>
        <p:spPr bwMode="auto">
          <a:xfrm>
            <a:off x="2174875" y="6119813"/>
            <a:ext cx="538163" cy="280987"/>
          </a:xfrm>
          <a:prstGeom prst="ellipse">
            <a:avLst/>
          </a:prstGeom>
          <a:solidFill>
            <a:srgbClr val="04A004"/>
          </a:solidFill>
          <a:ln w="9525">
            <a:solidFill>
              <a:srgbClr val="000066"/>
            </a:solidFill>
            <a:round/>
            <a:headEnd/>
            <a:tailEnd/>
          </a:ln>
        </p:spPr>
        <p:txBody>
          <a:bodyPr wrap="none" anchor="ctr"/>
          <a:lstStyle/>
          <a:p>
            <a:pPr algn="ctr"/>
            <a:endParaRPr lang="en-US"/>
          </a:p>
        </p:txBody>
      </p:sp>
      <p:sp>
        <p:nvSpPr>
          <p:cNvPr id="64560" name="Oval 5"/>
          <p:cNvSpPr>
            <a:spLocks noChangeArrowheads="1"/>
          </p:cNvSpPr>
          <p:nvPr/>
        </p:nvSpPr>
        <p:spPr bwMode="auto">
          <a:xfrm>
            <a:off x="4117975" y="6040438"/>
            <a:ext cx="557213" cy="271462"/>
          </a:xfrm>
          <a:prstGeom prst="ellipse">
            <a:avLst/>
          </a:prstGeom>
          <a:solidFill>
            <a:srgbClr val="047C6E"/>
          </a:solidFill>
          <a:ln w="9525">
            <a:solidFill>
              <a:srgbClr val="000066"/>
            </a:solidFill>
            <a:round/>
            <a:headEnd/>
            <a:tailEnd/>
          </a:ln>
        </p:spPr>
        <p:txBody>
          <a:bodyPr wrap="none" anchor="ctr"/>
          <a:lstStyle/>
          <a:p>
            <a:pPr algn="ctr"/>
            <a:endParaRPr lang="en-US"/>
          </a:p>
        </p:txBody>
      </p:sp>
      <p:sp>
        <p:nvSpPr>
          <p:cNvPr id="64561" name="Oval 6"/>
          <p:cNvSpPr>
            <a:spLocks noChangeArrowheads="1"/>
          </p:cNvSpPr>
          <p:nvPr/>
        </p:nvSpPr>
        <p:spPr bwMode="auto">
          <a:xfrm>
            <a:off x="6135688" y="6157913"/>
            <a:ext cx="633412" cy="301625"/>
          </a:xfrm>
          <a:prstGeom prst="ellipse">
            <a:avLst/>
          </a:prstGeom>
          <a:solidFill>
            <a:srgbClr val="04A004"/>
          </a:solidFill>
          <a:ln w="9525">
            <a:solidFill>
              <a:srgbClr val="000066"/>
            </a:solidFill>
            <a:round/>
            <a:headEnd/>
            <a:tailEnd/>
          </a:ln>
        </p:spPr>
        <p:txBody>
          <a:bodyPr wrap="none" anchor="ctr"/>
          <a:lstStyle/>
          <a:p>
            <a:pPr algn="ctr"/>
            <a:endParaRPr lang="en-US"/>
          </a:p>
        </p:txBody>
      </p:sp>
      <p:sp>
        <p:nvSpPr>
          <p:cNvPr id="64562" name="Oval 7"/>
          <p:cNvSpPr>
            <a:spLocks noChangeArrowheads="1"/>
          </p:cNvSpPr>
          <p:nvPr/>
        </p:nvSpPr>
        <p:spPr bwMode="auto">
          <a:xfrm>
            <a:off x="5029200" y="6096000"/>
            <a:ext cx="719138" cy="360363"/>
          </a:xfrm>
          <a:prstGeom prst="ellipse">
            <a:avLst/>
          </a:prstGeom>
          <a:solidFill>
            <a:srgbClr val="037C03"/>
          </a:solidFill>
          <a:ln w="9525">
            <a:solidFill>
              <a:srgbClr val="000066"/>
            </a:solidFill>
            <a:round/>
            <a:headEnd/>
            <a:tailEnd/>
          </a:ln>
        </p:spPr>
        <p:txBody>
          <a:bodyPr wrap="none" anchor="ctr"/>
          <a:lstStyle/>
          <a:p>
            <a:pPr algn="ctr"/>
            <a:endParaRPr lang="en-US"/>
          </a:p>
        </p:txBody>
      </p:sp>
      <p:cxnSp>
        <p:nvCxnSpPr>
          <p:cNvPr id="64563" name="AutoShape 8"/>
          <p:cNvCxnSpPr>
            <a:cxnSpLocks noChangeShapeType="1"/>
            <a:stCxn id="64557" idx="6"/>
            <a:endCxn id="64559" idx="2"/>
          </p:cNvCxnSpPr>
          <p:nvPr/>
        </p:nvCxnSpPr>
        <p:spPr bwMode="auto">
          <a:xfrm flipV="1">
            <a:off x="1958975" y="6261100"/>
            <a:ext cx="215900" cy="6350"/>
          </a:xfrm>
          <a:prstGeom prst="straightConnector1">
            <a:avLst/>
          </a:prstGeom>
          <a:noFill/>
          <a:ln w="9525">
            <a:solidFill>
              <a:srgbClr val="000066"/>
            </a:solidFill>
            <a:round/>
            <a:headEnd/>
            <a:tailEnd/>
          </a:ln>
        </p:spPr>
      </p:cxnSp>
      <p:cxnSp>
        <p:nvCxnSpPr>
          <p:cNvPr id="64564" name="AutoShape 9"/>
          <p:cNvCxnSpPr>
            <a:cxnSpLocks noChangeShapeType="1"/>
            <a:stCxn id="64559" idx="6"/>
            <a:endCxn id="64558" idx="2"/>
          </p:cNvCxnSpPr>
          <p:nvPr/>
        </p:nvCxnSpPr>
        <p:spPr bwMode="auto">
          <a:xfrm flipV="1">
            <a:off x="2713038" y="6221413"/>
            <a:ext cx="469900" cy="39687"/>
          </a:xfrm>
          <a:prstGeom prst="straightConnector1">
            <a:avLst/>
          </a:prstGeom>
          <a:noFill/>
          <a:ln w="9525">
            <a:solidFill>
              <a:srgbClr val="000066"/>
            </a:solidFill>
            <a:round/>
            <a:headEnd/>
            <a:tailEnd/>
          </a:ln>
        </p:spPr>
      </p:cxnSp>
      <p:cxnSp>
        <p:nvCxnSpPr>
          <p:cNvPr id="64565" name="AutoShape 10"/>
          <p:cNvCxnSpPr>
            <a:cxnSpLocks noChangeShapeType="1"/>
            <a:stCxn id="64558" idx="6"/>
            <a:endCxn id="64560" idx="2"/>
          </p:cNvCxnSpPr>
          <p:nvPr/>
        </p:nvCxnSpPr>
        <p:spPr bwMode="auto">
          <a:xfrm flipV="1">
            <a:off x="3902075" y="6176963"/>
            <a:ext cx="215900" cy="44450"/>
          </a:xfrm>
          <a:prstGeom prst="straightConnector1">
            <a:avLst/>
          </a:prstGeom>
          <a:noFill/>
          <a:ln w="9525">
            <a:solidFill>
              <a:srgbClr val="000066"/>
            </a:solidFill>
            <a:round/>
            <a:headEnd/>
            <a:tailEnd/>
          </a:ln>
        </p:spPr>
      </p:cxnSp>
      <p:cxnSp>
        <p:nvCxnSpPr>
          <p:cNvPr id="64566" name="AutoShape 11"/>
          <p:cNvCxnSpPr>
            <a:cxnSpLocks noChangeShapeType="1"/>
            <a:stCxn id="64562" idx="6"/>
            <a:endCxn id="64561" idx="2"/>
          </p:cNvCxnSpPr>
          <p:nvPr/>
        </p:nvCxnSpPr>
        <p:spPr bwMode="auto">
          <a:xfrm>
            <a:off x="5748338" y="6276975"/>
            <a:ext cx="387350" cy="31750"/>
          </a:xfrm>
          <a:prstGeom prst="straightConnector1">
            <a:avLst/>
          </a:prstGeom>
          <a:noFill/>
          <a:ln w="9525">
            <a:solidFill>
              <a:srgbClr val="000066"/>
            </a:solidFill>
            <a:round/>
            <a:headEnd/>
            <a:tailEnd/>
          </a:ln>
        </p:spPr>
      </p:cxnSp>
      <p:sp>
        <p:nvSpPr>
          <p:cNvPr id="64567" name="Oval 12"/>
          <p:cNvSpPr>
            <a:spLocks noChangeArrowheads="1"/>
          </p:cNvSpPr>
          <p:nvPr/>
        </p:nvSpPr>
        <p:spPr bwMode="auto">
          <a:xfrm>
            <a:off x="2876550" y="5441950"/>
            <a:ext cx="811213" cy="455613"/>
          </a:xfrm>
          <a:prstGeom prst="ellipse">
            <a:avLst/>
          </a:prstGeom>
          <a:solidFill>
            <a:srgbClr val="037C03"/>
          </a:solidFill>
          <a:ln w="9525">
            <a:solidFill>
              <a:srgbClr val="000066"/>
            </a:solidFill>
            <a:round/>
            <a:headEnd/>
            <a:tailEnd/>
          </a:ln>
        </p:spPr>
        <p:txBody>
          <a:bodyPr wrap="none" anchor="ctr"/>
          <a:lstStyle/>
          <a:p>
            <a:pPr algn="ctr"/>
            <a:endParaRPr lang="en-US"/>
          </a:p>
        </p:txBody>
      </p:sp>
      <p:sp>
        <p:nvSpPr>
          <p:cNvPr id="64568" name="Oval 13"/>
          <p:cNvSpPr>
            <a:spLocks noChangeArrowheads="1"/>
          </p:cNvSpPr>
          <p:nvPr/>
        </p:nvSpPr>
        <p:spPr bwMode="auto">
          <a:xfrm>
            <a:off x="4911725" y="5383213"/>
            <a:ext cx="736600" cy="514350"/>
          </a:xfrm>
          <a:prstGeom prst="ellipse">
            <a:avLst/>
          </a:prstGeom>
          <a:solidFill>
            <a:srgbClr val="037C03"/>
          </a:solidFill>
          <a:ln w="9525">
            <a:solidFill>
              <a:srgbClr val="000066"/>
            </a:solidFill>
            <a:round/>
            <a:headEnd/>
            <a:tailEnd/>
          </a:ln>
        </p:spPr>
        <p:txBody>
          <a:bodyPr wrap="none" anchor="ctr"/>
          <a:lstStyle/>
          <a:p>
            <a:pPr algn="ctr"/>
            <a:endParaRPr lang="en-US"/>
          </a:p>
        </p:txBody>
      </p:sp>
      <p:sp>
        <p:nvSpPr>
          <p:cNvPr id="64569" name="Oval 14"/>
          <p:cNvSpPr>
            <a:spLocks noChangeArrowheads="1"/>
          </p:cNvSpPr>
          <p:nvPr/>
        </p:nvSpPr>
        <p:spPr bwMode="auto">
          <a:xfrm>
            <a:off x="3903663" y="5537200"/>
            <a:ext cx="719137" cy="360363"/>
          </a:xfrm>
          <a:prstGeom prst="ellipse">
            <a:avLst/>
          </a:prstGeom>
          <a:solidFill>
            <a:srgbClr val="04A004"/>
          </a:solidFill>
          <a:ln w="9525">
            <a:solidFill>
              <a:srgbClr val="000066"/>
            </a:solidFill>
            <a:round/>
            <a:headEnd/>
            <a:tailEnd/>
          </a:ln>
        </p:spPr>
        <p:txBody>
          <a:bodyPr wrap="none" anchor="ctr"/>
          <a:lstStyle/>
          <a:p>
            <a:pPr algn="ctr"/>
            <a:endParaRPr lang="en-US"/>
          </a:p>
        </p:txBody>
      </p:sp>
      <p:sp>
        <p:nvSpPr>
          <p:cNvPr id="64570" name="Oval 15"/>
          <p:cNvSpPr>
            <a:spLocks noChangeArrowheads="1"/>
          </p:cNvSpPr>
          <p:nvPr/>
        </p:nvSpPr>
        <p:spPr bwMode="auto">
          <a:xfrm>
            <a:off x="7924800" y="5949950"/>
            <a:ext cx="719138" cy="360363"/>
          </a:xfrm>
          <a:prstGeom prst="ellipse">
            <a:avLst/>
          </a:prstGeom>
          <a:solidFill>
            <a:srgbClr val="04A004"/>
          </a:solidFill>
          <a:ln w="9525">
            <a:solidFill>
              <a:srgbClr val="000066"/>
            </a:solidFill>
            <a:round/>
            <a:headEnd/>
            <a:tailEnd/>
          </a:ln>
        </p:spPr>
        <p:txBody>
          <a:bodyPr wrap="none" anchor="ctr"/>
          <a:lstStyle/>
          <a:p>
            <a:pPr algn="ctr"/>
            <a:endParaRPr lang="en-US"/>
          </a:p>
        </p:txBody>
      </p:sp>
      <p:sp>
        <p:nvSpPr>
          <p:cNvPr id="64571" name="Oval 16"/>
          <p:cNvSpPr>
            <a:spLocks noChangeArrowheads="1"/>
          </p:cNvSpPr>
          <p:nvPr/>
        </p:nvSpPr>
        <p:spPr bwMode="auto">
          <a:xfrm>
            <a:off x="7123113" y="5634038"/>
            <a:ext cx="427037" cy="293687"/>
          </a:xfrm>
          <a:prstGeom prst="ellipse">
            <a:avLst/>
          </a:prstGeom>
          <a:solidFill>
            <a:srgbClr val="047C6E"/>
          </a:solidFill>
          <a:ln w="9525">
            <a:solidFill>
              <a:srgbClr val="000066"/>
            </a:solidFill>
            <a:round/>
            <a:headEnd/>
            <a:tailEnd/>
          </a:ln>
        </p:spPr>
        <p:txBody>
          <a:bodyPr wrap="none" anchor="ctr"/>
          <a:lstStyle/>
          <a:p>
            <a:pPr algn="ctr"/>
            <a:endParaRPr lang="en-US"/>
          </a:p>
        </p:txBody>
      </p:sp>
      <p:cxnSp>
        <p:nvCxnSpPr>
          <p:cNvPr id="64572" name="AutoShape 17"/>
          <p:cNvCxnSpPr>
            <a:cxnSpLocks noChangeShapeType="1"/>
            <a:stCxn id="64567" idx="6"/>
            <a:endCxn id="64569" idx="2"/>
          </p:cNvCxnSpPr>
          <p:nvPr/>
        </p:nvCxnSpPr>
        <p:spPr bwMode="auto">
          <a:xfrm>
            <a:off x="3687763" y="5670550"/>
            <a:ext cx="215900" cy="47625"/>
          </a:xfrm>
          <a:prstGeom prst="straightConnector1">
            <a:avLst/>
          </a:prstGeom>
          <a:noFill/>
          <a:ln w="9525">
            <a:solidFill>
              <a:srgbClr val="000066"/>
            </a:solidFill>
            <a:round/>
            <a:headEnd/>
            <a:tailEnd/>
          </a:ln>
        </p:spPr>
      </p:cxnSp>
      <p:cxnSp>
        <p:nvCxnSpPr>
          <p:cNvPr id="64573" name="AutoShape 19"/>
          <p:cNvCxnSpPr>
            <a:cxnSpLocks noChangeShapeType="1"/>
            <a:stCxn id="64568" idx="6"/>
            <a:endCxn id="64579" idx="2"/>
          </p:cNvCxnSpPr>
          <p:nvPr/>
        </p:nvCxnSpPr>
        <p:spPr bwMode="auto">
          <a:xfrm>
            <a:off x="5648325" y="5640388"/>
            <a:ext cx="200025" cy="77787"/>
          </a:xfrm>
          <a:prstGeom prst="straightConnector1">
            <a:avLst/>
          </a:prstGeom>
          <a:noFill/>
          <a:ln w="9525">
            <a:solidFill>
              <a:srgbClr val="000066"/>
            </a:solidFill>
            <a:round/>
            <a:headEnd/>
            <a:tailEnd/>
          </a:ln>
        </p:spPr>
      </p:cxnSp>
      <p:cxnSp>
        <p:nvCxnSpPr>
          <p:cNvPr id="64574" name="AutoShape 20"/>
          <p:cNvCxnSpPr>
            <a:cxnSpLocks noChangeShapeType="1"/>
            <a:stCxn id="64571" idx="5"/>
            <a:endCxn id="64570" idx="2"/>
          </p:cNvCxnSpPr>
          <p:nvPr/>
        </p:nvCxnSpPr>
        <p:spPr bwMode="auto">
          <a:xfrm rot="16200000" flipH="1">
            <a:off x="7582694" y="5788819"/>
            <a:ext cx="246062" cy="438150"/>
          </a:xfrm>
          <a:prstGeom prst="straightConnector1">
            <a:avLst/>
          </a:prstGeom>
          <a:noFill/>
          <a:ln w="9525">
            <a:solidFill>
              <a:srgbClr val="000066"/>
            </a:solidFill>
            <a:round/>
            <a:headEnd/>
            <a:tailEnd/>
          </a:ln>
        </p:spPr>
      </p:cxnSp>
      <p:cxnSp>
        <p:nvCxnSpPr>
          <p:cNvPr id="64575" name="AutoShape 25"/>
          <p:cNvCxnSpPr>
            <a:cxnSpLocks noChangeShapeType="1"/>
            <a:stCxn id="64559" idx="7"/>
            <a:endCxn id="64567" idx="3"/>
          </p:cNvCxnSpPr>
          <p:nvPr/>
        </p:nvCxnSpPr>
        <p:spPr bwMode="auto">
          <a:xfrm rot="5400000" flipH="1" flipV="1">
            <a:off x="2649538" y="5816600"/>
            <a:ext cx="330200" cy="358775"/>
          </a:xfrm>
          <a:prstGeom prst="straightConnector1">
            <a:avLst/>
          </a:prstGeom>
          <a:noFill/>
          <a:ln w="9525">
            <a:solidFill>
              <a:srgbClr val="000066"/>
            </a:solidFill>
            <a:round/>
            <a:headEnd/>
            <a:tailEnd/>
          </a:ln>
        </p:spPr>
      </p:cxnSp>
      <p:cxnSp>
        <p:nvCxnSpPr>
          <p:cNvPr id="64576" name="AutoShape 26"/>
          <p:cNvCxnSpPr>
            <a:cxnSpLocks noChangeShapeType="1"/>
            <a:stCxn id="64560" idx="6"/>
            <a:endCxn id="64568" idx="3"/>
          </p:cNvCxnSpPr>
          <p:nvPr/>
        </p:nvCxnSpPr>
        <p:spPr bwMode="auto">
          <a:xfrm flipV="1">
            <a:off x="4675188" y="5822950"/>
            <a:ext cx="344487" cy="354013"/>
          </a:xfrm>
          <a:prstGeom prst="straightConnector1">
            <a:avLst/>
          </a:prstGeom>
          <a:noFill/>
          <a:ln w="9525">
            <a:solidFill>
              <a:srgbClr val="000066"/>
            </a:solidFill>
            <a:prstDash val="dash"/>
            <a:round/>
            <a:headEnd/>
            <a:tailEnd/>
          </a:ln>
        </p:spPr>
      </p:cxnSp>
      <p:cxnSp>
        <p:nvCxnSpPr>
          <p:cNvPr id="64577" name="AutoShape 27"/>
          <p:cNvCxnSpPr>
            <a:cxnSpLocks noChangeShapeType="1"/>
            <a:stCxn id="64561" idx="1"/>
            <a:endCxn id="64568" idx="5"/>
          </p:cNvCxnSpPr>
          <p:nvPr/>
        </p:nvCxnSpPr>
        <p:spPr bwMode="auto">
          <a:xfrm rot="16200000" flipV="1">
            <a:off x="5695156" y="5668169"/>
            <a:ext cx="379413" cy="688975"/>
          </a:xfrm>
          <a:prstGeom prst="straightConnector1">
            <a:avLst/>
          </a:prstGeom>
          <a:noFill/>
          <a:ln w="9525">
            <a:solidFill>
              <a:srgbClr val="000066"/>
            </a:solidFill>
            <a:round/>
            <a:headEnd/>
            <a:tailEnd/>
          </a:ln>
        </p:spPr>
      </p:cxnSp>
      <p:cxnSp>
        <p:nvCxnSpPr>
          <p:cNvPr id="64578" name="AutoShape 28"/>
          <p:cNvCxnSpPr>
            <a:cxnSpLocks noChangeShapeType="1"/>
            <a:stCxn id="64561" idx="7"/>
            <a:endCxn id="64571" idx="3"/>
          </p:cNvCxnSpPr>
          <p:nvPr/>
        </p:nvCxnSpPr>
        <p:spPr bwMode="auto">
          <a:xfrm rot="5400000" flipH="1" flipV="1">
            <a:off x="6773069" y="5788819"/>
            <a:ext cx="317500" cy="509588"/>
          </a:xfrm>
          <a:prstGeom prst="straightConnector1">
            <a:avLst/>
          </a:prstGeom>
          <a:noFill/>
          <a:ln w="9525">
            <a:solidFill>
              <a:srgbClr val="000066"/>
            </a:solidFill>
            <a:round/>
            <a:headEnd/>
            <a:tailEnd/>
          </a:ln>
        </p:spPr>
      </p:cxnSp>
      <p:sp>
        <p:nvSpPr>
          <p:cNvPr id="64579" name="Oval 38"/>
          <p:cNvSpPr>
            <a:spLocks noChangeArrowheads="1"/>
          </p:cNvSpPr>
          <p:nvPr/>
        </p:nvSpPr>
        <p:spPr bwMode="auto">
          <a:xfrm>
            <a:off x="5848350" y="5537200"/>
            <a:ext cx="720725" cy="360363"/>
          </a:xfrm>
          <a:prstGeom prst="ellipse">
            <a:avLst/>
          </a:prstGeom>
          <a:solidFill>
            <a:srgbClr val="047C6E"/>
          </a:solidFill>
          <a:ln w="9525">
            <a:solidFill>
              <a:srgbClr val="000066"/>
            </a:solidFill>
            <a:round/>
            <a:headEnd/>
            <a:tailEnd/>
          </a:ln>
        </p:spPr>
        <p:txBody>
          <a:bodyPr wrap="none" anchor="ctr"/>
          <a:lstStyle/>
          <a:p>
            <a:pPr algn="ct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Number Placeholder 1"/>
          <p:cNvSpPr>
            <a:spLocks noGrp="1"/>
          </p:cNvSpPr>
          <p:nvPr>
            <p:ph type="sldNum" sz="quarter" idx="10"/>
          </p:nvPr>
        </p:nvSpPr>
        <p:spPr>
          <a:noFill/>
        </p:spPr>
        <p:txBody>
          <a:bodyPr/>
          <a:lstStyle/>
          <a:p>
            <a:fld id="{13CD696A-91C0-44DA-9BAE-41D6AABCE95D}" type="slidenum">
              <a:rPr lang="en-US" smtClean="0">
                <a:latin typeface="Arial" charset="0"/>
              </a:rPr>
              <a:pPr/>
              <a:t>35</a:t>
            </a:fld>
            <a:endParaRPr lang="en-US" smtClean="0">
              <a:latin typeface="Arial" charset="0"/>
            </a:endParaRPr>
          </a:p>
        </p:txBody>
      </p:sp>
      <p:sp>
        <p:nvSpPr>
          <p:cNvPr id="66562" name="Rectangle 128"/>
          <p:cNvSpPr>
            <a:spLocks noChangeArrowheads="1"/>
          </p:cNvSpPr>
          <p:nvPr/>
        </p:nvSpPr>
        <p:spPr bwMode="auto">
          <a:xfrm>
            <a:off x="433388" y="101600"/>
            <a:ext cx="8313737" cy="882650"/>
          </a:xfrm>
          <a:prstGeom prst="rect">
            <a:avLst/>
          </a:prstGeom>
          <a:noFill/>
          <a:ln w="12700">
            <a:noFill/>
            <a:miter lim="800000"/>
            <a:headEnd/>
            <a:tailEnd/>
          </a:ln>
        </p:spPr>
        <p:txBody>
          <a:bodyPr lIns="90488" tIns="47625" rIns="90488" bIns="47625" anchor="ctr"/>
          <a:lstStyle/>
          <a:p>
            <a:pPr algn="ctr" defTabSz="893763" eaLnBrk="0" hangingPunct="0">
              <a:lnSpc>
                <a:spcPct val="95000"/>
              </a:lnSpc>
            </a:pPr>
            <a:r>
              <a:rPr lang="en-US" sz="3200" b="1" i="1"/>
              <a:t>Examples of Collaborative Strategy Development in the US</a:t>
            </a:r>
          </a:p>
        </p:txBody>
      </p:sp>
      <p:pic>
        <p:nvPicPr>
          <p:cNvPr id="66563" name="Picture 2"/>
          <p:cNvPicPr>
            <a:picLocks noChangeAspect="1" noChangeArrowheads="1"/>
          </p:cNvPicPr>
          <p:nvPr/>
        </p:nvPicPr>
        <p:blipFill>
          <a:blip r:embed="rId3" cstate="print"/>
          <a:srcRect/>
          <a:stretch>
            <a:fillRect/>
          </a:stretch>
        </p:blipFill>
        <p:spPr bwMode="auto">
          <a:xfrm>
            <a:off x="80963" y="1230313"/>
            <a:ext cx="8997950" cy="4984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Number Placeholder 1"/>
          <p:cNvSpPr>
            <a:spLocks noGrp="1"/>
          </p:cNvSpPr>
          <p:nvPr>
            <p:ph type="sldNum" sz="quarter" idx="10"/>
          </p:nvPr>
        </p:nvSpPr>
        <p:spPr>
          <a:noFill/>
        </p:spPr>
        <p:txBody>
          <a:bodyPr/>
          <a:lstStyle/>
          <a:p>
            <a:fld id="{5C7D75A5-5ADC-42B5-AA58-4B0A0A29DA93}" type="slidenum">
              <a:rPr lang="en-US" smtClean="0">
                <a:latin typeface="Arial" charset="0"/>
              </a:rPr>
              <a:pPr/>
              <a:t>36</a:t>
            </a:fld>
            <a:endParaRPr lang="en-US" smtClean="0">
              <a:latin typeface="Arial" charset="0"/>
            </a:endParaRPr>
          </a:p>
        </p:txBody>
      </p:sp>
      <p:pic>
        <p:nvPicPr>
          <p:cNvPr id="68610" name="Picture 4"/>
          <p:cNvPicPr>
            <a:picLocks noChangeAspect="1" noChangeArrowheads="1"/>
          </p:cNvPicPr>
          <p:nvPr/>
        </p:nvPicPr>
        <p:blipFill>
          <a:blip r:embed="rId3" cstate="print"/>
          <a:srcRect/>
          <a:stretch>
            <a:fillRect/>
          </a:stretch>
        </p:blipFill>
        <p:spPr bwMode="auto">
          <a:xfrm>
            <a:off x="152400" y="1143000"/>
            <a:ext cx="8812213" cy="5013325"/>
          </a:xfrm>
          <a:prstGeom prst="rect">
            <a:avLst/>
          </a:prstGeom>
          <a:noFill/>
          <a:ln w="9525">
            <a:noFill/>
            <a:miter lim="800000"/>
            <a:headEnd/>
            <a:tailEnd/>
          </a:ln>
        </p:spPr>
      </p:pic>
      <p:sp>
        <p:nvSpPr>
          <p:cNvPr id="68611" name="Rectangle 128"/>
          <p:cNvSpPr>
            <a:spLocks noChangeArrowheads="1"/>
          </p:cNvSpPr>
          <p:nvPr/>
        </p:nvSpPr>
        <p:spPr bwMode="auto">
          <a:xfrm>
            <a:off x="433388" y="114300"/>
            <a:ext cx="8313737" cy="882650"/>
          </a:xfrm>
          <a:prstGeom prst="rect">
            <a:avLst/>
          </a:prstGeom>
          <a:noFill/>
          <a:ln w="12700">
            <a:noFill/>
            <a:miter lim="800000"/>
            <a:headEnd/>
            <a:tailEnd/>
          </a:ln>
        </p:spPr>
        <p:txBody>
          <a:bodyPr lIns="90488" tIns="47625" rIns="90488" bIns="47625" anchor="ctr"/>
          <a:lstStyle/>
          <a:p>
            <a:pPr algn="ctr" defTabSz="893763" eaLnBrk="0" hangingPunct="0">
              <a:lnSpc>
                <a:spcPct val="95000"/>
              </a:lnSpc>
            </a:pPr>
            <a:r>
              <a:rPr lang="en-US" sz="3200" b="1" i="1"/>
              <a:t>Collaborative Strategy Development Globally</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US" sz="2800" smtClean="0"/>
              <a:t>Six Best Practices have been identified for Alaska</a:t>
            </a:r>
            <a:endParaRPr lang="en-US" smtClean="0"/>
          </a:p>
        </p:txBody>
      </p:sp>
      <p:sp>
        <p:nvSpPr>
          <p:cNvPr id="3" name="Content Placeholder 2"/>
          <p:cNvSpPr>
            <a:spLocks noGrp="1"/>
          </p:cNvSpPr>
          <p:nvPr>
            <p:ph idx="1"/>
          </p:nvPr>
        </p:nvSpPr>
        <p:spPr/>
        <p:txBody>
          <a:bodyPr/>
          <a:lstStyle/>
          <a:p>
            <a:pPr marL="0" indent="0">
              <a:buFontTx/>
              <a:buNone/>
              <a:defRPr/>
            </a:pPr>
            <a:r>
              <a:rPr lang="en-US" sz="2400" b="1" dirty="0" smtClean="0"/>
              <a:t>Report summarizes how each applied in other locations:</a:t>
            </a:r>
          </a:p>
          <a:p>
            <a:pPr>
              <a:spcAft>
                <a:spcPts val="1200"/>
              </a:spcAft>
              <a:buClrTx/>
              <a:buFont typeface="Arial" pitchFamily="34" charset="0"/>
              <a:buChar char="•"/>
              <a:defRPr/>
            </a:pPr>
            <a:r>
              <a:rPr lang="en-US" sz="2400" b="1" dirty="0" smtClean="0"/>
              <a:t>Need for Leadership and Coordination </a:t>
            </a:r>
            <a:r>
              <a:rPr lang="en-US" sz="2200" dirty="0" smtClean="0"/>
              <a:t>– </a:t>
            </a:r>
            <a:r>
              <a:rPr lang="en-US" sz="2200" i="1" dirty="0" smtClean="0"/>
              <a:t>“Prosperity Partnership”</a:t>
            </a:r>
            <a:r>
              <a:rPr lang="en-US" sz="2200" dirty="0" smtClean="0"/>
              <a:t> – Puget Sound (Seattle &amp; environs)</a:t>
            </a:r>
          </a:p>
          <a:p>
            <a:pPr>
              <a:spcAft>
                <a:spcPts val="1200"/>
              </a:spcAft>
              <a:buClrTx/>
              <a:buFont typeface="Arial" pitchFamily="34" charset="0"/>
              <a:buChar char="•"/>
              <a:defRPr/>
            </a:pPr>
            <a:r>
              <a:rPr lang="en-US" sz="2400" b="1" dirty="0" smtClean="0"/>
              <a:t>Need for Explicit Goals and Strategies</a:t>
            </a:r>
            <a:r>
              <a:rPr lang="en-US" sz="2400" dirty="0" smtClean="0"/>
              <a:t> - Oregon</a:t>
            </a:r>
          </a:p>
          <a:p>
            <a:pPr>
              <a:spcAft>
                <a:spcPts val="1200"/>
              </a:spcAft>
              <a:buClrTx/>
              <a:buFont typeface="Arial" pitchFamily="34" charset="0"/>
              <a:buChar char="•"/>
              <a:defRPr/>
            </a:pPr>
            <a:r>
              <a:rPr lang="en-US" sz="2400" b="1" dirty="0" smtClean="0"/>
              <a:t>Need to Integrate Short-term and Long-term Initiatives</a:t>
            </a:r>
            <a:r>
              <a:rPr lang="en-US" sz="2400" dirty="0" smtClean="0"/>
              <a:t> – Alberta, Canada</a:t>
            </a:r>
          </a:p>
          <a:p>
            <a:pPr>
              <a:spcAft>
                <a:spcPts val="1200"/>
              </a:spcAft>
              <a:buClrTx/>
              <a:buFont typeface="Arial" pitchFamily="34" charset="0"/>
              <a:buChar char="•"/>
              <a:defRPr/>
            </a:pPr>
            <a:r>
              <a:rPr lang="en-US" sz="2400" b="1" dirty="0" smtClean="0"/>
              <a:t>Challenges of Geographic Isolation</a:t>
            </a:r>
            <a:r>
              <a:rPr lang="en-US" sz="2400" dirty="0" smtClean="0"/>
              <a:t> – Chile</a:t>
            </a:r>
          </a:p>
          <a:p>
            <a:pPr>
              <a:spcAft>
                <a:spcPts val="1200"/>
              </a:spcAft>
              <a:buClrTx/>
              <a:buFont typeface="Arial" pitchFamily="34" charset="0"/>
              <a:buChar char="•"/>
              <a:defRPr/>
            </a:pPr>
            <a:r>
              <a:rPr lang="en-US" sz="2400" b="1" dirty="0" smtClean="0"/>
              <a:t>Challenges Supporting and Adding Value to Existing Industries</a:t>
            </a:r>
            <a:r>
              <a:rPr lang="en-US" sz="2400" dirty="0" smtClean="0"/>
              <a:t> – New Zealand, Finland, Ontario</a:t>
            </a:r>
          </a:p>
          <a:p>
            <a:pPr>
              <a:spcAft>
                <a:spcPts val="1200"/>
              </a:spcAft>
              <a:buClrTx/>
              <a:buFont typeface="Arial" pitchFamily="34" charset="0"/>
              <a:buChar char="•"/>
              <a:defRPr/>
            </a:pPr>
            <a:r>
              <a:rPr lang="en-US" sz="2400" b="1" dirty="0" smtClean="0"/>
              <a:t>Developing an Institutional Framework to Elevate the Impact of Knowledge-based Industries</a:t>
            </a:r>
            <a:r>
              <a:rPr lang="en-US" sz="2400" dirty="0" smtClean="0"/>
              <a:t> – North Carolina</a:t>
            </a:r>
            <a:endParaRPr lang="en-US" sz="2400" dirty="0"/>
          </a:p>
        </p:txBody>
      </p:sp>
      <p:sp>
        <p:nvSpPr>
          <p:cNvPr id="70659" name="Slide Number Placeholder 3"/>
          <p:cNvSpPr>
            <a:spLocks noGrp="1"/>
          </p:cNvSpPr>
          <p:nvPr>
            <p:ph type="sldNum" sz="quarter" idx="10"/>
          </p:nvPr>
        </p:nvSpPr>
        <p:spPr>
          <a:noFill/>
        </p:spPr>
        <p:txBody>
          <a:bodyPr/>
          <a:lstStyle/>
          <a:p>
            <a:fld id="{78D0969A-E10A-41A0-9578-7F837C35B577}" type="slidenum">
              <a:rPr lang="en-US" smtClean="0">
                <a:latin typeface="Arial" charset="0"/>
              </a:rPr>
              <a:pPr/>
              <a:t>37</a:t>
            </a:fld>
            <a:endParaRPr lang="en-US" smtClean="0">
              <a:latin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377825" y="0"/>
            <a:ext cx="8418513" cy="933450"/>
          </a:xfrm>
        </p:spPr>
        <p:txBody>
          <a:bodyPr/>
          <a:lstStyle/>
          <a:p>
            <a:r>
              <a:rPr lang="en-US" smtClean="0"/>
              <a:t>Seattle’s </a:t>
            </a:r>
            <a:r>
              <a:rPr lang="en-US" i="1" smtClean="0"/>
              <a:t>Prosperity Partnership</a:t>
            </a:r>
            <a:r>
              <a:rPr lang="en-US" smtClean="0"/>
              <a:t> </a:t>
            </a:r>
            <a:r>
              <a:rPr lang="en-US" sz="1600" smtClean="0"/>
              <a:t>was a success in engaging private sector leadership and achieving better coordination of economic development </a:t>
            </a:r>
            <a:endParaRPr lang="en-US" smtClean="0"/>
          </a:p>
        </p:txBody>
      </p:sp>
      <p:sp>
        <p:nvSpPr>
          <p:cNvPr id="72706" name="Slide Number Placeholder 2"/>
          <p:cNvSpPr>
            <a:spLocks noGrp="1"/>
          </p:cNvSpPr>
          <p:nvPr>
            <p:ph type="sldNum" sz="quarter" idx="10"/>
          </p:nvPr>
        </p:nvSpPr>
        <p:spPr>
          <a:noFill/>
        </p:spPr>
        <p:txBody>
          <a:bodyPr/>
          <a:lstStyle/>
          <a:p>
            <a:fld id="{ABA1FF04-550E-4F68-9D37-19D2F366F9CA}" type="slidenum">
              <a:rPr lang="en-US" smtClean="0">
                <a:latin typeface="Arial" charset="0"/>
              </a:rPr>
              <a:pPr/>
              <a:t>38</a:t>
            </a:fld>
            <a:endParaRPr lang="en-US" smtClean="0">
              <a:latin typeface="Arial" charset="0"/>
            </a:endParaRPr>
          </a:p>
        </p:txBody>
      </p:sp>
      <p:pic>
        <p:nvPicPr>
          <p:cNvPr id="72707" name="Picture 2"/>
          <p:cNvPicPr>
            <a:picLocks noChangeAspect="1" noChangeArrowheads="1"/>
          </p:cNvPicPr>
          <p:nvPr/>
        </p:nvPicPr>
        <p:blipFill>
          <a:blip r:embed="rId3" cstate="print"/>
          <a:srcRect l="12361" t="17999" r="10693" b="8221"/>
          <a:stretch>
            <a:fillRect/>
          </a:stretch>
        </p:blipFill>
        <p:spPr bwMode="auto">
          <a:xfrm>
            <a:off x="354013" y="1371600"/>
            <a:ext cx="8243887" cy="494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Number Placeholder 2"/>
          <p:cNvSpPr>
            <a:spLocks noGrp="1"/>
          </p:cNvSpPr>
          <p:nvPr>
            <p:ph type="sldNum" sz="quarter" idx="10"/>
          </p:nvPr>
        </p:nvSpPr>
        <p:spPr>
          <a:noFill/>
        </p:spPr>
        <p:txBody>
          <a:bodyPr/>
          <a:lstStyle/>
          <a:p>
            <a:fld id="{0853926B-5CB8-4B32-9F79-247777AADB75}" type="slidenum">
              <a:rPr lang="en-US" smtClean="0">
                <a:latin typeface="Arial" charset="0"/>
              </a:rPr>
              <a:pPr/>
              <a:t>39</a:t>
            </a:fld>
            <a:endParaRPr lang="en-US" smtClean="0">
              <a:latin typeface="Arial" charset="0"/>
            </a:endParaRPr>
          </a:p>
        </p:txBody>
      </p:sp>
      <p:pic>
        <p:nvPicPr>
          <p:cNvPr id="74754" name="Picture 2"/>
          <p:cNvPicPr>
            <a:picLocks noChangeAspect="1" noChangeArrowheads="1"/>
          </p:cNvPicPr>
          <p:nvPr/>
        </p:nvPicPr>
        <p:blipFill>
          <a:blip r:embed="rId3" cstate="print"/>
          <a:srcRect/>
          <a:stretch>
            <a:fillRect/>
          </a:stretch>
        </p:blipFill>
        <p:spPr bwMode="auto">
          <a:xfrm>
            <a:off x="452438" y="1054100"/>
            <a:ext cx="5076825" cy="863600"/>
          </a:xfrm>
          <a:prstGeom prst="rect">
            <a:avLst/>
          </a:prstGeom>
          <a:noFill/>
          <a:ln w="9525">
            <a:noFill/>
            <a:miter lim="800000"/>
            <a:headEnd/>
            <a:tailEnd/>
          </a:ln>
        </p:spPr>
      </p:pic>
      <p:grpSp>
        <p:nvGrpSpPr>
          <p:cNvPr id="74755" name="Group 7"/>
          <p:cNvGrpSpPr>
            <a:grpSpLocks/>
          </p:cNvGrpSpPr>
          <p:nvPr/>
        </p:nvGrpSpPr>
        <p:grpSpPr bwMode="auto">
          <a:xfrm>
            <a:off x="96838" y="1866900"/>
            <a:ext cx="8078787" cy="5181600"/>
            <a:chOff x="97629" y="1866900"/>
            <a:chExt cx="8077542" cy="5181600"/>
          </a:xfrm>
        </p:grpSpPr>
        <p:pic>
          <p:nvPicPr>
            <p:cNvPr id="74758" name="Picture 2"/>
            <p:cNvPicPr>
              <a:picLocks noChangeAspect="1" noChangeArrowheads="1"/>
            </p:cNvPicPr>
            <p:nvPr/>
          </p:nvPicPr>
          <p:blipFill>
            <a:blip r:embed="rId4" cstate="print"/>
            <a:srcRect/>
            <a:stretch>
              <a:fillRect/>
            </a:stretch>
          </p:blipFill>
          <p:spPr bwMode="auto">
            <a:xfrm>
              <a:off x="97629" y="1866900"/>
              <a:ext cx="7956830" cy="5181600"/>
            </a:xfrm>
            <a:prstGeom prst="rect">
              <a:avLst/>
            </a:prstGeom>
            <a:noFill/>
            <a:ln w="9525">
              <a:noFill/>
              <a:miter lim="800000"/>
              <a:headEnd/>
              <a:tailEnd/>
            </a:ln>
          </p:spPr>
        </p:pic>
        <p:sp>
          <p:nvSpPr>
            <p:cNvPr id="74759" name="TextBox 6"/>
            <p:cNvSpPr txBox="1">
              <a:spLocks noChangeArrowheads="1"/>
            </p:cNvSpPr>
            <p:nvPr/>
          </p:nvSpPr>
          <p:spPr bwMode="auto">
            <a:xfrm>
              <a:off x="6487886" y="2732313"/>
              <a:ext cx="1687285" cy="369332"/>
            </a:xfrm>
            <a:prstGeom prst="rect">
              <a:avLst/>
            </a:prstGeom>
            <a:solidFill>
              <a:schemeClr val="bg1"/>
            </a:solidFill>
            <a:ln w="9525">
              <a:noFill/>
              <a:miter lim="800000"/>
              <a:headEnd/>
              <a:tailEnd/>
            </a:ln>
          </p:spPr>
          <p:txBody>
            <a:bodyPr>
              <a:spAutoFit/>
            </a:bodyPr>
            <a:lstStyle/>
            <a:p>
              <a:endParaRPr lang="en-US"/>
            </a:p>
          </p:txBody>
        </p:sp>
      </p:grpSp>
      <p:sp>
        <p:nvSpPr>
          <p:cNvPr id="74756" name="TextBox 5"/>
          <p:cNvSpPr txBox="1">
            <a:spLocks noChangeArrowheads="1"/>
          </p:cNvSpPr>
          <p:nvPr/>
        </p:nvSpPr>
        <p:spPr bwMode="auto">
          <a:xfrm>
            <a:off x="5932488" y="642938"/>
            <a:ext cx="2917825" cy="1754187"/>
          </a:xfrm>
          <a:prstGeom prst="rect">
            <a:avLst/>
          </a:prstGeom>
          <a:solidFill>
            <a:schemeClr val="bg1"/>
          </a:solidFill>
          <a:ln w="9525">
            <a:noFill/>
            <a:miter lim="800000"/>
            <a:headEnd/>
            <a:tailEnd/>
          </a:ln>
        </p:spPr>
        <p:txBody>
          <a:bodyPr>
            <a:spAutoFit/>
          </a:bodyPr>
          <a:lstStyle/>
          <a:p>
            <a:r>
              <a:rPr lang="en-US" i="1"/>
              <a:t>Formed Cluster Working Groups of 25-60 participants from private, public and research sectors – with strong industry-level leadership</a:t>
            </a:r>
          </a:p>
        </p:txBody>
      </p:sp>
      <p:sp>
        <p:nvSpPr>
          <p:cNvPr id="10" name="Title 1"/>
          <p:cNvSpPr txBox="1">
            <a:spLocks/>
          </p:cNvSpPr>
          <p:nvPr/>
        </p:nvSpPr>
        <p:spPr>
          <a:xfrm>
            <a:off x="530225" y="152400"/>
            <a:ext cx="8031163" cy="933450"/>
          </a:xfrm>
          <a:prstGeom prst="rect">
            <a:avLst/>
          </a:prstGeom>
        </p:spPr>
        <p:txBody>
          <a:bodyPr/>
          <a:lstStyle/>
          <a:p>
            <a:pPr eaLnBrk="0" hangingPunct="0">
              <a:defRPr/>
            </a:pPr>
            <a:endParaRPr lang="en-US" sz="2600" b="1" kern="0" dirty="0">
              <a:latin typeface="+mj-lt"/>
              <a:ea typeface="+mj-ea"/>
              <a:cs typeface="+mj-cs"/>
            </a:endParaRPr>
          </a:p>
          <a:p>
            <a:pPr eaLnBrk="0" hangingPunct="0">
              <a:defRPr/>
            </a:pPr>
            <a:r>
              <a:rPr lang="en-US" sz="2600" b="1" kern="0" dirty="0">
                <a:latin typeface="+mj-lt"/>
                <a:ea typeface="+mj-ea"/>
                <a:cs typeface="+mj-cs"/>
              </a:rPr>
              <a:t>Prosperity Partnership Leaders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3"/>
          <p:cNvSpPr>
            <a:spLocks noGrp="1"/>
          </p:cNvSpPr>
          <p:nvPr>
            <p:ph type="sldNum" sz="quarter" idx="10"/>
          </p:nvPr>
        </p:nvSpPr>
        <p:spPr>
          <a:noFill/>
        </p:spPr>
        <p:txBody>
          <a:bodyPr/>
          <a:lstStyle/>
          <a:p>
            <a:fld id="{19DD309F-252F-4A01-9523-3FE17B3D6CD4}" type="slidenum">
              <a:rPr lang="en-US" smtClean="0">
                <a:latin typeface="Arial" charset="0"/>
              </a:rPr>
              <a:pPr/>
              <a:t>4</a:t>
            </a:fld>
            <a:endParaRPr lang="en-US" smtClean="0">
              <a:latin typeface="Arial" charset="0"/>
            </a:endParaRPr>
          </a:p>
        </p:txBody>
      </p:sp>
      <p:sp>
        <p:nvSpPr>
          <p:cNvPr id="21506" name="Rectangle 2"/>
          <p:cNvSpPr>
            <a:spLocks noGrp="1" noChangeArrowheads="1"/>
          </p:cNvSpPr>
          <p:nvPr>
            <p:ph type="title"/>
          </p:nvPr>
        </p:nvSpPr>
        <p:spPr/>
        <p:txBody>
          <a:bodyPr/>
          <a:lstStyle/>
          <a:p>
            <a:pPr eaLnBrk="1" hangingPunct="1"/>
            <a:r>
              <a:rPr lang="en-US" smtClean="0"/>
              <a:t>APED Mission</a:t>
            </a:r>
          </a:p>
        </p:txBody>
      </p:sp>
      <p:sp>
        <p:nvSpPr>
          <p:cNvPr id="21507" name="Rectangle 3"/>
          <p:cNvSpPr>
            <a:spLocks noGrp="1" noChangeArrowheads="1"/>
          </p:cNvSpPr>
          <p:nvPr>
            <p:ph type="body" idx="1"/>
          </p:nvPr>
        </p:nvSpPr>
        <p:spPr>
          <a:xfrm>
            <a:off x="300038" y="1898650"/>
            <a:ext cx="8543925" cy="4217988"/>
          </a:xfrm>
        </p:spPr>
        <p:txBody>
          <a:bodyPr/>
          <a:lstStyle/>
          <a:p>
            <a:pPr marL="465138" indent="-465138" eaLnBrk="1" hangingPunct="1"/>
            <a:r>
              <a:rPr lang="en-US" sz="2400" smtClean="0"/>
              <a:t>Formulate sound economic policies, </a:t>
            </a:r>
          </a:p>
          <a:p>
            <a:pPr marL="465138" indent="-465138" eaLnBrk="1" hangingPunct="1"/>
            <a:r>
              <a:rPr lang="en-US" sz="2400" smtClean="0"/>
              <a:t>Promote the growth of economic wealth and </a:t>
            </a:r>
          </a:p>
          <a:p>
            <a:pPr marL="465138" indent="-465138" eaLnBrk="1" hangingPunct="1"/>
            <a:r>
              <a:rPr lang="en-US" sz="2400" smtClean="0"/>
              <a:t>Ensure a high quality of life for all of Alaska’s residents,</a:t>
            </a:r>
          </a:p>
          <a:p>
            <a:pPr marL="465138" indent="-465138" eaLnBrk="1" hangingPunct="1"/>
            <a:r>
              <a:rPr lang="en-US" sz="2400" smtClean="0"/>
              <a:t>While allowing for the preservation of the population’s unique character and cultural diversity.</a:t>
            </a:r>
          </a:p>
          <a:p>
            <a:pPr marL="465138" indent="-465138" eaLnBrk="1" hangingPunct="1"/>
            <a:endParaRPr lang="en-US" sz="2400" smtClean="0"/>
          </a:p>
          <a:p>
            <a:pPr marL="465138" indent="-465138" eaLnBrk="1" hangingPunct="1">
              <a:buFontTx/>
              <a:buNone/>
            </a:pPr>
            <a:endParaRPr lang="en-US" smtClean="0"/>
          </a:p>
          <a:p>
            <a:pPr marL="465138" indent="-465138" eaLnBrk="1" hangingPunct="1">
              <a:buFontTx/>
              <a:buNone/>
            </a:pPr>
            <a:endParaRPr lang="en-US" smtClean="0"/>
          </a:p>
          <a:p>
            <a:pPr marL="465138" indent="-465138" eaLnBrk="1" hangingPunct="1">
              <a:buFontTx/>
              <a:buNone/>
            </a:pPr>
            <a:endParaRPr lang="en-US" smtClean="0"/>
          </a:p>
        </p:txBody>
      </p:sp>
      <p:sp>
        <p:nvSpPr>
          <p:cNvPr id="21508" name="Rectangle 4"/>
          <p:cNvSpPr>
            <a:spLocks noChangeArrowheads="1"/>
          </p:cNvSpPr>
          <p:nvPr/>
        </p:nvSpPr>
        <p:spPr bwMode="auto">
          <a:xfrm>
            <a:off x="300038" y="5367338"/>
            <a:ext cx="8543925" cy="541337"/>
          </a:xfrm>
          <a:prstGeom prst="rect">
            <a:avLst/>
          </a:prstGeom>
          <a:noFill/>
          <a:ln w="9525">
            <a:noFill/>
            <a:miter lim="800000"/>
            <a:headEnd/>
            <a:tailEnd/>
          </a:ln>
        </p:spPr>
        <p:txBody>
          <a:bodyPr lIns="0" tIns="0" rIns="0" bIns="0"/>
          <a:lstStyle/>
          <a:p>
            <a:pPr algn="ctr">
              <a:spcBef>
                <a:spcPct val="20000"/>
              </a:spcBef>
              <a:buClr>
                <a:srgbClr val="D27C26"/>
              </a:buClr>
              <a:buFont typeface="Wingdings" pitchFamily="2" charset="2"/>
              <a:buNone/>
            </a:pPr>
            <a:r>
              <a:rPr lang="en-US" sz="2400" b="1" i="1" dirty="0"/>
              <a:t>Alaska Forward: </a:t>
            </a:r>
            <a:r>
              <a:rPr lang="en-US" sz="2400" b="1" i="1" dirty="0" smtClean="0"/>
              <a:t>Toward </a:t>
            </a:r>
            <a:r>
              <a:rPr lang="en-US" sz="2400" b="1" i="1" dirty="0"/>
              <a:t>a Next Generation Economy</a:t>
            </a:r>
          </a:p>
          <a:p>
            <a:pPr>
              <a:spcBef>
                <a:spcPct val="20000"/>
              </a:spcBef>
              <a:buClr>
                <a:srgbClr val="D27C26"/>
              </a:buClr>
            </a:pPr>
            <a:endParaRPr lang="en-US" sz="2400" dirty="0"/>
          </a:p>
          <a:p>
            <a:pPr>
              <a:spcBef>
                <a:spcPct val="20000"/>
              </a:spcBef>
              <a:buClr>
                <a:srgbClr val="D27C26"/>
              </a:buClr>
            </a:pPr>
            <a:endParaRPr lang="en-US" sz="2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Number Placeholder 1"/>
          <p:cNvSpPr>
            <a:spLocks noGrp="1"/>
          </p:cNvSpPr>
          <p:nvPr>
            <p:ph type="sldNum" sz="quarter" idx="10"/>
          </p:nvPr>
        </p:nvSpPr>
        <p:spPr>
          <a:noFill/>
        </p:spPr>
        <p:txBody>
          <a:bodyPr/>
          <a:lstStyle/>
          <a:p>
            <a:fld id="{1AF75068-C3B3-4053-88C3-F9BE58F1B5CC}" type="slidenum">
              <a:rPr lang="en-US" smtClean="0">
                <a:latin typeface="Arial" charset="0"/>
              </a:rPr>
              <a:pPr/>
              <a:t>40</a:t>
            </a:fld>
            <a:endParaRPr lang="en-US" smtClean="0">
              <a:latin typeface="Arial" charset="0"/>
            </a:endParaRPr>
          </a:p>
        </p:txBody>
      </p:sp>
      <p:pic>
        <p:nvPicPr>
          <p:cNvPr id="76802" name="Picture 2"/>
          <p:cNvPicPr>
            <a:picLocks noChangeAspect="1" noChangeArrowheads="1"/>
          </p:cNvPicPr>
          <p:nvPr/>
        </p:nvPicPr>
        <p:blipFill>
          <a:blip r:embed="rId3" cstate="print"/>
          <a:srcRect/>
          <a:stretch>
            <a:fillRect/>
          </a:stretch>
        </p:blipFill>
        <p:spPr bwMode="auto">
          <a:xfrm>
            <a:off x="-3175" y="1992313"/>
            <a:ext cx="7237413" cy="4662487"/>
          </a:xfrm>
          <a:prstGeom prst="rect">
            <a:avLst/>
          </a:prstGeom>
          <a:noFill/>
          <a:ln w="9525">
            <a:noFill/>
            <a:miter lim="800000"/>
            <a:headEnd/>
            <a:tailEnd/>
          </a:ln>
        </p:spPr>
      </p:pic>
      <p:sp>
        <p:nvSpPr>
          <p:cNvPr id="4" name="Title 1"/>
          <p:cNvSpPr txBox="1">
            <a:spLocks/>
          </p:cNvSpPr>
          <p:nvPr/>
        </p:nvSpPr>
        <p:spPr>
          <a:xfrm>
            <a:off x="431800" y="152400"/>
            <a:ext cx="8031163" cy="933450"/>
          </a:xfrm>
          <a:prstGeom prst="rect">
            <a:avLst/>
          </a:prstGeom>
        </p:spPr>
        <p:txBody>
          <a:bodyPr/>
          <a:lstStyle/>
          <a:p>
            <a:pPr eaLnBrk="0" hangingPunct="0">
              <a:defRPr/>
            </a:pPr>
            <a:endParaRPr lang="en-US" sz="2600" b="1" kern="0" dirty="0">
              <a:latin typeface="+mj-lt"/>
              <a:ea typeface="+mj-ea"/>
              <a:cs typeface="+mj-cs"/>
            </a:endParaRPr>
          </a:p>
          <a:p>
            <a:pPr eaLnBrk="0" hangingPunct="0">
              <a:defRPr/>
            </a:pPr>
            <a:r>
              <a:rPr lang="en-US" sz="2600" b="1" kern="0" dirty="0">
                <a:latin typeface="+mj-lt"/>
                <a:ea typeface="+mj-ea"/>
                <a:cs typeface="+mj-cs"/>
              </a:rPr>
              <a:t>Prosperity Partnership Leaders</a:t>
            </a:r>
          </a:p>
        </p:txBody>
      </p:sp>
      <p:sp>
        <p:nvSpPr>
          <p:cNvPr id="76804" name="TextBox 4"/>
          <p:cNvSpPr txBox="1">
            <a:spLocks noChangeArrowheads="1"/>
          </p:cNvSpPr>
          <p:nvPr/>
        </p:nvSpPr>
        <p:spPr bwMode="auto">
          <a:xfrm>
            <a:off x="5932488" y="642938"/>
            <a:ext cx="2917825" cy="1200150"/>
          </a:xfrm>
          <a:prstGeom prst="rect">
            <a:avLst/>
          </a:prstGeom>
          <a:solidFill>
            <a:schemeClr val="bg1"/>
          </a:solidFill>
          <a:ln w="9525">
            <a:noFill/>
            <a:miter lim="800000"/>
            <a:headEnd/>
            <a:tailEnd/>
          </a:ln>
        </p:spPr>
        <p:txBody>
          <a:bodyPr>
            <a:spAutoFit/>
          </a:bodyPr>
          <a:lstStyle/>
          <a:p>
            <a:r>
              <a:rPr lang="en-US" i="1"/>
              <a:t>Top-level company and community leaders allied with the key economic development organizations</a:t>
            </a:r>
          </a:p>
        </p:txBody>
      </p:sp>
      <p:pic>
        <p:nvPicPr>
          <p:cNvPr id="76805" name="Picture 2"/>
          <p:cNvPicPr>
            <a:picLocks noChangeAspect="1" noChangeArrowheads="1"/>
          </p:cNvPicPr>
          <p:nvPr/>
        </p:nvPicPr>
        <p:blipFill>
          <a:blip r:embed="rId4" cstate="print"/>
          <a:srcRect/>
          <a:stretch>
            <a:fillRect/>
          </a:stretch>
        </p:blipFill>
        <p:spPr bwMode="auto">
          <a:xfrm>
            <a:off x="452438" y="1054100"/>
            <a:ext cx="5076825" cy="86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49" name="Group 62"/>
          <p:cNvGrpSpPr>
            <a:grpSpLocks/>
          </p:cNvGrpSpPr>
          <p:nvPr/>
        </p:nvGrpSpPr>
        <p:grpSpPr bwMode="auto">
          <a:xfrm>
            <a:off x="2743200" y="3090863"/>
            <a:ext cx="2609850" cy="642937"/>
            <a:chOff x="2016" y="1947"/>
            <a:chExt cx="1644" cy="405"/>
          </a:xfrm>
        </p:grpSpPr>
        <p:sp>
          <p:nvSpPr>
            <p:cNvPr id="357386" name="Freeform 10"/>
            <p:cNvSpPr>
              <a:spLocks/>
            </p:cNvSpPr>
            <p:nvPr/>
          </p:nvSpPr>
          <p:spPr bwMode="auto">
            <a:xfrm>
              <a:off x="2062" y="1989"/>
              <a:ext cx="1598" cy="363"/>
            </a:xfrm>
            <a:custGeom>
              <a:avLst/>
              <a:gdLst/>
              <a:ahLst/>
              <a:cxnLst>
                <a:cxn ang="0">
                  <a:pos x="0" y="363"/>
                </a:cxn>
                <a:cxn ang="0">
                  <a:pos x="370" y="0"/>
                </a:cxn>
                <a:cxn ang="0">
                  <a:pos x="1270" y="1"/>
                </a:cxn>
                <a:cxn ang="0">
                  <a:pos x="1598" y="359"/>
                </a:cxn>
                <a:cxn ang="0">
                  <a:pos x="0" y="363"/>
                </a:cxn>
              </a:cxnLst>
              <a:rect l="0" t="0" r="r" b="b"/>
              <a:pathLst>
                <a:path w="1598" h="363">
                  <a:moveTo>
                    <a:pt x="0" y="363"/>
                  </a:moveTo>
                  <a:lnTo>
                    <a:pt x="370" y="0"/>
                  </a:lnTo>
                  <a:lnTo>
                    <a:pt x="1270" y="1"/>
                  </a:lnTo>
                  <a:lnTo>
                    <a:pt x="1598" y="359"/>
                  </a:lnTo>
                  <a:lnTo>
                    <a:pt x="0" y="363"/>
                  </a:lnTo>
                  <a:close/>
                </a:path>
              </a:pathLst>
            </a:custGeom>
            <a:solidFill>
              <a:srgbClr val="333399"/>
            </a:solidFill>
            <a:ln w="9525">
              <a:noFill/>
              <a:round/>
              <a:headEnd/>
              <a:tailEnd/>
            </a:ln>
          </p:spPr>
          <p:txBody>
            <a:bodyPr/>
            <a:lstStyle/>
            <a:p>
              <a:pPr eaLnBrk="0" hangingPunct="0">
                <a:defRPr/>
              </a:pPr>
              <a:endParaRPr lang="en-US" sz="2400">
                <a:effectLst>
                  <a:outerShdw blurRad="38100" dist="38100" dir="2700000" algn="tl">
                    <a:srgbClr val="000000">
                      <a:alpha val="43137"/>
                    </a:srgbClr>
                  </a:outerShdw>
                </a:effectLst>
              </a:endParaRPr>
            </a:p>
          </p:txBody>
        </p:sp>
        <p:sp>
          <p:nvSpPr>
            <p:cNvPr id="357387" name="Freeform 11"/>
            <p:cNvSpPr>
              <a:spLocks/>
            </p:cNvSpPr>
            <p:nvPr/>
          </p:nvSpPr>
          <p:spPr bwMode="auto">
            <a:xfrm>
              <a:off x="2016" y="1947"/>
              <a:ext cx="1579" cy="379"/>
            </a:xfrm>
            <a:custGeom>
              <a:avLst/>
              <a:gdLst/>
              <a:ahLst/>
              <a:cxnLst>
                <a:cxn ang="0">
                  <a:pos x="0" y="379"/>
                </a:cxn>
                <a:cxn ang="0">
                  <a:pos x="317" y="0"/>
                </a:cxn>
                <a:cxn ang="0">
                  <a:pos x="1256" y="21"/>
                </a:cxn>
                <a:cxn ang="0">
                  <a:pos x="1579" y="379"/>
                </a:cxn>
                <a:cxn ang="0">
                  <a:pos x="0" y="379"/>
                </a:cxn>
              </a:cxnLst>
              <a:rect l="0" t="0" r="r" b="b"/>
              <a:pathLst>
                <a:path w="1579" h="379">
                  <a:moveTo>
                    <a:pt x="0" y="379"/>
                  </a:moveTo>
                  <a:lnTo>
                    <a:pt x="317" y="0"/>
                  </a:lnTo>
                  <a:lnTo>
                    <a:pt x="1256" y="21"/>
                  </a:lnTo>
                  <a:lnTo>
                    <a:pt x="1579" y="379"/>
                  </a:lnTo>
                  <a:lnTo>
                    <a:pt x="0" y="379"/>
                  </a:lnTo>
                  <a:close/>
                </a:path>
              </a:pathLst>
            </a:custGeom>
            <a:solidFill>
              <a:srgbClr val="CC99FF"/>
            </a:solidFill>
            <a:ln w="9525">
              <a:noFill/>
              <a:round/>
              <a:headEnd/>
              <a:tailEnd/>
            </a:ln>
          </p:spPr>
          <p:txBody>
            <a:bodyPr/>
            <a:lstStyle/>
            <a:p>
              <a:pPr eaLnBrk="0" hangingPunct="0">
                <a:defRPr/>
              </a:pPr>
              <a:endParaRPr lang="en-US" sz="2400">
                <a:effectLst>
                  <a:outerShdw blurRad="38100" dist="38100" dir="2700000" algn="tl">
                    <a:srgbClr val="000000">
                      <a:alpha val="43137"/>
                    </a:srgbClr>
                  </a:outerShdw>
                </a:effectLst>
              </a:endParaRPr>
            </a:p>
          </p:txBody>
        </p:sp>
        <p:grpSp>
          <p:nvGrpSpPr>
            <p:cNvPr id="78888" name="Group 12"/>
            <p:cNvGrpSpPr>
              <a:grpSpLocks/>
            </p:cNvGrpSpPr>
            <p:nvPr/>
          </p:nvGrpSpPr>
          <p:grpSpPr bwMode="auto">
            <a:xfrm>
              <a:off x="2287" y="2016"/>
              <a:ext cx="1078" cy="288"/>
              <a:chOff x="2208" y="2256"/>
              <a:chExt cx="1191" cy="288"/>
            </a:xfrm>
          </p:grpSpPr>
          <p:sp>
            <p:nvSpPr>
              <p:cNvPr id="357389" name="Oval 13"/>
              <p:cNvSpPr>
                <a:spLocks noChangeArrowheads="1"/>
              </p:cNvSpPr>
              <p:nvPr/>
            </p:nvSpPr>
            <p:spPr bwMode="auto">
              <a:xfrm>
                <a:off x="2496" y="2352"/>
                <a:ext cx="336" cy="192"/>
              </a:xfrm>
              <a:prstGeom prst="ellipse">
                <a:avLst/>
              </a:prstGeom>
              <a:solidFill>
                <a:srgbClr val="99CC00">
                  <a:alpha val="60001"/>
                </a:srgbClr>
              </a:solidFill>
              <a:ln w="9525" algn="ctr">
                <a:solidFill>
                  <a:srgbClr val="008000"/>
                </a:solidFill>
                <a:round/>
                <a:headEnd/>
                <a:tailEnd/>
              </a:ln>
              <a:effectLst/>
            </p:spPr>
            <p:txBody>
              <a:bodyPr wrap="none" anchor="ctr"/>
              <a:lstStyle/>
              <a:p>
                <a:pPr eaLnBrk="0" hangingPunct="0">
                  <a:defRPr/>
                </a:pPr>
                <a:endParaRPr lang="en-US" sz="2400">
                  <a:effectLst>
                    <a:outerShdw blurRad="38100" dist="38100" dir="2700000" algn="tl">
                      <a:srgbClr val="000000">
                        <a:alpha val="43137"/>
                      </a:srgbClr>
                    </a:outerShdw>
                  </a:effectLst>
                </a:endParaRPr>
              </a:p>
            </p:txBody>
          </p:sp>
          <p:grpSp>
            <p:nvGrpSpPr>
              <p:cNvPr id="78890" name="Group 14"/>
              <p:cNvGrpSpPr>
                <a:grpSpLocks/>
              </p:cNvGrpSpPr>
              <p:nvPr/>
            </p:nvGrpSpPr>
            <p:grpSpPr bwMode="auto">
              <a:xfrm>
                <a:off x="2208" y="2256"/>
                <a:ext cx="1191" cy="280"/>
                <a:chOff x="6660" y="4860"/>
                <a:chExt cx="2520" cy="540"/>
              </a:xfrm>
            </p:grpSpPr>
            <p:sp>
              <p:nvSpPr>
                <p:cNvPr id="357391" name="Oval 15"/>
                <p:cNvSpPr>
                  <a:spLocks noChangeArrowheads="1"/>
                </p:cNvSpPr>
                <p:nvPr/>
              </p:nvSpPr>
              <p:spPr bwMode="auto">
                <a:xfrm>
                  <a:off x="6660" y="5039"/>
                  <a:ext cx="720" cy="361"/>
                </a:xfrm>
                <a:prstGeom prst="ellipse">
                  <a:avLst/>
                </a:prstGeom>
                <a:solidFill>
                  <a:srgbClr val="99CC00">
                    <a:alpha val="60001"/>
                  </a:srgbClr>
                </a:solidFill>
                <a:ln w="9525">
                  <a:solidFill>
                    <a:srgbClr val="008000"/>
                  </a:solidFill>
                  <a:round/>
                  <a:headEnd/>
                  <a:tailEnd/>
                </a:ln>
              </p:spPr>
              <p:txBody>
                <a:bodyPr/>
                <a:lstStyle/>
                <a:p>
                  <a:pPr eaLnBrk="0" hangingPunct="0">
                    <a:defRPr/>
                  </a:pPr>
                  <a:endParaRPr lang="en-US" sz="2400">
                    <a:effectLst>
                      <a:outerShdw blurRad="38100" dist="38100" dir="2700000" algn="tl">
                        <a:srgbClr val="000000">
                          <a:alpha val="43137"/>
                        </a:srgbClr>
                      </a:outerShdw>
                    </a:effectLst>
                  </a:endParaRPr>
                </a:p>
              </p:txBody>
            </p:sp>
            <p:sp>
              <p:nvSpPr>
                <p:cNvPr id="357392" name="Oval 16"/>
                <p:cNvSpPr>
                  <a:spLocks noChangeArrowheads="1"/>
                </p:cNvSpPr>
                <p:nvPr/>
              </p:nvSpPr>
              <p:spPr bwMode="auto">
                <a:xfrm>
                  <a:off x="7020" y="4860"/>
                  <a:ext cx="720" cy="361"/>
                </a:xfrm>
                <a:prstGeom prst="ellipse">
                  <a:avLst/>
                </a:prstGeom>
                <a:solidFill>
                  <a:srgbClr val="99CC00">
                    <a:alpha val="60001"/>
                  </a:srgbClr>
                </a:solidFill>
                <a:ln w="9525">
                  <a:solidFill>
                    <a:srgbClr val="008000"/>
                  </a:solidFill>
                  <a:round/>
                  <a:headEnd/>
                  <a:tailEnd/>
                </a:ln>
              </p:spPr>
              <p:txBody>
                <a:bodyPr/>
                <a:lstStyle/>
                <a:p>
                  <a:pPr eaLnBrk="0" hangingPunct="0">
                    <a:defRPr/>
                  </a:pPr>
                  <a:endParaRPr lang="en-US" sz="2400">
                    <a:effectLst>
                      <a:outerShdw blurRad="38100" dist="38100" dir="2700000" algn="tl">
                        <a:srgbClr val="000000">
                          <a:alpha val="43137"/>
                        </a:srgbClr>
                      </a:outerShdw>
                    </a:effectLst>
                  </a:endParaRPr>
                </a:p>
              </p:txBody>
            </p:sp>
            <p:sp>
              <p:nvSpPr>
                <p:cNvPr id="357393" name="Oval 17"/>
                <p:cNvSpPr>
                  <a:spLocks noChangeArrowheads="1"/>
                </p:cNvSpPr>
                <p:nvPr/>
              </p:nvSpPr>
              <p:spPr bwMode="auto">
                <a:xfrm>
                  <a:off x="7560" y="4860"/>
                  <a:ext cx="720" cy="361"/>
                </a:xfrm>
                <a:prstGeom prst="ellipse">
                  <a:avLst/>
                </a:prstGeom>
                <a:solidFill>
                  <a:srgbClr val="99CC00">
                    <a:alpha val="60001"/>
                  </a:srgbClr>
                </a:solidFill>
                <a:ln w="9525">
                  <a:solidFill>
                    <a:srgbClr val="008000"/>
                  </a:solidFill>
                  <a:round/>
                  <a:headEnd/>
                  <a:tailEnd/>
                </a:ln>
              </p:spPr>
              <p:txBody>
                <a:bodyPr/>
                <a:lstStyle/>
                <a:p>
                  <a:pPr eaLnBrk="0" hangingPunct="0">
                    <a:defRPr/>
                  </a:pPr>
                  <a:endParaRPr lang="en-US" sz="2400">
                    <a:effectLst>
                      <a:outerShdw blurRad="38100" dist="38100" dir="2700000" algn="tl">
                        <a:srgbClr val="000000">
                          <a:alpha val="43137"/>
                        </a:srgbClr>
                      </a:outerShdw>
                    </a:effectLst>
                  </a:endParaRPr>
                </a:p>
              </p:txBody>
            </p:sp>
            <p:sp>
              <p:nvSpPr>
                <p:cNvPr id="357394" name="Oval 18"/>
                <p:cNvSpPr>
                  <a:spLocks noChangeArrowheads="1"/>
                </p:cNvSpPr>
                <p:nvPr/>
              </p:nvSpPr>
              <p:spPr bwMode="auto">
                <a:xfrm>
                  <a:off x="7920" y="5039"/>
                  <a:ext cx="720" cy="361"/>
                </a:xfrm>
                <a:prstGeom prst="ellipse">
                  <a:avLst/>
                </a:prstGeom>
                <a:solidFill>
                  <a:srgbClr val="99CC00">
                    <a:alpha val="60001"/>
                  </a:srgbClr>
                </a:solidFill>
                <a:ln w="9525">
                  <a:solidFill>
                    <a:srgbClr val="008000"/>
                  </a:solidFill>
                  <a:round/>
                  <a:headEnd/>
                  <a:tailEnd/>
                </a:ln>
              </p:spPr>
              <p:txBody>
                <a:bodyPr/>
                <a:lstStyle/>
                <a:p>
                  <a:pPr eaLnBrk="0" hangingPunct="0">
                    <a:defRPr/>
                  </a:pPr>
                  <a:endParaRPr lang="en-US" sz="2400">
                    <a:effectLst>
                      <a:outerShdw blurRad="38100" dist="38100" dir="2700000" algn="tl">
                        <a:srgbClr val="000000">
                          <a:alpha val="43137"/>
                        </a:srgbClr>
                      </a:outerShdw>
                    </a:effectLst>
                  </a:endParaRPr>
                </a:p>
              </p:txBody>
            </p:sp>
            <p:sp>
              <p:nvSpPr>
                <p:cNvPr id="357395" name="Oval 19"/>
                <p:cNvSpPr>
                  <a:spLocks noChangeArrowheads="1"/>
                </p:cNvSpPr>
                <p:nvPr/>
              </p:nvSpPr>
              <p:spPr bwMode="auto">
                <a:xfrm>
                  <a:off x="8460" y="5039"/>
                  <a:ext cx="720" cy="361"/>
                </a:xfrm>
                <a:prstGeom prst="ellipse">
                  <a:avLst/>
                </a:prstGeom>
                <a:solidFill>
                  <a:srgbClr val="99CC00">
                    <a:alpha val="60001"/>
                  </a:srgbClr>
                </a:solidFill>
                <a:ln w="9525">
                  <a:solidFill>
                    <a:srgbClr val="008000"/>
                  </a:solidFill>
                  <a:round/>
                  <a:headEnd/>
                  <a:tailEnd/>
                </a:ln>
              </p:spPr>
              <p:txBody>
                <a:bodyPr/>
                <a:lstStyle/>
                <a:p>
                  <a:pPr eaLnBrk="0" hangingPunct="0">
                    <a:defRPr/>
                  </a:pPr>
                  <a:endParaRPr lang="en-US" sz="2400">
                    <a:effectLst>
                      <a:outerShdw blurRad="38100" dist="38100" dir="2700000" algn="tl">
                        <a:srgbClr val="000000">
                          <a:alpha val="43137"/>
                        </a:srgbClr>
                      </a:outerShdw>
                    </a:effectLst>
                  </a:endParaRPr>
                </a:p>
              </p:txBody>
            </p:sp>
          </p:grpSp>
        </p:grpSp>
      </p:grpSp>
      <p:sp>
        <p:nvSpPr>
          <p:cNvPr id="78850" name="Text Box 20"/>
          <p:cNvSpPr txBox="1">
            <a:spLocks noChangeArrowheads="1"/>
          </p:cNvSpPr>
          <p:nvPr/>
        </p:nvSpPr>
        <p:spPr bwMode="auto">
          <a:xfrm>
            <a:off x="76200" y="4114800"/>
            <a:ext cx="1922463" cy="457200"/>
          </a:xfrm>
          <a:prstGeom prst="rect">
            <a:avLst/>
          </a:prstGeom>
          <a:noFill/>
          <a:ln w="9525">
            <a:noFill/>
            <a:miter lim="800000"/>
            <a:headEnd/>
            <a:tailEnd/>
          </a:ln>
        </p:spPr>
        <p:txBody>
          <a:bodyPr lIns="70780" tIns="35390" rIns="70780" bIns="35390"/>
          <a:lstStyle/>
          <a:p>
            <a:pPr eaLnBrk="0" hangingPunct="0"/>
            <a:r>
              <a:rPr lang="en-US" sz="1600" b="1" i="1">
                <a:solidFill>
                  <a:srgbClr val="005400"/>
                </a:solidFill>
                <a:latin typeface="Tahoma" pitchFamily="34" charset="0"/>
              </a:rPr>
              <a:t>What specifically do we do?</a:t>
            </a:r>
            <a:endParaRPr lang="en-US" sz="1600" b="1" i="1">
              <a:solidFill>
                <a:srgbClr val="005400"/>
              </a:solidFill>
            </a:endParaRPr>
          </a:p>
        </p:txBody>
      </p:sp>
      <p:sp>
        <p:nvSpPr>
          <p:cNvPr id="78851" name="Text Box 21"/>
          <p:cNvSpPr txBox="1">
            <a:spLocks noChangeArrowheads="1"/>
          </p:cNvSpPr>
          <p:nvPr/>
        </p:nvSpPr>
        <p:spPr bwMode="auto">
          <a:xfrm>
            <a:off x="0" y="2743200"/>
            <a:ext cx="2438400" cy="741363"/>
          </a:xfrm>
          <a:prstGeom prst="rect">
            <a:avLst/>
          </a:prstGeom>
          <a:noFill/>
          <a:ln w="9525">
            <a:noFill/>
            <a:miter lim="800000"/>
            <a:headEnd/>
            <a:tailEnd/>
          </a:ln>
        </p:spPr>
        <p:txBody>
          <a:bodyPr lIns="70780" tIns="35390" rIns="70780" bIns="35390"/>
          <a:lstStyle/>
          <a:p>
            <a:pPr eaLnBrk="0" hangingPunct="0"/>
            <a:r>
              <a:rPr lang="en-US" sz="1600" b="1" i="1">
                <a:solidFill>
                  <a:srgbClr val="005400"/>
                </a:solidFill>
                <a:latin typeface="Tahoma" pitchFamily="34" charset="0"/>
              </a:rPr>
              <a:t>What strategic directions </a:t>
            </a:r>
            <a:br>
              <a:rPr lang="en-US" sz="1600" b="1" i="1">
                <a:solidFill>
                  <a:srgbClr val="005400"/>
                </a:solidFill>
                <a:latin typeface="Tahoma" pitchFamily="34" charset="0"/>
              </a:rPr>
            </a:br>
            <a:r>
              <a:rPr lang="en-US" sz="1600" b="1" i="1">
                <a:solidFill>
                  <a:srgbClr val="005400"/>
                </a:solidFill>
                <a:latin typeface="Tahoma" pitchFamily="34" charset="0"/>
              </a:rPr>
              <a:t>will we pursue?</a:t>
            </a:r>
            <a:endParaRPr lang="en-US" sz="4800" b="1" i="1">
              <a:solidFill>
                <a:srgbClr val="005400"/>
              </a:solidFill>
            </a:endParaRPr>
          </a:p>
        </p:txBody>
      </p:sp>
      <p:sp>
        <p:nvSpPr>
          <p:cNvPr id="78852" name="Text Box 22"/>
          <p:cNvSpPr txBox="1">
            <a:spLocks noChangeArrowheads="1"/>
          </p:cNvSpPr>
          <p:nvPr/>
        </p:nvSpPr>
        <p:spPr bwMode="auto">
          <a:xfrm>
            <a:off x="0" y="6096000"/>
            <a:ext cx="2568575" cy="444500"/>
          </a:xfrm>
          <a:prstGeom prst="rect">
            <a:avLst/>
          </a:prstGeom>
          <a:solidFill>
            <a:srgbClr val="FFFFFF"/>
          </a:solidFill>
          <a:ln w="9525">
            <a:noFill/>
            <a:miter lim="800000"/>
            <a:headEnd/>
            <a:tailEnd/>
          </a:ln>
        </p:spPr>
        <p:txBody>
          <a:bodyPr lIns="70780" tIns="35390" rIns="70780" bIns="35390"/>
          <a:lstStyle/>
          <a:p>
            <a:pPr eaLnBrk="0" hangingPunct="0"/>
            <a:r>
              <a:rPr lang="en-US" sz="1600" b="1" i="1">
                <a:solidFill>
                  <a:srgbClr val="005400"/>
                </a:solidFill>
                <a:latin typeface="Tahoma" pitchFamily="34" charset="0"/>
              </a:rPr>
              <a:t>What do we want?</a:t>
            </a:r>
            <a:endParaRPr lang="en-US" sz="1600" b="1" i="1">
              <a:solidFill>
                <a:srgbClr val="005400"/>
              </a:solidFill>
            </a:endParaRPr>
          </a:p>
        </p:txBody>
      </p:sp>
      <p:grpSp>
        <p:nvGrpSpPr>
          <p:cNvPr id="78853" name="Group 66"/>
          <p:cNvGrpSpPr>
            <a:grpSpLocks/>
          </p:cNvGrpSpPr>
          <p:nvPr/>
        </p:nvGrpSpPr>
        <p:grpSpPr bwMode="auto">
          <a:xfrm>
            <a:off x="3276600" y="2195513"/>
            <a:ext cx="1524000" cy="914400"/>
            <a:chOff x="2352" y="1383"/>
            <a:chExt cx="960" cy="576"/>
          </a:xfrm>
        </p:grpSpPr>
        <p:sp>
          <p:nvSpPr>
            <p:cNvPr id="357401" name="Freeform 25"/>
            <p:cNvSpPr>
              <a:spLocks/>
            </p:cNvSpPr>
            <p:nvPr/>
          </p:nvSpPr>
          <p:spPr bwMode="auto">
            <a:xfrm>
              <a:off x="2439" y="1416"/>
              <a:ext cx="873" cy="543"/>
            </a:xfrm>
            <a:custGeom>
              <a:avLst/>
              <a:gdLst/>
              <a:ahLst/>
              <a:cxnLst>
                <a:cxn ang="0">
                  <a:pos x="693" y="0"/>
                </a:cxn>
                <a:cxn ang="0">
                  <a:pos x="0" y="927"/>
                </a:cxn>
                <a:cxn ang="0">
                  <a:pos x="1385" y="927"/>
                </a:cxn>
                <a:cxn ang="0">
                  <a:pos x="693" y="0"/>
                </a:cxn>
              </a:cxnLst>
              <a:rect l="0" t="0" r="r" b="b"/>
              <a:pathLst>
                <a:path w="1385" h="927">
                  <a:moveTo>
                    <a:pt x="693" y="0"/>
                  </a:moveTo>
                  <a:lnTo>
                    <a:pt x="0" y="927"/>
                  </a:lnTo>
                  <a:lnTo>
                    <a:pt x="1385" y="927"/>
                  </a:lnTo>
                  <a:lnTo>
                    <a:pt x="693" y="0"/>
                  </a:lnTo>
                  <a:close/>
                </a:path>
              </a:pathLst>
            </a:custGeom>
            <a:solidFill>
              <a:srgbClr val="333399"/>
            </a:solidFill>
            <a:ln w="9525">
              <a:noFill/>
              <a:round/>
              <a:headEnd/>
              <a:tailEnd/>
            </a:ln>
          </p:spPr>
          <p:txBody>
            <a:bodyPr/>
            <a:lstStyle/>
            <a:p>
              <a:pPr eaLnBrk="0" hangingPunct="0">
                <a:defRPr/>
              </a:pPr>
              <a:endParaRPr lang="en-US" sz="2400">
                <a:effectLst>
                  <a:outerShdw blurRad="38100" dist="38100" dir="2700000" algn="tl">
                    <a:srgbClr val="000000">
                      <a:alpha val="43137"/>
                    </a:srgbClr>
                  </a:outerShdw>
                </a:effectLst>
              </a:endParaRPr>
            </a:p>
          </p:txBody>
        </p:sp>
        <p:sp>
          <p:nvSpPr>
            <p:cNvPr id="357402" name="Freeform 26"/>
            <p:cNvSpPr>
              <a:spLocks/>
            </p:cNvSpPr>
            <p:nvPr/>
          </p:nvSpPr>
          <p:spPr bwMode="auto">
            <a:xfrm>
              <a:off x="2352" y="1383"/>
              <a:ext cx="872" cy="542"/>
            </a:xfrm>
            <a:custGeom>
              <a:avLst/>
              <a:gdLst/>
              <a:ahLst/>
              <a:cxnLst>
                <a:cxn ang="0">
                  <a:pos x="692" y="0"/>
                </a:cxn>
                <a:cxn ang="0">
                  <a:pos x="0" y="926"/>
                </a:cxn>
                <a:cxn ang="0">
                  <a:pos x="1384" y="926"/>
                </a:cxn>
                <a:cxn ang="0">
                  <a:pos x="692" y="0"/>
                </a:cxn>
              </a:cxnLst>
              <a:rect l="0" t="0" r="r" b="b"/>
              <a:pathLst>
                <a:path w="1384" h="926">
                  <a:moveTo>
                    <a:pt x="692" y="0"/>
                  </a:moveTo>
                  <a:lnTo>
                    <a:pt x="0" y="926"/>
                  </a:lnTo>
                  <a:lnTo>
                    <a:pt x="1384" y="926"/>
                  </a:lnTo>
                  <a:lnTo>
                    <a:pt x="692" y="0"/>
                  </a:lnTo>
                  <a:close/>
                </a:path>
              </a:pathLst>
            </a:custGeom>
            <a:solidFill>
              <a:srgbClr val="CC99FF"/>
            </a:solidFill>
            <a:ln w="9525">
              <a:noFill/>
              <a:round/>
              <a:headEnd/>
              <a:tailEnd/>
            </a:ln>
          </p:spPr>
          <p:txBody>
            <a:bodyPr/>
            <a:lstStyle/>
            <a:p>
              <a:pPr eaLnBrk="0" hangingPunct="0">
                <a:defRPr/>
              </a:pPr>
              <a:endParaRPr lang="en-US" sz="2400">
                <a:effectLst>
                  <a:outerShdw blurRad="38100" dist="38100" dir="2700000" algn="tl">
                    <a:srgbClr val="000000">
                      <a:alpha val="43137"/>
                    </a:srgbClr>
                  </a:outerShdw>
                </a:effectLst>
              </a:endParaRPr>
            </a:p>
          </p:txBody>
        </p:sp>
        <p:grpSp>
          <p:nvGrpSpPr>
            <p:cNvPr id="78880" name="Group 27"/>
            <p:cNvGrpSpPr>
              <a:grpSpLocks/>
            </p:cNvGrpSpPr>
            <p:nvPr/>
          </p:nvGrpSpPr>
          <p:grpSpPr bwMode="auto">
            <a:xfrm>
              <a:off x="2570" y="1575"/>
              <a:ext cx="417" cy="296"/>
              <a:chOff x="5760" y="3960"/>
              <a:chExt cx="840" cy="570"/>
            </a:xfrm>
          </p:grpSpPr>
          <p:sp>
            <p:nvSpPr>
              <p:cNvPr id="357404" name="Oval 28"/>
              <p:cNvSpPr>
                <a:spLocks noChangeArrowheads="1"/>
              </p:cNvSpPr>
              <p:nvPr/>
            </p:nvSpPr>
            <p:spPr bwMode="auto">
              <a:xfrm>
                <a:off x="5760" y="4139"/>
                <a:ext cx="361" cy="360"/>
              </a:xfrm>
              <a:prstGeom prst="ellipse">
                <a:avLst/>
              </a:prstGeom>
              <a:solidFill>
                <a:srgbClr val="CCFFFF">
                  <a:alpha val="60001"/>
                </a:srgbClr>
              </a:solidFill>
              <a:ln w="9525">
                <a:solidFill>
                  <a:srgbClr val="000000"/>
                </a:solidFill>
                <a:round/>
                <a:headEnd/>
                <a:tailEnd/>
              </a:ln>
            </p:spPr>
            <p:txBody>
              <a:bodyPr/>
              <a:lstStyle/>
              <a:p>
                <a:pPr eaLnBrk="0" hangingPunct="0">
                  <a:defRPr/>
                </a:pPr>
                <a:endParaRPr lang="en-US" sz="2400">
                  <a:effectLst>
                    <a:outerShdw blurRad="38100" dist="38100" dir="2700000" algn="tl">
                      <a:srgbClr val="000000">
                        <a:alpha val="43137"/>
                      </a:srgbClr>
                    </a:outerShdw>
                  </a:effectLst>
                </a:endParaRPr>
              </a:p>
            </p:txBody>
          </p:sp>
          <p:sp>
            <p:nvSpPr>
              <p:cNvPr id="357405" name="Oval 29"/>
              <p:cNvSpPr>
                <a:spLocks noChangeArrowheads="1"/>
              </p:cNvSpPr>
              <p:nvPr/>
            </p:nvSpPr>
            <p:spPr bwMode="auto">
              <a:xfrm>
                <a:off x="5939" y="4139"/>
                <a:ext cx="361" cy="360"/>
              </a:xfrm>
              <a:prstGeom prst="ellipse">
                <a:avLst/>
              </a:prstGeom>
              <a:solidFill>
                <a:srgbClr val="CCFFFF">
                  <a:alpha val="60001"/>
                </a:srgbClr>
              </a:solidFill>
              <a:ln w="9525">
                <a:solidFill>
                  <a:srgbClr val="000000"/>
                </a:solidFill>
                <a:round/>
                <a:headEnd/>
                <a:tailEnd/>
              </a:ln>
            </p:spPr>
            <p:txBody>
              <a:bodyPr/>
              <a:lstStyle/>
              <a:p>
                <a:pPr eaLnBrk="0" hangingPunct="0">
                  <a:defRPr/>
                </a:pPr>
                <a:endParaRPr lang="en-US" sz="2400">
                  <a:effectLst>
                    <a:outerShdw blurRad="38100" dist="38100" dir="2700000" algn="tl">
                      <a:srgbClr val="000000">
                        <a:alpha val="43137"/>
                      </a:srgbClr>
                    </a:outerShdw>
                  </a:effectLst>
                </a:endParaRPr>
              </a:p>
            </p:txBody>
          </p:sp>
          <p:sp>
            <p:nvSpPr>
              <p:cNvPr id="357406" name="Oval 30"/>
              <p:cNvSpPr>
                <a:spLocks noChangeArrowheads="1"/>
              </p:cNvSpPr>
              <p:nvPr/>
            </p:nvSpPr>
            <p:spPr bwMode="auto">
              <a:xfrm>
                <a:off x="6237" y="4170"/>
                <a:ext cx="361" cy="360"/>
              </a:xfrm>
              <a:prstGeom prst="ellipse">
                <a:avLst/>
              </a:prstGeom>
              <a:solidFill>
                <a:srgbClr val="CCFFFF">
                  <a:alpha val="60001"/>
                </a:srgbClr>
              </a:solidFill>
              <a:ln w="9525">
                <a:solidFill>
                  <a:srgbClr val="000000"/>
                </a:solidFill>
                <a:round/>
                <a:headEnd/>
                <a:tailEnd/>
              </a:ln>
            </p:spPr>
            <p:txBody>
              <a:bodyPr/>
              <a:lstStyle/>
              <a:p>
                <a:pPr eaLnBrk="0" hangingPunct="0">
                  <a:defRPr/>
                </a:pPr>
                <a:endParaRPr lang="en-US" sz="2400">
                  <a:effectLst>
                    <a:outerShdw blurRad="38100" dist="38100" dir="2700000" algn="tl">
                      <a:srgbClr val="000000">
                        <a:alpha val="43137"/>
                      </a:srgbClr>
                    </a:outerShdw>
                  </a:effectLst>
                </a:endParaRPr>
              </a:p>
            </p:txBody>
          </p:sp>
          <p:sp>
            <p:nvSpPr>
              <p:cNvPr id="357407" name="Oval 31"/>
              <p:cNvSpPr>
                <a:spLocks noChangeArrowheads="1"/>
              </p:cNvSpPr>
              <p:nvPr/>
            </p:nvSpPr>
            <p:spPr bwMode="auto">
              <a:xfrm>
                <a:off x="6119" y="3960"/>
                <a:ext cx="359" cy="360"/>
              </a:xfrm>
              <a:prstGeom prst="ellipse">
                <a:avLst/>
              </a:prstGeom>
              <a:solidFill>
                <a:srgbClr val="CCFFFF">
                  <a:alpha val="60001"/>
                </a:srgbClr>
              </a:solidFill>
              <a:ln w="9525">
                <a:solidFill>
                  <a:srgbClr val="000000"/>
                </a:solidFill>
                <a:round/>
                <a:headEnd/>
                <a:tailEnd/>
              </a:ln>
            </p:spPr>
            <p:txBody>
              <a:bodyPr/>
              <a:lstStyle/>
              <a:p>
                <a:pPr eaLnBrk="0" hangingPunct="0">
                  <a:defRPr/>
                </a:pPr>
                <a:endParaRPr lang="en-US" sz="2400">
                  <a:effectLst>
                    <a:outerShdw blurRad="38100" dist="38100" dir="2700000" algn="tl">
                      <a:srgbClr val="000000">
                        <a:alpha val="43137"/>
                      </a:srgbClr>
                    </a:outerShdw>
                  </a:effectLst>
                </a:endParaRPr>
              </a:p>
            </p:txBody>
          </p:sp>
          <p:sp>
            <p:nvSpPr>
              <p:cNvPr id="357408" name="Oval 32"/>
              <p:cNvSpPr>
                <a:spLocks noChangeArrowheads="1"/>
              </p:cNvSpPr>
              <p:nvPr/>
            </p:nvSpPr>
            <p:spPr bwMode="auto">
              <a:xfrm>
                <a:off x="5849" y="3960"/>
                <a:ext cx="361" cy="360"/>
              </a:xfrm>
              <a:prstGeom prst="ellipse">
                <a:avLst/>
              </a:prstGeom>
              <a:solidFill>
                <a:srgbClr val="CCFFFF">
                  <a:alpha val="60001"/>
                </a:srgbClr>
              </a:solidFill>
              <a:ln w="9525">
                <a:solidFill>
                  <a:srgbClr val="000000"/>
                </a:solidFill>
                <a:round/>
                <a:headEnd/>
                <a:tailEnd/>
              </a:ln>
            </p:spPr>
            <p:txBody>
              <a:bodyPr/>
              <a:lstStyle/>
              <a:p>
                <a:pPr eaLnBrk="0" hangingPunct="0">
                  <a:defRPr/>
                </a:pPr>
                <a:endParaRPr lang="en-US" sz="2400">
                  <a:effectLst>
                    <a:outerShdw blurRad="38100" dist="38100" dir="2700000" algn="tl">
                      <a:srgbClr val="000000">
                        <a:alpha val="43137"/>
                      </a:srgbClr>
                    </a:outerShdw>
                  </a:effectLst>
                </a:endParaRPr>
              </a:p>
            </p:txBody>
          </p:sp>
        </p:grpSp>
      </p:grpSp>
      <p:sp>
        <p:nvSpPr>
          <p:cNvPr id="357409" name="Text Box 33"/>
          <p:cNvSpPr txBox="1">
            <a:spLocks noChangeArrowheads="1"/>
          </p:cNvSpPr>
          <p:nvPr/>
        </p:nvSpPr>
        <p:spPr bwMode="auto">
          <a:xfrm>
            <a:off x="2209800" y="1295400"/>
            <a:ext cx="4114800" cy="595313"/>
          </a:xfrm>
          <a:prstGeom prst="rect">
            <a:avLst/>
          </a:prstGeom>
          <a:noFill/>
          <a:ln w="9525">
            <a:noFill/>
            <a:miter lim="800000"/>
            <a:headEnd/>
            <a:tailEnd/>
          </a:ln>
        </p:spPr>
        <p:txBody>
          <a:bodyPr lIns="70780" tIns="35390" rIns="70780" bIns="35390"/>
          <a:lstStyle/>
          <a:p>
            <a:pPr eaLnBrk="0" hangingPunct="0">
              <a:defRPr/>
            </a:pPr>
            <a:r>
              <a:rPr lang="en-US" b="1">
                <a:solidFill>
                  <a:srgbClr val="000099"/>
                </a:solidFill>
                <a:effectLst>
                  <a:outerShdw blurRad="38100" dist="38100" dir="2700000" algn="tl">
                    <a:srgbClr val="000000">
                      <a:alpha val="43137"/>
                    </a:srgbClr>
                  </a:outerShdw>
                </a:effectLst>
                <a:latin typeface="Tahoma" pitchFamily="34" charset="0"/>
              </a:rPr>
              <a:t>Shared Vision: </a:t>
            </a:r>
          </a:p>
          <a:p>
            <a:pPr eaLnBrk="0" hangingPunct="0">
              <a:defRPr/>
            </a:pPr>
            <a:r>
              <a:rPr lang="en-US" b="1">
                <a:solidFill>
                  <a:srgbClr val="000099"/>
                </a:solidFill>
                <a:effectLst>
                  <a:outerShdw blurRad="38100" dist="38100" dir="2700000" algn="tl">
                    <a:srgbClr val="000000">
                      <a:alpha val="43137"/>
                    </a:srgbClr>
                  </a:outerShdw>
                </a:effectLst>
                <a:latin typeface="Tahoma" pitchFamily="34" charset="0"/>
              </a:rPr>
              <a:t>Prosperity for people, places &amp; industries</a:t>
            </a:r>
            <a:endParaRPr lang="en-US" sz="6600" b="1">
              <a:solidFill>
                <a:srgbClr val="000099"/>
              </a:solidFill>
              <a:effectLst>
                <a:outerShdw blurRad="38100" dist="38100" dir="2700000" algn="tl">
                  <a:srgbClr val="000000">
                    <a:alpha val="43137"/>
                  </a:srgbClr>
                </a:outerShdw>
              </a:effectLst>
            </a:endParaRPr>
          </a:p>
        </p:txBody>
      </p:sp>
      <p:grpSp>
        <p:nvGrpSpPr>
          <p:cNvPr id="78855" name="Group 35"/>
          <p:cNvGrpSpPr>
            <a:grpSpLocks/>
          </p:cNvGrpSpPr>
          <p:nvPr/>
        </p:nvGrpSpPr>
        <p:grpSpPr bwMode="auto">
          <a:xfrm>
            <a:off x="1676400" y="3762375"/>
            <a:ext cx="4876800" cy="1295400"/>
            <a:chOff x="1296" y="2256"/>
            <a:chExt cx="3072" cy="816"/>
          </a:xfrm>
        </p:grpSpPr>
        <p:grpSp>
          <p:nvGrpSpPr>
            <p:cNvPr id="78866" name="Group 36"/>
            <p:cNvGrpSpPr>
              <a:grpSpLocks/>
            </p:cNvGrpSpPr>
            <p:nvPr/>
          </p:nvGrpSpPr>
          <p:grpSpPr bwMode="auto">
            <a:xfrm>
              <a:off x="1296" y="2256"/>
              <a:ext cx="3072" cy="816"/>
              <a:chOff x="1296" y="2256"/>
              <a:chExt cx="3072" cy="816"/>
            </a:xfrm>
          </p:grpSpPr>
          <p:sp>
            <p:nvSpPr>
              <p:cNvPr id="357413" name="Freeform 37"/>
              <p:cNvSpPr>
                <a:spLocks/>
              </p:cNvSpPr>
              <p:nvPr/>
            </p:nvSpPr>
            <p:spPr bwMode="auto">
              <a:xfrm>
                <a:off x="1344" y="2304"/>
                <a:ext cx="3024" cy="768"/>
              </a:xfrm>
              <a:custGeom>
                <a:avLst/>
                <a:gdLst/>
                <a:ahLst/>
                <a:cxnLst>
                  <a:cxn ang="0">
                    <a:pos x="0" y="798"/>
                  </a:cxn>
                  <a:cxn ang="0">
                    <a:pos x="626" y="0"/>
                  </a:cxn>
                  <a:cxn ang="0">
                    <a:pos x="2180" y="0"/>
                  </a:cxn>
                  <a:cxn ang="0">
                    <a:pos x="2806" y="798"/>
                  </a:cxn>
                  <a:cxn ang="0">
                    <a:pos x="0" y="798"/>
                  </a:cxn>
                </a:cxnLst>
                <a:rect l="0" t="0" r="r" b="b"/>
                <a:pathLst>
                  <a:path w="2806" h="798">
                    <a:moveTo>
                      <a:pt x="0" y="798"/>
                    </a:moveTo>
                    <a:lnTo>
                      <a:pt x="626" y="0"/>
                    </a:lnTo>
                    <a:lnTo>
                      <a:pt x="2180" y="0"/>
                    </a:lnTo>
                    <a:lnTo>
                      <a:pt x="2806" y="798"/>
                    </a:lnTo>
                    <a:lnTo>
                      <a:pt x="0" y="798"/>
                    </a:lnTo>
                    <a:close/>
                  </a:path>
                </a:pathLst>
              </a:custGeom>
              <a:solidFill>
                <a:srgbClr val="333399"/>
              </a:solidFill>
              <a:ln w="9525">
                <a:noFill/>
                <a:round/>
                <a:headEnd/>
                <a:tailEnd/>
              </a:ln>
            </p:spPr>
            <p:txBody>
              <a:bodyPr/>
              <a:lstStyle/>
              <a:p>
                <a:pPr eaLnBrk="0" hangingPunct="0">
                  <a:defRPr/>
                </a:pPr>
                <a:endParaRPr lang="en-US" sz="2400">
                  <a:effectLst>
                    <a:outerShdw blurRad="38100" dist="38100" dir="2700000" algn="tl">
                      <a:srgbClr val="000000">
                        <a:alpha val="43137"/>
                      </a:srgbClr>
                    </a:outerShdw>
                  </a:effectLst>
                </a:endParaRPr>
              </a:p>
            </p:txBody>
          </p:sp>
          <p:sp>
            <p:nvSpPr>
              <p:cNvPr id="357414" name="Freeform 38"/>
              <p:cNvSpPr>
                <a:spLocks/>
              </p:cNvSpPr>
              <p:nvPr/>
            </p:nvSpPr>
            <p:spPr bwMode="auto">
              <a:xfrm>
                <a:off x="1296" y="2256"/>
                <a:ext cx="2990" cy="775"/>
              </a:xfrm>
              <a:custGeom>
                <a:avLst/>
                <a:gdLst/>
                <a:ahLst/>
                <a:cxnLst>
                  <a:cxn ang="0">
                    <a:pos x="0" y="798"/>
                  </a:cxn>
                  <a:cxn ang="0">
                    <a:pos x="614" y="0"/>
                  </a:cxn>
                  <a:cxn ang="0">
                    <a:pos x="2140" y="0"/>
                  </a:cxn>
                  <a:cxn ang="0">
                    <a:pos x="2754" y="798"/>
                  </a:cxn>
                  <a:cxn ang="0">
                    <a:pos x="0" y="798"/>
                  </a:cxn>
                </a:cxnLst>
                <a:rect l="0" t="0" r="r" b="b"/>
                <a:pathLst>
                  <a:path w="2754" h="798">
                    <a:moveTo>
                      <a:pt x="0" y="798"/>
                    </a:moveTo>
                    <a:lnTo>
                      <a:pt x="614" y="0"/>
                    </a:lnTo>
                    <a:lnTo>
                      <a:pt x="2140" y="0"/>
                    </a:lnTo>
                    <a:lnTo>
                      <a:pt x="2754" y="798"/>
                    </a:lnTo>
                    <a:lnTo>
                      <a:pt x="0" y="798"/>
                    </a:lnTo>
                    <a:close/>
                  </a:path>
                </a:pathLst>
              </a:custGeom>
              <a:solidFill>
                <a:srgbClr val="CC99FF"/>
              </a:solidFill>
              <a:ln w="9525">
                <a:noFill/>
                <a:round/>
                <a:headEnd/>
                <a:tailEnd/>
              </a:ln>
            </p:spPr>
            <p:txBody>
              <a:bodyPr/>
              <a:lstStyle/>
              <a:p>
                <a:pPr eaLnBrk="0" hangingPunct="0">
                  <a:defRPr/>
                </a:pPr>
                <a:endParaRPr lang="en-US" sz="2400">
                  <a:effectLst>
                    <a:outerShdw blurRad="38100" dist="38100" dir="2700000" algn="tl">
                      <a:srgbClr val="000000">
                        <a:alpha val="43137"/>
                      </a:srgbClr>
                    </a:outerShdw>
                  </a:effectLst>
                </a:endParaRPr>
              </a:p>
            </p:txBody>
          </p:sp>
        </p:grpSp>
        <p:sp>
          <p:nvSpPr>
            <p:cNvPr id="357415" name="Rectangle 39"/>
            <p:cNvSpPr>
              <a:spLocks noChangeArrowheads="1"/>
            </p:cNvSpPr>
            <p:nvPr/>
          </p:nvSpPr>
          <p:spPr bwMode="auto">
            <a:xfrm>
              <a:off x="1776" y="2352"/>
              <a:ext cx="528" cy="233"/>
            </a:xfrm>
            <a:prstGeom prst="rect">
              <a:avLst/>
            </a:prstGeom>
            <a:noFill/>
            <a:ln w="9525">
              <a:noFill/>
              <a:miter lim="800000"/>
              <a:headEnd/>
              <a:tailEnd/>
            </a:ln>
          </p:spPr>
          <p:txBody>
            <a:bodyPr lIns="0" tIns="0" rIns="0" bIns="0">
              <a:spAutoFit/>
            </a:bodyPr>
            <a:lstStyle/>
            <a:p>
              <a:pPr algn="ctr">
                <a:defRPr/>
              </a:pPr>
              <a:r>
                <a:rPr lang="en-US" sz="1200">
                  <a:solidFill>
                    <a:srgbClr val="333399"/>
                  </a:solidFill>
                  <a:effectLst>
                    <a:outerShdw blurRad="38100" dist="38100" dir="2700000" algn="tl">
                      <a:srgbClr val="000000">
                        <a:alpha val="43137"/>
                      </a:srgbClr>
                    </a:outerShdw>
                  </a:effectLst>
                  <a:latin typeface="Tahoma" pitchFamily="34" charset="0"/>
                </a:rPr>
                <a:t>Human Resources</a:t>
              </a:r>
              <a:endParaRPr lang="en-US" sz="1200">
                <a:effectLst>
                  <a:outerShdw blurRad="38100" dist="38100" dir="2700000" algn="tl">
                    <a:srgbClr val="000000">
                      <a:alpha val="43137"/>
                    </a:srgbClr>
                  </a:outerShdw>
                </a:effectLst>
                <a:latin typeface="Tahoma" pitchFamily="34" charset="0"/>
              </a:endParaRPr>
            </a:p>
          </p:txBody>
        </p:sp>
        <p:sp>
          <p:nvSpPr>
            <p:cNvPr id="357416" name="Line 40"/>
            <p:cNvSpPr>
              <a:spLocks noChangeShapeType="1"/>
            </p:cNvSpPr>
            <p:nvPr/>
          </p:nvSpPr>
          <p:spPr bwMode="auto">
            <a:xfrm>
              <a:off x="2304" y="2256"/>
              <a:ext cx="0" cy="768"/>
            </a:xfrm>
            <a:prstGeom prst="line">
              <a:avLst/>
            </a:prstGeom>
            <a:noFill/>
            <a:ln w="6350" cap="rnd">
              <a:solidFill>
                <a:srgbClr val="333399"/>
              </a:solidFill>
              <a:round/>
              <a:headEnd/>
              <a:tailEnd/>
            </a:ln>
          </p:spPr>
          <p:txBody>
            <a:bodyPr/>
            <a:lstStyle/>
            <a:p>
              <a:pPr eaLnBrk="0" hangingPunct="0">
                <a:defRPr/>
              </a:pPr>
              <a:endParaRPr lang="en-US" sz="2400">
                <a:effectLst>
                  <a:outerShdw blurRad="38100" dist="38100" dir="2700000" algn="tl">
                    <a:srgbClr val="000000">
                      <a:alpha val="43137"/>
                    </a:srgbClr>
                  </a:outerShdw>
                </a:effectLst>
              </a:endParaRPr>
            </a:p>
          </p:txBody>
        </p:sp>
        <p:sp>
          <p:nvSpPr>
            <p:cNvPr id="357417" name="Line 41"/>
            <p:cNvSpPr>
              <a:spLocks noChangeShapeType="1"/>
            </p:cNvSpPr>
            <p:nvPr/>
          </p:nvSpPr>
          <p:spPr bwMode="auto">
            <a:xfrm>
              <a:off x="3216" y="2256"/>
              <a:ext cx="0" cy="768"/>
            </a:xfrm>
            <a:prstGeom prst="line">
              <a:avLst/>
            </a:prstGeom>
            <a:noFill/>
            <a:ln w="6350" cap="rnd">
              <a:solidFill>
                <a:srgbClr val="333399"/>
              </a:solidFill>
              <a:round/>
              <a:headEnd/>
              <a:tailEnd/>
            </a:ln>
          </p:spPr>
          <p:txBody>
            <a:bodyPr/>
            <a:lstStyle/>
            <a:p>
              <a:pPr eaLnBrk="0" hangingPunct="0">
                <a:defRPr/>
              </a:pPr>
              <a:endParaRPr lang="en-US" sz="2400">
                <a:effectLst>
                  <a:outerShdw blurRad="38100" dist="38100" dir="2700000" algn="tl">
                    <a:srgbClr val="000000">
                      <a:alpha val="43137"/>
                    </a:srgbClr>
                  </a:outerShdw>
                </a:effectLst>
              </a:endParaRPr>
            </a:p>
          </p:txBody>
        </p:sp>
        <p:sp>
          <p:nvSpPr>
            <p:cNvPr id="357418" name="Line 42"/>
            <p:cNvSpPr>
              <a:spLocks noChangeShapeType="1"/>
            </p:cNvSpPr>
            <p:nvPr/>
          </p:nvSpPr>
          <p:spPr bwMode="auto">
            <a:xfrm>
              <a:off x="1632" y="2640"/>
              <a:ext cx="2304" cy="0"/>
            </a:xfrm>
            <a:prstGeom prst="line">
              <a:avLst/>
            </a:prstGeom>
            <a:noFill/>
            <a:ln w="6350" cap="rnd">
              <a:solidFill>
                <a:srgbClr val="333399"/>
              </a:solidFill>
              <a:round/>
              <a:headEnd/>
              <a:tailEnd/>
            </a:ln>
          </p:spPr>
          <p:txBody>
            <a:bodyPr/>
            <a:lstStyle/>
            <a:p>
              <a:pPr eaLnBrk="0" hangingPunct="0">
                <a:defRPr/>
              </a:pPr>
              <a:endParaRPr lang="en-US" sz="2400">
                <a:effectLst>
                  <a:outerShdw blurRad="38100" dist="38100" dir="2700000" algn="tl">
                    <a:srgbClr val="000000">
                      <a:alpha val="43137"/>
                    </a:srgbClr>
                  </a:outerShdw>
                </a:effectLst>
              </a:endParaRPr>
            </a:p>
          </p:txBody>
        </p:sp>
        <p:sp>
          <p:nvSpPr>
            <p:cNvPr id="357419" name="Rectangle 43"/>
            <p:cNvSpPr>
              <a:spLocks noChangeArrowheads="1"/>
            </p:cNvSpPr>
            <p:nvPr/>
          </p:nvSpPr>
          <p:spPr bwMode="auto">
            <a:xfrm>
              <a:off x="3216" y="2352"/>
              <a:ext cx="528" cy="233"/>
            </a:xfrm>
            <a:prstGeom prst="rect">
              <a:avLst/>
            </a:prstGeom>
            <a:noFill/>
            <a:ln w="9525">
              <a:noFill/>
              <a:miter lim="800000"/>
              <a:headEnd/>
              <a:tailEnd/>
            </a:ln>
          </p:spPr>
          <p:txBody>
            <a:bodyPr lIns="0" tIns="0" rIns="0" bIns="0">
              <a:spAutoFit/>
            </a:bodyPr>
            <a:lstStyle/>
            <a:p>
              <a:pPr algn="ctr">
                <a:defRPr/>
              </a:pPr>
              <a:r>
                <a:rPr lang="en-US" sz="1200">
                  <a:solidFill>
                    <a:srgbClr val="333399"/>
                  </a:solidFill>
                  <a:effectLst>
                    <a:outerShdw blurRad="38100" dist="38100" dir="2700000" algn="tl">
                      <a:srgbClr val="000000">
                        <a:alpha val="43137"/>
                      </a:srgbClr>
                    </a:outerShdw>
                  </a:effectLst>
                  <a:latin typeface="Tahoma" pitchFamily="34" charset="0"/>
                </a:rPr>
                <a:t>Business Climate </a:t>
              </a:r>
              <a:endParaRPr lang="en-US" sz="1200">
                <a:effectLst>
                  <a:outerShdw blurRad="38100" dist="38100" dir="2700000" algn="tl">
                    <a:srgbClr val="000000">
                      <a:alpha val="43137"/>
                    </a:srgbClr>
                  </a:outerShdw>
                </a:effectLst>
                <a:latin typeface="Tahoma" pitchFamily="34" charset="0"/>
              </a:endParaRPr>
            </a:p>
          </p:txBody>
        </p:sp>
        <p:sp>
          <p:nvSpPr>
            <p:cNvPr id="357420" name="Rectangle 44"/>
            <p:cNvSpPr>
              <a:spLocks noChangeArrowheads="1"/>
            </p:cNvSpPr>
            <p:nvPr/>
          </p:nvSpPr>
          <p:spPr bwMode="auto">
            <a:xfrm>
              <a:off x="2448" y="2381"/>
              <a:ext cx="528" cy="116"/>
            </a:xfrm>
            <a:prstGeom prst="rect">
              <a:avLst/>
            </a:prstGeom>
            <a:noFill/>
            <a:ln w="9525">
              <a:noFill/>
              <a:miter lim="800000"/>
              <a:headEnd/>
              <a:tailEnd/>
            </a:ln>
          </p:spPr>
          <p:txBody>
            <a:bodyPr lIns="0" tIns="0" rIns="0" bIns="0">
              <a:spAutoFit/>
            </a:bodyPr>
            <a:lstStyle/>
            <a:p>
              <a:pPr algn="ctr">
                <a:defRPr/>
              </a:pPr>
              <a:r>
                <a:rPr lang="en-US" sz="1200">
                  <a:solidFill>
                    <a:srgbClr val="333399"/>
                  </a:solidFill>
                  <a:effectLst>
                    <a:outerShdw blurRad="38100" dist="38100" dir="2700000" algn="tl">
                      <a:srgbClr val="000000">
                        <a:alpha val="43137"/>
                      </a:srgbClr>
                    </a:outerShdw>
                  </a:effectLst>
                  <a:latin typeface="Tahoma" pitchFamily="34" charset="0"/>
                </a:rPr>
                <a:t>Financing</a:t>
              </a:r>
              <a:endParaRPr lang="en-US" sz="1200">
                <a:effectLst>
                  <a:outerShdw blurRad="38100" dist="38100" dir="2700000" algn="tl">
                    <a:srgbClr val="000000">
                      <a:alpha val="43137"/>
                    </a:srgbClr>
                  </a:outerShdw>
                </a:effectLst>
                <a:latin typeface="Tahoma" pitchFamily="34" charset="0"/>
              </a:endParaRPr>
            </a:p>
          </p:txBody>
        </p:sp>
        <p:sp>
          <p:nvSpPr>
            <p:cNvPr id="357421" name="Rectangle 45"/>
            <p:cNvSpPr>
              <a:spLocks noChangeArrowheads="1"/>
            </p:cNvSpPr>
            <p:nvPr/>
          </p:nvSpPr>
          <p:spPr bwMode="auto">
            <a:xfrm>
              <a:off x="2400" y="2688"/>
              <a:ext cx="672" cy="233"/>
            </a:xfrm>
            <a:prstGeom prst="rect">
              <a:avLst/>
            </a:prstGeom>
            <a:noFill/>
            <a:ln w="9525">
              <a:noFill/>
              <a:miter lim="800000"/>
              <a:headEnd/>
              <a:tailEnd/>
            </a:ln>
          </p:spPr>
          <p:txBody>
            <a:bodyPr lIns="0" tIns="0" rIns="0" bIns="0">
              <a:spAutoFit/>
            </a:bodyPr>
            <a:lstStyle/>
            <a:p>
              <a:pPr algn="ctr">
                <a:defRPr/>
              </a:pPr>
              <a:r>
                <a:rPr lang="en-US" sz="1200">
                  <a:solidFill>
                    <a:srgbClr val="333399"/>
                  </a:solidFill>
                  <a:effectLst>
                    <a:outerShdw blurRad="38100" dist="38100" dir="2700000" algn="tl">
                      <a:srgbClr val="000000">
                        <a:alpha val="43137"/>
                      </a:srgbClr>
                    </a:outerShdw>
                  </a:effectLst>
                  <a:latin typeface="Tahoma" pitchFamily="34" charset="0"/>
                </a:rPr>
                <a:t>Physical Infrastructure</a:t>
              </a:r>
              <a:endParaRPr lang="en-US" sz="1200">
                <a:effectLst>
                  <a:outerShdw blurRad="38100" dist="38100" dir="2700000" algn="tl">
                    <a:srgbClr val="000000">
                      <a:alpha val="43137"/>
                    </a:srgbClr>
                  </a:outerShdw>
                </a:effectLst>
                <a:latin typeface="Tahoma" pitchFamily="34" charset="0"/>
              </a:endParaRPr>
            </a:p>
          </p:txBody>
        </p:sp>
        <p:sp>
          <p:nvSpPr>
            <p:cNvPr id="357422" name="Rectangle 46"/>
            <p:cNvSpPr>
              <a:spLocks noChangeArrowheads="1"/>
            </p:cNvSpPr>
            <p:nvPr/>
          </p:nvSpPr>
          <p:spPr bwMode="auto">
            <a:xfrm>
              <a:off x="3312" y="2736"/>
              <a:ext cx="672" cy="233"/>
            </a:xfrm>
            <a:prstGeom prst="rect">
              <a:avLst/>
            </a:prstGeom>
            <a:noFill/>
            <a:ln w="9525">
              <a:noFill/>
              <a:miter lim="800000"/>
              <a:headEnd/>
              <a:tailEnd/>
            </a:ln>
          </p:spPr>
          <p:txBody>
            <a:bodyPr lIns="0" tIns="0" rIns="0" bIns="0">
              <a:spAutoFit/>
            </a:bodyPr>
            <a:lstStyle/>
            <a:p>
              <a:pPr algn="ctr">
                <a:defRPr/>
              </a:pPr>
              <a:r>
                <a:rPr lang="en-US" sz="1200">
                  <a:solidFill>
                    <a:srgbClr val="333399"/>
                  </a:solidFill>
                  <a:effectLst>
                    <a:outerShdw blurRad="38100" dist="38100" dir="2700000" algn="tl">
                      <a:srgbClr val="000000">
                        <a:alpha val="43137"/>
                      </a:srgbClr>
                    </a:outerShdw>
                  </a:effectLst>
                  <a:latin typeface="Tahoma" pitchFamily="34" charset="0"/>
                </a:rPr>
                <a:t>Quality of Life &amp; Social Capital</a:t>
              </a:r>
              <a:endParaRPr lang="en-US" sz="1200">
                <a:effectLst>
                  <a:outerShdw blurRad="38100" dist="38100" dir="2700000" algn="tl">
                    <a:srgbClr val="000000">
                      <a:alpha val="43137"/>
                    </a:srgbClr>
                  </a:outerShdw>
                </a:effectLst>
                <a:latin typeface="Tahoma" pitchFamily="34" charset="0"/>
              </a:endParaRPr>
            </a:p>
          </p:txBody>
        </p:sp>
        <p:sp>
          <p:nvSpPr>
            <p:cNvPr id="357423" name="Rectangle 47"/>
            <p:cNvSpPr>
              <a:spLocks noChangeArrowheads="1"/>
            </p:cNvSpPr>
            <p:nvPr/>
          </p:nvSpPr>
          <p:spPr bwMode="auto">
            <a:xfrm>
              <a:off x="1632" y="2765"/>
              <a:ext cx="528" cy="116"/>
            </a:xfrm>
            <a:prstGeom prst="rect">
              <a:avLst/>
            </a:prstGeom>
            <a:noFill/>
            <a:ln w="9525">
              <a:noFill/>
              <a:miter lim="800000"/>
              <a:headEnd/>
              <a:tailEnd/>
            </a:ln>
          </p:spPr>
          <p:txBody>
            <a:bodyPr lIns="0" tIns="0" rIns="0" bIns="0">
              <a:spAutoFit/>
            </a:bodyPr>
            <a:lstStyle/>
            <a:p>
              <a:pPr algn="ctr">
                <a:defRPr/>
              </a:pPr>
              <a:r>
                <a:rPr lang="en-US" sz="1200">
                  <a:solidFill>
                    <a:srgbClr val="333399"/>
                  </a:solidFill>
                  <a:effectLst>
                    <a:outerShdw blurRad="38100" dist="38100" dir="2700000" algn="tl">
                      <a:srgbClr val="000000">
                        <a:alpha val="43137"/>
                      </a:srgbClr>
                    </a:outerShdw>
                  </a:effectLst>
                  <a:latin typeface="Tahoma" pitchFamily="34" charset="0"/>
                </a:rPr>
                <a:t>Technology</a:t>
              </a:r>
              <a:endParaRPr lang="en-US" sz="1200">
                <a:effectLst>
                  <a:outerShdw blurRad="38100" dist="38100" dir="2700000" algn="tl">
                    <a:srgbClr val="000000">
                      <a:alpha val="43137"/>
                    </a:srgbClr>
                  </a:outerShdw>
                </a:effectLst>
                <a:latin typeface="Tahoma" pitchFamily="34" charset="0"/>
              </a:endParaRPr>
            </a:p>
          </p:txBody>
        </p:sp>
      </p:grpSp>
      <p:sp>
        <p:nvSpPr>
          <p:cNvPr id="357424" name="Text Box 48"/>
          <p:cNvSpPr txBox="1">
            <a:spLocks noChangeArrowheads="1"/>
          </p:cNvSpPr>
          <p:nvPr/>
        </p:nvSpPr>
        <p:spPr bwMode="auto">
          <a:xfrm>
            <a:off x="7086600" y="5105400"/>
            <a:ext cx="3124200" cy="381000"/>
          </a:xfrm>
          <a:prstGeom prst="rect">
            <a:avLst/>
          </a:prstGeom>
          <a:noFill/>
          <a:ln w="9525">
            <a:noFill/>
            <a:miter lim="800000"/>
            <a:headEnd/>
            <a:tailEnd/>
          </a:ln>
        </p:spPr>
        <p:txBody>
          <a:bodyPr lIns="70780" tIns="35390" rIns="70780" bIns="35390"/>
          <a:lstStyle/>
          <a:p>
            <a:pPr eaLnBrk="0" hangingPunct="0">
              <a:defRPr/>
            </a:pPr>
            <a:r>
              <a:rPr lang="en-US" sz="1600" b="1">
                <a:solidFill>
                  <a:srgbClr val="000099"/>
                </a:solidFill>
                <a:effectLst>
                  <a:outerShdw blurRad="38100" dist="38100" dir="2700000" algn="tl">
                    <a:srgbClr val="000000">
                      <a:alpha val="43137"/>
                    </a:srgbClr>
                  </a:outerShdw>
                </a:effectLst>
                <a:latin typeface="Tahoma" pitchFamily="34" charset="0"/>
              </a:rPr>
              <a:t>26 Cluster-Specific Initiatives</a:t>
            </a:r>
            <a:endParaRPr lang="en-US" sz="1600" b="1">
              <a:solidFill>
                <a:srgbClr val="000099"/>
              </a:solidFill>
              <a:effectLst>
                <a:outerShdw blurRad="38100" dist="38100" dir="2700000" algn="tl">
                  <a:srgbClr val="000000">
                    <a:alpha val="43137"/>
                  </a:srgbClr>
                </a:outerShdw>
              </a:effectLst>
            </a:endParaRPr>
          </a:p>
        </p:txBody>
      </p:sp>
      <p:grpSp>
        <p:nvGrpSpPr>
          <p:cNvPr id="78857" name="Group 67"/>
          <p:cNvGrpSpPr>
            <a:grpSpLocks/>
          </p:cNvGrpSpPr>
          <p:nvPr/>
        </p:nvGrpSpPr>
        <p:grpSpPr bwMode="auto">
          <a:xfrm>
            <a:off x="685800" y="5105400"/>
            <a:ext cx="6858000" cy="914400"/>
            <a:chOff x="432" y="3216"/>
            <a:chExt cx="4320" cy="576"/>
          </a:xfrm>
        </p:grpSpPr>
        <p:grpSp>
          <p:nvGrpSpPr>
            <p:cNvPr id="78862" name="Group 51"/>
            <p:cNvGrpSpPr>
              <a:grpSpLocks/>
            </p:cNvGrpSpPr>
            <p:nvPr/>
          </p:nvGrpSpPr>
          <p:grpSpPr bwMode="auto">
            <a:xfrm>
              <a:off x="432" y="3216"/>
              <a:ext cx="4320" cy="576"/>
              <a:chOff x="720" y="3216"/>
              <a:chExt cx="4320" cy="480"/>
            </a:xfrm>
          </p:grpSpPr>
          <p:sp>
            <p:nvSpPr>
              <p:cNvPr id="357428" name="Freeform 52"/>
              <p:cNvSpPr>
                <a:spLocks/>
              </p:cNvSpPr>
              <p:nvPr/>
            </p:nvSpPr>
            <p:spPr bwMode="auto">
              <a:xfrm>
                <a:off x="834" y="3256"/>
                <a:ext cx="4206" cy="440"/>
              </a:xfrm>
              <a:custGeom>
                <a:avLst/>
                <a:gdLst/>
                <a:ahLst/>
                <a:cxnLst>
                  <a:cxn ang="0">
                    <a:pos x="0" y="669"/>
                  </a:cxn>
                  <a:cxn ang="0">
                    <a:pos x="515" y="0"/>
                  </a:cxn>
                  <a:cxn ang="0">
                    <a:pos x="3415" y="0"/>
                  </a:cxn>
                  <a:cxn ang="0">
                    <a:pos x="3929" y="669"/>
                  </a:cxn>
                  <a:cxn ang="0">
                    <a:pos x="0" y="669"/>
                  </a:cxn>
                </a:cxnLst>
                <a:rect l="0" t="0" r="r" b="b"/>
                <a:pathLst>
                  <a:path w="3929" h="669">
                    <a:moveTo>
                      <a:pt x="0" y="669"/>
                    </a:moveTo>
                    <a:lnTo>
                      <a:pt x="515" y="0"/>
                    </a:lnTo>
                    <a:lnTo>
                      <a:pt x="3415" y="0"/>
                    </a:lnTo>
                    <a:lnTo>
                      <a:pt x="3929" y="669"/>
                    </a:lnTo>
                    <a:lnTo>
                      <a:pt x="0" y="669"/>
                    </a:lnTo>
                    <a:close/>
                  </a:path>
                </a:pathLst>
              </a:custGeom>
              <a:solidFill>
                <a:srgbClr val="333399"/>
              </a:solidFill>
              <a:ln w="9525">
                <a:noFill/>
                <a:round/>
                <a:headEnd/>
                <a:tailEnd/>
              </a:ln>
            </p:spPr>
            <p:txBody>
              <a:bodyPr/>
              <a:lstStyle/>
              <a:p>
                <a:pPr eaLnBrk="0" hangingPunct="0">
                  <a:defRPr/>
                </a:pPr>
                <a:endParaRPr lang="en-US" sz="2400">
                  <a:effectLst>
                    <a:outerShdw blurRad="38100" dist="38100" dir="2700000" algn="tl">
                      <a:srgbClr val="000000">
                        <a:alpha val="43137"/>
                      </a:srgbClr>
                    </a:outerShdw>
                  </a:effectLst>
                </a:endParaRPr>
              </a:p>
            </p:txBody>
          </p:sp>
          <p:sp>
            <p:nvSpPr>
              <p:cNvPr id="357429" name="Freeform 53"/>
              <p:cNvSpPr>
                <a:spLocks/>
              </p:cNvSpPr>
              <p:nvPr/>
            </p:nvSpPr>
            <p:spPr bwMode="auto">
              <a:xfrm>
                <a:off x="720" y="3216"/>
                <a:ext cx="4215" cy="439"/>
              </a:xfrm>
              <a:custGeom>
                <a:avLst/>
                <a:gdLst/>
                <a:ahLst/>
                <a:cxnLst>
                  <a:cxn ang="0">
                    <a:pos x="0" y="668"/>
                  </a:cxn>
                  <a:cxn ang="0">
                    <a:pos x="515" y="0"/>
                  </a:cxn>
                  <a:cxn ang="0">
                    <a:pos x="3422" y="0"/>
                  </a:cxn>
                  <a:cxn ang="0">
                    <a:pos x="3938" y="668"/>
                  </a:cxn>
                  <a:cxn ang="0">
                    <a:pos x="0" y="668"/>
                  </a:cxn>
                </a:cxnLst>
                <a:rect l="0" t="0" r="r" b="b"/>
                <a:pathLst>
                  <a:path w="3938" h="668">
                    <a:moveTo>
                      <a:pt x="0" y="668"/>
                    </a:moveTo>
                    <a:lnTo>
                      <a:pt x="515" y="0"/>
                    </a:lnTo>
                    <a:lnTo>
                      <a:pt x="3422" y="0"/>
                    </a:lnTo>
                    <a:lnTo>
                      <a:pt x="3938" y="668"/>
                    </a:lnTo>
                    <a:lnTo>
                      <a:pt x="0" y="668"/>
                    </a:lnTo>
                    <a:close/>
                  </a:path>
                </a:pathLst>
              </a:custGeom>
              <a:solidFill>
                <a:srgbClr val="CC99FF"/>
              </a:solidFill>
              <a:ln w="9525">
                <a:noFill/>
                <a:round/>
                <a:headEnd/>
                <a:tailEnd/>
              </a:ln>
            </p:spPr>
            <p:txBody>
              <a:bodyPr/>
              <a:lstStyle/>
              <a:p>
                <a:pPr eaLnBrk="0" hangingPunct="0">
                  <a:defRPr/>
                </a:pPr>
                <a:endParaRPr lang="en-US" sz="2400">
                  <a:effectLst>
                    <a:outerShdw blurRad="38100" dist="38100" dir="2700000" algn="tl">
                      <a:srgbClr val="000000">
                        <a:alpha val="43137"/>
                      </a:srgbClr>
                    </a:outerShdw>
                  </a:effectLst>
                </a:endParaRPr>
              </a:p>
            </p:txBody>
          </p:sp>
        </p:grpSp>
        <p:sp>
          <p:nvSpPr>
            <p:cNvPr id="357430" name="Rectangle 54"/>
            <p:cNvSpPr>
              <a:spLocks noChangeArrowheads="1"/>
            </p:cNvSpPr>
            <p:nvPr/>
          </p:nvSpPr>
          <p:spPr bwMode="auto">
            <a:xfrm>
              <a:off x="1488" y="3360"/>
              <a:ext cx="1760" cy="204"/>
            </a:xfrm>
            <a:prstGeom prst="rect">
              <a:avLst/>
            </a:prstGeom>
            <a:noFill/>
            <a:ln w="9525">
              <a:noFill/>
              <a:miter lim="800000"/>
              <a:headEnd/>
              <a:tailEnd/>
            </a:ln>
          </p:spPr>
          <p:txBody>
            <a:bodyPr wrap="none" lIns="0" tIns="0" rIns="0" bIns="0">
              <a:spAutoFit/>
            </a:bodyPr>
            <a:lstStyle/>
            <a:p>
              <a:pPr>
                <a:defRPr/>
              </a:pPr>
              <a:r>
                <a:rPr lang="en-US" sz="2100" b="1" dirty="0">
                  <a:solidFill>
                    <a:srgbClr val="333399"/>
                  </a:solidFill>
                  <a:effectLst>
                    <a:outerShdw blurRad="38100" dist="38100" dir="2700000" algn="tl">
                      <a:srgbClr val="000000">
                        <a:alpha val="43137"/>
                      </a:srgbClr>
                    </a:outerShdw>
                  </a:effectLst>
                </a:rPr>
                <a:t>Organizational Structure</a:t>
              </a:r>
              <a:endParaRPr lang="en-US" dirty="0">
                <a:effectLst>
                  <a:outerShdw blurRad="38100" dist="38100" dir="2700000" algn="tl">
                    <a:srgbClr val="000000">
                      <a:alpha val="43137"/>
                    </a:srgbClr>
                  </a:outerShdw>
                </a:effectLst>
              </a:endParaRPr>
            </a:p>
          </p:txBody>
        </p:sp>
      </p:grpSp>
      <p:sp>
        <p:nvSpPr>
          <p:cNvPr id="357431" name="Rectangle 55"/>
          <p:cNvSpPr>
            <a:spLocks noChangeArrowheads="1"/>
          </p:cNvSpPr>
          <p:nvPr/>
        </p:nvSpPr>
        <p:spPr bwMode="auto">
          <a:xfrm>
            <a:off x="6858000" y="5181600"/>
            <a:ext cx="1828800" cy="290513"/>
          </a:xfrm>
          <a:prstGeom prst="rect">
            <a:avLst/>
          </a:prstGeom>
          <a:noFill/>
          <a:ln w="9525">
            <a:noFill/>
            <a:miter lim="800000"/>
            <a:headEnd/>
            <a:tailEnd/>
          </a:ln>
          <a:effectLst/>
        </p:spPr>
        <p:txBody>
          <a:bodyPr>
            <a:spAutoFit/>
          </a:bodyPr>
          <a:lstStyle/>
          <a:p>
            <a:pPr>
              <a:defRPr/>
            </a:pPr>
            <a:endParaRPr lang="es-AR" sz="1300">
              <a:effectLst>
                <a:outerShdw blurRad="38100" dist="38100" dir="2700000" algn="tl">
                  <a:srgbClr val="000000">
                    <a:alpha val="43137"/>
                  </a:srgbClr>
                </a:outerShdw>
              </a:effectLst>
              <a:latin typeface="Tahoma" pitchFamily="34" charset="0"/>
            </a:endParaRPr>
          </a:p>
        </p:txBody>
      </p:sp>
      <p:sp>
        <p:nvSpPr>
          <p:cNvPr id="78859" name="Text Box 56"/>
          <p:cNvSpPr txBox="1">
            <a:spLocks noChangeArrowheads="1"/>
          </p:cNvSpPr>
          <p:nvPr/>
        </p:nvSpPr>
        <p:spPr bwMode="auto">
          <a:xfrm>
            <a:off x="0" y="1600200"/>
            <a:ext cx="2057400" cy="685800"/>
          </a:xfrm>
          <a:prstGeom prst="rect">
            <a:avLst/>
          </a:prstGeom>
          <a:noFill/>
          <a:ln w="9525">
            <a:noFill/>
            <a:miter lim="800000"/>
            <a:headEnd/>
            <a:tailEnd/>
          </a:ln>
        </p:spPr>
        <p:txBody>
          <a:bodyPr lIns="70780" tIns="35390" rIns="70780" bIns="35390"/>
          <a:lstStyle/>
          <a:p>
            <a:pPr eaLnBrk="0" hangingPunct="0"/>
            <a:r>
              <a:rPr lang="en-US" sz="1600" b="1" i="1">
                <a:solidFill>
                  <a:srgbClr val="005400"/>
                </a:solidFill>
                <a:latin typeface="Tahoma" pitchFamily="34" charset="0"/>
              </a:rPr>
              <a:t>How do we organize for implementation?</a:t>
            </a:r>
            <a:endParaRPr lang="en-US" sz="1600" b="1" i="1">
              <a:solidFill>
                <a:srgbClr val="005400"/>
              </a:solidFill>
            </a:endParaRPr>
          </a:p>
        </p:txBody>
      </p:sp>
      <p:sp>
        <p:nvSpPr>
          <p:cNvPr id="357384" name="Text Box 8"/>
          <p:cNvSpPr txBox="1">
            <a:spLocks noChangeArrowheads="1"/>
          </p:cNvSpPr>
          <p:nvPr/>
        </p:nvSpPr>
        <p:spPr bwMode="auto">
          <a:xfrm>
            <a:off x="6096000" y="1905000"/>
            <a:ext cx="3048000" cy="3352800"/>
          </a:xfrm>
          <a:prstGeom prst="rect">
            <a:avLst/>
          </a:prstGeom>
          <a:noFill/>
          <a:ln w="9525">
            <a:noFill/>
            <a:miter lim="800000"/>
            <a:headEnd/>
            <a:tailEnd/>
          </a:ln>
        </p:spPr>
        <p:txBody>
          <a:bodyPr lIns="70780" tIns="35390" rIns="70780" bIns="35390"/>
          <a:lstStyle/>
          <a:p>
            <a:pPr marL="342900" indent="-342900" eaLnBrk="0" hangingPunct="0">
              <a:spcBef>
                <a:spcPct val="10000"/>
              </a:spcBef>
              <a:defRPr/>
            </a:pPr>
            <a:r>
              <a:rPr lang="en-US" sz="1600" b="1" dirty="0">
                <a:effectLst>
                  <a:outerShdw blurRad="38100" dist="38100" dir="2700000" algn="tl">
                    <a:srgbClr val="C0C0C0"/>
                  </a:outerShdw>
                </a:effectLst>
                <a:latin typeface="Tahoma" pitchFamily="34" charset="0"/>
              </a:rPr>
              <a:t>Foundation Initiatives:</a:t>
            </a:r>
          </a:p>
          <a:p>
            <a:pPr marL="342900" indent="-342900" eaLnBrk="0" hangingPunct="0">
              <a:spcBef>
                <a:spcPct val="10000"/>
              </a:spcBef>
              <a:buFontTx/>
              <a:buAutoNum type="arabicPeriod"/>
              <a:defRPr/>
            </a:pPr>
            <a:r>
              <a:rPr lang="en-US" sz="1400" dirty="0">
                <a:effectLst>
                  <a:outerShdw blurRad="38100" dist="38100" dir="2700000" algn="tl">
                    <a:srgbClr val="C0C0C0"/>
                  </a:outerShdw>
                </a:effectLst>
                <a:latin typeface="Tahoma" pitchFamily="34" charset="0"/>
              </a:rPr>
              <a:t>Improve technology transfer</a:t>
            </a:r>
          </a:p>
          <a:p>
            <a:pPr marL="342900" indent="-342900" eaLnBrk="0" hangingPunct="0">
              <a:spcBef>
                <a:spcPct val="10000"/>
              </a:spcBef>
              <a:buFontTx/>
              <a:buAutoNum type="arabicPeriod"/>
              <a:defRPr/>
            </a:pPr>
            <a:r>
              <a:rPr lang="en-US" sz="1400" dirty="0">
                <a:effectLst>
                  <a:outerShdw blurRad="38100" dist="38100" dir="2700000" algn="tl">
                    <a:srgbClr val="C0C0C0"/>
                  </a:outerShdw>
                </a:effectLst>
                <a:latin typeface="Tahoma" pitchFamily="34" charset="0"/>
              </a:rPr>
              <a:t>Nurture entrepreneurs and small businesses</a:t>
            </a:r>
          </a:p>
          <a:p>
            <a:pPr marL="342900" indent="-342900" eaLnBrk="0" hangingPunct="0">
              <a:spcBef>
                <a:spcPct val="10000"/>
              </a:spcBef>
              <a:buFontTx/>
              <a:buAutoNum type="arabicPeriod"/>
              <a:defRPr/>
            </a:pPr>
            <a:r>
              <a:rPr lang="en-US" sz="1400" dirty="0">
                <a:effectLst>
                  <a:outerShdw blurRad="38100" dist="38100" dir="2700000" algn="tl">
                    <a:srgbClr val="C0C0C0"/>
                  </a:outerShdw>
                </a:effectLst>
                <a:latin typeface="Tahoma" pitchFamily="34" charset="0"/>
              </a:rPr>
              <a:t>Ensure a well-educated, adaptable, and entrepreneurial workforce </a:t>
            </a:r>
          </a:p>
          <a:p>
            <a:pPr marL="342900" indent="-342900" eaLnBrk="0" hangingPunct="0">
              <a:spcBef>
                <a:spcPct val="10000"/>
              </a:spcBef>
              <a:buFontTx/>
              <a:buAutoNum type="arabicPeriod"/>
              <a:defRPr/>
            </a:pPr>
            <a:r>
              <a:rPr lang="en-US" sz="1400" dirty="0">
                <a:effectLst>
                  <a:outerShdw blurRad="38100" dist="38100" dir="2700000" algn="tl">
                    <a:srgbClr val="C0C0C0"/>
                  </a:outerShdw>
                </a:effectLst>
                <a:latin typeface="Tahoma" pitchFamily="34" charset="0"/>
              </a:rPr>
              <a:t>Implement pro-competitive tax reforms</a:t>
            </a:r>
          </a:p>
          <a:p>
            <a:pPr marL="342900" indent="-342900" eaLnBrk="0" hangingPunct="0">
              <a:spcBef>
                <a:spcPct val="10000"/>
              </a:spcBef>
              <a:buFontTx/>
              <a:buAutoNum type="arabicPeriod"/>
              <a:defRPr/>
            </a:pPr>
            <a:r>
              <a:rPr lang="en-US" sz="1400" dirty="0">
                <a:effectLst>
                  <a:outerShdw blurRad="38100" dist="38100" dir="2700000" algn="tl">
                    <a:srgbClr val="C0C0C0"/>
                  </a:outerShdw>
                </a:effectLst>
                <a:latin typeface="Tahoma" pitchFamily="34" charset="0"/>
              </a:rPr>
              <a:t>Build an effective transportation system</a:t>
            </a:r>
          </a:p>
          <a:p>
            <a:pPr marL="342900" indent="-342900" eaLnBrk="0" hangingPunct="0">
              <a:spcBef>
                <a:spcPct val="10000"/>
              </a:spcBef>
              <a:buFontTx/>
              <a:buAutoNum type="arabicPeriod"/>
              <a:defRPr/>
            </a:pPr>
            <a:r>
              <a:rPr lang="en-US" sz="1400" dirty="0">
                <a:effectLst>
                  <a:outerShdw blurRad="38100" dist="38100" dir="2700000" algn="tl">
                    <a:srgbClr val="C0C0C0"/>
                  </a:outerShdw>
                </a:effectLst>
                <a:latin typeface="Tahoma" pitchFamily="34" charset="0"/>
              </a:rPr>
              <a:t>Support a robust civic, artistic and cultural community</a:t>
            </a:r>
          </a:p>
        </p:txBody>
      </p:sp>
      <p:sp>
        <p:nvSpPr>
          <p:cNvPr id="78861" name="Rectangle 2"/>
          <p:cNvSpPr txBox="1">
            <a:spLocks noChangeArrowheads="1"/>
          </p:cNvSpPr>
          <p:nvPr/>
        </p:nvSpPr>
        <p:spPr bwMode="auto">
          <a:xfrm>
            <a:off x="33338" y="93663"/>
            <a:ext cx="7315200" cy="1176337"/>
          </a:xfrm>
          <a:prstGeom prst="rect">
            <a:avLst/>
          </a:prstGeom>
          <a:noFill/>
          <a:ln w="12700">
            <a:noFill/>
            <a:miter lim="800000"/>
            <a:headEnd/>
            <a:tailEnd/>
          </a:ln>
        </p:spPr>
        <p:txBody>
          <a:bodyPr lIns="90488" tIns="44450" rIns="90488" bIns="44450"/>
          <a:lstStyle/>
          <a:p>
            <a:pPr marL="403225" indent="-403225" eaLnBrk="0" hangingPunct="0">
              <a:spcBef>
                <a:spcPct val="20000"/>
              </a:spcBef>
              <a:buClr>
                <a:schemeClr val="accent2"/>
              </a:buClr>
              <a:buSzPct val="100000"/>
              <a:buFont typeface="Wingdings" pitchFamily="2" charset="2"/>
              <a:buNone/>
            </a:pPr>
            <a:r>
              <a:rPr lang="en-US" sz="2400" b="1"/>
              <a:t>Strategy for Seattle and Puget Sound Region </a:t>
            </a:r>
            <a:r>
              <a:rPr lang="en-US" b="1"/>
              <a:t>– Cross-cutting and cluster initiatives updated each year </a:t>
            </a:r>
            <a:endParaRPr lang="en-US" sz="2400" b="1"/>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Number Placeholder 3"/>
          <p:cNvSpPr>
            <a:spLocks noGrp="1"/>
          </p:cNvSpPr>
          <p:nvPr>
            <p:ph type="sldNum" sz="quarter" idx="10"/>
          </p:nvPr>
        </p:nvSpPr>
        <p:spPr>
          <a:noFill/>
        </p:spPr>
        <p:txBody>
          <a:bodyPr/>
          <a:lstStyle/>
          <a:p>
            <a:fld id="{1C8F8BE0-FCB2-41F3-8F12-7FDFD11FE5B1}" type="slidenum">
              <a:rPr lang="en-US" smtClean="0">
                <a:latin typeface="Arial" charset="0"/>
              </a:rPr>
              <a:pPr/>
              <a:t>42</a:t>
            </a:fld>
            <a:endParaRPr lang="en-US" smtClean="0">
              <a:latin typeface="Arial" charset="0"/>
            </a:endParaRPr>
          </a:p>
        </p:txBody>
      </p:sp>
      <p:sp>
        <p:nvSpPr>
          <p:cNvPr id="79874" name="Rectangle 2"/>
          <p:cNvSpPr>
            <a:spLocks noGrp="1" noChangeArrowheads="1"/>
          </p:cNvSpPr>
          <p:nvPr>
            <p:ph type="title"/>
          </p:nvPr>
        </p:nvSpPr>
        <p:spPr/>
        <p:txBody>
          <a:bodyPr/>
          <a:lstStyle/>
          <a:p>
            <a:pPr eaLnBrk="1" hangingPunct="1"/>
            <a:r>
              <a:rPr lang="en-US" smtClean="0"/>
              <a:t>Phase I – Situational Analysis Report</a:t>
            </a:r>
          </a:p>
        </p:txBody>
      </p:sp>
      <p:sp>
        <p:nvSpPr>
          <p:cNvPr id="79875" name="Rectangle 3"/>
          <p:cNvSpPr>
            <a:spLocks noGrp="1" noChangeArrowheads="1"/>
          </p:cNvSpPr>
          <p:nvPr>
            <p:ph type="body" idx="1"/>
          </p:nvPr>
        </p:nvSpPr>
        <p:spPr/>
        <p:txBody>
          <a:bodyPr/>
          <a:lstStyle/>
          <a:p>
            <a:pPr marL="465138" indent="-465138" eaLnBrk="1" hangingPunct="1">
              <a:buFont typeface="Wingdings" pitchFamily="2" charset="2"/>
              <a:buChar char="Ø"/>
            </a:pPr>
            <a:r>
              <a:rPr lang="en-US" sz="2400" smtClean="0"/>
              <a:t>Data Collection</a:t>
            </a:r>
          </a:p>
          <a:p>
            <a:pPr marL="465138" indent="-465138" eaLnBrk="1" hangingPunct="1">
              <a:buFont typeface="Wingdings" pitchFamily="2" charset="2"/>
              <a:buChar char="Ø"/>
            </a:pPr>
            <a:r>
              <a:rPr lang="en-US" sz="2400" smtClean="0"/>
              <a:t>Economic Profile and Forecast</a:t>
            </a:r>
          </a:p>
          <a:p>
            <a:pPr marL="465138" indent="-465138" eaLnBrk="1" hangingPunct="1">
              <a:buFont typeface="Wingdings" pitchFamily="2" charset="2"/>
              <a:buChar char="Ø"/>
            </a:pPr>
            <a:r>
              <a:rPr lang="en-US" sz="2400" smtClean="0"/>
              <a:t>Alaska's Industry Cluster Portfolio</a:t>
            </a:r>
          </a:p>
          <a:p>
            <a:pPr marL="465138" indent="-465138" eaLnBrk="1" hangingPunct="1">
              <a:buFont typeface="Wingdings" pitchFamily="2" charset="2"/>
              <a:buChar char="Ø"/>
            </a:pPr>
            <a:r>
              <a:rPr lang="en-US" sz="2400" smtClean="0"/>
              <a:t>Competitive Benchmarking</a:t>
            </a:r>
          </a:p>
          <a:p>
            <a:pPr marL="465138" indent="-465138" eaLnBrk="1" hangingPunct="1">
              <a:buFont typeface="Wingdings" pitchFamily="2" charset="2"/>
              <a:buChar char="Ø"/>
            </a:pPr>
            <a:r>
              <a:rPr lang="en-US" sz="2400" smtClean="0"/>
              <a:t>Global Market Opportunities</a:t>
            </a:r>
          </a:p>
          <a:p>
            <a:pPr marL="465138" indent="-465138" eaLnBrk="1" hangingPunct="1">
              <a:buFont typeface="Wingdings" pitchFamily="2" charset="2"/>
              <a:buChar char="Ø"/>
            </a:pPr>
            <a:r>
              <a:rPr lang="en-US" sz="2400" smtClean="0"/>
              <a:t>Analysis of existing economic development objectives and strategies</a:t>
            </a:r>
          </a:p>
          <a:p>
            <a:pPr marL="465138" indent="-465138" eaLnBrk="1" hangingPunct="1">
              <a:buFont typeface="Wingdings" pitchFamily="2" charset="2"/>
              <a:buChar char="Ø"/>
            </a:pPr>
            <a:r>
              <a:rPr lang="en-US" sz="2400" smtClean="0"/>
              <a:t>Assess the strengths and weaknesses of the state’s economic development organizations</a:t>
            </a:r>
          </a:p>
          <a:p>
            <a:pPr marL="465138" indent="-465138" eaLnBrk="1" hangingPunct="1">
              <a:buFont typeface="Wingdings" pitchFamily="2" charset="2"/>
              <a:buChar char="Ø"/>
            </a:pPr>
            <a:r>
              <a:rPr lang="en-US" sz="2400" smtClean="0"/>
              <a:t>Assessment of Entrepreneurship and Business Climate</a:t>
            </a:r>
          </a:p>
          <a:p>
            <a:pPr marL="465138" indent="-465138" eaLnBrk="1" hangingPunct="1">
              <a:buFont typeface="Wingdings" pitchFamily="2" charset="2"/>
              <a:buChar char="Ø"/>
            </a:pPr>
            <a:r>
              <a:rPr lang="en-US" sz="2400" smtClean="0"/>
              <a:t>Final Report - A Path to the Future</a:t>
            </a:r>
          </a:p>
          <a:p>
            <a:pPr marL="465138" indent="-465138" eaLnBrk="1" hangingPunct="1">
              <a:buFontTx/>
              <a:buNone/>
            </a:pPr>
            <a:endParaRPr lang="en-US" sz="2400" smtClean="0"/>
          </a:p>
        </p:txBody>
      </p:sp>
      <p:sp>
        <p:nvSpPr>
          <p:cNvPr id="98309" name="AutoShape 5"/>
          <p:cNvSpPr>
            <a:spLocks noChangeArrowheads="1"/>
          </p:cNvSpPr>
          <p:nvPr/>
        </p:nvSpPr>
        <p:spPr bwMode="auto">
          <a:xfrm rot="-2543055">
            <a:off x="5646738" y="1276350"/>
            <a:ext cx="3197225" cy="777875"/>
          </a:xfrm>
          <a:prstGeom prst="roundRect">
            <a:avLst>
              <a:gd name="adj" fmla="val 16667"/>
            </a:avLst>
          </a:prstGeom>
          <a:gradFill rotWithShape="1">
            <a:gsLst>
              <a:gs pos="0">
                <a:srgbClr val="DDDDDD">
                  <a:alpha val="85001"/>
                </a:srgbClr>
              </a:gs>
              <a:gs pos="100000">
                <a:srgbClr val="DDDDDD">
                  <a:gamma/>
                  <a:tint val="15294"/>
                  <a:invGamma/>
                </a:srgbClr>
              </a:gs>
            </a:gsLst>
            <a:lin ang="2700000" scaled="1"/>
          </a:gradFill>
          <a:ln w="9525" algn="ctr">
            <a:solidFill>
              <a:srgbClr val="C0C0C0"/>
            </a:solidFill>
            <a:round/>
            <a:headEnd/>
            <a:tailEnd/>
          </a:ln>
          <a:effectLst>
            <a:outerShdw dist="35921" dir="2700000" algn="ctr" rotWithShape="0">
              <a:schemeClr val="bg2"/>
            </a:outerShdw>
          </a:effectLst>
        </p:spPr>
        <p:txBody>
          <a:bodyPr anchor="ctr">
            <a:spAutoFit/>
          </a:bodyPr>
          <a:lstStyle/>
          <a:p>
            <a:pPr algn="ctr">
              <a:defRPr/>
            </a:pPr>
            <a:r>
              <a:rPr lang="en-US" sz="2000" b="1" dirty="0">
                <a:latin typeface="Arial" pitchFamily="34" charset="0"/>
              </a:rPr>
              <a:t>Completion on </a:t>
            </a:r>
            <a:br>
              <a:rPr lang="en-US" sz="2000" b="1" dirty="0">
                <a:latin typeface="Arial" pitchFamily="34" charset="0"/>
              </a:rPr>
            </a:br>
            <a:r>
              <a:rPr lang="en-US" sz="2000" b="1" dirty="0">
                <a:latin typeface="Arial" pitchFamily="34" charset="0"/>
              </a:rPr>
              <a:t>January 31, 2010</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Number Placeholder 3"/>
          <p:cNvSpPr>
            <a:spLocks noGrp="1"/>
          </p:cNvSpPr>
          <p:nvPr>
            <p:ph type="sldNum" sz="quarter" idx="10"/>
          </p:nvPr>
        </p:nvSpPr>
        <p:spPr>
          <a:noFill/>
        </p:spPr>
        <p:txBody>
          <a:bodyPr/>
          <a:lstStyle/>
          <a:p>
            <a:fld id="{C9199E53-8328-4037-A92C-A7F1A69C8800}" type="slidenum">
              <a:rPr lang="en-US" smtClean="0">
                <a:latin typeface="Arial" charset="0"/>
              </a:rPr>
              <a:pPr/>
              <a:t>43</a:t>
            </a:fld>
            <a:endParaRPr lang="en-US" smtClean="0">
              <a:latin typeface="Arial" charset="0"/>
            </a:endParaRPr>
          </a:p>
        </p:txBody>
      </p:sp>
      <p:sp>
        <p:nvSpPr>
          <p:cNvPr id="81922" name="Rectangle 2"/>
          <p:cNvSpPr>
            <a:spLocks noGrp="1" noChangeArrowheads="1"/>
          </p:cNvSpPr>
          <p:nvPr>
            <p:ph type="title"/>
          </p:nvPr>
        </p:nvSpPr>
        <p:spPr/>
        <p:txBody>
          <a:bodyPr/>
          <a:lstStyle/>
          <a:p>
            <a:pPr eaLnBrk="1" hangingPunct="1"/>
            <a:r>
              <a:rPr lang="en-US" smtClean="0"/>
              <a:t>Reflecting Alaska’s Regional Differences</a:t>
            </a:r>
          </a:p>
        </p:txBody>
      </p:sp>
      <p:sp>
        <p:nvSpPr>
          <p:cNvPr id="81923" name="Rectangle 3"/>
          <p:cNvSpPr>
            <a:spLocks noGrp="1" noChangeArrowheads="1"/>
          </p:cNvSpPr>
          <p:nvPr>
            <p:ph type="body" idx="1"/>
          </p:nvPr>
        </p:nvSpPr>
        <p:spPr>
          <a:xfrm>
            <a:off x="300038" y="1084263"/>
            <a:ext cx="8543925" cy="1549400"/>
          </a:xfrm>
        </p:spPr>
        <p:txBody>
          <a:bodyPr/>
          <a:lstStyle/>
          <a:p>
            <a:pPr marL="0" indent="0" eaLnBrk="1" hangingPunct="1">
              <a:buFontTx/>
              <a:buNone/>
            </a:pPr>
            <a:r>
              <a:rPr lang="en-US" smtClean="0"/>
              <a:t>While the core focus of the Alaska Forward Initiative is to help us understand what we as Alaskans have to to do together, the Alaska Forward initiative will reflect and report on the regional variations in economic performance and industry cluster structure.</a:t>
            </a:r>
          </a:p>
        </p:txBody>
      </p:sp>
      <p:sp>
        <p:nvSpPr>
          <p:cNvPr id="99333" name="AutoShape 5"/>
          <p:cNvSpPr>
            <a:spLocks noChangeArrowheads="1"/>
          </p:cNvSpPr>
          <p:nvPr/>
        </p:nvSpPr>
        <p:spPr bwMode="auto">
          <a:xfrm>
            <a:off x="2781300" y="2625725"/>
            <a:ext cx="2701925" cy="3092450"/>
          </a:xfrm>
          <a:prstGeom prst="roundRect">
            <a:avLst>
              <a:gd name="adj" fmla="val 16667"/>
            </a:avLst>
          </a:prstGeom>
          <a:gradFill rotWithShape="1">
            <a:gsLst>
              <a:gs pos="0">
                <a:srgbClr val="DDDDDD">
                  <a:alpha val="85001"/>
                </a:srgbClr>
              </a:gs>
              <a:gs pos="100000">
                <a:srgbClr val="DDDDDD">
                  <a:gamma/>
                  <a:tint val="15294"/>
                  <a:invGamma/>
                </a:srgbClr>
              </a:gs>
            </a:gsLst>
            <a:lin ang="2700000" scaled="1"/>
          </a:gradFill>
          <a:ln w="9525" algn="ctr">
            <a:solidFill>
              <a:srgbClr val="C0C0C0"/>
            </a:solidFill>
            <a:round/>
            <a:headEnd/>
            <a:tailEnd/>
          </a:ln>
          <a:effectLst>
            <a:outerShdw dist="35921" dir="2700000" algn="ctr" rotWithShape="0">
              <a:schemeClr val="bg2"/>
            </a:outerShdw>
          </a:effectLst>
        </p:spPr>
        <p:txBody>
          <a:bodyPr anchor="ctr">
            <a:spAutoFit/>
          </a:bodyPr>
          <a:lstStyle/>
          <a:p>
            <a:pPr algn="ctr">
              <a:defRPr/>
            </a:pPr>
            <a:r>
              <a:rPr lang="en-US" b="1">
                <a:latin typeface="Arial" pitchFamily="34" charset="0"/>
              </a:rPr>
              <a:t>Southeast</a:t>
            </a:r>
            <a:endParaRPr lang="en-US" b="1" i="1">
              <a:latin typeface="Arial" pitchFamily="34" charset="0"/>
            </a:endParaRPr>
          </a:p>
          <a:p>
            <a:pPr algn="ctr">
              <a:defRPr/>
            </a:pPr>
            <a:r>
              <a:rPr lang="en-US">
                <a:latin typeface="Arial" pitchFamily="34" charset="0"/>
              </a:rPr>
              <a:t>Haines</a:t>
            </a:r>
          </a:p>
          <a:p>
            <a:pPr algn="ctr">
              <a:defRPr/>
            </a:pPr>
            <a:r>
              <a:rPr lang="en-US">
                <a:latin typeface="Arial" pitchFamily="34" charset="0"/>
              </a:rPr>
              <a:t>Juneau</a:t>
            </a:r>
          </a:p>
          <a:p>
            <a:pPr algn="ctr">
              <a:defRPr/>
            </a:pPr>
            <a:r>
              <a:rPr lang="en-US">
                <a:latin typeface="Arial" pitchFamily="34" charset="0"/>
              </a:rPr>
              <a:t>Ketchikan</a:t>
            </a:r>
          </a:p>
          <a:p>
            <a:pPr algn="ctr">
              <a:defRPr/>
            </a:pPr>
            <a:r>
              <a:rPr lang="en-US">
                <a:latin typeface="Arial" pitchFamily="34" charset="0"/>
              </a:rPr>
              <a:t>Prince of Wales</a:t>
            </a:r>
          </a:p>
          <a:p>
            <a:pPr algn="ctr">
              <a:defRPr/>
            </a:pPr>
            <a:r>
              <a:rPr lang="en-US">
                <a:latin typeface="Arial" pitchFamily="34" charset="0"/>
              </a:rPr>
              <a:t>Sitka</a:t>
            </a:r>
            <a:endParaRPr lang="fr-FR">
              <a:latin typeface="Arial" pitchFamily="34" charset="0"/>
            </a:endParaRPr>
          </a:p>
          <a:p>
            <a:pPr algn="ctr">
              <a:defRPr/>
            </a:pPr>
            <a:r>
              <a:rPr lang="fr-FR">
                <a:latin typeface="Arial" pitchFamily="34" charset="0"/>
              </a:rPr>
              <a:t>Skagway</a:t>
            </a:r>
          </a:p>
          <a:p>
            <a:pPr algn="ctr">
              <a:defRPr/>
            </a:pPr>
            <a:r>
              <a:rPr lang="fr-FR">
                <a:latin typeface="Arial" pitchFamily="34" charset="0"/>
              </a:rPr>
              <a:t>Wrangell</a:t>
            </a:r>
          </a:p>
          <a:p>
            <a:pPr algn="ctr">
              <a:defRPr/>
            </a:pPr>
            <a:r>
              <a:rPr lang="fr-FR">
                <a:latin typeface="Arial" pitchFamily="34" charset="0"/>
              </a:rPr>
              <a:t>Yakutat</a:t>
            </a:r>
            <a:br>
              <a:rPr lang="fr-FR">
                <a:latin typeface="Arial" pitchFamily="34" charset="0"/>
              </a:rPr>
            </a:br>
            <a:endParaRPr lang="en-GB" b="1">
              <a:latin typeface="Arial" pitchFamily="34" charset="0"/>
            </a:endParaRPr>
          </a:p>
        </p:txBody>
      </p:sp>
      <p:sp>
        <p:nvSpPr>
          <p:cNvPr id="99334" name="AutoShape 6"/>
          <p:cNvSpPr>
            <a:spLocks noChangeArrowheads="1"/>
          </p:cNvSpPr>
          <p:nvPr/>
        </p:nvSpPr>
        <p:spPr bwMode="auto">
          <a:xfrm>
            <a:off x="847725" y="5334000"/>
            <a:ext cx="2376488" cy="1014413"/>
          </a:xfrm>
          <a:prstGeom prst="roundRect">
            <a:avLst>
              <a:gd name="adj" fmla="val 16667"/>
            </a:avLst>
          </a:prstGeom>
          <a:gradFill rotWithShape="1">
            <a:gsLst>
              <a:gs pos="0">
                <a:srgbClr val="DDDDDD">
                  <a:alpha val="85001"/>
                </a:srgbClr>
              </a:gs>
              <a:gs pos="100000">
                <a:srgbClr val="DDDDDD">
                  <a:gamma/>
                  <a:tint val="15294"/>
                  <a:invGamma/>
                </a:srgbClr>
              </a:gs>
            </a:gsLst>
            <a:lin ang="2700000" scaled="1"/>
          </a:gradFill>
          <a:ln w="9525" algn="ctr">
            <a:solidFill>
              <a:srgbClr val="C0C0C0"/>
            </a:solidFill>
            <a:round/>
            <a:headEnd/>
            <a:tailEnd/>
          </a:ln>
          <a:effectLst>
            <a:outerShdw dist="35921" dir="2700000" algn="ctr" rotWithShape="0">
              <a:schemeClr val="bg2"/>
            </a:outerShdw>
          </a:effectLst>
        </p:spPr>
        <p:txBody>
          <a:bodyPr anchor="ctr">
            <a:spAutoFit/>
          </a:bodyPr>
          <a:lstStyle/>
          <a:p>
            <a:pPr algn="ctr">
              <a:defRPr/>
            </a:pPr>
            <a:r>
              <a:rPr lang="en-US" b="1">
                <a:latin typeface="Arial" pitchFamily="34" charset="0"/>
              </a:rPr>
              <a:t>Anchorage/ </a:t>
            </a:r>
            <a:br>
              <a:rPr lang="en-US" b="1">
                <a:latin typeface="Arial" pitchFamily="34" charset="0"/>
              </a:rPr>
            </a:br>
            <a:r>
              <a:rPr lang="en-US" b="1">
                <a:latin typeface="Arial" pitchFamily="34" charset="0"/>
              </a:rPr>
              <a:t>Mat-Su</a:t>
            </a:r>
            <a:br>
              <a:rPr lang="en-US" b="1">
                <a:latin typeface="Arial" pitchFamily="34" charset="0"/>
              </a:rPr>
            </a:br>
            <a:endParaRPr lang="en-GB" b="1">
              <a:latin typeface="Arial" pitchFamily="34" charset="0"/>
            </a:endParaRPr>
          </a:p>
        </p:txBody>
      </p:sp>
      <p:sp>
        <p:nvSpPr>
          <p:cNvPr id="99335" name="AutoShape 7"/>
          <p:cNvSpPr>
            <a:spLocks noChangeArrowheads="1"/>
          </p:cNvSpPr>
          <p:nvPr/>
        </p:nvSpPr>
        <p:spPr bwMode="auto">
          <a:xfrm>
            <a:off x="257175" y="2609850"/>
            <a:ext cx="2590800" cy="1014413"/>
          </a:xfrm>
          <a:prstGeom prst="roundRect">
            <a:avLst>
              <a:gd name="adj" fmla="val 16667"/>
            </a:avLst>
          </a:prstGeom>
          <a:gradFill rotWithShape="1">
            <a:gsLst>
              <a:gs pos="0">
                <a:srgbClr val="DDDDDD">
                  <a:alpha val="85001"/>
                </a:srgbClr>
              </a:gs>
              <a:gs pos="100000">
                <a:srgbClr val="DDDDDD">
                  <a:gamma/>
                  <a:tint val="15294"/>
                  <a:invGamma/>
                </a:srgbClr>
              </a:gs>
            </a:gsLst>
            <a:lin ang="2700000" scaled="1"/>
          </a:gradFill>
          <a:ln w="9525" algn="ctr">
            <a:solidFill>
              <a:srgbClr val="C0C0C0"/>
            </a:solidFill>
            <a:round/>
            <a:headEnd/>
            <a:tailEnd/>
          </a:ln>
          <a:effectLst>
            <a:outerShdw dist="35921" dir="2700000" algn="ctr" rotWithShape="0">
              <a:schemeClr val="bg2"/>
            </a:outerShdw>
          </a:effectLst>
        </p:spPr>
        <p:txBody>
          <a:bodyPr anchor="ctr">
            <a:spAutoFit/>
          </a:bodyPr>
          <a:lstStyle/>
          <a:p>
            <a:pPr algn="ctr">
              <a:defRPr/>
            </a:pPr>
            <a:r>
              <a:rPr lang="en-US" b="1">
                <a:latin typeface="Arial" pitchFamily="34" charset="0"/>
              </a:rPr>
              <a:t>Gulf Coast</a:t>
            </a:r>
          </a:p>
          <a:p>
            <a:pPr algn="ctr">
              <a:defRPr/>
            </a:pPr>
            <a:r>
              <a:rPr lang="en-US">
                <a:latin typeface="Arial" pitchFamily="34" charset="0"/>
              </a:rPr>
              <a:t>Kenai</a:t>
            </a:r>
          </a:p>
          <a:p>
            <a:pPr algn="ctr">
              <a:defRPr/>
            </a:pPr>
            <a:r>
              <a:rPr lang="en-US">
                <a:latin typeface="Arial" pitchFamily="34" charset="0"/>
              </a:rPr>
              <a:t>Valdez-Cordova</a:t>
            </a:r>
            <a:endParaRPr lang="en-GB">
              <a:latin typeface="Arial" pitchFamily="34" charset="0"/>
            </a:endParaRPr>
          </a:p>
        </p:txBody>
      </p:sp>
      <p:sp>
        <p:nvSpPr>
          <p:cNvPr id="99336" name="AutoShape 8"/>
          <p:cNvSpPr>
            <a:spLocks noChangeArrowheads="1"/>
          </p:cNvSpPr>
          <p:nvPr/>
        </p:nvSpPr>
        <p:spPr bwMode="auto">
          <a:xfrm>
            <a:off x="4833938" y="2344738"/>
            <a:ext cx="2047875" cy="2205037"/>
          </a:xfrm>
          <a:prstGeom prst="roundRect">
            <a:avLst>
              <a:gd name="adj" fmla="val 16667"/>
            </a:avLst>
          </a:prstGeom>
          <a:gradFill rotWithShape="1">
            <a:gsLst>
              <a:gs pos="0">
                <a:srgbClr val="DDDDDD">
                  <a:alpha val="85001"/>
                </a:srgbClr>
              </a:gs>
              <a:gs pos="100000">
                <a:srgbClr val="DDDDDD">
                  <a:gamma/>
                  <a:tint val="15294"/>
                  <a:invGamma/>
                </a:srgbClr>
              </a:gs>
            </a:gsLst>
            <a:lin ang="2700000" scaled="1"/>
          </a:gradFill>
          <a:ln w="9525" algn="ctr">
            <a:solidFill>
              <a:srgbClr val="C0C0C0"/>
            </a:solidFill>
            <a:round/>
            <a:headEnd/>
            <a:tailEnd/>
          </a:ln>
          <a:effectLst>
            <a:outerShdw dist="35921" dir="2700000" algn="ctr" rotWithShape="0">
              <a:schemeClr val="bg2"/>
            </a:outerShdw>
          </a:effectLst>
        </p:spPr>
        <p:txBody>
          <a:bodyPr anchor="ctr">
            <a:spAutoFit/>
          </a:bodyPr>
          <a:lstStyle/>
          <a:p>
            <a:pPr algn="ctr">
              <a:defRPr/>
            </a:pPr>
            <a:r>
              <a:rPr lang="en-US" b="1">
                <a:latin typeface="Arial" pitchFamily="34" charset="0"/>
              </a:rPr>
              <a:t>Fairbanks</a:t>
            </a:r>
          </a:p>
          <a:p>
            <a:pPr algn="ctr">
              <a:defRPr/>
            </a:pPr>
            <a:r>
              <a:rPr lang="en-US">
                <a:latin typeface="Arial" pitchFamily="34" charset="0"/>
              </a:rPr>
              <a:t>Fairbanks/</a:t>
            </a:r>
            <a:br>
              <a:rPr lang="en-US">
                <a:latin typeface="Arial" pitchFamily="34" charset="0"/>
              </a:rPr>
            </a:br>
            <a:r>
              <a:rPr lang="en-US">
                <a:latin typeface="Arial" pitchFamily="34" charset="0"/>
              </a:rPr>
              <a:t>North Star</a:t>
            </a:r>
          </a:p>
          <a:p>
            <a:pPr algn="ctr">
              <a:defRPr/>
            </a:pPr>
            <a:r>
              <a:rPr lang="en-US">
                <a:latin typeface="Arial" pitchFamily="34" charset="0"/>
              </a:rPr>
              <a:t>Denali</a:t>
            </a:r>
          </a:p>
          <a:p>
            <a:pPr algn="ctr">
              <a:defRPr/>
            </a:pPr>
            <a:r>
              <a:rPr lang="en-US">
                <a:latin typeface="Arial" pitchFamily="34" charset="0"/>
              </a:rPr>
              <a:t>Southeast Fairbanks</a:t>
            </a:r>
            <a:br>
              <a:rPr lang="en-US">
                <a:latin typeface="Arial" pitchFamily="34" charset="0"/>
              </a:rPr>
            </a:br>
            <a:endParaRPr lang="en-GB">
              <a:latin typeface="Arial" pitchFamily="34" charset="0"/>
            </a:endParaRPr>
          </a:p>
        </p:txBody>
      </p:sp>
      <p:sp>
        <p:nvSpPr>
          <p:cNvPr id="99337" name="AutoShape 9"/>
          <p:cNvSpPr>
            <a:spLocks noChangeArrowheads="1"/>
          </p:cNvSpPr>
          <p:nvPr/>
        </p:nvSpPr>
        <p:spPr bwMode="auto">
          <a:xfrm>
            <a:off x="6634163" y="2443163"/>
            <a:ext cx="2209800" cy="1624012"/>
          </a:xfrm>
          <a:prstGeom prst="roundRect">
            <a:avLst>
              <a:gd name="adj" fmla="val 16667"/>
            </a:avLst>
          </a:prstGeom>
          <a:gradFill rotWithShape="1">
            <a:gsLst>
              <a:gs pos="0">
                <a:srgbClr val="DDDDDD">
                  <a:alpha val="85001"/>
                </a:srgbClr>
              </a:gs>
              <a:gs pos="100000">
                <a:srgbClr val="DDDDDD">
                  <a:gamma/>
                  <a:tint val="15294"/>
                  <a:invGamma/>
                </a:srgbClr>
              </a:gs>
            </a:gsLst>
            <a:lin ang="2700000" scaled="1"/>
          </a:gradFill>
          <a:ln w="9525" algn="ctr">
            <a:solidFill>
              <a:srgbClr val="C0C0C0"/>
            </a:solidFill>
            <a:round/>
            <a:headEnd/>
            <a:tailEnd/>
          </a:ln>
          <a:effectLst>
            <a:outerShdw dist="35921" dir="2700000" algn="ctr" rotWithShape="0">
              <a:schemeClr val="bg2"/>
            </a:outerShdw>
          </a:effectLst>
        </p:spPr>
        <p:txBody>
          <a:bodyPr anchor="ctr">
            <a:spAutoFit/>
          </a:bodyPr>
          <a:lstStyle/>
          <a:p>
            <a:pPr algn="ctr">
              <a:defRPr/>
            </a:pPr>
            <a:r>
              <a:rPr lang="en-US" b="1">
                <a:latin typeface="Arial" pitchFamily="34" charset="0"/>
              </a:rPr>
              <a:t>Interior Western</a:t>
            </a:r>
            <a:endParaRPr lang="nb-NO" b="1">
              <a:latin typeface="Arial" pitchFamily="34" charset="0"/>
            </a:endParaRPr>
          </a:p>
          <a:p>
            <a:pPr algn="ctr">
              <a:defRPr/>
            </a:pPr>
            <a:r>
              <a:rPr lang="nb-NO">
                <a:latin typeface="Arial" pitchFamily="34" charset="0"/>
              </a:rPr>
              <a:t>Yukon-Koyukuk</a:t>
            </a:r>
          </a:p>
          <a:p>
            <a:pPr algn="ctr">
              <a:defRPr/>
            </a:pPr>
            <a:r>
              <a:rPr lang="nb-NO">
                <a:latin typeface="Arial" pitchFamily="34" charset="0"/>
              </a:rPr>
              <a:t>Wade Hampton</a:t>
            </a:r>
          </a:p>
          <a:p>
            <a:pPr algn="ctr">
              <a:defRPr/>
            </a:pPr>
            <a:r>
              <a:rPr lang="nb-NO">
                <a:latin typeface="Arial" pitchFamily="34" charset="0"/>
              </a:rPr>
              <a:t>Bethel</a:t>
            </a:r>
            <a:br>
              <a:rPr lang="nb-NO">
                <a:latin typeface="Arial" pitchFamily="34" charset="0"/>
              </a:rPr>
            </a:br>
            <a:endParaRPr lang="en-GB">
              <a:latin typeface="Arial" pitchFamily="34" charset="0"/>
            </a:endParaRPr>
          </a:p>
        </p:txBody>
      </p:sp>
      <p:sp>
        <p:nvSpPr>
          <p:cNvPr id="99338" name="AutoShape 10"/>
          <p:cNvSpPr>
            <a:spLocks noChangeArrowheads="1"/>
          </p:cNvSpPr>
          <p:nvPr/>
        </p:nvSpPr>
        <p:spPr bwMode="auto">
          <a:xfrm>
            <a:off x="268288" y="3759200"/>
            <a:ext cx="2700337" cy="1319213"/>
          </a:xfrm>
          <a:prstGeom prst="roundRect">
            <a:avLst>
              <a:gd name="adj" fmla="val 16667"/>
            </a:avLst>
          </a:prstGeom>
          <a:gradFill rotWithShape="1">
            <a:gsLst>
              <a:gs pos="0">
                <a:srgbClr val="DDDDDD">
                  <a:alpha val="85001"/>
                </a:srgbClr>
              </a:gs>
              <a:gs pos="100000">
                <a:srgbClr val="DDDDDD">
                  <a:gamma/>
                  <a:tint val="15294"/>
                  <a:invGamma/>
                </a:srgbClr>
              </a:gs>
            </a:gsLst>
            <a:lin ang="2700000" scaled="1"/>
          </a:gradFill>
          <a:ln w="9525" algn="ctr">
            <a:solidFill>
              <a:srgbClr val="C0C0C0"/>
            </a:solidFill>
            <a:round/>
            <a:headEnd/>
            <a:tailEnd/>
          </a:ln>
          <a:effectLst>
            <a:outerShdw dist="35921" dir="2700000" algn="ctr" rotWithShape="0">
              <a:schemeClr val="bg2"/>
            </a:outerShdw>
          </a:effectLst>
        </p:spPr>
        <p:txBody>
          <a:bodyPr anchor="ctr">
            <a:spAutoFit/>
          </a:bodyPr>
          <a:lstStyle/>
          <a:p>
            <a:pPr algn="ctr">
              <a:defRPr/>
            </a:pPr>
            <a:r>
              <a:rPr lang="en-US" b="1">
                <a:latin typeface="Arial" pitchFamily="34" charset="0"/>
              </a:rPr>
              <a:t>Northern</a:t>
            </a:r>
          </a:p>
          <a:p>
            <a:pPr algn="ctr">
              <a:defRPr/>
            </a:pPr>
            <a:r>
              <a:rPr lang="en-US">
                <a:latin typeface="Arial" pitchFamily="34" charset="0"/>
              </a:rPr>
              <a:t>North Slope</a:t>
            </a:r>
          </a:p>
          <a:p>
            <a:pPr algn="ctr">
              <a:defRPr/>
            </a:pPr>
            <a:r>
              <a:rPr lang="en-US">
                <a:latin typeface="Arial" pitchFamily="34" charset="0"/>
              </a:rPr>
              <a:t>Northwest Arctic </a:t>
            </a:r>
          </a:p>
          <a:p>
            <a:pPr algn="ctr">
              <a:defRPr/>
            </a:pPr>
            <a:r>
              <a:rPr lang="en-US">
                <a:latin typeface="Arial" pitchFamily="34" charset="0"/>
              </a:rPr>
              <a:t>Nome</a:t>
            </a:r>
            <a:endParaRPr lang="en-GB" b="1">
              <a:latin typeface="Arial" pitchFamily="34" charset="0"/>
            </a:endParaRPr>
          </a:p>
        </p:txBody>
      </p:sp>
      <p:sp>
        <p:nvSpPr>
          <p:cNvPr id="99339" name="AutoShape 11"/>
          <p:cNvSpPr>
            <a:spLocks noChangeArrowheads="1"/>
          </p:cNvSpPr>
          <p:nvPr/>
        </p:nvSpPr>
        <p:spPr bwMode="auto">
          <a:xfrm>
            <a:off x="5483225" y="4321175"/>
            <a:ext cx="2765425" cy="2536825"/>
          </a:xfrm>
          <a:prstGeom prst="roundRect">
            <a:avLst>
              <a:gd name="adj" fmla="val 16667"/>
            </a:avLst>
          </a:prstGeom>
          <a:gradFill rotWithShape="1">
            <a:gsLst>
              <a:gs pos="0">
                <a:srgbClr val="DDDDDD">
                  <a:alpha val="85001"/>
                </a:srgbClr>
              </a:gs>
              <a:gs pos="100000">
                <a:srgbClr val="DDDDDD">
                  <a:gamma/>
                  <a:tint val="15294"/>
                  <a:invGamma/>
                </a:srgbClr>
              </a:gs>
            </a:gsLst>
            <a:lin ang="2700000" scaled="1"/>
          </a:gradFill>
          <a:ln w="9525" algn="ctr">
            <a:solidFill>
              <a:srgbClr val="C0C0C0"/>
            </a:solidFill>
            <a:round/>
            <a:headEnd/>
            <a:tailEnd/>
          </a:ln>
          <a:effectLst>
            <a:outerShdw dist="35921" dir="2700000" algn="ctr" rotWithShape="0">
              <a:schemeClr val="bg2"/>
            </a:outerShdw>
          </a:effectLst>
        </p:spPr>
        <p:txBody>
          <a:bodyPr anchor="ctr">
            <a:spAutoFit/>
          </a:bodyPr>
          <a:lstStyle/>
          <a:p>
            <a:pPr algn="ctr">
              <a:defRPr/>
            </a:pPr>
            <a:r>
              <a:rPr lang="en-US" b="1">
                <a:latin typeface="Arial" pitchFamily="34" charset="0"/>
              </a:rPr>
              <a:t>Bristol Bay / Aleutians</a:t>
            </a:r>
          </a:p>
          <a:p>
            <a:pPr algn="ctr">
              <a:defRPr/>
            </a:pPr>
            <a:r>
              <a:rPr lang="en-US">
                <a:latin typeface="Arial" pitchFamily="34" charset="0"/>
              </a:rPr>
              <a:t>Aleutians East</a:t>
            </a:r>
          </a:p>
          <a:p>
            <a:pPr algn="ctr">
              <a:defRPr/>
            </a:pPr>
            <a:r>
              <a:rPr lang="en-US">
                <a:latin typeface="Arial" pitchFamily="34" charset="0"/>
              </a:rPr>
              <a:t>Aleutians West</a:t>
            </a:r>
          </a:p>
          <a:p>
            <a:pPr algn="ctr">
              <a:defRPr/>
            </a:pPr>
            <a:r>
              <a:rPr lang="en-US">
                <a:latin typeface="Arial" pitchFamily="34" charset="0"/>
              </a:rPr>
              <a:t>Bristol Bay</a:t>
            </a:r>
          </a:p>
          <a:p>
            <a:pPr algn="ctr">
              <a:defRPr/>
            </a:pPr>
            <a:r>
              <a:rPr lang="en-US">
                <a:latin typeface="Arial" pitchFamily="34" charset="0"/>
              </a:rPr>
              <a:t>Dillingham</a:t>
            </a:r>
          </a:p>
          <a:p>
            <a:pPr algn="ctr">
              <a:defRPr/>
            </a:pPr>
            <a:r>
              <a:rPr lang="en-US">
                <a:latin typeface="Arial" pitchFamily="34" charset="0"/>
              </a:rPr>
              <a:t>Lake and Peninsula</a:t>
            </a:r>
          </a:p>
          <a:p>
            <a:pPr algn="ctr">
              <a:defRPr/>
            </a:pPr>
            <a:r>
              <a:rPr lang="en-US">
                <a:latin typeface="Arial" pitchFamily="34" charset="0"/>
              </a:rPr>
              <a:t>Kodiak</a:t>
            </a:r>
            <a:endParaRPr lang="en-GB" b="1">
              <a:latin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Number Placeholder 3"/>
          <p:cNvSpPr>
            <a:spLocks noGrp="1"/>
          </p:cNvSpPr>
          <p:nvPr>
            <p:ph type="sldNum" sz="quarter" idx="10"/>
          </p:nvPr>
        </p:nvSpPr>
        <p:spPr>
          <a:noFill/>
        </p:spPr>
        <p:txBody>
          <a:bodyPr/>
          <a:lstStyle/>
          <a:p>
            <a:fld id="{A94D579B-3C72-4446-9592-347E5DEC7779}" type="slidenum">
              <a:rPr lang="en-US" smtClean="0">
                <a:latin typeface="Arial" charset="0"/>
              </a:rPr>
              <a:pPr/>
              <a:t>44</a:t>
            </a:fld>
            <a:endParaRPr lang="en-US" smtClean="0">
              <a:latin typeface="Arial" charset="0"/>
            </a:endParaRPr>
          </a:p>
        </p:txBody>
      </p:sp>
      <p:sp>
        <p:nvSpPr>
          <p:cNvPr id="83970" name="Rectangle 2"/>
          <p:cNvSpPr>
            <a:spLocks noGrp="1" noChangeArrowheads="1"/>
          </p:cNvSpPr>
          <p:nvPr>
            <p:ph type="title"/>
          </p:nvPr>
        </p:nvSpPr>
        <p:spPr/>
        <p:txBody>
          <a:bodyPr/>
          <a:lstStyle/>
          <a:p>
            <a:pPr eaLnBrk="1" hangingPunct="1"/>
            <a:r>
              <a:rPr lang="en-US" smtClean="0"/>
              <a:t>Work Plan</a:t>
            </a:r>
          </a:p>
        </p:txBody>
      </p:sp>
      <p:sp>
        <p:nvSpPr>
          <p:cNvPr id="193549" name="AutoShape 13"/>
          <p:cNvSpPr>
            <a:spLocks noChangeArrowheads="1"/>
          </p:cNvSpPr>
          <p:nvPr/>
        </p:nvSpPr>
        <p:spPr bwMode="auto">
          <a:xfrm>
            <a:off x="5518150" y="2265363"/>
            <a:ext cx="1241425" cy="682625"/>
          </a:xfrm>
          <a:prstGeom prst="roundRect">
            <a:avLst>
              <a:gd name="adj" fmla="val 46667"/>
            </a:avLst>
          </a:prstGeom>
          <a:solidFill>
            <a:srgbClr val="99CCFF">
              <a:alpha val="69000"/>
            </a:srgbClr>
          </a:solidFill>
          <a:ln w="12700">
            <a:solidFill>
              <a:srgbClr val="99CCFF"/>
            </a:solidFill>
            <a:round/>
            <a:headEnd/>
            <a:tailEnd/>
          </a:ln>
          <a:effectLst>
            <a:outerShdw dist="38100" dir="5400000" algn="ctr" rotWithShape="0">
              <a:schemeClr val="tx2"/>
            </a:outerShdw>
          </a:effectLst>
        </p:spPr>
        <p:txBody>
          <a:bodyPr wrap="none" anchor="ctr"/>
          <a:lstStyle/>
          <a:p>
            <a:pPr eaLnBrk="0" hangingPunct="0">
              <a:defRPr/>
            </a:pPr>
            <a:endParaRPr lang="en-US" sz="2400">
              <a:effectLst>
                <a:outerShdw blurRad="38100" dist="38100" dir="2700000" algn="tl">
                  <a:srgbClr val="000000">
                    <a:alpha val="43137"/>
                  </a:srgbClr>
                </a:outerShdw>
              </a:effectLst>
            </a:endParaRPr>
          </a:p>
        </p:txBody>
      </p:sp>
      <p:sp>
        <p:nvSpPr>
          <p:cNvPr id="193540" name="Line 4"/>
          <p:cNvSpPr>
            <a:spLocks noChangeShapeType="1"/>
          </p:cNvSpPr>
          <p:nvPr/>
        </p:nvSpPr>
        <p:spPr bwMode="auto">
          <a:xfrm>
            <a:off x="276225" y="3203575"/>
            <a:ext cx="8647113" cy="0"/>
          </a:xfrm>
          <a:prstGeom prst="line">
            <a:avLst/>
          </a:prstGeom>
          <a:noFill/>
          <a:ln w="12700">
            <a:solidFill>
              <a:schemeClr val="tx2"/>
            </a:solidFill>
            <a:round/>
            <a:headEnd/>
            <a:tailEnd/>
          </a:ln>
          <a:effectLst/>
        </p:spPr>
        <p:txBody>
          <a:bodyPr wrap="none" anchor="ctr"/>
          <a:lstStyle/>
          <a:p>
            <a:pPr eaLnBrk="0" hangingPunct="0">
              <a:defRPr/>
            </a:pPr>
            <a:endParaRPr lang="en-US" sz="2400">
              <a:effectLst>
                <a:outerShdw blurRad="38100" dist="38100" dir="2700000" algn="tl">
                  <a:srgbClr val="000000">
                    <a:alpha val="43137"/>
                  </a:srgbClr>
                </a:outerShdw>
              </a:effectLst>
            </a:endParaRPr>
          </a:p>
        </p:txBody>
      </p:sp>
      <p:sp>
        <p:nvSpPr>
          <p:cNvPr id="193541" name="AutoShape 5"/>
          <p:cNvSpPr>
            <a:spLocks noChangeArrowheads="1"/>
          </p:cNvSpPr>
          <p:nvPr/>
        </p:nvSpPr>
        <p:spPr bwMode="auto">
          <a:xfrm>
            <a:off x="5006975" y="3216275"/>
            <a:ext cx="1163638" cy="1069975"/>
          </a:xfrm>
          <a:prstGeom prst="diamond">
            <a:avLst/>
          </a:prstGeom>
          <a:solidFill>
            <a:srgbClr val="C0C0C0"/>
          </a:solidFill>
          <a:ln w="12700">
            <a:solidFill>
              <a:srgbClr val="C0C0C0"/>
            </a:solidFill>
            <a:miter lim="800000"/>
            <a:headEnd/>
            <a:tailEnd/>
          </a:ln>
          <a:effectLst>
            <a:outerShdw dist="40161" dir="4293903" algn="ctr" rotWithShape="0">
              <a:schemeClr val="tx2"/>
            </a:outerShdw>
          </a:effectLst>
        </p:spPr>
        <p:txBody>
          <a:bodyPr wrap="none" anchor="ctr"/>
          <a:lstStyle/>
          <a:p>
            <a:pPr eaLnBrk="0" hangingPunct="0">
              <a:defRPr/>
            </a:pPr>
            <a:endParaRPr lang="en-US" sz="2400">
              <a:effectLst>
                <a:outerShdw blurRad="38100" dist="38100" dir="2700000" algn="tl">
                  <a:srgbClr val="000000">
                    <a:alpha val="43137"/>
                  </a:srgbClr>
                </a:outerShdw>
              </a:effectLst>
            </a:endParaRPr>
          </a:p>
        </p:txBody>
      </p:sp>
      <p:sp>
        <p:nvSpPr>
          <p:cNvPr id="193542" name="Rectangle 6"/>
          <p:cNvSpPr>
            <a:spLocks noChangeArrowheads="1"/>
          </p:cNvSpPr>
          <p:nvPr/>
        </p:nvSpPr>
        <p:spPr bwMode="auto">
          <a:xfrm>
            <a:off x="5065713" y="3621088"/>
            <a:ext cx="1044575" cy="447675"/>
          </a:xfrm>
          <a:prstGeom prst="rect">
            <a:avLst/>
          </a:prstGeom>
          <a:noFill/>
          <a:ln w="12700">
            <a:noFill/>
            <a:miter lim="800000"/>
            <a:headEnd/>
            <a:tailEnd/>
          </a:ln>
          <a:effectLst/>
        </p:spPr>
        <p:txBody>
          <a:bodyPr wrap="none" lIns="84138" tIns="42862" rIns="84138" bIns="42862">
            <a:spAutoFit/>
          </a:bodyPr>
          <a:lstStyle/>
          <a:p>
            <a:pPr algn="ctr" defTabSz="754063" eaLnBrk="0" hangingPunct="0">
              <a:lnSpc>
                <a:spcPct val="85000"/>
              </a:lnSpc>
              <a:defRPr/>
            </a:pPr>
            <a:r>
              <a:rPr lang="en-US" sz="1400" b="1">
                <a:effectLst>
                  <a:outerShdw blurRad="38100" dist="38100" dir="2700000" algn="tl">
                    <a:srgbClr val="C0C0C0"/>
                  </a:outerShdw>
                </a:effectLst>
                <a:latin typeface="Arial" pitchFamily="34" charset="0"/>
                <a:ea typeface="ＭＳ Ｐゴシック"/>
                <a:cs typeface="ＭＳ Ｐゴシック"/>
              </a:rPr>
              <a:t>Task 2 &amp; 3</a:t>
            </a:r>
          </a:p>
          <a:p>
            <a:pPr algn="ctr" defTabSz="754063" eaLnBrk="0" hangingPunct="0">
              <a:lnSpc>
                <a:spcPct val="85000"/>
              </a:lnSpc>
              <a:defRPr/>
            </a:pPr>
            <a:r>
              <a:rPr lang="en-US" sz="1400" b="1">
                <a:effectLst>
                  <a:outerShdw blurRad="38100" dist="38100" dir="2700000" algn="tl">
                    <a:srgbClr val="C0C0C0"/>
                  </a:outerShdw>
                </a:effectLst>
                <a:latin typeface="Arial" pitchFamily="34" charset="0"/>
                <a:ea typeface="ＭＳ Ｐゴシック"/>
                <a:cs typeface="ＭＳ Ｐゴシック"/>
              </a:rPr>
              <a:t>Results</a:t>
            </a:r>
          </a:p>
        </p:txBody>
      </p:sp>
      <p:sp>
        <p:nvSpPr>
          <p:cNvPr id="193543" name="AutoShape 7"/>
          <p:cNvSpPr>
            <a:spLocks noChangeArrowheads="1"/>
          </p:cNvSpPr>
          <p:nvPr/>
        </p:nvSpPr>
        <p:spPr bwMode="auto">
          <a:xfrm>
            <a:off x="153988" y="2173288"/>
            <a:ext cx="1360487" cy="954087"/>
          </a:xfrm>
          <a:prstGeom prst="rightArrow">
            <a:avLst>
              <a:gd name="adj1" fmla="val 75000"/>
              <a:gd name="adj2" fmla="val 30797"/>
            </a:avLst>
          </a:prstGeom>
          <a:solidFill>
            <a:srgbClr val="037C03"/>
          </a:solidFill>
          <a:ln w="12700">
            <a:solidFill>
              <a:srgbClr val="037C03"/>
            </a:solidFill>
            <a:miter lim="800000"/>
            <a:headEnd/>
            <a:tailEnd/>
          </a:ln>
          <a:effectLst>
            <a:outerShdw dist="40161" dir="4293903" algn="ctr" rotWithShape="0">
              <a:schemeClr val="tx2"/>
            </a:outerShdw>
          </a:effectLst>
        </p:spPr>
        <p:txBody>
          <a:bodyPr wrap="none" anchor="ctr"/>
          <a:lstStyle/>
          <a:p>
            <a:pPr eaLnBrk="0" hangingPunct="0">
              <a:defRPr/>
            </a:pPr>
            <a:endParaRPr lang="en-US" sz="2400">
              <a:effectLst>
                <a:outerShdw blurRad="38100" dist="38100" dir="2700000" algn="tl">
                  <a:srgbClr val="000000">
                    <a:alpha val="43137"/>
                  </a:srgbClr>
                </a:outerShdw>
              </a:effectLst>
            </a:endParaRPr>
          </a:p>
        </p:txBody>
      </p:sp>
      <p:sp>
        <p:nvSpPr>
          <p:cNvPr id="193544" name="AutoShape 8"/>
          <p:cNvSpPr>
            <a:spLocks noChangeArrowheads="1"/>
          </p:cNvSpPr>
          <p:nvPr/>
        </p:nvSpPr>
        <p:spPr bwMode="auto">
          <a:xfrm>
            <a:off x="158750" y="3221038"/>
            <a:ext cx="1474788" cy="1098550"/>
          </a:xfrm>
          <a:prstGeom prst="rightArrow">
            <a:avLst>
              <a:gd name="adj1" fmla="val 75000"/>
              <a:gd name="adj2" fmla="val 28994"/>
            </a:avLst>
          </a:prstGeom>
          <a:solidFill>
            <a:srgbClr val="037C03"/>
          </a:solidFill>
          <a:ln w="12700">
            <a:solidFill>
              <a:srgbClr val="037C03"/>
            </a:solidFill>
            <a:miter lim="800000"/>
            <a:headEnd/>
            <a:tailEnd/>
          </a:ln>
          <a:effectLst>
            <a:outerShdw dist="40161" dir="4293903" algn="ctr" rotWithShape="0">
              <a:schemeClr val="tx2"/>
            </a:outerShdw>
          </a:effectLst>
        </p:spPr>
        <p:txBody>
          <a:bodyPr wrap="none" anchor="ctr"/>
          <a:lstStyle/>
          <a:p>
            <a:pPr eaLnBrk="0" hangingPunct="0">
              <a:defRPr/>
            </a:pPr>
            <a:endParaRPr lang="en-US" sz="2400">
              <a:effectLst>
                <a:outerShdw blurRad="38100" dist="38100" dir="2700000" algn="tl">
                  <a:srgbClr val="000000">
                    <a:alpha val="43137"/>
                  </a:srgbClr>
                </a:outerShdw>
              </a:effectLst>
            </a:endParaRPr>
          </a:p>
        </p:txBody>
      </p:sp>
      <p:sp>
        <p:nvSpPr>
          <p:cNvPr id="83977" name="Rectangle 9"/>
          <p:cNvSpPr>
            <a:spLocks noChangeArrowheads="1"/>
          </p:cNvSpPr>
          <p:nvPr/>
        </p:nvSpPr>
        <p:spPr bwMode="auto">
          <a:xfrm>
            <a:off x="244475" y="2341563"/>
            <a:ext cx="1119188" cy="517525"/>
          </a:xfrm>
          <a:prstGeom prst="rect">
            <a:avLst/>
          </a:prstGeom>
          <a:noFill/>
          <a:ln w="12700">
            <a:noFill/>
            <a:miter lim="800000"/>
            <a:headEnd/>
            <a:tailEnd/>
          </a:ln>
        </p:spPr>
        <p:txBody>
          <a:bodyPr wrap="none" lIns="84138" tIns="42862" rIns="84138" bIns="42862">
            <a:spAutoFit/>
          </a:bodyPr>
          <a:lstStyle/>
          <a:p>
            <a:pPr algn="ctr" defTabSz="754063" eaLnBrk="0" hangingPunct="0"/>
            <a:endParaRPr lang="en-US" sz="1000" b="1">
              <a:solidFill>
                <a:schemeClr val="bg1"/>
              </a:solidFill>
              <a:ea typeface="ＭＳ Ｐゴシック"/>
              <a:cs typeface="ＭＳ Ｐゴシック"/>
            </a:endParaRPr>
          </a:p>
          <a:p>
            <a:pPr algn="ctr" defTabSz="754063" eaLnBrk="0" hangingPunct="0"/>
            <a:r>
              <a:rPr lang="en-US" b="1">
                <a:solidFill>
                  <a:schemeClr val="bg1"/>
                </a:solidFill>
                <a:ea typeface="ＭＳ Ｐゴシック"/>
                <a:cs typeface="ＭＳ Ｐゴシック"/>
              </a:rPr>
              <a:t>Analysis</a:t>
            </a:r>
            <a:endParaRPr lang="en-US">
              <a:solidFill>
                <a:schemeClr val="bg1"/>
              </a:solidFill>
              <a:ea typeface="ＭＳ Ｐゴシック"/>
              <a:cs typeface="ＭＳ Ｐゴシック"/>
            </a:endParaRPr>
          </a:p>
        </p:txBody>
      </p:sp>
      <p:sp>
        <p:nvSpPr>
          <p:cNvPr id="83978" name="Rectangle 10"/>
          <p:cNvSpPr>
            <a:spLocks noChangeArrowheads="1"/>
          </p:cNvSpPr>
          <p:nvPr/>
        </p:nvSpPr>
        <p:spPr bwMode="auto">
          <a:xfrm>
            <a:off x="96838" y="3389313"/>
            <a:ext cx="1323975" cy="793750"/>
          </a:xfrm>
          <a:prstGeom prst="rect">
            <a:avLst/>
          </a:prstGeom>
          <a:noFill/>
          <a:ln w="12700">
            <a:noFill/>
            <a:miter lim="800000"/>
            <a:headEnd/>
            <a:tailEnd/>
          </a:ln>
        </p:spPr>
        <p:txBody>
          <a:bodyPr wrap="none" lIns="84138" tIns="42862" rIns="84138" bIns="42862">
            <a:spAutoFit/>
          </a:bodyPr>
          <a:lstStyle/>
          <a:p>
            <a:pPr algn="ctr" defTabSz="754063" eaLnBrk="0" hangingPunct="0">
              <a:lnSpc>
                <a:spcPct val="85000"/>
              </a:lnSpc>
            </a:pPr>
            <a:r>
              <a:rPr lang="en-US" b="1">
                <a:solidFill>
                  <a:schemeClr val="bg1"/>
                </a:solidFill>
              </a:rPr>
              <a:t>APED</a:t>
            </a:r>
            <a:endParaRPr lang="en-US" sz="1400" b="1">
              <a:solidFill>
                <a:schemeClr val="bg1"/>
              </a:solidFill>
            </a:endParaRPr>
          </a:p>
          <a:p>
            <a:pPr algn="ctr" defTabSz="754063" eaLnBrk="0" hangingPunct="0">
              <a:lnSpc>
                <a:spcPct val="85000"/>
              </a:lnSpc>
            </a:pPr>
            <a:r>
              <a:rPr lang="en-US" b="1">
                <a:solidFill>
                  <a:schemeClr val="bg1"/>
                </a:solidFill>
              </a:rPr>
              <a:t>Planning</a:t>
            </a:r>
          </a:p>
          <a:p>
            <a:pPr algn="ctr" defTabSz="754063" eaLnBrk="0" hangingPunct="0">
              <a:lnSpc>
                <a:spcPct val="85000"/>
              </a:lnSpc>
            </a:pPr>
            <a:r>
              <a:rPr lang="en-US" b="1">
                <a:solidFill>
                  <a:schemeClr val="bg1"/>
                </a:solidFill>
              </a:rPr>
              <a:t>Processes</a:t>
            </a:r>
          </a:p>
        </p:txBody>
      </p:sp>
      <p:sp>
        <p:nvSpPr>
          <p:cNvPr id="2" name="AutoShape 13"/>
          <p:cNvSpPr>
            <a:spLocks noChangeArrowheads="1"/>
          </p:cNvSpPr>
          <p:nvPr/>
        </p:nvSpPr>
        <p:spPr bwMode="auto">
          <a:xfrm>
            <a:off x="2478088" y="2338388"/>
            <a:ext cx="1238250" cy="617537"/>
          </a:xfrm>
          <a:prstGeom prst="roundRect">
            <a:avLst>
              <a:gd name="adj" fmla="val 46667"/>
            </a:avLst>
          </a:prstGeom>
          <a:solidFill>
            <a:srgbClr val="99CCFF">
              <a:alpha val="69000"/>
            </a:srgbClr>
          </a:solidFill>
          <a:ln w="12700">
            <a:solidFill>
              <a:srgbClr val="99CCFF"/>
            </a:solidFill>
            <a:round/>
            <a:headEnd/>
            <a:tailEnd/>
          </a:ln>
          <a:effectLst>
            <a:outerShdw dist="38100" dir="5400000" algn="ctr" rotWithShape="0">
              <a:schemeClr val="tx2"/>
            </a:outerShdw>
          </a:effectLst>
        </p:spPr>
        <p:txBody>
          <a:bodyPr wrap="none" anchor="ctr"/>
          <a:lstStyle/>
          <a:p>
            <a:pPr eaLnBrk="0" hangingPunct="0">
              <a:defRPr/>
            </a:pPr>
            <a:endParaRPr lang="en-US" sz="2400">
              <a:effectLst>
                <a:outerShdw blurRad="38100" dist="38100" dir="2700000" algn="tl">
                  <a:srgbClr val="000000">
                    <a:alpha val="43137"/>
                  </a:srgbClr>
                </a:outerShdw>
              </a:effectLst>
            </a:endParaRPr>
          </a:p>
        </p:txBody>
      </p:sp>
      <p:sp>
        <p:nvSpPr>
          <p:cNvPr id="193551" name="AutoShape 15"/>
          <p:cNvSpPr>
            <a:spLocks noChangeArrowheads="1"/>
          </p:cNvSpPr>
          <p:nvPr/>
        </p:nvSpPr>
        <p:spPr bwMode="auto">
          <a:xfrm>
            <a:off x="4103688" y="2274888"/>
            <a:ext cx="1238250" cy="681037"/>
          </a:xfrm>
          <a:prstGeom prst="roundRect">
            <a:avLst>
              <a:gd name="adj" fmla="val 46667"/>
            </a:avLst>
          </a:prstGeom>
          <a:solidFill>
            <a:srgbClr val="99CCFF">
              <a:alpha val="69000"/>
            </a:srgbClr>
          </a:solidFill>
          <a:ln w="12700">
            <a:solidFill>
              <a:srgbClr val="99CCFF"/>
            </a:solidFill>
            <a:round/>
            <a:headEnd/>
            <a:tailEnd/>
          </a:ln>
          <a:effectLst>
            <a:outerShdw dist="38100" dir="5400000" algn="ctr" rotWithShape="0">
              <a:schemeClr val="tx2"/>
            </a:outerShdw>
          </a:effectLst>
        </p:spPr>
        <p:txBody>
          <a:bodyPr wrap="none" anchor="ctr"/>
          <a:lstStyle/>
          <a:p>
            <a:pPr eaLnBrk="0" hangingPunct="0">
              <a:defRPr/>
            </a:pPr>
            <a:endParaRPr lang="en-US" sz="2400">
              <a:effectLst>
                <a:outerShdw blurRad="38100" dist="38100" dir="2700000" algn="tl">
                  <a:srgbClr val="000000">
                    <a:alpha val="43137"/>
                  </a:srgbClr>
                </a:outerShdw>
              </a:effectLst>
            </a:endParaRPr>
          </a:p>
        </p:txBody>
      </p:sp>
      <p:sp>
        <p:nvSpPr>
          <p:cNvPr id="193553" name="AutoShape 17"/>
          <p:cNvSpPr>
            <a:spLocks noChangeArrowheads="1"/>
          </p:cNvSpPr>
          <p:nvPr/>
        </p:nvSpPr>
        <p:spPr bwMode="auto">
          <a:xfrm>
            <a:off x="7200900" y="2317750"/>
            <a:ext cx="965200" cy="660400"/>
          </a:xfrm>
          <a:prstGeom prst="octagon">
            <a:avLst>
              <a:gd name="adj" fmla="val 13949"/>
            </a:avLst>
          </a:prstGeom>
          <a:solidFill>
            <a:srgbClr val="99CCFF">
              <a:alpha val="69000"/>
            </a:srgbClr>
          </a:solidFill>
          <a:ln w="12700">
            <a:solidFill>
              <a:srgbClr val="99CCFF"/>
            </a:solidFill>
            <a:miter lim="800000"/>
            <a:headEnd/>
            <a:tailEnd/>
          </a:ln>
          <a:effectLst>
            <a:outerShdw dist="38100" dir="5400000" algn="ctr" rotWithShape="0">
              <a:schemeClr val="tx2"/>
            </a:outerShdw>
          </a:effectLst>
        </p:spPr>
        <p:txBody>
          <a:bodyPr wrap="none" anchor="ctr"/>
          <a:lstStyle/>
          <a:p>
            <a:pPr eaLnBrk="0" hangingPunct="0">
              <a:defRPr/>
            </a:pPr>
            <a:endParaRPr lang="en-US" sz="2400">
              <a:effectLst>
                <a:outerShdw blurRad="38100" dist="38100" dir="2700000" algn="tl">
                  <a:srgbClr val="000000">
                    <a:alpha val="43137"/>
                  </a:srgbClr>
                </a:outerShdw>
              </a:effectLst>
            </a:endParaRPr>
          </a:p>
        </p:txBody>
      </p:sp>
      <p:sp>
        <p:nvSpPr>
          <p:cNvPr id="193554" name="Rectangle 18"/>
          <p:cNvSpPr>
            <a:spLocks noChangeArrowheads="1"/>
          </p:cNvSpPr>
          <p:nvPr/>
        </p:nvSpPr>
        <p:spPr bwMode="auto">
          <a:xfrm>
            <a:off x="7242175" y="2463800"/>
            <a:ext cx="923925" cy="400050"/>
          </a:xfrm>
          <a:prstGeom prst="rect">
            <a:avLst/>
          </a:prstGeom>
          <a:noFill/>
          <a:ln w="12700">
            <a:noFill/>
            <a:miter lim="800000"/>
            <a:headEnd/>
            <a:tailEnd/>
          </a:ln>
          <a:effectLst/>
        </p:spPr>
        <p:txBody>
          <a:bodyPr wrap="none" lIns="84138" tIns="42862" rIns="84138" bIns="42862">
            <a:spAutoFit/>
          </a:bodyPr>
          <a:lstStyle/>
          <a:p>
            <a:pPr algn="ctr" defTabSz="754063" eaLnBrk="0" hangingPunct="0">
              <a:lnSpc>
                <a:spcPct val="85000"/>
              </a:lnSpc>
              <a:defRPr/>
            </a:pPr>
            <a:r>
              <a:rPr lang="en-US" sz="1200" b="1" dirty="0">
                <a:effectLst>
                  <a:outerShdw blurRad="38100" dist="38100" dir="2700000" algn="tl">
                    <a:srgbClr val="C0C0C0"/>
                  </a:outerShdw>
                </a:effectLst>
                <a:latin typeface="Arial" pitchFamily="34" charset="0"/>
                <a:ea typeface="ＭＳ Ｐゴシック" pitchFamily="34" charset="-128"/>
              </a:rPr>
              <a:t>Path to </a:t>
            </a:r>
          </a:p>
          <a:p>
            <a:pPr algn="ctr" defTabSz="754063" eaLnBrk="0" hangingPunct="0">
              <a:lnSpc>
                <a:spcPct val="85000"/>
              </a:lnSpc>
              <a:defRPr/>
            </a:pPr>
            <a:r>
              <a:rPr lang="en-US" sz="1200" b="1" dirty="0">
                <a:effectLst>
                  <a:outerShdw blurRad="38100" dist="38100" dir="2700000" algn="tl">
                    <a:srgbClr val="C0C0C0"/>
                  </a:outerShdw>
                </a:effectLst>
                <a:latin typeface="Arial" pitchFamily="34" charset="0"/>
                <a:ea typeface="ＭＳ Ｐゴシック" pitchFamily="34" charset="-128"/>
              </a:rPr>
              <a:t>the Future</a:t>
            </a:r>
          </a:p>
        </p:txBody>
      </p:sp>
      <p:sp>
        <p:nvSpPr>
          <p:cNvPr id="193555" name="AutoShape 19"/>
          <p:cNvSpPr>
            <a:spLocks noChangeArrowheads="1"/>
          </p:cNvSpPr>
          <p:nvPr/>
        </p:nvSpPr>
        <p:spPr bwMode="auto">
          <a:xfrm>
            <a:off x="1951038" y="3216275"/>
            <a:ext cx="1162050" cy="1069975"/>
          </a:xfrm>
          <a:prstGeom prst="diamond">
            <a:avLst/>
          </a:prstGeom>
          <a:solidFill>
            <a:srgbClr val="C0C0C0"/>
          </a:solidFill>
          <a:ln w="12700">
            <a:solidFill>
              <a:srgbClr val="C0C0C0"/>
            </a:solidFill>
            <a:miter lim="800000"/>
            <a:headEnd/>
            <a:tailEnd/>
          </a:ln>
          <a:effectLst>
            <a:outerShdw dist="40161" dir="4293903" algn="ctr" rotWithShape="0">
              <a:schemeClr val="tx2"/>
            </a:outerShdw>
          </a:effectLst>
        </p:spPr>
        <p:txBody>
          <a:bodyPr wrap="none" anchor="ctr"/>
          <a:lstStyle/>
          <a:p>
            <a:pPr eaLnBrk="0" hangingPunct="0">
              <a:defRPr/>
            </a:pPr>
            <a:endParaRPr lang="en-US" sz="2400">
              <a:effectLst>
                <a:outerShdw blurRad="38100" dist="38100" dir="2700000" algn="tl">
                  <a:srgbClr val="000000">
                    <a:alpha val="43137"/>
                  </a:srgbClr>
                </a:outerShdw>
              </a:effectLst>
            </a:endParaRPr>
          </a:p>
        </p:txBody>
      </p:sp>
      <p:sp>
        <p:nvSpPr>
          <p:cNvPr id="193556" name="Rectangle 20"/>
          <p:cNvSpPr>
            <a:spLocks noChangeArrowheads="1"/>
          </p:cNvSpPr>
          <p:nvPr/>
        </p:nvSpPr>
        <p:spPr bwMode="auto">
          <a:xfrm>
            <a:off x="2128838" y="3363913"/>
            <a:ext cx="827087" cy="628650"/>
          </a:xfrm>
          <a:prstGeom prst="rect">
            <a:avLst/>
          </a:prstGeom>
          <a:noFill/>
          <a:ln w="12700">
            <a:noFill/>
            <a:miter lim="800000"/>
            <a:headEnd/>
            <a:tailEnd/>
          </a:ln>
          <a:effectLst/>
        </p:spPr>
        <p:txBody>
          <a:bodyPr wrap="none" lIns="84138" tIns="42862" rIns="84138" bIns="42862">
            <a:spAutoFit/>
          </a:bodyPr>
          <a:lstStyle/>
          <a:p>
            <a:pPr algn="ctr" defTabSz="754063" eaLnBrk="0" hangingPunct="0">
              <a:lnSpc>
                <a:spcPct val="85000"/>
              </a:lnSpc>
              <a:defRPr/>
            </a:pPr>
            <a:endParaRPr lang="en-US" sz="1400">
              <a:solidFill>
                <a:schemeClr val="folHlink"/>
              </a:solidFill>
              <a:effectLst>
                <a:outerShdw blurRad="38100" dist="38100" dir="2700000" algn="tl">
                  <a:srgbClr val="C0C0C0"/>
                </a:outerShdw>
              </a:effectLst>
              <a:latin typeface="Arial" pitchFamily="34" charset="0"/>
              <a:ea typeface="ＭＳ Ｐゴシック"/>
              <a:cs typeface="ＭＳ Ｐゴシック"/>
            </a:endParaRPr>
          </a:p>
          <a:p>
            <a:pPr algn="ctr" defTabSz="754063" eaLnBrk="0" hangingPunct="0">
              <a:lnSpc>
                <a:spcPct val="85000"/>
              </a:lnSpc>
              <a:defRPr/>
            </a:pPr>
            <a:r>
              <a:rPr lang="en-US" sz="1400" b="1">
                <a:effectLst>
                  <a:outerShdw blurRad="38100" dist="38100" dir="2700000" algn="tl">
                    <a:srgbClr val="C0C0C0"/>
                  </a:outerShdw>
                </a:effectLst>
                <a:latin typeface="Arial" pitchFamily="34" charset="0"/>
                <a:ea typeface="ＭＳ Ｐゴシック"/>
                <a:cs typeface="ＭＳ Ｐゴシック"/>
              </a:rPr>
              <a:t>Project </a:t>
            </a:r>
          </a:p>
          <a:p>
            <a:pPr algn="ctr" defTabSz="754063" eaLnBrk="0" hangingPunct="0">
              <a:lnSpc>
                <a:spcPct val="85000"/>
              </a:lnSpc>
              <a:defRPr/>
            </a:pPr>
            <a:r>
              <a:rPr lang="en-US" sz="1400" b="1">
                <a:effectLst>
                  <a:outerShdw blurRad="38100" dist="38100" dir="2700000" algn="tl">
                    <a:srgbClr val="C0C0C0"/>
                  </a:outerShdw>
                </a:effectLst>
                <a:latin typeface="Arial" pitchFamily="34" charset="0"/>
                <a:ea typeface="ＭＳ Ｐゴシック"/>
                <a:cs typeface="ＭＳ Ｐゴシック"/>
              </a:rPr>
              <a:t>Kick-off</a:t>
            </a:r>
          </a:p>
        </p:txBody>
      </p:sp>
      <p:sp>
        <p:nvSpPr>
          <p:cNvPr id="193557" name="AutoShape 21"/>
          <p:cNvSpPr>
            <a:spLocks noChangeArrowheads="1"/>
          </p:cNvSpPr>
          <p:nvPr/>
        </p:nvSpPr>
        <p:spPr bwMode="auto">
          <a:xfrm>
            <a:off x="3497263" y="3216275"/>
            <a:ext cx="1162050" cy="1069975"/>
          </a:xfrm>
          <a:prstGeom prst="diamond">
            <a:avLst/>
          </a:prstGeom>
          <a:solidFill>
            <a:srgbClr val="C0C0C0"/>
          </a:solidFill>
          <a:ln w="12700">
            <a:solidFill>
              <a:srgbClr val="C0C0C0"/>
            </a:solidFill>
            <a:miter lim="800000"/>
            <a:headEnd/>
            <a:tailEnd/>
          </a:ln>
          <a:effectLst>
            <a:outerShdw dist="40161" dir="4293903" algn="ctr" rotWithShape="0">
              <a:schemeClr val="tx2"/>
            </a:outerShdw>
          </a:effectLst>
        </p:spPr>
        <p:txBody>
          <a:bodyPr wrap="none" anchor="ctr"/>
          <a:lstStyle/>
          <a:p>
            <a:pPr eaLnBrk="0" hangingPunct="0">
              <a:defRPr/>
            </a:pPr>
            <a:endParaRPr lang="en-US" sz="2400">
              <a:effectLst>
                <a:outerShdw blurRad="38100" dist="38100" dir="2700000" algn="tl">
                  <a:srgbClr val="000000">
                    <a:alpha val="43137"/>
                  </a:srgbClr>
                </a:outerShdw>
              </a:effectLst>
            </a:endParaRPr>
          </a:p>
        </p:txBody>
      </p:sp>
      <p:sp>
        <p:nvSpPr>
          <p:cNvPr id="193558" name="Rectangle 22"/>
          <p:cNvSpPr>
            <a:spLocks noChangeArrowheads="1"/>
          </p:cNvSpPr>
          <p:nvPr/>
        </p:nvSpPr>
        <p:spPr bwMode="auto">
          <a:xfrm>
            <a:off x="3522663" y="3468688"/>
            <a:ext cx="1136650" cy="628650"/>
          </a:xfrm>
          <a:prstGeom prst="rect">
            <a:avLst/>
          </a:prstGeom>
          <a:noFill/>
          <a:ln w="12700">
            <a:noFill/>
            <a:miter lim="800000"/>
            <a:headEnd/>
            <a:tailEnd/>
          </a:ln>
          <a:effectLst/>
        </p:spPr>
        <p:txBody>
          <a:bodyPr wrap="none" lIns="84138" tIns="42862" rIns="84138" bIns="42862">
            <a:spAutoFit/>
          </a:bodyPr>
          <a:lstStyle/>
          <a:p>
            <a:pPr algn="ctr" defTabSz="754063" eaLnBrk="0" hangingPunct="0">
              <a:lnSpc>
                <a:spcPct val="85000"/>
              </a:lnSpc>
              <a:defRPr/>
            </a:pPr>
            <a:r>
              <a:rPr lang="en-US" sz="1400" b="1">
                <a:effectLst>
                  <a:outerShdw blurRad="38100" dist="38100" dir="2700000" algn="tl">
                    <a:srgbClr val="C0C0C0"/>
                  </a:outerShdw>
                </a:effectLst>
                <a:latin typeface="Arial" pitchFamily="34" charset="0"/>
                <a:ea typeface="ＭＳ Ｐゴシック"/>
                <a:cs typeface="ＭＳ Ｐゴシック"/>
              </a:rPr>
              <a:t>Preliminary</a:t>
            </a:r>
          </a:p>
          <a:p>
            <a:pPr algn="ctr" defTabSz="754063" eaLnBrk="0" hangingPunct="0">
              <a:lnSpc>
                <a:spcPct val="85000"/>
              </a:lnSpc>
              <a:defRPr/>
            </a:pPr>
            <a:r>
              <a:rPr lang="en-US" sz="1400" b="1">
                <a:effectLst>
                  <a:outerShdw blurRad="38100" dist="38100" dir="2700000" algn="tl">
                    <a:srgbClr val="C0C0C0"/>
                  </a:outerShdw>
                </a:effectLst>
                <a:latin typeface="Arial" pitchFamily="34" charset="0"/>
                <a:ea typeface="ＭＳ Ｐゴシック"/>
                <a:cs typeface="ＭＳ Ｐゴシック"/>
              </a:rPr>
              <a:t>Task 2</a:t>
            </a:r>
          </a:p>
          <a:p>
            <a:pPr algn="ctr" defTabSz="754063" eaLnBrk="0" hangingPunct="0">
              <a:lnSpc>
                <a:spcPct val="85000"/>
              </a:lnSpc>
              <a:defRPr/>
            </a:pPr>
            <a:r>
              <a:rPr lang="en-US" sz="1400" b="1">
                <a:effectLst>
                  <a:outerShdw blurRad="38100" dist="38100" dir="2700000" algn="tl">
                    <a:srgbClr val="C0C0C0"/>
                  </a:outerShdw>
                </a:effectLst>
                <a:latin typeface="Arial" pitchFamily="34" charset="0"/>
                <a:ea typeface="ＭＳ Ｐゴシック"/>
                <a:cs typeface="ＭＳ Ｐゴシック"/>
              </a:rPr>
              <a:t>Results</a:t>
            </a:r>
          </a:p>
        </p:txBody>
      </p:sp>
      <p:sp>
        <p:nvSpPr>
          <p:cNvPr id="193559" name="Oval 23"/>
          <p:cNvSpPr>
            <a:spLocks noChangeArrowheads="1"/>
          </p:cNvSpPr>
          <p:nvPr/>
        </p:nvSpPr>
        <p:spPr bwMode="auto">
          <a:xfrm>
            <a:off x="7877175" y="3263900"/>
            <a:ext cx="1030288" cy="1339850"/>
          </a:xfrm>
          <a:prstGeom prst="ellipse">
            <a:avLst/>
          </a:prstGeom>
          <a:solidFill>
            <a:srgbClr val="C0C0C0"/>
          </a:solidFill>
          <a:ln w="12700">
            <a:solidFill>
              <a:srgbClr val="C0C0C0"/>
            </a:solidFill>
            <a:round/>
            <a:headEnd/>
            <a:tailEnd/>
          </a:ln>
          <a:effectLst>
            <a:outerShdw dist="40161" dir="4293903" algn="ctr" rotWithShape="0">
              <a:schemeClr val="tx2"/>
            </a:outerShdw>
          </a:effectLst>
        </p:spPr>
        <p:txBody>
          <a:bodyPr wrap="none" anchor="ctr"/>
          <a:lstStyle/>
          <a:p>
            <a:pPr eaLnBrk="0" hangingPunct="0">
              <a:defRPr/>
            </a:pPr>
            <a:endParaRPr lang="en-US" sz="2400" dirty="0">
              <a:effectLst>
                <a:outerShdw blurRad="38100" dist="38100" dir="2700000" algn="tl">
                  <a:srgbClr val="000000">
                    <a:alpha val="43137"/>
                  </a:srgbClr>
                </a:outerShdw>
              </a:effectLst>
            </a:endParaRPr>
          </a:p>
        </p:txBody>
      </p:sp>
      <p:sp>
        <p:nvSpPr>
          <p:cNvPr id="193560" name="Rectangle 24"/>
          <p:cNvSpPr>
            <a:spLocks noChangeArrowheads="1"/>
          </p:cNvSpPr>
          <p:nvPr/>
        </p:nvSpPr>
        <p:spPr bwMode="auto">
          <a:xfrm>
            <a:off x="7894638" y="3517900"/>
            <a:ext cx="1031875" cy="1019175"/>
          </a:xfrm>
          <a:prstGeom prst="rect">
            <a:avLst/>
          </a:prstGeom>
          <a:noFill/>
          <a:ln w="12700">
            <a:noFill/>
            <a:miter lim="800000"/>
            <a:headEnd/>
            <a:tailEnd/>
          </a:ln>
          <a:effectLst/>
        </p:spPr>
        <p:txBody>
          <a:bodyPr wrap="none" lIns="84138" tIns="42862" rIns="84138" bIns="42862">
            <a:spAutoFit/>
          </a:bodyPr>
          <a:lstStyle/>
          <a:p>
            <a:pPr algn="ctr" defTabSz="754063" eaLnBrk="0" hangingPunct="0">
              <a:lnSpc>
                <a:spcPct val="85000"/>
              </a:lnSpc>
              <a:defRPr/>
            </a:pPr>
            <a:r>
              <a:rPr lang="en-US" b="1">
                <a:effectLst>
                  <a:outerShdw blurRad="38100" dist="38100" dir="2700000" algn="tl">
                    <a:srgbClr val="C0C0C0"/>
                  </a:outerShdw>
                </a:effectLst>
                <a:latin typeface="Arial" pitchFamily="34" charset="0"/>
              </a:rPr>
              <a:t>Finalize</a:t>
            </a:r>
            <a:br>
              <a:rPr lang="en-US" b="1">
                <a:effectLst>
                  <a:outerShdw blurRad="38100" dist="38100" dir="2700000" algn="tl">
                    <a:srgbClr val="C0C0C0"/>
                  </a:outerShdw>
                </a:effectLst>
                <a:latin typeface="Arial" pitchFamily="34" charset="0"/>
              </a:rPr>
            </a:br>
            <a:r>
              <a:rPr lang="en-US" b="1">
                <a:effectLst>
                  <a:outerShdw blurRad="38100" dist="38100" dir="2700000" algn="tl">
                    <a:srgbClr val="C0C0C0"/>
                  </a:outerShdw>
                </a:effectLst>
                <a:latin typeface="Arial" pitchFamily="34" charset="0"/>
              </a:rPr>
              <a:t>Phase 1</a:t>
            </a:r>
            <a:br>
              <a:rPr lang="en-US" b="1">
                <a:effectLst>
                  <a:outerShdw blurRad="38100" dist="38100" dir="2700000" algn="tl">
                    <a:srgbClr val="C0C0C0"/>
                  </a:outerShdw>
                </a:effectLst>
                <a:latin typeface="Arial" pitchFamily="34" charset="0"/>
              </a:rPr>
            </a:br>
            <a:r>
              <a:rPr lang="en-US" b="1">
                <a:effectLst>
                  <a:outerShdw blurRad="38100" dist="38100" dir="2700000" algn="tl">
                    <a:srgbClr val="C0C0C0"/>
                  </a:outerShdw>
                </a:effectLst>
                <a:latin typeface="Arial" pitchFamily="34" charset="0"/>
              </a:rPr>
              <a:t>Report</a:t>
            </a:r>
          </a:p>
          <a:p>
            <a:pPr algn="ctr" defTabSz="754063" eaLnBrk="0" hangingPunct="0">
              <a:lnSpc>
                <a:spcPct val="85000"/>
              </a:lnSpc>
              <a:defRPr/>
            </a:pPr>
            <a:endParaRPr lang="en-US" b="1">
              <a:effectLst>
                <a:outerShdw blurRad="38100" dist="38100" dir="2700000" algn="tl">
                  <a:srgbClr val="C0C0C0"/>
                </a:outerShdw>
              </a:effectLst>
              <a:latin typeface="Arial" pitchFamily="34" charset="0"/>
              <a:ea typeface="ＭＳ Ｐゴシック"/>
              <a:cs typeface="ＭＳ Ｐゴシック"/>
            </a:endParaRPr>
          </a:p>
        </p:txBody>
      </p:sp>
      <p:sp>
        <p:nvSpPr>
          <p:cNvPr id="193561" name="Line 25"/>
          <p:cNvSpPr>
            <a:spLocks noChangeShapeType="1"/>
          </p:cNvSpPr>
          <p:nvPr/>
        </p:nvSpPr>
        <p:spPr bwMode="auto">
          <a:xfrm>
            <a:off x="6307138" y="2978150"/>
            <a:ext cx="495300" cy="454025"/>
          </a:xfrm>
          <a:prstGeom prst="line">
            <a:avLst/>
          </a:prstGeom>
          <a:noFill/>
          <a:ln w="12700">
            <a:solidFill>
              <a:srgbClr val="00B7A5"/>
            </a:solidFill>
            <a:round/>
            <a:headEnd/>
            <a:tailEnd type="triangle" w="med" len="med"/>
          </a:ln>
          <a:effectLst/>
        </p:spPr>
        <p:txBody>
          <a:bodyPr wrap="none" anchor="ctr"/>
          <a:lstStyle/>
          <a:p>
            <a:pPr eaLnBrk="0" hangingPunct="0">
              <a:defRPr/>
            </a:pPr>
            <a:endParaRPr lang="en-US" sz="2400">
              <a:effectLst>
                <a:outerShdw blurRad="38100" dist="38100" dir="2700000" algn="tl">
                  <a:srgbClr val="000000">
                    <a:alpha val="43137"/>
                  </a:srgbClr>
                </a:outerShdw>
              </a:effectLst>
            </a:endParaRPr>
          </a:p>
        </p:txBody>
      </p:sp>
      <p:sp>
        <p:nvSpPr>
          <p:cNvPr id="193563" name="Line 27"/>
          <p:cNvSpPr>
            <a:spLocks noChangeShapeType="1"/>
          </p:cNvSpPr>
          <p:nvPr/>
        </p:nvSpPr>
        <p:spPr bwMode="auto">
          <a:xfrm>
            <a:off x="4876800" y="3013075"/>
            <a:ext cx="479425" cy="438150"/>
          </a:xfrm>
          <a:prstGeom prst="line">
            <a:avLst/>
          </a:prstGeom>
          <a:noFill/>
          <a:ln w="12700">
            <a:solidFill>
              <a:srgbClr val="00B7A5"/>
            </a:solidFill>
            <a:round/>
            <a:headEnd/>
            <a:tailEnd type="triangle" w="med" len="med"/>
          </a:ln>
          <a:effectLst/>
        </p:spPr>
        <p:txBody>
          <a:bodyPr wrap="none" anchor="ctr"/>
          <a:lstStyle/>
          <a:p>
            <a:pPr eaLnBrk="0" hangingPunct="0">
              <a:defRPr/>
            </a:pPr>
            <a:endParaRPr lang="en-US" sz="2400">
              <a:effectLst>
                <a:outerShdw blurRad="38100" dist="38100" dir="2700000" algn="tl">
                  <a:srgbClr val="000000">
                    <a:alpha val="43137"/>
                  </a:srgbClr>
                </a:outerShdw>
              </a:effectLst>
            </a:endParaRPr>
          </a:p>
        </p:txBody>
      </p:sp>
      <p:sp>
        <p:nvSpPr>
          <p:cNvPr id="193564" name="Line 28"/>
          <p:cNvSpPr>
            <a:spLocks noChangeShapeType="1"/>
          </p:cNvSpPr>
          <p:nvPr/>
        </p:nvSpPr>
        <p:spPr bwMode="auto">
          <a:xfrm>
            <a:off x="3298825" y="3001963"/>
            <a:ext cx="539750" cy="420687"/>
          </a:xfrm>
          <a:prstGeom prst="line">
            <a:avLst/>
          </a:prstGeom>
          <a:noFill/>
          <a:ln w="12700">
            <a:solidFill>
              <a:srgbClr val="00B7A5"/>
            </a:solidFill>
            <a:round/>
            <a:headEnd/>
            <a:tailEnd type="triangle" w="med" len="med"/>
          </a:ln>
          <a:effectLst/>
        </p:spPr>
        <p:txBody>
          <a:bodyPr wrap="none" anchor="ctr"/>
          <a:lstStyle/>
          <a:p>
            <a:pPr eaLnBrk="0" hangingPunct="0">
              <a:defRPr/>
            </a:pPr>
            <a:endParaRPr lang="en-US" sz="2400">
              <a:effectLst>
                <a:outerShdw blurRad="38100" dist="38100" dir="2700000" algn="tl">
                  <a:srgbClr val="000000">
                    <a:alpha val="43137"/>
                  </a:srgbClr>
                </a:outerShdw>
              </a:effectLst>
            </a:endParaRPr>
          </a:p>
        </p:txBody>
      </p:sp>
      <p:sp>
        <p:nvSpPr>
          <p:cNvPr id="193565" name="Line 29"/>
          <p:cNvSpPr>
            <a:spLocks noChangeShapeType="1"/>
          </p:cNvSpPr>
          <p:nvPr/>
        </p:nvSpPr>
        <p:spPr bwMode="auto">
          <a:xfrm flipV="1">
            <a:off x="4324350" y="2989263"/>
            <a:ext cx="471488" cy="434975"/>
          </a:xfrm>
          <a:prstGeom prst="line">
            <a:avLst/>
          </a:prstGeom>
          <a:noFill/>
          <a:ln w="12700">
            <a:solidFill>
              <a:srgbClr val="00B7A5"/>
            </a:solidFill>
            <a:round/>
            <a:headEnd/>
            <a:tailEnd type="triangle" w="med" len="med"/>
          </a:ln>
          <a:effectLst/>
        </p:spPr>
        <p:txBody>
          <a:bodyPr wrap="none" anchor="ctr"/>
          <a:lstStyle/>
          <a:p>
            <a:pPr eaLnBrk="0" hangingPunct="0">
              <a:defRPr/>
            </a:pPr>
            <a:endParaRPr lang="en-US" sz="2400">
              <a:effectLst>
                <a:outerShdw blurRad="38100" dist="38100" dir="2700000" algn="tl">
                  <a:srgbClr val="000000">
                    <a:alpha val="43137"/>
                  </a:srgbClr>
                </a:outerShdw>
              </a:effectLst>
            </a:endParaRPr>
          </a:p>
        </p:txBody>
      </p:sp>
      <p:sp>
        <p:nvSpPr>
          <p:cNvPr id="193566" name="Line 30"/>
          <p:cNvSpPr>
            <a:spLocks noChangeShapeType="1"/>
          </p:cNvSpPr>
          <p:nvPr/>
        </p:nvSpPr>
        <p:spPr bwMode="auto">
          <a:xfrm flipV="1">
            <a:off x="2732088" y="2989263"/>
            <a:ext cx="500062" cy="404812"/>
          </a:xfrm>
          <a:prstGeom prst="line">
            <a:avLst/>
          </a:prstGeom>
          <a:noFill/>
          <a:ln w="12700">
            <a:solidFill>
              <a:srgbClr val="00B7A5"/>
            </a:solidFill>
            <a:round/>
            <a:headEnd/>
            <a:tailEnd type="triangle" w="med" len="med"/>
          </a:ln>
          <a:effectLst/>
        </p:spPr>
        <p:txBody>
          <a:bodyPr wrap="none" anchor="ctr"/>
          <a:lstStyle/>
          <a:p>
            <a:pPr eaLnBrk="0" hangingPunct="0">
              <a:defRPr/>
            </a:pPr>
            <a:endParaRPr lang="en-US" sz="2400">
              <a:effectLst>
                <a:outerShdw blurRad="38100" dist="38100" dir="2700000" algn="tl">
                  <a:srgbClr val="000000">
                    <a:alpha val="43137"/>
                  </a:srgbClr>
                </a:outerShdw>
              </a:effectLst>
            </a:endParaRPr>
          </a:p>
        </p:txBody>
      </p:sp>
      <p:sp>
        <p:nvSpPr>
          <p:cNvPr id="193550" name="Rectangle 14"/>
          <p:cNvSpPr>
            <a:spLocks noChangeArrowheads="1"/>
          </p:cNvSpPr>
          <p:nvPr/>
        </p:nvSpPr>
        <p:spPr bwMode="auto">
          <a:xfrm>
            <a:off x="4044950" y="2295525"/>
            <a:ext cx="1323975" cy="715963"/>
          </a:xfrm>
          <a:prstGeom prst="rect">
            <a:avLst/>
          </a:prstGeom>
          <a:noFill/>
          <a:ln w="12700">
            <a:noFill/>
            <a:miter lim="800000"/>
            <a:headEnd/>
            <a:tailEnd/>
          </a:ln>
          <a:effectLst/>
        </p:spPr>
        <p:txBody>
          <a:bodyPr lIns="84138" tIns="42862" rIns="84138" bIns="42862">
            <a:spAutoFit/>
          </a:bodyPr>
          <a:lstStyle/>
          <a:p>
            <a:pPr algn="ctr" defTabSz="754063" eaLnBrk="0" hangingPunct="0">
              <a:lnSpc>
                <a:spcPct val="85000"/>
              </a:lnSpc>
              <a:defRPr/>
            </a:pPr>
            <a:r>
              <a:rPr lang="en-US" sz="1200" b="1" dirty="0">
                <a:effectLst>
                  <a:outerShdw blurRad="38100" dist="38100" dir="2700000" algn="tl">
                    <a:srgbClr val="C0C0C0"/>
                  </a:outerShdw>
                </a:effectLst>
                <a:latin typeface="Arial" pitchFamily="34" charset="0"/>
                <a:ea typeface="ＭＳ Ｐゴシック" pitchFamily="34" charset="-128"/>
              </a:rPr>
              <a:t>Current </a:t>
            </a:r>
            <a:br>
              <a:rPr lang="en-US" sz="1200" b="1" dirty="0">
                <a:effectLst>
                  <a:outerShdw blurRad="38100" dist="38100" dir="2700000" algn="tl">
                    <a:srgbClr val="C0C0C0"/>
                  </a:outerShdw>
                </a:effectLst>
                <a:latin typeface="Arial" pitchFamily="34" charset="0"/>
                <a:ea typeface="ＭＳ Ｐゴシック" pitchFamily="34" charset="-128"/>
              </a:rPr>
            </a:br>
            <a:r>
              <a:rPr lang="en-US" sz="1200" b="1" dirty="0">
                <a:effectLst>
                  <a:outerShdw blurRad="38100" dist="38100" dir="2700000" algn="tl">
                    <a:srgbClr val="C0C0C0"/>
                  </a:outerShdw>
                </a:effectLst>
                <a:latin typeface="Arial" pitchFamily="34" charset="0"/>
                <a:ea typeface="ＭＳ Ｐゴシック" pitchFamily="34" charset="-128"/>
              </a:rPr>
              <a:t>Approaches to </a:t>
            </a:r>
            <a:br>
              <a:rPr lang="en-US" sz="1200" b="1" dirty="0">
                <a:effectLst>
                  <a:outerShdw blurRad="38100" dist="38100" dir="2700000" algn="tl">
                    <a:srgbClr val="C0C0C0"/>
                  </a:outerShdw>
                </a:effectLst>
                <a:latin typeface="Arial" pitchFamily="34" charset="0"/>
                <a:ea typeface="ＭＳ Ｐゴシック" pitchFamily="34" charset="-128"/>
              </a:rPr>
            </a:br>
            <a:r>
              <a:rPr lang="en-US" sz="1200" b="1" dirty="0">
                <a:effectLst>
                  <a:outerShdw blurRad="38100" dist="38100" dir="2700000" algn="tl">
                    <a:srgbClr val="C0C0C0"/>
                  </a:outerShdw>
                </a:effectLst>
                <a:latin typeface="Arial" pitchFamily="34" charset="0"/>
                <a:ea typeface="ＭＳ Ｐゴシック" pitchFamily="34" charset="-128"/>
              </a:rPr>
              <a:t>Economic</a:t>
            </a:r>
          </a:p>
          <a:p>
            <a:pPr algn="ctr" defTabSz="754063" eaLnBrk="0" hangingPunct="0">
              <a:lnSpc>
                <a:spcPct val="85000"/>
              </a:lnSpc>
              <a:defRPr/>
            </a:pPr>
            <a:r>
              <a:rPr lang="en-US" sz="1200" b="1" dirty="0">
                <a:effectLst>
                  <a:outerShdw blurRad="38100" dist="38100" dir="2700000" algn="tl">
                    <a:srgbClr val="C0C0C0"/>
                  </a:outerShdw>
                </a:effectLst>
                <a:latin typeface="Arial" pitchFamily="34" charset="0"/>
                <a:ea typeface="ＭＳ Ｐゴシック" pitchFamily="34" charset="-128"/>
              </a:rPr>
              <a:t>Development</a:t>
            </a:r>
          </a:p>
        </p:txBody>
      </p:sp>
      <p:sp>
        <p:nvSpPr>
          <p:cNvPr id="193548" name="Rectangle 12"/>
          <p:cNvSpPr>
            <a:spLocks noChangeArrowheads="1"/>
          </p:cNvSpPr>
          <p:nvPr/>
        </p:nvSpPr>
        <p:spPr bwMode="auto">
          <a:xfrm>
            <a:off x="2681288" y="2382838"/>
            <a:ext cx="904875" cy="557212"/>
          </a:xfrm>
          <a:prstGeom prst="rect">
            <a:avLst/>
          </a:prstGeom>
          <a:noFill/>
          <a:ln w="12700">
            <a:noFill/>
            <a:miter lim="800000"/>
            <a:headEnd/>
            <a:tailEnd/>
          </a:ln>
          <a:effectLst/>
        </p:spPr>
        <p:txBody>
          <a:bodyPr wrap="none" lIns="84138" tIns="42862" rIns="84138" bIns="42862">
            <a:spAutoFit/>
          </a:bodyPr>
          <a:lstStyle/>
          <a:p>
            <a:pPr algn="ctr" defTabSz="754063" eaLnBrk="0" hangingPunct="0">
              <a:lnSpc>
                <a:spcPct val="85000"/>
              </a:lnSpc>
              <a:defRPr/>
            </a:pPr>
            <a:r>
              <a:rPr lang="en-US" sz="1200" b="1" dirty="0">
                <a:effectLst>
                  <a:outerShdw blurRad="38100" dist="38100" dir="2700000" algn="tl">
                    <a:srgbClr val="C0C0C0"/>
                  </a:outerShdw>
                </a:effectLst>
                <a:latin typeface="Arial" pitchFamily="34" charset="0"/>
                <a:ea typeface="ＭＳ Ｐゴシック" pitchFamily="34" charset="-128"/>
              </a:rPr>
              <a:t>Alaska </a:t>
            </a:r>
          </a:p>
          <a:p>
            <a:pPr algn="ctr" defTabSz="754063" eaLnBrk="0" hangingPunct="0">
              <a:lnSpc>
                <a:spcPct val="85000"/>
              </a:lnSpc>
              <a:defRPr/>
            </a:pPr>
            <a:r>
              <a:rPr lang="en-US" sz="1200" b="1" dirty="0">
                <a:effectLst>
                  <a:outerShdw blurRad="38100" dist="38100" dir="2700000" algn="tl">
                    <a:srgbClr val="C0C0C0"/>
                  </a:outerShdw>
                </a:effectLst>
                <a:latin typeface="Arial" pitchFamily="34" charset="0"/>
                <a:ea typeface="ＭＳ Ｐゴシック" pitchFamily="34" charset="-128"/>
              </a:rPr>
              <a:t>Economic</a:t>
            </a:r>
          </a:p>
          <a:p>
            <a:pPr algn="ctr" defTabSz="754063" eaLnBrk="0" hangingPunct="0">
              <a:lnSpc>
                <a:spcPct val="85000"/>
              </a:lnSpc>
              <a:defRPr/>
            </a:pPr>
            <a:r>
              <a:rPr lang="en-US" sz="1200" b="1" dirty="0">
                <a:effectLst>
                  <a:outerShdw blurRad="38100" dist="38100" dir="2700000" algn="tl">
                    <a:srgbClr val="C0C0C0"/>
                  </a:outerShdw>
                </a:effectLst>
                <a:latin typeface="Arial" pitchFamily="34" charset="0"/>
                <a:ea typeface="ＭＳ Ｐゴシック" pitchFamily="34" charset="-128"/>
              </a:rPr>
              <a:t>Diagnosis</a:t>
            </a:r>
          </a:p>
        </p:txBody>
      </p:sp>
      <p:sp>
        <p:nvSpPr>
          <p:cNvPr id="3" name="AutoShape 19"/>
          <p:cNvSpPr>
            <a:spLocks noChangeArrowheads="1"/>
          </p:cNvSpPr>
          <p:nvPr/>
        </p:nvSpPr>
        <p:spPr bwMode="auto">
          <a:xfrm>
            <a:off x="6388100" y="3238500"/>
            <a:ext cx="1162050" cy="1069975"/>
          </a:xfrm>
          <a:prstGeom prst="diamond">
            <a:avLst/>
          </a:prstGeom>
          <a:solidFill>
            <a:srgbClr val="C0C0C0"/>
          </a:solidFill>
          <a:ln w="12700">
            <a:solidFill>
              <a:srgbClr val="C0C0C0"/>
            </a:solidFill>
            <a:miter lim="800000"/>
            <a:headEnd/>
            <a:tailEnd/>
          </a:ln>
          <a:effectLst>
            <a:outerShdw dist="40161" dir="4293903" algn="ctr" rotWithShape="0">
              <a:schemeClr val="tx2"/>
            </a:outerShdw>
          </a:effectLst>
        </p:spPr>
        <p:txBody>
          <a:bodyPr wrap="none" anchor="ctr"/>
          <a:lstStyle/>
          <a:p>
            <a:pPr eaLnBrk="0" hangingPunct="0">
              <a:defRPr/>
            </a:pPr>
            <a:endParaRPr lang="en-US" sz="2400">
              <a:effectLst>
                <a:outerShdw blurRad="38100" dist="38100" dir="2700000" algn="tl">
                  <a:srgbClr val="000000">
                    <a:alpha val="43137"/>
                  </a:srgbClr>
                </a:outerShdw>
              </a:effectLst>
            </a:endParaRPr>
          </a:p>
        </p:txBody>
      </p:sp>
      <p:sp>
        <p:nvSpPr>
          <p:cNvPr id="4" name="Rectangle 20"/>
          <p:cNvSpPr>
            <a:spLocks noChangeArrowheads="1"/>
          </p:cNvSpPr>
          <p:nvPr/>
        </p:nvSpPr>
        <p:spPr bwMode="auto">
          <a:xfrm>
            <a:off x="6383338" y="3482975"/>
            <a:ext cx="1203325" cy="628650"/>
          </a:xfrm>
          <a:prstGeom prst="rect">
            <a:avLst/>
          </a:prstGeom>
          <a:noFill/>
          <a:ln w="12700">
            <a:noFill/>
            <a:miter lim="800000"/>
            <a:headEnd/>
            <a:tailEnd/>
          </a:ln>
          <a:effectLst/>
        </p:spPr>
        <p:txBody>
          <a:bodyPr wrap="none" lIns="84138" tIns="42862" rIns="84138" bIns="42862">
            <a:spAutoFit/>
          </a:bodyPr>
          <a:lstStyle/>
          <a:p>
            <a:pPr algn="ctr" defTabSz="754063" eaLnBrk="0" hangingPunct="0">
              <a:lnSpc>
                <a:spcPct val="85000"/>
              </a:lnSpc>
              <a:defRPr/>
            </a:pPr>
            <a:endParaRPr lang="en-US" sz="1400">
              <a:solidFill>
                <a:schemeClr val="folHlink"/>
              </a:solidFill>
              <a:effectLst>
                <a:outerShdw blurRad="38100" dist="38100" dir="2700000" algn="tl">
                  <a:srgbClr val="C0C0C0"/>
                </a:outerShdw>
              </a:effectLst>
              <a:latin typeface="Arial" pitchFamily="34" charset="0"/>
              <a:ea typeface="ＭＳ Ｐゴシック"/>
              <a:cs typeface="ＭＳ Ｐゴシック"/>
            </a:endParaRPr>
          </a:p>
          <a:p>
            <a:pPr algn="ctr" defTabSz="754063" eaLnBrk="0" hangingPunct="0">
              <a:lnSpc>
                <a:spcPct val="85000"/>
              </a:lnSpc>
              <a:defRPr/>
            </a:pPr>
            <a:r>
              <a:rPr lang="en-US" sz="1400" b="1">
                <a:effectLst>
                  <a:outerShdw blurRad="38100" dist="38100" dir="2700000" algn="tl">
                    <a:srgbClr val="C0C0C0"/>
                  </a:outerShdw>
                </a:effectLst>
                <a:latin typeface="Arial" pitchFamily="34" charset="0"/>
                <a:ea typeface="ＭＳ Ｐゴシック"/>
                <a:cs typeface="ＭＳ Ｐゴシック"/>
              </a:rPr>
              <a:t>Draft Report</a:t>
            </a:r>
            <a:br>
              <a:rPr lang="en-US" sz="1400" b="1">
                <a:effectLst>
                  <a:outerShdw blurRad="38100" dist="38100" dir="2700000" algn="tl">
                    <a:srgbClr val="C0C0C0"/>
                  </a:outerShdw>
                </a:effectLst>
                <a:latin typeface="Arial" pitchFamily="34" charset="0"/>
                <a:ea typeface="ＭＳ Ｐゴシック"/>
                <a:cs typeface="ＭＳ Ｐゴシック"/>
              </a:rPr>
            </a:br>
            <a:r>
              <a:rPr lang="en-US" sz="1400" b="1">
                <a:effectLst>
                  <a:outerShdw blurRad="38100" dist="38100" dir="2700000" algn="tl">
                    <a:srgbClr val="C0C0C0"/>
                  </a:outerShdw>
                </a:effectLst>
                <a:latin typeface="Arial" pitchFamily="34" charset="0"/>
                <a:ea typeface="ＭＳ Ｐゴシック"/>
                <a:cs typeface="ＭＳ Ｐゴシック"/>
              </a:rPr>
              <a:t>Review</a:t>
            </a:r>
          </a:p>
        </p:txBody>
      </p:sp>
      <p:sp>
        <p:nvSpPr>
          <p:cNvPr id="5" name="Rectangle 14"/>
          <p:cNvSpPr>
            <a:spLocks noChangeArrowheads="1"/>
          </p:cNvSpPr>
          <p:nvPr/>
        </p:nvSpPr>
        <p:spPr bwMode="auto">
          <a:xfrm>
            <a:off x="5654675" y="2365375"/>
            <a:ext cx="1001713" cy="557213"/>
          </a:xfrm>
          <a:prstGeom prst="rect">
            <a:avLst/>
          </a:prstGeom>
          <a:noFill/>
          <a:ln w="12700">
            <a:noFill/>
            <a:miter lim="800000"/>
            <a:headEnd/>
            <a:tailEnd/>
          </a:ln>
          <a:effectLst/>
        </p:spPr>
        <p:txBody>
          <a:bodyPr wrap="none" lIns="84138" tIns="42862" rIns="84138" bIns="42862">
            <a:spAutoFit/>
          </a:bodyPr>
          <a:lstStyle/>
          <a:p>
            <a:pPr algn="ctr" defTabSz="754063" eaLnBrk="0" hangingPunct="0">
              <a:lnSpc>
                <a:spcPct val="85000"/>
              </a:lnSpc>
              <a:defRPr/>
            </a:pPr>
            <a:r>
              <a:rPr lang="en-US" sz="1200" b="1" dirty="0">
                <a:effectLst>
                  <a:outerShdw blurRad="38100" dist="38100" dir="2700000" algn="tl">
                    <a:srgbClr val="C0C0C0"/>
                  </a:outerShdw>
                </a:effectLst>
                <a:latin typeface="Arial" pitchFamily="34" charset="0"/>
                <a:ea typeface="ＭＳ Ｐゴシック" pitchFamily="34" charset="-128"/>
              </a:rPr>
              <a:t>Business</a:t>
            </a:r>
          </a:p>
          <a:p>
            <a:pPr algn="ctr" defTabSz="754063" eaLnBrk="0" hangingPunct="0">
              <a:lnSpc>
                <a:spcPct val="85000"/>
              </a:lnSpc>
              <a:defRPr/>
            </a:pPr>
            <a:r>
              <a:rPr lang="en-US" sz="1200" b="1" dirty="0">
                <a:effectLst>
                  <a:outerShdw blurRad="38100" dist="38100" dir="2700000" algn="tl">
                    <a:srgbClr val="C0C0C0"/>
                  </a:outerShdw>
                </a:effectLst>
                <a:latin typeface="Arial" pitchFamily="34" charset="0"/>
                <a:ea typeface="ＭＳ Ｐゴシック" pitchFamily="34" charset="-128"/>
              </a:rPr>
              <a:t> Climate &amp;</a:t>
            </a:r>
          </a:p>
          <a:p>
            <a:pPr algn="ctr" defTabSz="754063" eaLnBrk="0" hangingPunct="0">
              <a:lnSpc>
                <a:spcPct val="85000"/>
              </a:lnSpc>
              <a:defRPr/>
            </a:pPr>
            <a:r>
              <a:rPr lang="en-US" sz="1200" b="1" dirty="0">
                <a:effectLst>
                  <a:outerShdw blurRad="38100" dist="38100" dir="2700000" algn="tl">
                    <a:srgbClr val="C0C0C0"/>
                  </a:outerShdw>
                </a:effectLst>
                <a:latin typeface="Arial" pitchFamily="34" charset="0"/>
                <a:ea typeface="ＭＳ Ｐゴシック" pitchFamily="34" charset="-128"/>
              </a:rPr>
              <a:t>Institutions</a:t>
            </a:r>
          </a:p>
        </p:txBody>
      </p:sp>
      <p:sp>
        <p:nvSpPr>
          <p:cNvPr id="193562" name="Line 26"/>
          <p:cNvSpPr>
            <a:spLocks noChangeShapeType="1"/>
          </p:cNvSpPr>
          <p:nvPr/>
        </p:nvSpPr>
        <p:spPr bwMode="auto">
          <a:xfrm flipV="1">
            <a:off x="5826125" y="2995613"/>
            <a:ext cx="468313" cy="427037"/>
          </a:xfrm>
          <a:prstGeom prst="line">
            <a:avLst/>
          </a:prstGeom>
          <a:noFill/>
          <a:ln w="12700">
            <a:solidFill>
              <a:srgbClr val="00B7A5"/>
            </a:solidFill>
            <a:round/>
            <a:headEnd/>
            <a:tailEnd type="triangle" w="med" len="med"/>
          </a:ln>
          <a:effectLst/>
        </p:spPr>
        <p:txBody>
          <a:bodyPr wrap="none" anchor="ctr"/>
          <a:lstStyle/>
          <a:p>
            <a:pPr eaLnBrk="0" hangingPunct="0">
              <a:defRPr/>
            </a:pPr>
            <a:endParaRPr lang="en-US" sz="2400">
              <a:effectLst>
                <a:outerShdw blurRad="38100" dist="38100" dir="2700000" algn="tl">
                  <a:srgbClr val="000000">
                    <a:alpha val="43137"/>
                  </a:srgbClr>
                </a:outerShdw>
              </a:effectLst>
            </a:endParaRPr>
          </a:p>
        </p:txBody>
      </p:sp>
      <p:sp>
        <p:nvSpPr>
          <p:cNvPr id="6" name="Line 26"/>
          <p:cNvSpPr>
            <a:spLocks noChangeShapeType="1"/>
          </p:cNvSpPr>
          <p:nvPr/>
        </p:nvSpPr>
        <p:spPr bwMode="auto">
          <a:xfrm flipV="1">
            <a:off x="7213600" y="3016250"/>
            <a:ext cx="468313" cy="427038"/>
          </a:xfrm>
          <a:prstGeom prst="line">
            <a:avLst/>
          </a:prstGeom>
          <a:noFill/>
          <a:ln w="12700">
            <a:solidFill>
              <a:srgbClr val="00B7A5"/>
            </a:solidFill>
            <a:round/>
            <a:headEnd/>
            <a:tailEnd type="triangle" w="med" len="med"/>
          </a:ln>
          <a:effectLst/>
        </p:spPr>
        <p:txBody>
          <a:bodyPr wrap="none" anchor="ctr"/>
          <a:lstStyle/>
          <a:p>
            <a:pPr eaLnBrk="0" hangingPunct="0">
              <a:defRPr/>
            </a:pPr>
            <a:endParaRPr lang="en-US" sz="2400">
              <a:effectLst>
                <a:outerShdw blurRad="38100" dist="38100" dir="2700000" algn="tl">
                  <a:srgbClr val="000000">
                    <a:alpha val="43137"/>
                  </a:srgbClr>
                </a:outerShdw>
              </a:effectLst>
            </a:endParaRPr>
          </a:p>
        </p:txBody>
      </p:sp>
      <p:sp>
        <p:nvSpPr>
          <p:cNvPr id="7" name="Line 25"/>
          <p:cNvSpPr>
            <a:spLocks noChangeShapeType="1"/>
          </p:cNvSpPr>
          <p:nvPr/>
        </p:nvSpPr>
        <p:spPr bwMode="auto">
          <a:xfrm>
            <a:off x="7702550" y="3030538"/>
            <a:ext cx="336550" cy="439737"/>
          </a:xfrm>
          <a:prstGeom prst="line">
            <a:avLst/>
          </a:prstGeom>
          <a:noFill/>
          <a:ln w="12700">
            <a:solidFill>
              <a:srgbClr val="00B7A5"/>
            </a:solidFill>
            <a:round/>
            <a:headEnd/>
            <a:tailEnd type="triangle" w="med" len="med"/>
          </a:ln>
          <a:effectLst/>
        </p:spPr>
        <p:txBody>
          <a:bodyPr wrap="none" anchor="ctr"/>
          <a:lstStyle/>
          <a:p>
            <a:pPr eaLnBrk="0" hangingPunct="0">
              <a:defRPr/>
            </a:pPr>
            <a:endParaRPr lang="en-US" sz="2400">
              <a:effectLst>
                <a:outerShdw blurRad="38100" dist="38100" dir="2700000" algn="tl">
                  <a:srgbClr val="000000">
                    <a:alpha val="43137"/>
                  </a:srgbClr>
                </a:outerShdw>
              </a:effectLst>
            </a:endParaRPr>
          </a:p>
        </p:txBody>
      </p:sp>
      <p:sp>
        <p:nvSpPr>
          <p:cNvPr id="84002" name="TextBox 34"/>
          <p:cNvSpPr txBox="1">
            <a:spLocks noChangeArrowheads="1"/>
          </p:cNvSpPr>
          <p:nvPr/>
        </p:nvSpPr>
        <p:spPr bwMode="auto">
          <a:xfrm>
            <a:off x="7607300" y="4762500"/>
            <a:ext cx="1689100" cy="584200"/>
          </a:xfrm>
          <a:prstGeom prst="rect">
            <a:avLst/>
          </a:prstGeom>
          <a:noFill/>
          <a:ln w="9525">
            <a:noFill/>
            <a:miter lim="800000"/>
            <a:headEnd/>
            <a:tailEnd/>
          </a:ln>
        </p:spPr>
        <p:txBody>
          <a:bodyPr>
            <a:spAutoFit/>
          </a:bodyPr>
          <a:lstStyle/>
          <a:p>
            <a:pPr algn="ctr"/>
            <a:r>
              <a:rPr lang="en-US" sz="1600" b="1"/>
              <a:t>January 31,</a:t>
            </a:r>
          </a:p>
          <a:p>
            <a:pPr algn="ctr"/>
            <a:r>
              <a:rPr lang="en-US" sz="1600" b="1"/>
              <a:t>2010</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Number Placeholder 3"/>
          <p:cNvSpPr>
            <a:spLocks noGrp="1"/>
          </p:cNvSpPr>
          <p:nvPr>
            <p:ph type="sldNum" sz="quarter" idx="10"/>
          </p:nvPr>
        </p:nvSpPr>
        <p:spPr>
          <a:noFill/>
        </p:spPr>
        <p:txBody>
          <a:bodyPr/>
          <a:lstStyle/>
          <a:p>
            <a:fld id="{0D7AA6B6-D736-4516-96EA-A14E31EA70DB}" type="slidenum">
              <a:rPr lang="en-US" smtClean="0">
                <a:latin typeface="Arial" charset="0"/>
              </a:rPr>
              <a:pPr/>
              <a:t>45</a:t>
            </a:fld>
            <a:endParaRPr lang="en-US" smtClean="0">
              <a:latin typeface="Arial" charset="0"/>
            </a:endParaRPr>
          </a:p>
        </p:txBody>
      </p:sp>
      <p:sp>
        <p:nvSpPr>
          <p:cNvPr id="26627" name="Rectangle 2"/>
          <p:cNvSpPr>
            <a:spLocks noGrp="1" noChangeArrowheads="1"/>
          </p:cNvSpPr>
          <p:nvPr>
            <p:ph type="title"/>
          </p:nvPr>
        </p:nvSpPr>
        <p:spPr/>
        <p:txBody>
          <a:bodyPr/>
          <a:lstStyle/>
          <a:p>
            <a:pPr eaLnBrk="1" hangingPunct="1">
              <a:defRPr/>
            </a:pPr>
            <a:r>
              <a:rPr lang="en-US" dirty="0" smtClean="0">
                <a:solidFill>
                  <a:schemeClr val="accent1">
                    <a:lumMod val="60000"/>
                    <a:lumOff val="40000"/>
                  </a:schemeClr>
                </a:solidFill>
              </a:rPr>
              <a:t>Join Us</a:t>
            </a:r>
          </a:p>
        </p:txBody>
      </p:sp>
      <p:sp>
        <p:nvSpPr>
          <p:cNvPr id="26628" name="Rectangle 3"/>
          <p:cNvSpPr>
            <a:spLocks noGrp="1" noChangeArrowheads="1"/>
          </p:cNvSpPr>
          <p:nvPr>
            <p:ph type="body" idx="1"/>
          </p:nvPr>
        </p:nvSpPr>
        <p:spPr>
          <a:xfrm>
            <a:off x="300038" y="1200150"/>
            <a:ext cx="8543925" cy="3725863"/>
          </a:xfrm>
        </p:spPr>
        <p:txBody>
          <a:bodyPr/>
          <a:lstStyle/>
          <a:p>
            <a:pPr marL="0" indent="0" algn="ctr" eaLnBrk="1" hangingPunct="1">
              <a:buFontTx/>
              <a:buNone/>
              <a:defRPr/>
            </a:pPr>
            <a:r>
              <a:rPr lang="en-US" sz="2400" dirty="0" smtClean="0"/>
              <a:t>While Alaska’s premier economic development organizations are at the forefront of the Alaska Forward initiative……</a:t>
            </a:r>
          </a:p>
          <a:p>
            <a:pPr marL="0" indent="0" algn="ctr" eaLnBrk="1" hangingPunct="1">
              <a:buFontTx/>
              <a:buNone/>
              <a:defRPr/>
            </a:pPr>
            <a:endParaRPr lang="en-US" sz="2400" dirty="0" smtClean="0"/>
          </a:p>
          <a:p>
            <a:pPr marL="0" indent="0" algn="ctr" eaLnBrk="1" hangingPunct="1">
              <a:buFontTx/>
              <a:buNone/>
              <a:defRPr/>
            </a:pPr>
            <a:endParaRPr lang="en-US" sz="2400" dirty="0" smtClean="0"/>
          </a:p>
          <a:p>
            <a:pPr marL="0" indent="0" algn="ctr" eaLnBrk="1" hangingPunct="1">
              <a:buFontTx/>
              <a:buNone/>
              <a:defRPr/>
            </a:pPr>
            <a:r>
              <a:rPr lang="en-US" sz="2400" i="1" dirty="0" smtClean="0"/>
              <a:t>We cannot do this alone. Please find a way to participate with us in this important initiative.</a:t>
            </a:r>
            <a:r>
              <a:rPr lang="en-US" sz="2400" dirty="0" smtClean="0"/>
              <a:t> </a:t>
            </a:r>
          </a:p>
          <a:p>
            <a:pPr marL="0" indent="0" algn="ctr" eaLnBrk="1" hangingPunct="1">
              <a:buFontTx/>
              <a:buNone/>
              <a:defRPr/>
            </a:pPr>
            <a:endParaRPr lang="en-US" sz="2400" dirty="0" smtClean="0"/>
          </a:p>
          <a:p>
            <a:pPr marL="0" indent="0" algn="ctr" eaLnBrk="1" hangingPunct="1">
              <a:buFontTx/>
              <a:buNone/>
              <a:defRPr/>
            </a:pPr>
            <a:r>
              <a:rPr lang="en-US" sz="2400" dirty="0" smtClean="0"/>
              <a:t>Please JOIN US!</a:t>
            </a:r>
          </a:p>
          <a:p>
            <a:pPr marL="0" indent="0" algn="ctr" eaLnBrk="1" hangingPunct="1">
              <a:buFontTx/>
              <a:buNone/>
              <a:defRPr/>
            </a:pPr>
            <a:endParaRPr lang="en-US" sz="2400" dirty="0" smtClean="0"/>
          </a:p>
          <a:p>
            <a:pPr marL="0" indent="0" algn="ctr" eaLnBrk="1" hangingPunct="1">
              <a:buFontTx/>
              <a:buNone/>
              <a:defRPr/>
            </a:pPr>
            <a:endParaRPr lang="en-US" sz="2400" dirty="0" smtClean="0"/>
          </a:p>
          <a:p>
            <a:pPr marL="0" indent="0" algn="ctr" eaLnBrk="1" hangingPunct="1">
              <a:buFontTx/>
              <a:buNone/>
              <a:defRPr/>
            </a:pPr>
            <a:r>
              <a:rPr lang="en-US" sz="2400" dirty="0" smtClean="0">
                <a:solidFill>
                  <a:schemeClr val="accent1">
                    <a:lumMod val="60000"/>
                    <a:lumOff val="40000"/>
                  </a:schemeClr>
                </a:solidFill>
              </a:rPr>
              <a:t>www.alaskapartnership.com</a:t>
            </a:r>
            <a:r>
              <a:rPr lang="en-US" sz="2400" dirty="0" smtClean="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3"/>
          <p:cNvSpPr>
            <a:spLocks noGrp="1"/>
          </p:cNvSpPr>
          <p:nvPr>
            <p:ph type="sldNum" sz="quarter" idx="10"/>
          </p:nvPr>
        </p:nvSpPr>
        <p:spPr>
          <a:noFill/>
        </p:spPr>
        <p:txBody>
          <a:bodyPr/>
          <a:lstStyle/>
          <a:p>
            <a:fld id="{8E62B7A2-0753-48FA-B72E-D814C35330EF}" type="slidenum">
              <a:rPr lang="en-US" smtClean="0">
                <a:latin typeface="Arial" charset="0"/>
              </a:rPr>
              <a:pPr/>
              <a:t>5</a:t>
            </a:fld>
            <a:endParaRPr lang="en-US" smtClean="0">
              <a:latin typeface="Arial" charset="0"/>
            </a:endParaRPr>
          </a:p>
        </p:txBody>
      </p:sp>
      <p:sp>
        <p:nvSpPr>
          <p:cNvPr id="23554" name="Rectangle 2"/>
          <p:cNvSpPr>
            <a:spLocks noGrp="1" noChangeArrowheads="1"/>
          </p:cNvSpPr>
          <p:nvPr>
            <p:ph type="title"/>
          </p:nvPr>
        </p:nvSpPr>
        <p:spPr>
          <a:xfrm>
            <a:off x="377825" y="0"/>
            <a:ext cx="8466138" cy="933450"/>
          </a:xfrm>
        </p:spPr>
        <p:txBody>
          <a:bodyPr/>
          <a:lstStyle/>
          <a:p>
            <a:pPr eaLnBrk="1" hangingPunct="1"/>
            <a:r>
              <a:rPr lang="en-US" smtClean="0"/>
              <a:t>The Consulting Team – Phase I Situational Analysis</a:t>
            </a:r>
          </a:p>
        </p:txBody>
      </p:sp>
      <p:sp>
        <p:nvSpPr>
          <p:cNvPr id="23555" name="Rectangle 3"/>
          <p:cNvSpPr>
            <a:spLocks noGrp="1" noChangeArrowheads="1"/>
          </p:cNvSpPr>
          <p:nvPr>
            <p:ph type="body" idx="1"/>
          </p:nvPr>
        </p:nvSpPr>
        <p:spPr>
          <a:xfrm>
            <a:off x="2535238" y="1417638"/>
            <a:ext cx="6308725" cy="4916487"/>
          </a:xfrm>
        </p:spPr>
        <p:txBody>
          <a:bodyPr/>
          <a:lstStyle/>
          <a:p>
            <a:pPr marL="0" indent="0" eaLnBrk="1" hangingPunct="1">
              <a:buFontTx/>
              <a:buNone/>
            </a:pPr>
            <a:r>
              <a:rPr lang="en-US" b="1" smtClean="0"/>
              <a:t>IHS Global Insight</a:t>
            </a:r>
            <a:r>
              <a:rPr lang="en-US" smtClean="0"/>
              <a:t> — the global leader in economic and financial analysis, forecasting and marketing intelligence for 40 years. Now part of IHS and integrated with units such as IHS CERA, IHS Jane’s, and IHS Lloyd’s Register-Fairplay.</a:t>
            </a:r>
          </a:p>
          <a:p>
            <a:pPr marL="0" indent="0" eaLnBrk="1" hangingPunct="1">
              <a:buFontTx/>
              <a:buNone/>
            </a:pPr>
            <a:endParaRPr lang="en-US" smtClean="0"/>
          </a:p>
          <a:p>
            <a:pPr marL="0" indent="0" eaLnBrk="1" hangingPunct="1">
              <a:buFontTx/>
              <a:buNone/>
            </a:pPr>
            <a:r>
              <a:rPr lang="en-US" b="1" smtClean="0"/>
              <a:t>Economic Competitiveness Group </a:t>
            </a:r>
            <a:r>
              <a:rPr lang="en-US" smtClean="0"/>
              <a:t>— exclusive focus for 25 years on analyzing the drivers of regional economic competitiveness and strategy development. </a:t>
            </a:r>
          </a:p>
          <a:p>
            <a:pPr marL="0" indent="0" eaLnBrk="1" hangingPunct="1">
              <a:buFontTx/>
              <a:buNone/>
            </a:pPr>
            <a:endParaRPr lang="en-US" b="1" smtClean="0"/>
          </a:p>
          <a:p>
            <a:pPr marL="0" indent="0" eaLnBrk="1" hangingPunct="1">
              <a:buFontTx/>
              <a:buNone/>
            </a:pPr>
            <a:r>
              <a:rPr lang="en-US" b="1" smtClean="0"/>
              <a:t>McDowell Group</a:t>
            </a:r>
            <a:r>
              <a:rPr lang="en-US" smtClean="0"/>
              <a:t> — McDowell Group is Alaska’s most experienced research-based consulting firm, with 35 years of experience studying business, economic and social conditions throughout Alaska. </a:t>
            </a:r>
          </a:p>
        </p:txBody>
      </p:sp>
      <p:pic>
        <p:nvPicPr>
          <p:cNvPr id="23556" name="Picture 4"/>
          <p:cNvPicPr>
            <a:picLocks noChangeAspect="1" noChangeArrowheads="1"/>
          </p:cNvPicPr>
          <p:nvPr/>
        </p:nvPicPr>
        <p:blipFill>
          <a:blip r:embed="rId3" cstate="print"/>
          <a:srcRect/>
          <a:stretch>
            <a:fillRect/>
          </a:stretch>
        </p:blipFill>
        <p:spPr bwMode="auto">
          <a:xfrm>
            <a:off x="211138" y="4764088"/>
            <a:ext cx="2130425" cy="663575"/>
          </a:xfrm>
          <a:prstGeom prst="rect">
            <a:avLst/>
          </a:prstGeom>
          <a:noFill/>
          <a:ln w="9525">
            <a:noFill/>
            <a:miter lim="800000"/>
            <a:headEnd/>
            <a:tailEnd/>
          </a:ln>
        </p:spPr>
      </p:pic>
      <p:pic>
        <p:nvPicPr>
          <p:cNvPr id="23557" name="Picture 5"/>
          <p:cNvPicPr>
            <a:picLocks noChangeAspect="1" noChangeArrowheads="1"/>
          </p:cNvPicPr>
          <p:nvPr/>
        </p:nvPicPr>
        <p:blipFill>
          <a:blip r:embed="rId4" cstate="print"/>
          <a:srcRect/>
          <a:stretch>
            <a:fillRect/>
          </a:stretch>
        </p:blipFill>
        <p:spPr bwMode="auto">
          <a:xfrm>
            <a:off x="982663" y="3443288"/>
            <a:ext cx="639762" cy="911225"/>
          </a:xfrm>
          <a:prstGeom prst="rect">
            <a:avLst/>
          </a:prstGeom>
          <a:noFill/>
          <a:ln w="9525">
            <a:noFill/>
            <a:miter lim="800000"/>
            <a:headEnd/>
            <a:tailEnd/>
          </a:ln>
        </p:spPr>
      </p:pic>
      <p:pic>
        <p:nvPicPr>
          <p:cNvPr id="23558" name="Picture 6" descr="IHSGlobalInsight"/>
          <p:cNvPicPr>
            <a:picLocks noChangeAspect="1" noChangeArrowheads="1"/>
          </p:cNvPicPr>
          <p:nvPr/>
        </p:nvPicPr>
        <p:blipFill>
          <a:blip r:embed="rId5" cstate="print"/>
          <a:srcRect/>
          <a:stretch>
            <a:fillRect/>
          </a:stretch>
        </p:blipFill>
        <p:spPr bwMode="auto">
          <a:xfrm>
            <a:off x="427038" y="1482725"/>
            <a:ext cx="1752600" cy="74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1"/>
          <p:cNvSpPr>
            <a:spLocks noGrp="1"/>
          </p:cNvSpPr>
          <p:nvPr>
            <p:ph type="sldNum" sz="quarter" idx="10"/>
          </p:nvPr>
        </p:nvSpPr>
        <p:spPr>
          <a:noFill/>
        </p:spPr>
        <p:txBody>
          <a:bodyPr/>
          <a:lstStyle/>
          <a:p>
            <a:fld id="{7CBEE165-5DF2-4137-8561-150068AB6DCE}" type="slidenum">
              <a:rPr lang="en-US" smtClean="0">
                <a:latin typeface="Arial" charset="0"/>
              </a:rPr>
              <a:pPr/>
              <a:t>6</a:t>
            </a:fld>
            <a:endParaRPr lang="en-US" smtClean="0">
              <a:latin typeface="Arial" charset="0"/>
            </a:endParaRPr>
          </a:p>
        </p:txBody>
      </p:sp>
      <p:graphicFrame>
        <p:nvGraphicFramePr>
          <p:cNvPr id="141314" name="Group 2"/>
          <p:cNvGraphicFramePr>
            <a:graphicFrameLocks noGrp="1"/>
          </p:cNvGraphicFramePr>
          <p:nvPr>
            <p:ph idx="4294967295"/>
          </p:nvPr>
        </p:nvGraphicFramePr>
        <p:xfrm>
          <a:off x="1600200" y="1143000"/>
          <a:ext cx="6808788" cy="5180014"/>
        </p:xfrm>
        <a:graphic>
          <a:graphicData uri="http://schemas.openxmlformats.org/drawingml/2006/table">
            <a:tbl>
              <a:tblPr/>
              <a:tblGrid>
                <a:gridCol w="6808788"/>
              </a:tblGrid>
              <a:tr h="1154113">
                <a:tc>
                  <a:txBody>
                    <a:bodyPr/>
                    <a:lstStyle/>
                    <a:p>
                      <a:pPr marL="0" marR="0" lvl="0" indent="0" algn="l" defTabSz="914400" rtl="0" eaLnBrk="1" fontAlgn="base" latinLnBrk="0" hangingPunct="1">
                        <a:lnSpc>
                          <a:spcPct val="100000"/>
                        </a:lnSpc>
                        <a:spcBef>
                          <a:spcPct val="20000"/>
                        </a:spcBef>
                        <a:spcAft>
                          <a:spcPct val="0"/>
                        </a:spcAft>
                        <a:buClr>
                          <a:srgbClr val="D27C26"/>
                        </a:buClr>
                        <a:buSzTx/>
                        <a:buFontTx/>
                        <a:buNone/>
                        <a:tabLst/>
                      </a:pPr>
                      <a:r>
                        <a:rPr kumimoji="0" lang="en-US" sz="1200" b="1" i="0" u="sng" strike="noStrike" cap="none" normalizeH="0" baseline="0" smtClean="0">
                          <a:ln>
                            <a:noFill/>
                          </a:ln>
                          <a:solidFill>
                            <a:schemeClr val="tx1"/>
                          </a:solidFill>
                          <a:effectLst>
                            <a:outerShdw blurRad="38100" dist="38100" dir="2700000" algn="tl">
                              <a:srgbClr val="C0C0C0"/>
                            </a:outerShdw>
                          </a:effectLst>
                          <a:latin typeface="Arial" pitchFamily="34" charset="0"/>
                        </a:rPr>
                        <a:t>Chris Holling, IHS Global Insight, Project Director</a:t>
                      </a:r>
                      <a:endParaRPr kumimoji="0" lang="en-US" sz="1200" b="1" i="0" u="sng"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rgbClr val="D27C26"/>
                        </a:buClr>
                        <a:buSzTx/>
                        <a:buFontTx/>
                        <a:buNone/>
                        <a:tabLst/>
                      </a:pPr>
                      <a:r>
                        <a:rPr kumimoji="0" lang="en-US" sz="1200" b="1" i="0" u="none" strike="noStrike" cap="none" normalizeH="0" baseline="0" smtClean="0">
                          <a:ln>
                            <a:noFill/>
                          </a:ln>
                          <a:solidFill>
                            <a:schemeClr val="tx1"/>
                          </a:solidFill>
                          <a:effectLst/>
                          <a:latin typeface="Arial" pitchFamily="34" charset="0"/>
                        </a:rPr>
                        <a:t>20 years of economic analysis experience</a:t>
                      </a:r>
                    </a:p>
                    <a:p>
                      <a:pPr marL="0" marR="0" lvl="0" indent="0" algn="l" defTabSz="914400" rtl="0" eaLnBrk="1" fontAlgn="base" latinLnBrk="0" hangingPunct="1">
                        <a:lnSpc>
                          <a:spcPct val="100000"/>
                        </a:lnSpc>
                        <a:spcBef>
                          <a:spcPct val="20000"/>
                        </a:spcBef>
                        <a:spcAft>
                          <a:spcPct val="0"/>
                        </a:spcAft>
                        <a:buClr>
                          <a:srgbClr val="D27C26"/>
                        </a:buClr>
                        <a:buSzTx/>
                        <a:buFontTx/>
                        <a:buNone/>
                        <a:tabLst/>
                      </a:pPr>
                      <a:r>
                        <a:rPr kumimoji="0" lang="en-US" sz="1200" b="1" i="0" u="none" strike="noStrike" cap="none" normalizeH="0" baseline="0" smtClean="0">
                          <a:ln>
                            <a:noFill/>
                          </a:ln>
                          <a:solidFill>
                            <a:schemeClr val="tx1"/>
                          </a:solidFill>
                          <a:effectLst/>
                          <a:latin typeface="Arial" pitchFamily="34" charset="0"/>
                        </a:rPr>
                        <a:t>Puget Sound, South Carolina, Western Canada, Florida New Cornerstone, Vancouver, Louisiana, Toronto, SE Los Angeles, Atlantic Canada, El Paso, Malaysia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7463">
                <a:tc>
                  <a:txBody>
                    <a:bodyPr/>
                    <a:lstStyle/>
                    <a:p>
                      <a:pPr marL="0" marR="0" lvl="0" indent="0" algn="l" defTabSz="914400" rtl="0" eaLnBrk="1" fontAlgn="base" latinLnBrk="0" hangingPunct="1">
                        <a:lnSpc>
                          <a:spcPct val="100000"/>
                        </a:lnSpc>
                        <a:spcBef>
                          <a:spcPct val="20000"/>
                        </a:spcBef>
                        <a:spcAft>
                          <a:spcPct val="0"/>
                        </a:spcAft>
                        <a:buClr>
                          <a:srgbClr val="D27C26"/>
                        </a:buClr>
                        <a:buSzTx/>
                        <a:buFontTx/>
                        <a:buNone/>
                        <a:tabLst/>
                      </a:pPr>
                      <a:r>
                        <a:rPr kumimoji="0" lang="en-US" sz="1200" b="1" i="0" u="sng" strike="noStrike" cap="none" normalizeH="0" baseline="0" smtClean="0">
                          <a:ln>
                            <a:noFill/>
                          </a:ln>
                          <a:solidFill>
                            <a:schemeClr val="tx1"/>
                          </a:solidFill>
                          <a:effectLst>
                            <a:outerShdw blurRad="38100" dist="38100" dir="2700000" algn="tl">
                              <a:srgbClr val="C0C0C0"/>
                            </a:outerShdw>
                          </a:effectLst>
                          <a:latin typeface="Arial" pitchFamily="34" charset="0"/>
                        </a:rPr>
                        <a:t>Ted Lyman, Economic Competitiveness Group, Deputy Project Director</a:t>
                      </a:r>
                      <a:endParaRPr kumimoji="0" lang="en-US" sz="1200" b="1" i="0" u="sng"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rgbClr val="D27C26"/>
                        </a:buClr>
                        <a:buSzTx/>
                        <a:buFontTx/>
                        <a:buNone/>
                        <a:tabLst/>
                      </a:pPr>
                      <a:r>
                        <a:rPr kumimoji="0" lang="en-US" sz="1200" b="1" i="0" u="none" strike="noStrike" cap="none" normalizeH="0" baseline="0" smtClean="0">
                          <a:ln>
                            <a:noFill/>
                          </a:ln>
                          <a:solidFill>
                            <a:schemeClr val="tx1"/>
                          </a:solidFill>
                          <a:effectLst/>
                          <a:latin typeface="Arial" pitchFamily="34" charset="0"/>
                        </a:rPr>
                        <a:t>30 years of regional economic development experience</a:t>
                      </a:r>
                    </a:p>
                    <a:p>
                      <a:pPr marL="0" marR="0" lvl="0" indent="0" algn="l" defTabSz="914400" rtl="0" eaLnBrk="1" fontAlgn="base" latinLnBrk="0" hangingPunct="1">
                        <a:lnSpc>
                          <a:spcPct val="100000"/>
                        </a:lnSpc>
                        <a:spcBef>
                          <a:spcPct val="20000"/>
                        </a:spcBef>
                        <a:spcAft>
                          <a:spcPct val="0"/>
                        </a:spcAft>
                        <a:buClr>
                          <a:srgbClr val="D27C26"/>
                        </a:buClr>
                        <a:buSzTx/>
                        <a:buFontTx/>
                        <a:buNone/>
                        <a:tabLst/>
                      </a:pPr>
                      <a:r>
                        <a:rPr kumimoji="0" lang="en-US" sz="1200" b="1" i="0" u="none" strike="noStrike" cap="none" normalizeH="0" baseline="0" smtClean="0">
                          <a:ln>
                            <a:noFill/>
                          </a:ln>
                          <a:solidFill>
                            <a:schemeClr val="tx1"/>
                          </a:solidFill>
                          <a:effectLst/>
                          <a:latin typeface="Arial" pitchFamily="34" charset="0"/>
                        </a:rPr>
                        <a:t>Senior Principal at Economic Competitiveness Group (ECG). Puget Sound, Silicon Valley, Austin, TX., Charlotte, NC, Monterey, CA, Atlantic Canada, Brazil, Tennessee, Los Angeles, Mexico, Malaysia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49375">
                <a:tc>
                  <a:txBody>
                    <a:bodyPr/>
                    <a:lstStyle/>
                    <a:p>
                      <a:pPr marL="0" marR="0" lvl="0" indent="0" algn="l" defTabSz="914400" rtl="0" eaLnBrk="1" fontAlgn="base" latinLnBrk="0" hangingPunct="1">
                        <a:lnSpc>
                          <a:spcPct val="100000"/>
                        </a:lnSpc>
                        <a:spcBef>
                          <a:spcPct val="20000"/>
                        </a:spcBef>
                        <a:spcAft>
                          <a:spcPct val="0"/>
                        </a:spcAft>
                        <a:buClr>
                          <a:srgbClr val="D27C26"/>
                        </a:buClr>
                        <a:buSzTx/>
                        <a:buFontTx/>
                        <a:buNone/>
                        <a:tabLst/>
                      </a:pPr>
                      <a:r>
                        <a:rPr kumimoji="0" lang="en-US" sz="1200" b="1" i="0" u="sng" strike="noStrike" cap="none" normalizeH="0" baseline="0" smtClean="0">
                          <a:ln>
                            <a:noFill/>
                          </a:ln>
                          <a:solidFill>
                            <a:schemeClr val="tx1"/>
                          </a:solidFill>
                          <a:effectLst>
                            <a:outerShdw blurRad="38100" dist="38100" dir="2700000" algn="tl">
                              <a:srgbClr val="C0C0C0"/>
                            </a:outerShdw>
                          </a:effectLst>
                          <a:latin typeface="Arial" pitchFamily="34" charset="0"/>
                        </a:rPr>
                        <a:t>Jim Calvin, McDowell Group</a:t>
                      </a:r>
                      <a:endParaRPr kumimoji="0" lang="en-US" sz="1200" b="1"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rgbClr val="D27C26"/>
                        </a:buClr>
                        <a:buSzTx/>
                        <a:buFontTx/>
                        <a:buNone/>
                        <a:tabLst/>
                      </a:pPr>
                      <a:r>
                        <a:rPr kumimoji="0" lang="en-US" sz="1200" b="1" i="0" u="none" strike="noStrike" cap="none" normalizeH="0" baseline="0" smtClean="0">
                          <a:ln>
                            <a:noFill/>
                          </a:ln>
                          <a:solidFill>
                            <a:schemeClr val="tx1"/>
                          </a:solidFill>
                          <a:effectLst/>
                          <a:latin typeface="Arial" pitchFamily="34" charset="0"/>
                        </a:rPr>
                        <a:t>20 years Alaska economic analysis experience </a:t>
                      </a:r>
                      <a:br>
                        <a:rPr kumimoji="0" lang="en-US" sz="1200" b="1" i="0" u="none" strike="noStrike" cap="none" normalizeH="0" baseline="0" smtClean="0">
                          <a:ln>
                            <a:noFill/>
                          </a:ln>
                          <a:solidFill>
                            <a:schemeClr val="tx1"/>
                          </a:solidFill>
                          <a:effectLst/>
                          <a:latin typeface="Arial" pitchFamily="34" charset="0"/>
                        </a:rPr>
                      </a:br>
                      <a:r>
                        <a:rPr kumimoji="0" lang="en-US" sz="1200" b="1" i="0" u="none" strike="noStrike" cap="none" normalizeH="0" baseline="0" smtClean="0">
                          <a:ln>
                            <a:noFill/>
                          </a:ln>
                          <a:solidFill>
                            <a:schemeClr val="tx1"/>
                          </a:solidFill>
                          <a:effectLst/>
                          <a:latin typeface="Arial" pitchFamily="34" charset="0"/>
                        </a:rPr>
                        <a:t>Over 300 consulting assignments related to economic conditions in Alaska communities, businesses and industries, including virtually every region of the state</a:t>
                      </a:r>
                      <a:r>
                        <a:rPr kumimoji="0" lang="en-US" sz="1200" b="0" i="0" u="none" strike="noStrike" cap="none" normalizeH="0" baseline="0" smtClean="0">
                          <a:ln>
                            <a:noFill/>
                          </a:ln>
                          <a:solidFill>
                            <a:schemeClr val="tx1"/>
                          </a:solidFill>
                          <a:effectLst/>
                          <a:latin typeface="Arial" pitchFamily="34" charset="0"/>
                        </a:rPr>
                        <a:t> </a:t>
                      </a:r>
                      <a:endParaRPr kumimoji="0" lang="en-US" sz="1200" b="1"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rgbClr val="D27C26"/>
                        </a:buClr>
                        <a:buSzTx/>
                        <a:buFontTx/>
                        <a:buNone/>
                        <a:tabLst/>
                      </a:pPr>
                      <a:endParaRPr kumimoji="0" lang="en-US" sz="1200" b="1"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89063">
                <a:tc>
                  <a:txBody>
                    <a:bodyPr/>
                    <a:lstStyle/>
                    <a:p>
                      <a:pPr marL="0" marR="0" lvl="0" indent="0" algn="l" defTabSz="914400" rtl="0" eaLnBrk="1" fontAlgn="base" latinLnBrk="0" hangingPunct="1">
                        <a:lnSpc>
                          <a:spcPct val="100000"/>
                        </a:lnSpc>
                        <a:spcBef>
                          <a:spcPct val="20000"/>
                        </a:spcBef>
                        <a:spcAft>
                          <a:spcPct val="0"/>
                        </a:spcAft>
                        <a:buClr>
                          <a:srgbClr val="D27C26"/>
                        </a:buClr>
                        <a:buSzTx/>
                        <a:buFontTx/>
                        <a:buNone/>
                        <a:tabLst/>
                      </a:pPr>
                      <a:r>
                        <a:rPr kumimoji="0" lang="en-US" sz="1200" b="1" i="0" u="sng" strike="noStrike" cap="none" normalizeH="0" baseline="0" smtClean="0">
                          <a:ln>
                            <a:noFill/>
                          </a:ln>
                          <a:solidFill>
                            <a:schemeClr val="tx1"/>
                          </a:solidFill>
                          <a:effectLst>
                            <a:outerShdw blurRad="38100" dist="38100" dir="2700000" algn="tl">
                              <a:srgbClr val="C0C0C0"/>
                            </a:outerShdw>
                          </a:effectLst>
                          <a:latin typeface="Arial" pitchFamily="34" charset="0"/>
                        </a:rPr>
                        <a:t>Alec Hansen, Economic Competitiveness Group, Senior Advisor</a:t>
                      </a:r>
                      <a:endParaRPr kumimoji="0" lang="en-US" sz="1200" b="1" i="0" u="sng"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rgbClr val="D27C26"/>
                        </a:buClr>
                        <a:buSzTx/>
                        <a:buFontTx/>
                        <a:buNone/>
                        <a:tabLst/>
                      </a:pPr>
                      <a:r>
                        <a:rPr kumimoji="0" lang="en-US" sz="1200" b="1" i="0" u="none" strike="noStrike" cap="none" normalizeH="0" baseline="0" smtClean="0">
                          <a:ln>
                            <a:noFill/>
                          </a:ln>
                          <a:solidFill>
                            <a:schemeClr val="tx1"/>
                          </a:solidFill>
                          <a:effectLst/>
                          <a:latin typeface="Arial" pitchFamily="34" charset="0"/>
                        </a:rPr>
                        <a:t>Economics Ph.D. Boston University</a:t>
                      </a:r>
                    </a:p>
                    <a:p>
                      <a:pPr marL="0" marR="0" lvl="0" indent="0" algn="l" defTabSz="914400" rtl="0" eaLnBrk="1" fontAlgn="base" latinLnBrk="0" hangingPunct="1">
                        <a:lnSpc>
                          <a:spcPct val="100000"/>
                        </a:lnSpc>
                        <a:spcBef>
                          <a:spcPct val="20000"/>
                        </a:spcBef>
                        <a:spcAft>
                          <a:spcPct val="0"/>
                        </a:spcAft>
                        <a:buClr>
                          <a:srgbClr val="D27C26"/>
                        </a:buClr>
                        <a:buSzTx/>
                        <a:buFontTx/>
                        <a:buNone/>
                        <a:tabLst/>
                      </a:pPr>
                      <a:r>
                        <a:rPr kumimoji="0" lang="en-US" sz="1200" b="1" i="0" u="none" strike="noStrike" cap="none" normalizeH="0" baseline="0" smtClean="0">
                          <a:ln>
                            <a:noFill/>
                          </a:ln>
                          <a:solidFill>
                            <a:schemeClr val="tx1"/>
                          </a:solidFill>
                          <a:effectLst/>
                          <a:latin typeface="Arial" pitchFamily="34" charset="0"/>
                        </a:rPr>
                        <a:t>Former President, The Competitiveness Institute (TCI)</a:t>
                      </a:r>
                    </a:p>
                    <a:p>
                      <a:pPr marL="0" marR="0" lvl="0" indent="0" algn="l" defTabSz="914400" rtl="0" eaLnBrk="1" fontAlgn="base" latinLnBrk="0" hangingPunct="1">
                        <a:lnSpc>
                          <a:spcPct val="100000"/>
                        </a:lnSpc>
                        <a:spcBef>
                          <a:spcPct val="20000"/>
                        </a:spcBef>
                        <a:spcAft>
                          <a:spcPct val="0"/>
                        </a:spcAft>
                        <a:buClr>
                          <a:srgbClr val="D27C26"/>
                        </a:buClr>
                        <a:buSzTx/>
                        <a:buFontTx/>
                        <a:buNone/>
                        <a:tabLst/>
                      </a:pPr>
                      <a:r>
                        <a:rPr kumimoji="0" lang="en-US" sz="1200" b="1" i="0" u="none" strike="noStrike" cap="none" normalizeH="0" baseline="0" smtClean="0">
                          <a:ln>
                            <a:noFill/>
                          </a:ln>
                          <a:solidFill>
                            <a:schemeClr val="tx1"/>
                          </a:solidFill>
                          <a:effectLst/>
                          <a:latin typeface="Arial" pitchFamily="34" charset="0"/>
                        </a:rPr>
                        <a:t>President of the Economic Competitiveness Group (ECG) with experience in Puget Sound, Florida New Cornerstone, Louisiana, Westchester, Pennsylvania, Monterey, South Africa, Malaysia, etc.</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5614" name="Picture 15" descr="lyman"/>
          <p:cNvPicPr>
            <a:picLocks noChangeAspect="1" noChangeArrowheads="1"/>
          </p:cNvPicPr>
          <p:nvPr/>
        </p:nvPicPr>
        <p:blipFill>
          <a:blip r:embed="rId3" cstate="print"/>
          <a:srcRect/>
          <a:stretch>
            <a:fillRect/>
          </a:stretch>
        </p:blipFill>
        <p:spPr bwMode="auto">
          <a:xfrm>
            <a:off x="420688" y="2438400"/>
            <a:ext cx="950912" cy="1143000"/>
          </a:xfrm>
          <a:prstGeom prst="rect">
            <a:avLst/>
          </a:prstGeom>
          <a:noFill/>
          <a:ln w="9525">
            <a:noFill/>
            <a:miter lim="800000"/>
            <a:headEnd/>
            <a:tailEnd/>
          </a:ln>
        </p:spPr>
      </p:pic>
      <p:pic>
        <p:nvPicPr>
          <p:cNvPr id="25615" name="Picture 7" descr="Mcdowell21M.jpg"/>
          <p:cNvPicPr>
            <a:picLocks noChangeAspect="1"/>
          </p:cNvPicPr>
          <p:nvPr/>
        </p:nvPicPr>
        <p:blipFill>
          <a:blip r:embed="rId4" cstate="print"/>
          <a:srcRect/>
          <a:stretch>
            <a:fillRect/>
          </a:stretch>
        </p:blipFill>
        <p:spPr bwMode="auto">
          <a:xfrm>
            <a:off x="444500" y="3657600"/>
            <a:ext cx="974725" cy="1371600"/>
          </a:xfrm>
          <a:prstGeom prst="rect">
            <a:avLst/>
          </a:prstGeom>
          <a:noFill/>
          <a:ln w="9525">
            <a:noFill/>
            <a:miter lim="800000"/>
            <a:headEnd/>
            <a:tailEnd/>
          </a:ln>
        </p:spPr>
      </p:pic>
      <p:pic>
        <p:nvPicPr>
          <p:cNvPr id="25616" name="Picture 20" descr="Chris Holling"/>
          <p:cNvPicPr>
            <a:picLocks noChangeAspect="1" noChangeArrowheads="1"/>
          </p:cNvPicPr>
          <p:nvPr/>
        </p:nvPicPr>
        <p:blipFill>
          <a:blip r:embed="rId5" cstate="print"/>
          <a:srcRect/>
          <a:stretch>
            <a:fillRect/>
          </a:stretch>
        </p:blipFill>
        <p:spPr bwMode="auto">
          <a:xfrm>
            <a:off x="381000" y="1201738"/>
            <a:ext cx="1023938" cy="1160462"/>
          </a:xfrm>
          <a:prstGeom prst="rect">
            <a:avLst/>
          </a:prstGeom>
          <a:noFill/>
          <a:ln w="9525">
            <a:noFill/>
            <a:miter lim="800000"/>
            <a:headEnd/>
            <a:tailEnd/>
          </a:ln>
        </p:spPr>
      </p:pic>
      <p:pic>
        <p:nvPicPr>
          <p:cNvPr id="25617" name="Picture 24" descr="Alec"/>
          <p:cNvPicPr>
            <a:picLocks noChangeAspect="1" noChangeArrowheads="1"/>
          </p:cNvPicPr>
          <p:nvPr/>
        </p:nvPicPr>
        <p:blipFill>
          <a:blip r:embed="rId6" cstate="print"/>
          <a:srcRect/>
          <a:stretch>
            <a:fillRect/>
          </a:stretch>
        </p:blipFill>
        <p:spPr bwMode="auto">
          <a:xfrm>
            <a:off x="450850" y="5138738"/>
            <a:ext cx="977900" cy="1206500"/>
          </a:xfrm>
          <a:prstGeom prst="rect">
            <a:avLst/>
          </a:prstGeom>
          <a:noFill/>
          <a:ln w="9525">
            <a:noFill/>
            <a:miter lim="800000"/>
            <a:headEnd/>
            <a:tailEnd/>
          </a:ln>
        </p:spPr>
      </p:pic>
      <p:sp>
        <p:nvSpPr>
          <p:cNvPr id="25618" name="Rectangle 18"/>
          <p:cNvSpPr>
            <a:spLocks noChangeArrowheads="1"/>
          </p:cNvSpPr>
          <p:nvPr/>
        </p:nvSpPr>
        <p:spPr bwMode="auto">
          <a:xfrm>
            <a:off x="377825" y="0"/>
            <a:ext cx="8031163" cy="933450"/>
          </a:xfrm>
          <a:prstGeom prst="rect">
            <a:avLst/>
          </a:prstGeom>
          <a:noFill/>
          <a:ln w="9525">
            <a:noFill/>
            <a:miter lim="800000"/>
            <a:headEnd/>
            <a:tailEnd/>
          </a:ln>
        </p:spPr>
        <p:txBody>
          <a:bodyPr lIns="0" tIns="0" rIns="0" bIns="0" anchor="b"/>
          <a:lstStyle/>
          <a:p>
            <a:r>
              <a:rPr lang="en-US" sz="2600" b="1"/>
              <a:t>Senior Members of Phase I Consulting Team</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3"/>
          <p:cNvSpPr>
            <a:spLocks noGrp="1"/>
          </p:cNvSpPr>
          <p:nvPr>
            <p:ph type="sldNum" sz="quarter" idx="10"/>
          </p:nvPr>
        </p:nvSpPr>
        <p:spPr>
          <a:noFill/>
        </p:spPr>
        <p:txBody>
          <a:bodyPr/>
          <a:lstStyle/>
          <a:p>
            <a:fld id="{108BCB3A-810C-4A58-A3E4-FFB4146A130D}" type="slidenum">
              <a:rPr lang="en-US" smtClean="0">
                <a:latin typeface="Arial" charset="0"/>
              </a:rPr>
              <a:pPr/>
              <a:t>7</a:t>
            </a:fld>
            <a:endParaRPr lang="en-US" smtClean="0">
              <a:latin typeface="Arial" charset="0"/>
            </a:endParaRPr>
          </a:p>
        </p:txBody>
      </p:sp>
      <p:sp>
        <p:nvSpPr>
          <p:cNvPr id="27650" name="Rectangle 2"/>
          <p:cNvSpPr>
            <a:spLocks noGrp="1" noChangeArrowheads="1"/>
          </p:cNvSpPr>
          <p:nvPr>
            <p:ph type="title"/>
          </p:nvPr>
        </p:nvSpPr>
        <p:spPr/>
        <p:txBody>
          <a:bodyPr/>
          <a:lstStyle/>
          <a:p>
            <a:pPr eaLnBrk="1" hangingPunct="1"/>
            <a:r>
              <a:rPr lang="en-US" smtClean="0"/>
              <a:t>Phase I – Situational Analysis</a:t>
            </a:r>
          </a:p>
        </p:txBody>
      </p:sp>
      <p:sp>
        <p:nvSpPr>
          <p:cNvPr id="27651" name="Rectangle 3"/>
          <p:cNvSpPr>
            <a:spLocks noGrp="1" noChangeArrowheads="1"/>
          </p:cNvSpPr>
          <p:nvPr>
            <p:ph type="body" idx="1"/>
          </p:nvPr>
        </p:nvSpPr>
        <p:spPr>
          <a:xfrm>
            <a:off x="300038" y="1200150"/>
            <a:ext cx="8543925" cy="5133975"/>
          </a:xfrm>
        </p:spPr>
        <p:txBody>
          <a:bodyPr/>
          <a:lstStyle/>
          <a:p>
            <a:pPr marL="465138" indent="-465138" eaLnBrk="1" hangingPunct="1">
              <a:spcBef>
                <a:spcPts val="1200"/>
              </a:spcBef>
              <a:buFont typeface="Wingdings" pitchFamily="2" charset="2"/>
              <a:buChar char="Ø"/>
            </a:pPr>
            <a:r>
              <a:rPr lang="en-US" sz="2200" smtClean="0"/>
              <a:t>Take a pause and take a deep breath before blindly going forth as they have for the past couple of decades. </a:t>
            </a:r>
          </a:p>
          <a:p>
            <a:pPr marL="465138" indent="-465138" eaLnBrk="1" hangingPunct="1">
              <a:spcBef>
                <a:spcPts val="1200"/>
              </a:spcBef>
              <a:buFont typeface="Wingdings" pitchFamily="2" charset="2"/>
              <a:buChar char="Ø"/>
            </a:pPr>
            <a:r>
              <a:rPr lang="en-US" sz="2200" smtClean="0"/>
              <a:t>Committed Alaskans, with a passion for economic development and a bright future for our state and from communities across the state are taking the lead. </a:t>
            </a:r>
          </a:p>
          <a:p>
            <a:pPr marL="465138" indent="-465138" eaLnBrk="1" hangingPunct="1">
              <a:spcBef>
                <a:spcPts val="1200"/>
              </a:spcBef>
              <a:buFont typeface="Wingdings" pitchFamily="2" charset="2"/>
              <a:buChar char="Ø"/>
            </a:pPr>
            <a:r>
              <a:rPr lang="en-US" sz="2200" smtClean="0"/>
              <a:t>For economic success in the future, take stock of the economic situation today—a reality check—and with that as the baseline, gear up for some new thinking, new approaches to economic development and concrete new efforts to build the foundations of our next economy.  </a:t>
            </a:r>
          </a:p>
          <a:p>
            <a:pPr marL="465138" indent="-465138" eaLnBrk="1" hangingPunct="1">
              <a:spcBef>
                <a:spcPts val="1200"/>
              </a:spcBef>
              <a:buFont typeface="Wingdings" pitchFamily="2" charset="2"/>
              <a:buChar char="Ø"/>
            </a:pPr>
            <a:r>
              <a:rPr lang="en-US" sz="2200" smtClean="0"/>
              <a:t>Alaska Forward is the right initiative at the right time and we look forward to you helping us with the hard work that is to come.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3"/>
          <p:cNvSpPr>
            <a:spLocks noGrp="1"/>
          </p:cNvSpPr>
          <p:nvPr>
            <p:ph type="sldNum" sz="quarter" idx="10"/>
          </p:nvPr>
        </p:nvSpPr>
        <p:spPr>
          <a:noFill/>
        </p:spPr>
        <p:txBody>
          <a:bodyPr/>
          <a:lstStyle/>
          <a:p>
            <a:fld id="{61D7ADFA-DB07-4A7C-94EF-44BEAAE78991}" type="slidenum">
              <a:rPr lang="en-US" smtClean="0">
                <a:latin typeface="Arial" charset="0"/>
              </a:rPr>
              <a:pPr/>
              <a:t>8</a:t>
            </a:fld>
            <a:endParaRPr lang="en-US" smtClean="0">
              <a:latin typeface="Arial" charset="0"/>
            </a:endParaRPr>
          </a:p>
        </p:txBody>
      </p:sp>
      <p:sp>
        <p:nvSpPr>
          <p:cNvPr id="29698" name="Rectangle 2"/>
          <p:cNvSpPr>
            <a:spLocks noGrp="1" noChangeArrowheads="1"/>
          </p:cNvSpPr>
          <p:nvPr>
            <p:ph type="title"/>
          </p:nvPr>
        </p:nvSpPr>
        <p:spPr/>
        <p:txBody>
          <a:bodyPr/>
          <a:lstStyle/>
          <a:p>
            <a:pPr eaLnBrk="1" hangingPunct="1"/>
            <a:r>
              <a:rPr lang="en-US" smtClean="0"/>
              <a:t>The Key Alaska Forward Challenge: </a:t>
            </a:r>
            <a:br>
              <a:rPr lang="en-US" smtClean="0"/>
            </a:br>
            <a:r>
              <a:rPr lang="en-US" i="1" smtClean="0"/>
              <a:t>Alaska’s comparative stagnation</a:t>
            </a:r>
          </a:p>
        </p:txBody>
      </p:sp>
      <p:pic>
        <p:nvPicPr>
          <p:cNvPr id="29699" name="Picture 4"/>
          <p:cNvPicPr>
            <a:picLocks noChangeAspect="1" noChangeArrowheads="1"/>
          </p:cNvPicPr>
          <p:nvPr/>
        </p:nvPicPr>
        <p:blipFill>
          <a:blip r:embed="rId3" cstate="print"/>
          <a:srcRect/>
          <a:stretch>
            <a:fillRect/>
          </a:stretch>
        </p:blipFill>
        <p:spPr bwMode="auto">
          <a:xfrm>
            <a:off x="2392363" y="1501775"/>
            <a:ext cx="6180137" cy="4184650"/>
          </a:xfrm>
          <a:prstGeom prst="rect">
            <a:avLst/>
          </a:prstGeom>
          <a:noFill/>
          <a:ln w="9525">
            <a:noFill/>
            <a:miter lim="800000"/>
            <a:headEnd/>
            <a:tailEnd/>
          </a:ln>
        </p:spPr>
      </p:pic>
      <p:sp>
        <p:nvSpPr>
          <p:cNvPr id="83973" name="AutoShape 5"/>
          <p:cNvSpPr>
            <a:spLocks noChangeArrowheads="1"/>
          </p:cNvSpPr>
          <p:nvPr/>
        </p:nvSpPr>
        <p:spPr bwMode="auto">
          <a:xfrm>
            <a:off x="171450" y="1690688"/>
            <a:ext cx="1876425" cy="2465387"/>
          </a:xfrm>
          <a:prstGeom prst="roundRect">
            <a:avLst>
              <a:gd name="adj" fmla="val 16667"/>
            </a:avLst>
          </a:prstGeom>
          <a:gradFill rotWithShape="1">
            <a:gsLst>
              <a:gs pos="0">
                <a:srgbClr val="DDDDDD">
                  <a:alpha val="85001"/>
                </a:srgbClr>
              </a:gs>
              <a:gs pos="100000">
                <a:srgbClr val="DDDDDD">
                  <a:gamma/>
                  <a:tint val="15294"/>
                  <a:invGamma/>
                </a:srgbClr>
              </a:gs>
            </a:gsLst>
            <a:lin ang="2700000" scaled="1"/>
          </a:gradFill>
          <a:ln w="9525" algn="ctr">
            <a:solidFill>
              <a:srgbClr val="C0C0C0"/>
            </a:solidFill>
            <a:round/>
            <a:headEnd/>
            <a:tailEnd/>
          </a:ln>
          <a:effectLst>
            <a:outerShdw dist="35921" dir="2700000" algn="ctr" rotWithShape="0">
              <a:schemeClr val="bg2"/>
            </a:outerShdw>
          </a:effectLst>
        </p:spPr>
        <p:txBody>
          <a:bodyPr anchor="ctr">
            <a:spAutoFit/>
          </a:bodyPr>
          <a:lstStyle/>
          <a:p>
            <a:pPr>
              <a:defRPr/>
            </a:pPr>
            <a:r>
              <a:rPr lang="en-GB" sz="1600" b="1">
                <a:latin typeface="Arial" pitchFamily="34" charset="0"/>
              </a:rPr>
              <a:t>Alaska’s economy has been stagnating when looked at in comparison to the U.S. national economy.</a:t>
            </a:r>
          </a:p>
        </p:txBody>
      </p:sp>
      <p:sp>
        <p:nvSpPr>
          <p:cNvPr id="29701" name="Text Box 6"/>
          <p:cNvSpPr txBox="1">
            <a:spLocks noChangeArrowheads="1"/>
          </p:cNvSpPr>
          <p:nvPr/>
        </p:nvSpPr>
        <p:spPr bwMode="auto">
          <a:xfrm>
            <a:off x="3352800" y="1504950"/>
            <a:ext cx="4259263" cy="366713"/>
          </a:xfrm>
          <a:prstGeom prst="rect">
            <a:avLst/>
          </a:prstGeom>
          <a:noFill/>
          <a:ln w="9525">
            <a:noFill/>
            <a:miter lim="800000"/>
            <a:headEnd/>
            <a:tailEnd/>
          </a:ln>
        </p:spPr>
        <p:txBody>
          <a:bodyPr>
            <a:spAutoFit/>
          </a:bodyPr>
          <a:lstStyle/>
          <a:p>
            <a:pPr algn="ctr">
              <a:spcBef>
                <a:spcPct val="50000"/>
              </a:spcBef>
            </a:pPr>
            <a:r>
              <a:rPr lang="en-US"/>
              <a:t>Real Gross Domestic/State Product</a:t>
            </a:r>
          </a:p>
        </p:txBody>
      </p:sp>
      <p:sp>
        <p:nvSpPr>
          <p:cNvPr id="29702" name="Line 7"/>
          <p:cNvSpPr>
            <a:spLocks noChangeShapeType="1"/>
          </p:cNvSpPr>
          <p:nvPr/>
        </p:nvSpPr>
        <p:spPr bwMode="auto">
          <a:xfrm>
            <a:off x="7251700" y="2286000"/>
            <a:ext cx="0" cy="1092200"/>
          </a:xfrm>
          <a:prstGeom prst="line">
            <a:avLst/>
          </a:prstGeom>
          <a:noFill/>
          <a:ln w="25400">
            <a:solidFill>
              <a:schemeClr val="tx1"/>
            </a:solidFill>
            <a:round/>
            <a:headEnd type="triangle" w="med" len="med"/>
            <a:tailEnd type="triangle" w="med" len="med"/>
          </a:ln>
        </p:spPr>
        <p:txBody>
          <a:bodyPr/>
          <a:lstStyle/>
          <a:p>
            <a:endParaRPr lang="en-US"/>
          </a:p>
        </p:txBody>
      </p:sp>
      <p:sp>
        <p:nvSpPr>
          <p:cNvPr id="83976" name="AutoShape 8"/>
          <p:cNvSpPr>
            <a:spLocks noChangeArrowheads="1"/>
          </p:cNvSpPr>
          <p:nvPr/>
        </p:nvSpPr>
        <p:spPr bwMode="auto">
          <a:xfrm>
            <a:off x="1316038" y="5821363"/>
            <a:ext cx="6775450" cy="642937"/>
          </a:xfrm>
          <a:prstGeom prst="roundRect">
            <a:avLst>
              <a:gd name="adj" fmla="val 16667"/>
            </a:avLst>
          </a:prstGeom>
          <a:gradFill rotWithShape="1">
            <a:gsLst>
              <a:gs pos="0">
                <a:srgbClr val="DDDDDD">
                  <a:alpha val="85001"/>
                </a:srgbClr>
              </a:gs>
              <a:gs pos="100000">
                <a:srgbClr val="DDDDDD">
                  <a:gamma/>
                  <a:tint val="15294"/>
                  <a:invGamma/>
                </a:srgbClr>
              </a:gs>
            </a:gsLst>
            <a:lin ang="2700000" scaled="1"/>
          </a:gradFill>
          <a:ln w="9525" algn="ctr">
            <a:solidFill>
              <a:srgbClr val="C0C0C0"/>
            </a:solidFill>
            <a:round/>
            <a:headEnd/>
            <a:tailEnd/>
          </a:ln>
          <a:effectLst>
            <a:outerShdw dist="35921" dir="2700000" algn="ctr" rotWithShape="0">
              <a:schemeClr val="bg2"/>
            </a:outerShdw>
          </a:effectLst>
        </p:spPr>
        <p:txBody>
          <a:bodyPr anchor="ctr">
            <a:spAutoFit/>
          </a:bodyPr>
          <a:lstStyle/>
          <a:p>
            <a:pPr>
              <a:defRPr/>
            </a:pPr>
            <a:r>
              <a:rPr lang="en-GB" sz="1600" b="1">
                <a:latin typeface="Arial" pitchFamily="34" charset="0"/>
              </a:rPr>
              <a:t>The forecast is the status quo path Alaska is on together.</a:t>
            </a:r>
          </a:p>
          <a:p>
            <a:pPr>
              <a:defRPr/>
            </a:pPr>
            <a:r>
              <a:rPr lang="en-GB" sz="1600" b="1">
                <a:latin typeface="Arial" pitchFamily="34" charset="0"/>
              </a:rPr>
              <a:t>The future, however, is Alaska’s to change.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3"/>
          <p:cNvSpPr>
            <a:spLocks noGrp="1"/>
          </p:cNvSpPr>
          <p:nvPr>
            <p:ph type="sldNum" sz="quarter" idx="10"/>
          </p:nvPr>
        </p:nvSpPr>
        <p:spPr>
          <a:noFill/>
        </p:spPr>
        <p:txBody>
          <a:bodyPr/>
          <a:lstStyle/>
          <a:p>
            <a:fld id="{D1BD25BE-AEE4-45AC-ADE8-86CAA623B6BE}" type="slidenum">
              <a:rPr lang="en-US" smtClean="0">
                <a:latin typeface="Arial" charset="0"/>
              </a:rPr>
              <a:pPr/>
              <a:t>9</a:t>
            </a:fld>
            <a:endParaRPr lang="en-US" smtClean="0">
              <a:latin typeface="Arial" charset="0"/>
            </a:endParaRPr>
          </a:p>
        </p:txBody>
      </p:sp>
      <p:sp>
        <p:nvSpPr>
          <p:cNvPr id="31746" name="Rectangle 2"/>
          <p:cNvSpPr>
            <a:spLocks noGrp="1" noChangeArrowheads="1"/>
          </p:cNvSpPr>
          <p:nvPr>
            <p:ph type="title"/>
          </p:nvPr>
        </p:nvSpPr>
        <p:spPr>
          <a:xfrm>
            <a:off x="377825" y="176213"/>
            <a:ext cx="8031163" cy="757237"/>
          </a:xfrm>
        </p:spPr>
        <p:txBody>
          <a:bodyPr/>
          <a:lstStyle/>
          <a:p>
            <a:pPr eaLnBrk="1" hangingPunct="1"/>
            <a:r>
              <a:rPr lang="en-US" smtClean="0"/>
              <a:t>Cyclical Output Performance</a:t>
            </a:r>
          </a:p>
        </p:txBody>
      </p:sp>
      <p:sp>
        <p:nvSpPr>
          <p:cNvPr id="84996" name="AutoShape 4"/>
          <p:cNvSpPr>
            <a:spLocks noChangeArrowheads="1"/>
          </p:cNvSpPr>
          <p:nvPr/>
        </p:nvSpPr>
        <p:spPr bwMode="auto">
          <a:xfrm>
            <a:off x="158750" y="1746250"/>
            <a:ext cx="2168525" cy="4205288"/>
          </a:xfrm>
          <a:prstGeom prst="roundRect">
            <a:avLst>
              <a:gd name="adj" fmla="val 16667"/>
            </a:avLst>
          </a:prstGeom>
          <a:gradFill rotWithShape="1">
            <a:gsLst>
              <a:gs pos="0">
                <a:srgbClr val="DDDDDD">
                  <a:alpha val="85001"/>
                </a:srgbClr>
              </a:gs>
              <a:gs pos="100000">
                <a:srgbClr val="DDDDDD">
                  <a:gamma/>
                  <a:tint val="15294"/>
                  <a:invGamma/>
                </a:srgbClr>
              </a:gs>
            </a:gsLst>
            <a:lin ang="2700000" scaled="1"/>
          </a:gradFill>
          <a:ln w="9525" algn="ctr">
            <a:solidFill>
              <a:srgbClr val="C0C0C0"/>
            </a:solidFill>
            <a:round/>
            <a:headEnd/>
            <a:tailEnd/>
          </a:ln>
          <a:effectLst>
            <a:outerShdw dist="35921" dir="2700000" algn="ctr" rotWithShape="0">
              <a:schemeClr val="bg2"/>
            </a:outerShdw>
          </a:effectLst>
        </p:spPr>
        <p:txBody>
          <a:bodyPr anchor="ctr">
            <a:spAutoFit/>
          </a:bodyPr>
          <a:lstStyle/>
          <a:p>
            <a:pPr>
              <a:defRPr/>
            </a:pPr>
            <a:r>
              <a:rPr lang="en-US" sz="1600" b="1" dirty="0">
                <a:latin typeface="Arial" pitchFamily="34" charset="0"/>
              </a:rPr>
              <a:t>Gross State Product  contracted in 5 of the last 10 years with the ups and downs of natural resource cycles. </a:t>
            </a:r>
          </a:p>
          <a:p>
            <a:pPr>
              <a:defRPr/>
            </a:pPr>
            <a:endParaRPr lang="en-US" sz="1600" b="1" dirty="0">
              <a:latin typeface="Arial" pitchFamily="34" charset="0"/>
            </a:endParaRPr>
          </a:p>
          <a:p>
            <a:pPr>
              <a:defRPr/>
            </a:pPr>
            <a:r>
              <a:rPr lang="en-US" sz="1600" b="1" dirty="0">
                <a:latin typeface="Arial" pitchFamily="34" charset="0"/>
              </a:rPr>
              <a:t>No growth in 2007, 2% decline in 2008 and a 3.2% decline this year. </a:t>
            </a:r>
          </a:p>
          <a:p>
            <a:pPr>
              <a:defRPr/>
            </a:pPr>
            <a:endParaRPr lang="en-US" sz="1600" b="1" dirty="0">
              <a:latin typeface="Arial" pitchFamily="34" charset="0"/>
            </a:endParaRPr>
          </a:p>
          <a:p>
            <a:pPr>
              <a:defRPr/>
            </a:pPr>
            <a:r>
              <a:rPr lang="en-US" sz="1600" b="1" dirty="0">
                <a:latin typeface="Arial" pitchFamily="34" charset="0"/>
              </a:rPr>
              <a:t>Sluggish sub-par “recovery”.</a:t>
            </a:r>
            <a:endParaRPr lang="en-GB" sz="1600" b="1" dirty="0">
              <a:latin typeface="Arial" pitchFamily="34" charset="0"/>
            </a:endParaRPr>
          </a:p>
        </p:txBody>
      </p:sp>
      <p:sp>
        <p:nvSpPr>
          <p:cNvPr id="31748" name="Text Box 5"/>
          <p:cNvSpPr txBox="1">
            <a:spLocks noChangeArrowheads="1"/>
          </p:cNvSpPr>
          <p:nvPr/>
        </p:nvSpPr>
        <p:spPr bwMode="auto">
          <a:xfrm>
            <a:off x="3352800" y="1314450"/>
            <a:ext cx="4259263" cy="366713"/>
          </a:xfrm>
          <a:prstGeom prst="rect">
            <a:avLst/>
          </a:prstGeom>
          <a:noFill/>
          <a:ln w="9525">
            <a:noFill/>
            <a:miter lim="800000"/>
            <a:headEnd/>
            <a:tailEnd/>
          </a:ln>
        </p:spPr>
        <p:txBody>
          <a:bodyPr>
            <a:spAutoFit/>
          </a:bodyPr>
          <a:lstStyle/>
          <a:p>
            <a:pPr algn="ctr">
              <a:spcBef>
                <a:spcPct val="50000"/>
              </a:spcBef>
            </a:pPr>
            <a:r>
              <a:rPr lang="en-US"/>
              <a:t>Real Gross Domestic/State Product</a:t>
            </a:r>
          </a:p>
        </p:txBody>
      </p:sp>
      <p:pic>
        <p:nvPicPr>
          <p:cNvPr id="31749" name="Picture 6"/>
          <p:cNvPicPr>
            <a:picLocks noChangeAspect="1" noChangeArrowheads="1"/>
          </p:cNvPicPr>
          <p:nvPr/>
        </p:nvPicPr>
        <p:blipFill>
          <a:blip r:embed="rId3" cstate="print"/>
          <a:srcRect/>
          <a:stretch>
            <a:fillRect/>
          </a:stretch>
        </p:blipFill>
        <p:spPr bwMode="auto">
          <a:xfrm>
            <a:off x="2370138" y="1295400"/>
            <a:ext cx="6224587" cy="5106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0066"/>
      </a:accent1>
      <a:accent2>
        <a:srgbClr val="FF9933"/>
      </a:accent2>
      <a:accent3>
        <a:srgbClr val="FFFFFF"/>
      </a:accent3>
      <a:accent4>
        <a:srgbClr val="000000"/>
      </a:accent4>
      <a:accent5>
        <a:srgbClr val="AAAAB8"/>
      </a:accent5>
      <a:accent6>
        <a:srgbClr val="E78A2D"/>
      </a:accent6>
      <a:hlink>
        <a:srgbClr val="99CCFF"/>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0080C0"/>
        </a:accent1>
        <a:accent2>
          <a:srgbClr val="CCECFF"/>
        </a:accent2>
        <a:accent3>
          <a:srgbClr val="FFFFFF"/>
        </a:accent3>
        <a:accent4>
          <a:srgbClr val="000000"/>
        </a:accent4>
        <a:accent5>
          <a:srgbClr val="AAC0DC"/>
        </a:accent5>
        <a:accent6>
          <a:srgbClr val="B9D6E7"/>
        </a:accent6>
        <a:hlink>
          <a:srgbClr val="A50021"/>
        </a:hlink>
        <a:folHlink>
          <a:srgbClr val="B2B2B2"/>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0080C0"/>
        </a:accent1>
        <a:accent2>
          <a:srgbClr val="B2B2B2"/>
        </a:accent2>
        <a:accent3>
          <a:srgbClr val="FFFFFF"/>
        </a:accent3>
        <a:accent4>
          <a:srgbClr val="000000"/>
        </a:accent4>
        <a:accent5>
          <a:srgbClr val="AAC0DC"/>
        </a:accent5>
        <a:accent6>
          <a:srgbClr val="A1A1A1"/>
        </a:accent6>
        <a:hlink>
          <a:srgbClr val="A50021"/>
        </a:hlink>
        <a:folHlink>
          <a:srgbClr val="BDE6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00"/>
        </a:dk2>
        <a:lt2>
          <a:srgbClr val="808080"/>
        </a:lt2>
        <a:accent1>
          <a:srgbClr val="006DA4"/>
        </a:accent1>
        <a:accent2>
          <a:srgbClr val="B2B2B2"/>
        </a:accent2>
        <a:accent3>
          <a:srgbClr val="FFFFFF"/>
        </a:accent3>
        <a:accent4>
          <a:srgbClr val="000000"/>
        </a:accent4>
        <a:accent5>
          <a:srgbClr val="AABACF"/>
        </a:accent5>
        <a:accent6>
          <a:srgbClr val="A1A1A1"/>
        </a:accent6>
        <a:hlink>
          <a:srgbClr val="A50021"/>
        </a:hlink>
        <a:folHlink>
          <a:srgbClr val="BDE6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000000"/>
        </a:dk2>
        <a:lt2>
          <a:srgbClr val="808080"/>
        </a:lt2>
        <a:accent1>
          <a:srgbClr val="008CD2"/>
        </a:accent1>
        <a:accent2>
          <a:srgbClr val="B2B2B2"/>
        </a:accent2>
        <a:accent3>
          <a:srgbClr val="FFFFFF"/>
        </a:accent3>
        <a:accent4>
          <a:srgbClr val="000000"/>
        </a:accent4>
        <a:accent5>
          <a:srgbClr val="AAC5E5"/>
        </a:accent5>
        <a:accent6>
          <a:srgbClr val="A1A1A1"/>
        </a:accent6>
        <a:hlink>
          <a:srgbClr val="A50021"/>
        </a:hlink>
        <a:folHlink>
          <a:srgbClr val="BDE6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111111"/>
      </a:accent1>
      <a:accent2>
        <a:srgbClr val="C0C0C0"/>
      </a:accent2>
      <a:accent3>
        <a:srgbClr val="FFFFFF"/>
      </a:accent3>
      <a:accent4>
        <a:srgbClr val="000000"/>
      </a:accent4>
      <a:accent5>
        <a:srgbClr val="AAAAAA"/>
      </a:accent5>
      <a:accent6>
        <a:srgbClr val="AEAEAE"/>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5648</TotalTime>
  <Words>2790</Words>
  <Application>Microsoft Office PowerPoint</Application>
  <PresentationFormat>On-screen Show (4:3)</PresentationFormat>
  <Paragraphs>490</Paragraphs>
  <Slides>45</Slides>
  <Notes>44</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Default Design</vt:lpstr>
      <vt:lpstr>Slide 1</vt:lpstr>
      <vt:lpstr>Alaska Partnership for Economic Development</vt:lpstr>
      <vt:lpstr>APED Vision</vt:lpstr>
      <vt:lpstr>APED Mission</vt:lpstr>
      <vt:lpstr>The Consulting Team – Phase I Situational Analysis</vt:lpstr>
      <vt:lpstr>Slide 6</vt:lpstr>
      <vt:lpstr>Phase I – Situational Analysis</vt:lpstr>
      <vt:lpstr>The Key Alaska Forward Challenge:  Alaska’s comparative stagnation</vt:lpstr>
      <vt:lpstr>Cyclical Output Performance</vt:lpstr>
      <vt:lpstr>Getting Poorer</vt:lpstr>
      <vt:lpstr>Energy sector no longer  a source of growth</vt:lpstr>
      <vt:lpstr>Employment -- a source of stability</vt:lpstr>
      <vt:lpstr>Oil Prices – a powerful driver of income</vt:lpstr>
      <vt:lpstr>Oil Prices – hard to predict, so use scenarios</vt:lpstr>
      <vt:lpstr>Ten Clusters represent 35% of total employment</vt:lpstr>
      <vt:lpstr>Segmenting the Clusters</vt:lpstr>
      <vt:lpstr>Fairbanks Clusters – </vt:lpstr>
      <vt:lpstr>Seed Clusters</vt:lpstr>
      <vt:lpstr>Cluster Foundations</vt:lpstr>
      <vt:lpstr>Peer State Benchmarking</vt:lpstr>
      <vt:lpstr>Human Resources</vt:lpstr>
      <vt:lpstr>Access to Capital</vt:lpstr>
      <vt:lpstr>Technology</vt:lpstr>
      <vt:lpstr>Business Climate</vt:lpstr>
      <vt:lpstr>Physical Infrastructure</vt:lpstr>
      <vt:lpstr>Quality of Life and Social Capital</vt:lpstr>
      <vt:lpstr>Stakeholder Feedback</vt:lpstr>
      <vt:lpstr>Surprising degree of consensus from stakeholders</vt:lpstr>
      <vt:lpstr>What do you do in such a situation? </vt:lpstr>
      <vt:lpstr>What do you do in such a situation?  (cont’d) </vt:lpstr>
      <vt:lpstr>Success factors for Cluster-based Competitiveness Initiatives </vt:lpstr>
      <vt:lpstr>Alaska Forward Vision – take control of the future</vt:lpstr>
      <vt:lpstr>Slide 33</vt:lpstr>
      <vt:lpstr>Slide 34</vt:lpstr>
      <vt:lpstr>Slide 35</vt:lpstr>
      <vt:lpstr>Slide 36</vt:lpstr>
      <vt:lpstr>Six Best Practices have been identified for Alaska</vt:lpstr>
      <vt:lpstr>Seattle’s Prosperity Partnership was a success in engaging private sector leadership and achieving better coordination of economic development </vt:lpstr>
      <vt:lpstr>Slide 39</vt:lpstr>
      <vt:lpstr>Slide 40</vt:lpstr>
      <vt:lpstr>Slide 41</vt:lpstr>
      <vt:lpstr>Phase I – Situational Analysis Report</vt:lpstr>
      <vt:lpstr>Reflecting Alaska’s Regional Differences</vt:lpstr>
      <vt:lpstr>Work Plan</vt:lpstr>
      <vt:lpstr>Join Us</vt:lpstr>
    </vt:vector>
  </TitlesOfParts>
  <Company>Global Insight,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GlobalInsight Inc.</dc:creator>
  <cp:lastModifiedBy> Michael Catsi</cp:lastModifiedBy>
  <cp:revision>249</cp:revision>
  <dcterms:created xsi:type="dcterms:W3CDTF">2005-08-22T16:51:42Z</dcterms:created>
  <dcterms:modified xsi:type="dcterms:W3CDTF">2009-12-01T19:35:06Z</dcterms:modified>
</cp:coreProperties>
</file>