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20"/>
  </p:notesMasterIdLst>
  <p:handoutMasterIdLst>
    <p:handoutMasterId r:id="rId21"/>
  </p:handoutMasterIdLst>
  <p:sldIdLst>
    <p:sldId id="542" r:id="rId2"/>
    <p:sldId id="573" r:id="rId3"/>
    <p:sldId id="570" r:id="rId4"/>
    <p:sldId id="584" r:id="rId5"/>
    <p:sldId id="564" r:id="rId6"/>
    <p:sldId id="565" r:id="rId7"/>
    <p:sldId id="581" r:id="rId8"/>
    <p:sldId id="277" r:id="rId9"/>
    <p:sldId id="525" r:id="rId10"/>
    <p:sldId id="526" r:id="rId11"/>
    <p:sldId id="278" r:id="rId12"/>
    <p:sldId id="538" r:id="rId13"/>
    <p:sldId id="589" r:id="rId14"/>
    <p:sldId id="597" r:id="rId15"/>
    <p:sldId id="339" r:id="rId16"/>
    <p:sldId id="583" r:id="rId17"/>
    <p:sldId id="576" r:id="rId18"/>
    <p:sldId id="57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Osaka" pitchFamily="-10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28A"/>
    <a:srgbClr val="E8E8E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76" autoAdjust="0"/>
  </p:normalViewPr>
  <p:slideViewPr>
    <p:cSldViewPr>
      <p:cViewPr>
        <p:scale>
          <a:sx n="75" d="100"/>
          <a:sy n="75" d="100"/>
        </p:scale>
        <p:origin x="-1181" y="-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6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ahfc.state.ak.us\DFS\R2D2\cbolling\DataBU-NOT%20SHARED\DATA\Excel\ENWXData\WxHouses2010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ahfc.state.ak.us\DFS\R2D2\cbolling\DataBU-NOT%20SHARED\DATA\Excel\ENWXData\WxCommunities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ahfc.state.ak.us\DFS\R2D2\cbolling\DataBU-NOT%20SHARED\DATA\Excel\ENWXData\RatingsProcessed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ahfc.state.ak.us\DFS\R2D2\cbolling\DataBU-NOT%20SHARED\DATA\Excel\ENWXData\EnWxCallCenterListBiMonthly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ahfc.state.ak.us\DFS\R2D2\cbolling\DataBU-NOT%20SHARED\DATA\Excel\ENWXData\EnWxCallCenterList.xls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0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9.6821542345375419E-2"/>
          <c:y val="2.4882852946134001E-2"/>
          <c:w val="0.86246598946123743"/>
          <c:h val="0.82228996604782201"/>
        </c:manualLayout>
      </c:layout>
      <c:barChart>
        <c:barDir val="col"/>
        <c:grouping val="clustered"/>
        <c:ser>
          <c:idx val="0"/>
          <c:order val="0"/>
          <c:cat>
            <c:strRef>
              <c:f>Sheet1!$A$1:$D$1</c:f>
              <c:strCache>
                <c:ptCount val="4"/>
                <c:pt idx="0">
                  <c:v>Previous program</c:v>
                </c:pt>
                <c:pt idx="1">
                  <c:v>2009</c:v>
                </c:pt>
                <c:pt idx="2">
                  <c:v>2010 (current) </c:v>
                </c:pt>
                <c:pt idx="3">
                  <c:v>2011 (projected)</c:v>
                </c:pt>
              </c:strCache>
            </c:strRef>
          </c:cat>
          <c:val>
            <c:numRef>
              <c:f>Sheet1!$A$2:$D$2</c:f>
              <c:numCache>
                <c:formatCode>#,##0</c:formatCode>
                <c:ptCount val="4"/>
                <c:pt idx="0">
                  <c:v>600</c:v>
                </c:pt>
                <c:pt idx="1">
                  <c:v>1864</c:v>
                </c:pt>
                <c:pt idx="2" formatCode="General">
                  <c:v>3139</c:v>
                </c:pt>
                <c:pt idx="3" formatCode="General">
                  <c:v>4000</c:v>
                </c:pt>
              </c:numCache>
            </c:numRef>
          </c:val>
        </c:ser>
        <c:axId val="77075584"/>
        <c:axId val="77112064"/>
      </c:barChart>
      <c:catAx>
        <c:axId val="77075584"/>
        <c:scaling>
          <c:orientation val="minMax"/>
        </c:scaling>
        <c:axPos val="b"/>
        <c:numFmt formatCode="General" sourceLinked="1"/>
        <c:tickLblPos val="nextTo"/>
        <c:crossAx val="77112064"/>
        <c:crosses val="autoZero"/>
        <c:auto val="1"/>
        <c:lblAlgn val="ctr"/>
        <c:lblOffset val="100"/>
      </c:catAx>
      <c:valAx>
        <c:axId val="77112064"/>
        <c:scaling>
          <c:orientation val="minMax"/>
        </c:scaling>
        <c:axPos val="l"/>
        <c:majorGridlines/>
        <c:numFmt formatCode="#,##0" sourceLinked="1"/>
        <c:tickLblPos val="nextTo"/>
        <c:crossAx val="77075584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autoTitleDeleted val="1"/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Sheet1!$A$3</c:f>
              <c:strCache>
                <c:ptCount val="1"/>
                <c:pt idx="0">
                  <c:v>Communities</c:v>
                </c:pt>
              </c:strCache>
            </c:strRef>
          </c:tx>
          <c:cat>
            <c:strRef>
              <c:f>Sheet1!$B$1:$E$2</c:f>
              <c:strCache>
                <c:ptCount val="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56</c:v>
                </c:pt>
                <c:pt idx="1">
                  <c:v>90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hape val="box"/>
        <c:axId val="77234944"/>
        <c:axId val="77236480"/>
        <c:axId val="0"/>
      </c:bar3DChart>
      <c:catAx>
        <c:axId val="77234944"/>
        <c:scaling>
          <c:orientation val="minMax"/>
        </c:scaling>
        <c:axPos val="b"/>
        <c:tickLblPos val="nextTo"/>
        <c:crossAx val="77236480"/>
        <c:crosses val="autoZero"/>
        <c:auto val="1"/>
        <c:lblAlgn val="ctr"/>
        <c:lblOffset val="100"/>
      </c:catAx>
      <c:valAx>
        <c:axId val="77236480"/>
        <c:scaling>
          <c:orientation val="minMax"/>
        </c:scaling>
        <c:axPos val="l"/>
        <c:majorGridlines/>
        <c:numFmt formatCode="General" sourceLinked="1"/>
        <c:tickLblPos val="nextTo"/>
        <c:crossAx val="77234944"/>
        <c:crosses val="autoZero"/>
        <c:crossBetween val="between"/>
      </c:valAx>
      <c:spPr>
        <a:solidFill>
          <a:schemeClr val="bg1"/>
        </a:solidFill>
      </c:spPr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Sheet1!$B$1:$BX$1</c:f>
              <c:numCache>
                <c:formatCode>m/d/yyyy</c:formatCode>
                <c:ptCount val="75"/>
                <c:pt idx="0">
                  <c:v>39707</c:v>
                </c:pt>
                <c:pt idx="1">
                  <c:v>39717</c:v>
                </c:pt>
                <c:pt idx="2">
                  <c:v>39724</c:v>
                </c:pt>
                <c:pt idx="3">
                  <c:v>39730</c:v>
                </c:pt>
                <c:pt idx="4">
                  <c:v>39737</c:v>
                </c:pt>
                <c:pt idx="5">
                  <c:v>39745</c:v>
                </c:pt>
                <c:pt idx="6">
                  <c:v>39755</c:v>
                </c:pt>
                <c:pt idx="7">
                  <c:v>39759</c:v>
                </c:pt>
                <c:pt idx="8">
                  <c:v>39765</c:v>
                </c:pt>
                <c:pt idx="9">
                  <c:v>39773</c:v>
                </c:pt>
                <c:pt idx="10">
                  <c:v>39778</c:v>
                </c:pt>
                <c:pt idx="11">
                  <c:v>39787</c:v>
                </c:pt>
                <c:pt idx="12">
                  <c:v>39794</c:v>
                </c:pt>
                <c:pt idx="13">
                  <c:v>39804</c:v>
                </c:pt>
                <c:pt idx="14">
                  <c:v>39806</c:v>
                </c:pt>
                <c:pt idx="15">
                  <c:v>39813</c:v>
                </c:pt>
                <c:pt idx="16">
                  <c:v>39821</c:v>
                </c:pt>
                <c:pt idx="17">
                  <c:v>39829</c:v>
                </c:pt>
                <c:pt idx="18">
                  <c:v>39837</c:v>
                </c:pt>
                <c:pt idx="19">
                  <c:v>39843</c:v>
                </c:pt>
                <c:pt idx="20">
                  <c:v>39849</c:v>
                </c:pt>
                <c:pt idx="21">
                  <c:v>39855</c:v>
                </c:pt>
                <c:pt idx="22">
                  <c:v>39863</c:v>
                </c:pt>
                <c:pt idx="23">
                  <c:v>39871</c:v>
                </c:pt>
                <c:pt idx="24">
                  <c:v>39878</c:v>
                </c:pt>
                <c:pt idx="25">
                  <c:v>39885</c:v>
                </c:pt>
                <c:pt idx="26">
                  <c:v>39891</c:v>
                </c:pt>
                <c:pt idx="27" formatCode="d\-mmm">
                  <c:v>39903</c:v>
                </c:pt>
                <c:pt idx="28">
                  <c:v>39906</c:v>
                </c:pt>
                <c:pt idx="29">
                  <c:v>39913</c:v>
                </c:pt>
                <c:pt idx="30">
                  <c:v>39920</c:v>
                </c:pt>
                <c:pt idx="31">
                  <c:v>39936</c:v>
                </c:pt>
                <c:pt idx="32" formatCode="d\-mmm">
                  <c:v>39952</c:v>
                </c:pt>
                <c:pt idx="33">
                  <c:v>39969</c:v>
                </c:pt>
                <c:pt idx="34">
                  <c:v>39982</c:v>
                </c:pt>
                <c:pt idx="35">
                  <c:v>40000</c:v>
                </c:pt>
                <c:pt idx="36">
                  <c:v>40009</c:v>
                </c:pt>
                <c:pt idx="37">
                  <c:v>40025</c:v>
                </c:pt>
                <c:pt idx="38">
                  <c:v>40052</c:v>
                </c:pt>
                <c:pt idx="39">
                  <c:v>40067</c:v>
                </c:pt>
                <c:pt idx="40">
                  <c:v>40080</c:v>
                </c:pt>
                <c:pt idx="41">
                  <c:v>40095</c:v>
                </c:pt>
                <c:pt idx="42">
                  <c:v>40112</c:v>
                </c:pt>
                <c:pt idx="43">
                  <c:v>40126</c:v>
                </c:pt>
                <c:pt idx="44">
                  <c:v>40140</c:v>
                </c:pt>
                <c:pt idx="45">
                  <c:v>40154</c:v>
                </c:pt>
                <c:pt idx="46">
                  <c:v>40165</c:v>
                </c:pt>
                <c:pt idx="47">
                  <c:v>40178</c:v>
                </c:pt>
                <c:pt idx="48">
                  <c:v>40192</c:v>
                </c:pt>
                <c:pt idx="49">
                  <c:v>40207</c:v>
                </c:pt>
                <c:pt idx="50">
                  <c:v>40225</c:v>
                </c:pt>
                <c:pt idx="51">
                  <c:v>40238</c:v>
                </c:pt>
                <c:pt idx="52">
                  <c:v>40248</c:v>
                </c:pt>
                <c:pt idx="53">
                  <c:v>40259</c:v>
                </c:pt>
                <c:pt idx="54">
                  <c:v>40275</c:v>
                </c:pt>
                <c:pt idx="55">
                  <c:v>40291</c:v>
                </c:pt>
                <c:pt idx="56">
                  <c:v>40304</c:v>
                </c:pt>
                <c:pt idx="57">
                  <c:v>40318</c:v>
                </c:pt>
                <c:pt idx="58">
                  <c:v>40347</c:v>
                </c:pt>
                <c:pt idx="59">
                  <c:v>40360</c:v>
                </c:pt>
                <c:pt idx="60">
                  <c:v>40374</c:v>
                </c:pt>
                <c:pt idx="61">
                  <c:v>40389</c:v>
                </c:pt>
                <c:pt idx="62">
                  <c:v>40403</c:v>
                </c:pt>
                <c:pt idx="63">
                  <c:v>40417</c:v>
                </c:pt>
                <c:pt idx="64">
                  <c:v>40444</c:v>
                </c:pt>
                <c:pt idx="65">
                  <c:v>40463</c:v>
                </c:pt>
                <c:pt idx="66">
                  <c:v>40476</c:v>
                </c:pt>
                <c:pt idx="67">
                  <c:v>40487</c:v>
                </c:pt>
                <c:pt idx="68">
                  <c:v>40499</c:v>
                </c:pt>
                <c:pt idx="69">
                  <c:v>40512</c:v>
                </c:pt>
                <c:pt idx="70">
                  <c:v>40514</c:v>
                </c:pt>
                <c:pt idx="71">
                  <c:v>40539</c:v>
                </c:pt>
                <c:pt idx="72">
                  <c:v>40547</c:v>
                </c:pt>
                <c:pt idx="73">
                  <c:v>40557</c:v>
                </c:pt>
                <c:pt idx="74">
                  <c:v>40567</c:v>
                </c:pt>
              </c:numCache>
            </c:numRef>
          </c:cat>
          <c:val>
            <c:numRef>
              <c:f>Sheet1!$B$2:$BX$2</c:f>
              <c:numCache>
                <c:formatCode>General</c:formatCode>
                <c:ptCount val="75"/>
                <c:pt idx="0">
                  <c:v>1542</c:v>
                </c:pt>
                <c:pt idx="1">
                  <c:v>2046</c:v>
                </c:pt>
                <c:pt idx="2">
                  <c:v>2229</c:v>
                </c:pt>
                <c:pt idx="3">
                  <c:v>2419</c:v>
                </c:pt>
                <c:pt idx="4">
                  <c:v>2537</c:v>
                </c:pt>
                <c:pt idx="5">
                  <c:v>2608</c:v>
                </c:pt>
                <c:pt idx="6">
                  <c:v>2788</c:v>
                </c:pt>
                <c:pt idx="7">
                  <c:v>2887</c:v>
                </c:pt>
                <c:pt idx="8">
                  <c:v>3066</c:v>
                </c:pt>
                <c:pt idx="9">
                  <c:v>3549</c:v>
                </c:pt>
                <c:pt idx="10">
                  <c:v>3737</c:v>
                </c:pt>
                <c:pt idx="11">
                  <c:v>3977</c:v>
                </c:pt>
                <c:pt idx="12">
                  <c:v>4076</c:v>
                </c:pt>
                <c:pt idx="13">
                  <c:v>4283</c:v>
                </c:pt>
                <c:pt idx="14">
                  <c:v>4459</c:v>
                </c:pt>
                <c:pt idx="15">
                  <c:v>4625</c:v>
                </c:pt>
                <c:pt idx="16">
                  <c:v>4833</c:v>
                </c:pt>
                <c:pt idx="17">
                  <c:v>5078</c:v>
                </c:pt>
                <c:pt idx="18">
                  <c:v>5377</c:v>
                </c:pt>
                <c:pt idx="19">
                  <c:v>5681</c:v>
                </c:pt>
                <c:pt idx="20">
                  <c:v>6212</c:v>
                </c:pt>
                <c:pt idx="21">
                  <c:v>6413</c:v>
                </c:pt>
                <c:pt idx="22">
                  <c:v>6707</c:v>
                </c:pt>
                <c:pt idx="23">
                  <c:v>7002</c:v>
                </c:pt>
                <c:pt idx="24">
                  <c:v>7345</c:v>
                </c:pt>
                <c:pt idx="25">
                  <c:v>7719</c:v>
                </c:pt>
                <c:pt idx="26">
                  <c:v>7979</c:v>
                </c:pt>
                <c:pt idx="27">
                  <c:v>8406</c:v>
                </c:pt>
                <c:pt idx="28">
                  <c:v>8599</c:v>
                </c:pt>
                <c:pt idx="29">
                  <c:v>8999</c:v>
                </c:pt>
                <c:pt idx="30">
                  <c:v>9386</c:v>
                </c:pt>
                <c:pt idx="31">
                  <c:v>10005</c:v>
                </c:pt>
                <c:pt idx="32">
                  <c:v>10831</c:v>
                </c:pt>
                <c:pt idx="33">
                  <c:v>11736</c:v>
                </c:pt>
                <c:pt idx="34">
                  <c:v>12767</c:v>
                </c:pt>
                <c:pt idx="35">
                  <c:v>13490</c:v>
                </c:pt>
                <c:pt idx="36">
                  <c:v>14230</c:v>
                </c:pt>
                <c:pt idx="37">
                  <c:v>14980</c:v>
                </c:pt>
                <c:pt idx="38" formatCode="#,##0">
                  <c:v>15018</c:v>
                </c:pt>
                <c:pt idx="39" formatCode="#,##0">
                  <c:v>15522</c:v>
                </c:pt>
                <c:pt idx="40" formatCode="#,##0">
                  <c:v>16032</c:v>
                </c:pt>
                <c:pt idx="41" formatCode="#,##0">
                  <c:v>16687</c:v>
                </c:pt>
                <c:pt idx="42" formatCode="#,##0">
                  <c:v>17234</c:v>
                </c:pt>
                <c:pt idx="43" formatCode="#,##0">
                  <c:v>17935</c:v>
                </c:pt>
                <c:pt idx="44" formatCode="#,##0">
                  <c:v>18368</c:v>
                </c:pt>
                <c:pt idx="45" formatCode="#,##0">
                  <c:v>18916</c:v>
                </c:pt>
                <c:pt idx="46" formatCode="#,##0">
                  <c:v>19291</c:v>
                </c:pt>
                <c:pt idx="47" formatCode="#,##0">
                  <c:v>19590</c:v>
                </c:pt>
                <c:pt idx="48" formatCode="#,##0">
                  <c:v>19948</c:v>
                </c:pt>
                <c:pt idx="49" formatCode="#,##0">
                  <c:v>20281</c:v>
                </c:pt>
                <c:pt idx="50" formatCode="#,##0">
                  <c:v>20516</c:v>
                </c:pt>
                <c:pt idx="51" formatCode="#,##0">
                  <c:v>20589</c:v>
                </c:pt>
                <c:pt idx="52" formatCode="#,##0">
                  <c:v>20690</c:v>
                </c:pt>
                <c:pt idx="53" formatCode="#,##0">
                  <c:v>20707</c:v>
                </c:pt>
                <c:pt idx="54" formatCode="#,##0">
                  <c:v>21515</c:v>
                </c:pt>
                <c:pt idx="55" formatCode="#,##0">
                  <c:v>22110</c:v>
                </c:pt>
                <c:pt idx="56" formatCode="#,##0">
                  <c:v>22495</c:v>
                </c:pt>
                <c:pt idx="57" formatCode="#,##0">
                  <c:v>22636</c:v>
                </c:pt>
                <c:pt idx="58" formatCode="#,##0">
                  <c:v>23159</c:v>
                </c:pt>
                <c:pt idx="59" formatCode="#,##0">
                  <c:v>23323</c:v>
                </c:pt>
                <c:pt idx="60" formatCode="#,##0">
                  <c:v>23418</c:v>
                </c:pt>
                <c:pt idx="61" formatCode="#,##0">
                  <c:v>23617</c:v>
                </c:pt>
                <c:pt idx="62" formatCode="#,##0">
                  <c:v>23698</c:v>
                </c:pt>
                <c:pt idx="63" formatCode="#,##0">
                  <c:v>23777</c:v>
                </c:pt>
                <c:pt idx="64" formatCode="#,##0">
                  <c:v>24081</c:v>
                </c:pt>
                <c:pt idx="65" formatCode="#,##0">
                  <c:v>24292</c:v>
                </c:pt>
                <c:pt idx="66" formatCode="#,##0">
                  <c:v>24306</c:v>
                </c:pt>
                <c:pt idx="67" formatCode="#,##0">
                  <c:v>24359</c:v>
                </c:pt>
                <c:pt idx="68" formatCode="#,##0">
                  <c:v>24445</c:v>
                </c:pt>
                <c:pt idx="69" formatCode="#,##0">
                  <c:v>24536</c:v>
                </c:pt>
                <c:pt idx="70" formatCode="#,##0">
                  <c:v>24567</c:v>
                </c:pt>
                <c:pt idx="71" formatCode="#,##0">
                  <c:v>24810</c:v>
                </c:pt>
                <c:pt idx="72" formatCode="#,##0">
                  <c:v>24819</c:v>
                </c:pt>
                <c:pt idx="73" formatCode="#,##0">
                  <c:v>24909</c:v>
                </c:pt>
                <c:pt idx="74" formatCode="#,##0">
                  <c:v>24956</c:v>
                </c:pt>
              </c:numCache>
            </c:numRef>
          </c:val>
        </c:ser>
        <c:marker val="1"/>
        <c:axId val="77256960"/>
        <c:axId val="77754368"/>
      </c:lineChart>
      <c:dateAx>
        <c:axId val="77256960"/>
        <c:scaling>
          <c:orientation val="minMax"/>
        </c:scaling>
        <c:axPos val="b"/>
        <c:numFmt formatCode="m/d/yyyy" sourceLinked="1"/>
        <c:tickLblPos val="nextTo"/>
        <c:crossAx val="77754368"/>
        <c:crosses val="autoZero"/>
        <c:auto val="1"/>
        <c:lblOffset val="100"/>
      </c:dateAx>
      <c:valAx>
        <c:axId val="77754368"/>
        <c:scaling>
          <c:orientation val="minMax"/>
        </c:scaling>
        <c:axPos val="l"/>
        <c:majorGridlines/>
        <c:numFmt formatCode="General" sourceLinked="1"/>
        <c:tickLblPos val="nextTo"/>
        <c:crossAx val="77256960"/>
        <c:crosses val="autoZero"/>
        <c:crossBetween val="between"/>
      </c:valAx>
      <c:spPr>
        <a:solidFill>
          <a:srgbClr val="FFFFFF"/>
        </a:solidFill>
      </c:spPr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Wait List</c:v>
                </c:pt>
              </c:strCache>
            </c:strRef>
          </c:tx>
          <c:marker>
            <c:symbol val="none"/>
          </c:marker>
          <c:cat>
            <c:numRef>
              <c:f>Sheet1!$B$1:$N$1</c:f>
              <c:numCache>
                <c:formatCode>m/d/yyyy</c:formatCode>
                <c:ptCount val="13"/>
                <c:pt idx="0">
                  <c:v>39752</c:v>
                </c:pt>
                <c:pt idx="1">
                  <c:v>39766</c:v>
                </c:pt>
                <c:pt idx="2">
                  <c:v>39783</c:v>
                </c:pt>
                <c:pt idx="3">
                  <c:v>39811</c:v>
                </c:pt>
                <c:pt idx="4">
                  <c:v>39843</c:v>
                </c:pt>
                <c:pt idx="5">
                  <c:v>39871</c:v>
                </c:pt>
                <c:pt idx="6">
                  <c:v>39899</c:v>
                </c:pt>
                <c:pt idx="7">
                  <c:v>39928</c:v>
                </c:pt>
                <c:pt idx="8">
                  <c:v>39962</c:v>
                </c:pt>
                <c:pt idx="9">
                  <c:v>39990</c:v>
                </c:pt>
                <c:pt idx="10">
                  <c:v>40025</c:v>
                </c:pt>
                <c:pt idx="11" formatCode="d\-mmm">
                  <c:v>40067</c:v>
                </c:pt>
                <c:pt idx="12">
                  <c:v>40077</c:v>
                </c:pt>
              </c:numCache>
            </c:numRef>
          </c:cat>
          <c:val>
            <c:numRef>
              <c:f>Sheet1!$B$2:$N$2</c:f>
              <c:numCache>
                <c:formatCode>General</c:formatCode>
                <c:ptCount val="13"/>
                <c:pt idx="0">
                  <c:v>7757</c:v>
                </c:pt>
                <c:pt idx="1">
                  <c:v>9220</c:v>
                </c:pt>
                <c:pt idx="2">
                  <c:v>9492</c:v>
                </c:pt>
                <c:pt idx="3">
                  <c:v>8537</c:v>
                </c:pt>
                <c:pt idx="4">
                  <c:v>8380</c:v>
                </c:pt>
                <c:pt idx="5">
                  <c:v>7724</c:v>
                </c:pt>
                <c:pt idx="6">
                  <c:v>7279</c:v>
                </c:pt>
                <c:pt idx="7">
                  <c:v>7180</c:v>
                </c:pt>
                <c:pt idx="8">
                  <c:v>6123</c:v>
                </c:pt>
                <c:pt idx="9">
                  <c:v>5284</c:v>
                </c:pt>
                <c:pt idx="10">
                  <c:v>4033</c:v>
                </c:pt>
                <c:pt idx="11">
                  <c:v>3183</c:v>
                </c:pt>
                <c:pt idx="12">
                  <c:v>3133</c:v>
                </c:pt>
              </c:numCache>
            </c:numRef>
          </c:val>
        </c:ser>
        <c:marker val="1"/>
        <c:axId val="77773824"/>
        <c:axId val="78324480"/>
      </c:lineChart>
      <c:dateAx>
        <c:axId val="77773824"/>
        <c:scaling>
          <c:orientation val="minMax"/>
        </c:scaling>
        <c:axPos val="b"/>
        <c:numFmt formatCode="m/d/yyyy" sourceLinked="1"/>
        <c:tickLblPos val="nextTo"/>
        <c:crossAx val="78324480"/>
        <c:crosses val="autoZero"/>
        <c:auto val="1"/>
        <c:lblOffset val="100"/>
      </c:dateAx>
      <c:valAx>
        <c:axId val="78324480"/>
        <c:scaling>
          <c:orientation val="minMax"/>
        </c:scaling>
        <c:axPos val="l"/>
        <c:majorGridlines/>
        <c:numFmt formatCode="General" sourceLinked="1"/>
        <c:tickLblPos val="nextTo"/>
        <c:crossAx val="77773824"/>
        <c:crosses val="autoZero"/>
        <c:crossBetween val="between"/>
      </c:valAx>
      <c:spPr>
        <a:solidFill>
          <a:schemeClr val="bg1"/>
        </a:solidFill>
      </c:spPr>
    </c:plotArea>
    <c:legend>
      <c:legendPos val="r"/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spPr>
            <a:ln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Sheet1!$B$1:$CQ$1</c:f>
              <c:strCache>
                <c:ptCount val="94"/>
                <c:pt idx="0">
                  <c:v>10/31/2008</c:v>
                </c:pt>
                <c:pt idx="1">
                  <c:v>11/14/2008</c:v>
                </c:pt>
                <c:pt idx="2">
                  <c:v>11/21/2008</c:v>
                </c:pt>
                <c:pt idx="3">
                  <c:v>12/1/2008</c:v>
                </c:pt>
                <c:pt idx="4">
                  <c:v>12/5/2008</c:v>
                </c:pt>
                <c:pt idx="5">
                  <c:v>12/12/2008</c:v>
                </c:pt>
                <c:pt idx="6">
                  <c:v>12/19/2008</c:v>
                </c:pt>
                <c:pt idx="7">
                  <c:v>12/29/2008</c:v>
                </c:pt>
                <c:pt idx="8">
                  <c:v>1/2/2009</c:v>
                </c:pt>
                <c:pt idx="9">
                  <c:v>1/9/2009</c:v>
                </c:pt>
                <c:pt idx="10">
                  <c:v>1/16/2009</c:v>
                </c:pt>
                <c:pt idx="11">
                  <c:v>1/23/2009</c:v>
                </c:pt>
                <c:pt idx="12">
                  <c:v>1/30/2009</c:v>
                </c:pt>
                <c:pt idx="13">
                  <c:v>2/8/2009</c:v>
                </c:pt>
                <c:pt idx="14">
                  <c:v>2/16/2009</c:v>
                </c:pt>
                <c:pt idx="15">
                  <c:v>2/20/2009</c:v>
                </c:pt>
                <c:pt idx="16">
                  <c:v>2/27/2009</c:v>
                </c:pt>
                <c:pt idx="17">
                  <c:v>3/6/2009</c:v>
                </c:pt>
                <c:pt idx="18">
                  <c:v>3/13/2009</c:v>
                </c:pt>
                <c:pt idx="19">
                  <c:v>3/19/2009</c:v>
                </c:pt>
                <c:pt idx="20">
                  <c:v>3/27/2009</c:v>
                </c:pt>
                <c:pt idx="21">
                  <c:v>4/3/2009</c:v>
                </c:pt>
                <c:pt idx="22">
                  <c:v>4/10/2009</c:v>
                </c:pt>
                <c:pt idx="23">
                  <c:v>4/17/2009</c:v>
                </c:pt>
                <c:pt idx="24">
                  <c:v>4/25/2009</c:v>
                </c:pt>
                <c:pt idx="25">
                  <c:v>5/1/2009</c:v>
                </c:pt>
                <c:pt idx="26">
                  <c:v>5/8/2009</c:v>
                </c:pt>
                <c:pt idx="27">
                  <c:v>5/15/2009</c:v>
                </c:pt>
                <c:pt idx="28">
                  <c:v>22-May</c:v>
                </c:pt>
                <c:pt idx="29">
                  <c:v>5/29/2009</c:v>
                </c:pt>
                <c:pt idx="30">
                  <c:v>6/5/2009</c:v>
                </c:pt>
                <c:pt idx="31">
                  <c:v>6/12/2009</c:v>
                </c:pt>
                <c:pt idx="32">
                  <c:v>6/18/2009</c:v>
                </c:pt>
                <c:pt idx="33">
                  <c:v>6/26/2009</c:v>
                </c:pt>
                <c:pt idx="34">
                  <c:v>7/3/2009</c:v>
                </c:pt>
                <c:pt idx="35">
                  <c:v>7/10/2009</c:v>
                </c:pt>
                <c:pt idx="36">
                  <c:v>7/17/2009</c:v>
                </c:pt>
                <c:pt idx="37">
                  <c:v>7/24/2009</c:v>
                </c:pt>
                <c:pt idx="38">
                  <c:v>7/31/2009</c:v>
                </c:pt>
                <c:pt idx="39">
                  <c:v>8/7/2009</c:v>
                </c:pt>
                <c:pt idx="40">
                  <c:v>9/11/2009</c:v>
                </c:pt>
                <c:pt idx="41">
                  <c:v>9/21/2009</c:v>
                </c:pt>
                <c:pt idx="42">
                  <c:v>10/2/2009</c:v>
                </c:pt>
                <c:pt idx="43">
                  <c:v>10/9/2009</c:v>
                </c:pt>
                <c:pt idx="44">
                  <c:v>10/16/2009</c:v>
                </c:pt>
                <c:pt idx="45">
                  <c:v>10/23/2009</c:v>
                </c:pt>
                <c:pt idx="46">
                  <c:v>10/30/2009</c:v>
                </c:pt>
                <c:pt idx="47">
                  <c:v>11/6/2009</c:v>
                </c:pt>
                <c:pt idx="48">
                  <c:v>11/13/2009</c:v>
                </c:pt>
                <c:pt idx="49">
                  <c:v>11/20/2009</c:v>
                </c:pt>
                <c:pt idx="50">
                  <c:v>11/25/2009</c:v>
                </c:pt>
                <c:pt idx="51">
                  <c:v>12/4/2009</c:v>
                </c:pt>
                <c:pt idx="52">
                  <c:v>12/11/2009</c:v>
                </c:pt>
                <c:pt idx="53">
                  <c:v>12/18/2009</c:v>
                </c:pt>
                <c:pt idx="54">
                  <c:v>12/31/2009</c:v>
                </c:pt>
                <c:pt idx="55">
                  <c:v>1/8/2010</c:v>
                </c:pt>
                <c:pt idx="56">
                  <c:v>1/14/2010</c:v>
                </c:pt>
                <c:pt idx="57">
                  <c:v>1/22/2010</c:v>
                </c:pt>
                <c:pt idx="58">
                  <c:v>1/29/2010</c:v>
                </c:pt>
                <c:pt idx="59">
                  <c:v>2/5/2010</c:v>
                </c:pt>
                <c:pt idx="60">
                  <c:v>2/12/2010</c:v>
                </c:pt>
                <c:pt idx="61">
                  <c:v>2/19/2010</c:v>
                </c:pt>
                <c:pt idx="62">
                  <c:v>2/26/2010</c:v>
                </c:pt>
                <c:pt idx="63">
                  <c:v>3/5/2010</c:v>
                </c:pt>
                <c:pt idx="64">
                  <c:v>3/12/2010</c:v>
                </c:pt>
                <c:pt idx="65">
                  <c:v>3/19/2010</c:v>
                </c:pt>
                <c:pt idx="66">
                  <c:v>3/26/2010</c:v>
                </c:pt>
                <c:pt idx="67">
                  <c:v>4/2/2010</c:v>
                </c:pt>
                <c:pt idx="68">
                  <c:v>4/9/2010</c:v>
                </c:pt>
                <c:pt idx="69">
                  <c:v>4/16/2010</c:v>
                </c:pt>
                <c:pt idx="70">
                  <c:v>4/23/2010</c:v>
                </c:pt>
                <c:pt idx="71">
                  <c:v>5/3/2010</c:v>
                </c:pt>
                <c:pt idx="72">
                  <c:v>5/14/2010</c:v>
                </c:pt>
                <c:pt idx="73">
                  <c:v>5/28/2010</c:v>
                </c:pt>
                <c:pt idx="74">
                  <c:v>6/4/2010</c:v>
                </c:pt>
                <c:pt idx="75">
                  <c:v>6/11/2010</c:v>
                </c:pt>
                <c:pt idx="76">
                  <c:v>6/18/2010</c:v>
                </c:pt>
                <c:pt idx="77">
                  <c:v>6/25/2010</c:v>
                </c:pt>
                <c:pt idx="78">
                  <c:v>7/2/2010</c:v>
                </c:pt>
                <c:pt idx="79">
                  <c:v>7/9/201</c:v>
                </c:pt>
                <c:pt idx="80">
                  <c:v>7/16/2010</c:v>
                </c:pt>
                <c:pt idx="81">
                  <c:v>7/23/2010</c:v>
                </c:pt>
                <c:pt idx="82">
                  <c:v>7/29/2010</c:v>
                </c:pt>
                <c:pt idx="83">
                  <c:v>8/6/2010</c:v>
                </c:pt>
                <c:pt idx="84">
                  <c:v>8/13/2010</c:v>
                </c:pt>
                <c:pt idx="85">
                  <c:v>8/18/2010</c:v>
                </c:pt>
                <c:pt idx="86">
                  <c:v>8/26/2010</c:v>
                </c:pt>
                <c:pt idx="87">
                  <c:v>9/3/2010</c:v>
                </c:pt>
                <c:pt idx="88">
                  <c:v>9/10/2010</c:v>
                </c:pt>
                <c:pt idx="89">
                  <c:v>9/17/2010</c:v>
                </c:pt>
                <c:pt idx="90">
                  <c:v>9/24/2010</c:v>
                </c:pt>
                <c:pt idx="91">
                  <c:v>10/1/2010</c:v>
                </c:pt>
                <c:pt idx="92">
                  <c:v>10/8/2010</c:v>
                </c:pt>
                <c:pt idx="93">
                  <c:v>10/15/2010</c:v>
                </c:pt>
              </c:strCache>
            </c:strRef>
          </c:cat>
          <c:val>
            <c:numRef>
              <c:f>Sheet1!$B$2:$CQ$2</c:f>
              <c:numCache>
                <c:formatCode>General</c:formatCode>
                <c:ptCount val="94"/>
                <c:pt idx="0">
                  <c:v>7757</c:v>
                </c:pt>
                <c:pt idx="1">
                  <c:v>9220</c:v>
                </c:pt>
                <c:pt idx="2">
                  <c:v>9295</c:v>
                </c:pt>
                <c:pt idx="3">
                  <c:v>9492</c:v>
                </c:pt>
                <c:pt idx="4">
                  <c:v>9174</c:v>
                </c:pt>
                <c:pt idx="5">
                  <c:v>8849</c:v>
                </c:pt>
                <c:pt idx="6">
                  <c:v>8340</c:v>
                </c:pt>
                <c:pt idx="7">
                  <c:v>8537</c:v>
                </c:pt>
                <c:pt idx="8">
                  <c:v>8713</c:v>
                </c:pt>
                <c:pt idx="9">
                  <c:v>8741</c:v>
                </c:pt>
                <c:pt idx="10">
                  <c:v>8791</c:v>
                </c:pt>
                <c:pt idx="11">
                  <c:v>8616</c:v>
                </c:pt>
                <c:pt idx="12">
                  <c:v>8380</c:v>
                </c:pt>
                <c:pt idx="13">
                  <c:v>8365</c:v>
                </c:pt>
                <c:pt idx="14">
                  <c:v>8032</c:v>
                </c:pt>
                <c:pt idx="15">
                  <c:v>7919</c:v>
                </c:pt>
                <c:pt idx="16">
                  <c:v>7724</c:v>
                </c:pt>
                <c:pt idx="17">
                  <c:v>7531</c:v>
                </c:pt>
                <c:pt idx="18">
                  <c:v>7458</c:v>
                </c:pt>
                <c:pt idx="19">
                  <c:v>7235</c:v>
                </c:pt>
                <c:pt idx="20">
                  <c:v>7279</c:v>
                </c:pt>
                <c:pt idx="21">
                  <c:v>7284</c:v>
                </c:pt>
                <c:pt idx="22">
                  <c:v>7281</c:v>
                </c:pt>
                <c:pt idx="23">
                  <c:v>7067</c:v>
                </c:pt>
                <c:pt idx="24">
                  <c:v>7180</c:v>
                </c:pt>
                <c:pt idx="25">
                  <c:v>6945</c:v>
                </c:pt>
                <c:pt idx="26">
                  <c:v>6811</c:v>
                </c:pt>
                <c:pt idx="27">
                  <c:v>6732</c:v>
                </c:pt>
                <c:pt idx="28">
                  <c:v>6296</c:v>
                </c:pt>
                <c:pt idx="29">
                  <c:v>6123</c:v>
                </c:pt>
                <c:pt idx="30">
                  <c:v>5754</c:v>
                </c:pt>
                <c:pt idx="31">
                  <c:v>5617</c:v>
                </c:pt>
                <c:pt idx="32">
                  <c:v>5240</c:v>
                </c:pt>
                <c:pt idx="33">
                  <c:v>5284</c:v>
                </c:pt>
                <c:pt idx="34">
                  <c:v>4874</c:v>
                </c:pt>
                <c:pt idx="35">
                  <c:v>4494</c:v>
                </c:pt>
                <c:pt idx="36">
                  <c:v>4343</c:v>
                </c:pt>
                <c:pt idx="37">
                  <c:v>4183</c:v>
                </c:pt>
                <c:pt idx="38">
                  <c:v>4033</c:v>
                </c:pt>
                <c:pt idx="39">
                  <c:v>4036</c:v>
                </c:pt>
                <c:pt idx="40">
                  <c:v>3183</c:v>
                </c:pt>
                <c:pt idx="41">
                  <c:v>3133</c:v>
                </c:pt>
                <c:pt idx="42">
                  <c:v>2931</c:v>
                </c:pt>
                <c:pt idx="43">
                  <c:v>2982</c:v>
                </c:pt>
                <c:pt idx="44">
                  <c:v>2583</c:v>
                </c:pt>
                <c:pt idx="45">
                  <c:v>2511</c:v>
                </c:pt>
                <c:pt idx="46">
                  <c:v>2313</c:v>
                </c:pt>
                <c:pt idx="47">
                  <c:v>2214</c:v>
                </c:pt>
                <c:pt idx="48">
                  <c:v>2208</c:v>
                </c:pt>
                <c:pt idx="49">
                  <c:v>1987</c:v>
                </c:pt>
                <c:pt idx="50">
                  <c:v>1881</c:v>
                </c:pt>
                <c:pt idx="51">
                  <c:v>1501</c:v>
                </c:pt>
                <c:pt idx="52">
                  <c:v>1282</c:v>
                </c:pt>
                <c:pt idx="53">
                  <c:v>871</c:v>
                </c:pt>
                <c:pt idx="54">
                  <c:v>512</c:v>
                </c:pt>
                <c:pt idx="55">
                  <c:v>463</c:v>
                </c:pt>
                <c:pt idx="56">
                  <c:v>560</c:v>
                </c:pt>
                <c:pt idx="57">
                  <c:v>714</c:v>
                </c:pt>
                <c:pt idx="58">
                  <c:v>891</c:v>
                </c:pt>
                <c:pt idx="59">
                  <c:v>1008</c:v>
                </c:pt>
                <c:pt idx="60">
                  <c:v>1126</c:v>
                </c:pt>
                <c:pt idx="61">
                  <c:v>1265</c:v>
                </c:pt>
                <c:pt idx="62">
                  <c:v>1392</c:v>
                </c:pt>
                <c:pt idx="63">
                  <c:v>1596</c:v>
                </c:pt>
                <c:pt idx="64">
                  <c:v>1691</c:v>
                </c:pt>
                <c:pt idx="65">
                  <c:v>1894</c:v>
                </c:pt>
                <c:pt idx="66">
                  <c:v>2035</c:v>
                </c:pt>
                <c:pt idx="67">
                  <c:v>1951</c:v>
                </c:pt>
                <c:pt idx="68">
                  <c:v>2137</c:v>
                </c:pt>
                <c:pt idx="69">
                  <c:v>2300</c:v>
                </c:pt>
                <c:pt idx="70">
                  <c:v>2476</c:v>
                </c:pt>
                <c:pt idx="71">
                  <c:v>2577</c:v>
                </c:pt>
                <c:pt idx="72">
                  <c:v>2712</c:v>
                </c:pt>
                <c:pt idx="73">
                  <c:v>2927</c:v>
                </c:pt>
                <c:pt idx="74">
                  <c:v>2841</c:v>
                </c:pt>
                <c:pt idx="75">
                  <c:v>2975</c:v>
                </c:pt>
                <c:pt idx="76">
                  <c:v>3107</c:v>
                </c:pt>
                <c:pt idx="77">
                  <c:v>3224</c:v>
                </c:pt>
                <c:pt idx="78">
                  <c:v>3255</c:v>
                </c:pt>
                <c:pt idx="79">
                  <c:v>3257</c:v>
                </c:pt>
                <c:pt idx="80">
                  <c:v>3273</c:v>
                </c:pt>
                <c:pt idx="81">
                  <c:v>3394</c:v>
                </c:pt>
                <c:pt idx="82">
                  <c:v>3401</c:v>
                </c:pt>
                <c:pt idx="83">
                  <c:v>3395</c:v>
                </c:pt>
                <c:pt idx="84">
                  <c:v>3405</c:v>
                </c:pt>
                <c:pt idx="85">
                  <c:v>3434</c:v>
                </c:pt>
                <c:pt idx="86">
                  <c:v>3500</c:v>
                </c:pt>
                <c:pt idx="87">
                  <c:v>3515</c:v>
                </c:pt>
                <c:pt idx="88">
                  <c:v>3446</c:v>
                </c:pt>
                <c:pt idx="89">
                  <c:v>3460</c:v>
                </c:pt>
                <c:pt idx="90">
                  <c:v>3483</c:v>
                </c:pt>
                <c:pt idx="91">
                  <c:v>3549</c:v>
                </c:pt>
                <c:pt idx="92">
                  <c:v>3572</c:v>
                </c:pt>
                <c:pt idx="93">
                  <c:v>3575</c:v>
                </c:pt>
              </c:numCache>
            </c:numRef>
          </c:val>
        </c:ser>
        <c:marker val="1"/>
        <c:axId val="78369536"/>
        <c:axId val="78371072"/>
      </c:lineChart>
      <c:catAx>
        <c:axId val="78369536"/>
        <c:scaling>
          <c:orientation val="minMax"/>
        </c:scaling>
        <c:axPos val="b"/>
        <c:tickLblPos val="nextTo"/>
        <c:crossAx val="78371072"/>
        <c:crosses val="autoZero"/>
        <c:auto val="1"/>
        <c:lblAlgn val="ctr"/>
        <c:lblOffset val="100"/>
      </c:catAx>
      <c:valAx>
        <c:axId val="78371072"/>
        <c:scaling>
          <c:orientation val="minMax"/>
        </c:scaling>
        <c:axPos val="l"/>
        <c:majorGridlines/>
        <c:numFmt formatCode="General" sourceLinked="1"/>
        <c:tickLblPos val="nextTo"/>
        <c:crossAx val="78369536"/>
        <c:crosses val="autoZero"/>
        <c:crossBetween val="between"/>
      </c:valAx>
    </c:plotArea>
    <c:plotVisOnly val="1"/>
  </c:chart>
  <c:spPr>
    <a:solidFill>
      <a:srgbClr val="FFFFFF"/>
    </a:solidFill>
  </c:sp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697" cy="456889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 eaLnBrk="0" hangingPunct="0">
              <a:defRPr sz="1200">
                <a:latin typeface="Arial Blac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753" y="0"/>
            <a:ext cx="2971697" cy="456889"/>
          </a:xfrm>
          <a:prstGeom prst="rect">
            <a:avLst/>
          </a:prstGeom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91FD5D8-98AC-442B-9A49-EBAE17584E5C}" type="datetime1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552"/>
            <a:ext cx="2971697" cy="456889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 eaLnBrk="0" hangingPunct="0">
              <a:defRPr sz="1200">
                <a:latin typeface="Arial Blac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753" y="8685552"/>
            <a:ext cx="2971697" cy="456889"/>
          </a:xfrm>
          <a:prstGeom prst="rect">
            <a:avLst/>
          </a:prstGeom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7105FBE-FB0E-4CAE-8D1C-2D1249A5E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697" cy="4568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 Black" pitchFamily="-8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304" y="0"/>
            <a:ext cx="2971696" cy="4568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D528B94-5732-4728-B7C5-2EABFC1A836C}" type="datetime1">
              <a:rPr lang="en-US"/>
              <a:pPr>
                <a:defRPr/>
              </a:pPr>
              <a:t>2/2/2011</a:t>
            </a:fld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607" y="4344336"/>
            <a:ext cx="5028787" cy="411355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7113"/>
            <a:ext cx="2971697" cy="45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 Black" pitchFamily="-80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304" y="8687113"/>
            <a:ext cx="2971696" cy="45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1295BEC-C337-468F-98BE-45FCDAFBF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0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501A4-0322-4362-815C-ED25572359F0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259C16-4F05-4173-9AE7-A73A8EF0E355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F99E37-F2DC-4D7E-B3FA-27BF691551D4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E11044-846F-4602-A068-16FC39DE204A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A8CEE7-4ADD-4EEF-827D-0733392CCCF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B27AF2-5F92-4857-BCC2-14C3C2E88C3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998923-93C1-4405-A480-E1D1B89FD88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9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859361-52FD-4B66-97CC-FF018E49B213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45D9904F-A0F7-4FD5-ACD4-F7C2A459A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AHF058 Background_v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6" r:id="rId1"/>
    <p:sldLayoutId id="2147485516" r:id="rId2"/>
    <p:sldLayoutId id="2147485517" r:id="rId3"/>
    <p:sldLayoutId id="2147485518" r:id="rId4"/>
    <p:sldLayoutId id="2147485519" r:id="rId5"/>
    <p:sldLayoutId id="2147485520" r:id="rId6"/>
    <p:sldLayoutId id="2147485521" r:id="rId7"/>
    <p:sldLayoutId id="2147485522" r:id="rId8"/>
    <p:sldLayoutId id="2147485523" r:id="rId9"/>
    <p:sldLayoutId id="2147485524" r:id="rId10"/>
    <p:sldLayoutId id="214748552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Osak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  <a:cs typeface="Osaka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  <a:cs typeface="Osaka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  <a:cs typeface="Osaka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  <a:cs typeface="Osaka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-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LEGISLATIVE REPORT</a:t>
            </a:r>
            <a:br>
              <a:rPr lang="en-US" cap="none" dirty="0" smtClean="0"/>
            </a:br>
            <a:r>
              <a:rPr lang="en-US" cap="none" dirty="0" smtClean="0"/>
              <a:t>February 3, 2011</a:t>
            </a:r>
            <a:endParaRPr lang="en-US" b="0" cap="none" dirty="0" smtClean="0"/>
          </a:p>
        </p:txBody>
      </p:sp>
      <p:sp>
        <p:nvSpPr>
          <p:cNvPr id="3075" name="Text Placeholder 4"/>
          <p:cNvSpPr>
            <a:spLocks noGrp="1"/>
          </p:cNvSpPr>
          <p:nvPr>
            <p:ph type="body" idx="1"/>
          </p:nvPr>
        </p:nvSpPr>
        <p:spPr>
          <a:xfrm>
            <a:off x="762000" y="1676400"/>
            <a:ext cx="7772400" cy="1500188"/>
          </a:xfrm>
          <a:gradFill rotWithShape="0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000000"/>
          </a:gradFill>
        </p:spPr>
        <p:txBody>
          <a:bodyPr/>
          <a:lstStyle/>
          <a:p>
            <a:r>
              <a:rPr lang="en-US" sz="4400" smtClean="0"/>
              <a:t>AHFC Energy Programs</a:t>
            </a:r>
          </a:p>
          <a:p>
            <a:r>
              <a:rPr lang="en-US" sz="3200" smtClean="0"/>
              <a:t> Rebate and Weatherization Update</a:t>
            </a:r>
            <a:endParaRPr 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2209800"/>
            <a:ext cx="3886200" cy="4114800"/>
          </a:xfrm>
        </p:spPr>
        <p:txBody>
          <a:bodyPr/>
          <a:lstStyle/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2008: </a:t>
            </a:r>
            <a:r>
              <a:rPr lang="en-US" sz="2400" b="1" dirty="0" smtClean="0"/>
              <a:t>56</a:t>
            </a:r>
          </a:p>
          <a:p>
            <a:pPr eaLnBrk="1" hangingPunct="1"/>
            <a:r>
              <a:rPr lang="en-US" sz="2400" dirty="0" smtClean="0"/>
              <a:t>2009: </a:t>
            </a:r>
            <a:r>
              <a:rPr lang="en-US" sz="2400" b="1" dirty="0" smtClean="0"/>
              <a:t>90</a:t>
            </a:r>
          </a:p>
          <a:p>
            <a:pPr eaLnBrk="1" hangingPunct="1"/>
            <a:r>
              <a:rPr lang="en-US" sz="2400" dirty="0" smtClean="0"/>
              <a:t>2010: </a:t>
            </a:r>
            <a:r>
              <a:rPr lang="en-US" sz="2400" b="1" dirty="0" smtClean="0"/>
              <a:t>100+</a:t>
            </a:r>
          </a:p>
          <a:p>
            <a:pPr eaLnBrk="1" hangingPunct="1"/>
            <a:r>
              <a:rPr lang="en-US" sz="2400" dirty="0" smtClean="0"/>
              <a:t>2011: </a:t>
            </a:r>
            <a:r>
              <a:rPr lang="en-US" sz="2400" b="1" dirty="0" smtClean="0"/>
              <a:t>100+</a:t>
            </a:r>
          </a:p>
          <a:p>
            <a:pPr eaLnBrk="1" hangingPunct="1">
              <a:buFontTx/>
              <a:buNone/>
            </a:pPr>
            <a:endParaRPr lang="en-US" sz="2000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685800" y="301625"/>
            <a:ext cx="16002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381000" y="685800"/>
            <a:ext cx="160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12293" name="Picture 12" descr="Weatherization-logo-black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33400"/>
            <a:ext cx="66262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Box 5"/>
          <p:cNvSpPr txBox="1">
            <a:spLocks noChangeArrowheads="1"/>
          </p:cNvSpPr>
          <p:nvPr/>
        </p:nvSpPr>
        <p:spPr bwMode="auto">
          <a:xfrm>
            <a:off x="1066800" y="1600200"/>
            <a:ext cx="5534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Communities Served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2286000"/>
          <a:ext cx="38100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9"/>
          <p:cNvSpPr>
            <a:spLocks noChangeArrowheads="1"/>
          </p:cNvSpPr>
          <p:nvPr/>
        </p:nvSpPr>
        <p:spPr bwMode="auto">
          <a:xfrm>
            <a:off x="2362200" y="3276600"/>
            <a:ext cx="43434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3315" name="Subtitle 4"/>
          <p:cNvSpPr>
            <a:spLocks noGrp="1"/>
          </p:cNvSpPr>
          <p:nvPr>
            <p:ph type="subTitle" sz="quarter" idx="4294967295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4000" smtClean="0">
                <a:solidFill>
                  <a:schemeClr val="accent2"/>
                </a:solidFill>
              </a:rPr>
              <a:t>$160 Million </a:t>
            </a:r>
          </a:p>
          <a:p>
            <a:pPr marL="0" indent="0" algn="ctr" eaLnBrk="1" hangingPunct="1">
              <a:buFontTx/>
              <a:buNone/>
            </a:pPr>
            <a:endParaRPr lang="en-US" sz="4000" smtClean="0">
              <a:solidFill>
                <a:schemeClr val="accent2"/>
              </a:solidFill>
              <a:latin typeface="Univers Extended" charset="0"/>
            </a:endParaRPr>
          </a:p>
        </p:txBody>
      </p:sp>
      <p:pic>
        <p:nvPicPr>
          <p:cNvPr id="13316" name="Picture 5" descr="Home-Energy-logo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752600"/>
            <a:ext cx="83058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600200" y="4800600"/>
            <a:ext cx="601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Funds: Fully obligated</a:t>
            </a:r>
            <a:endParaRPr lang="en-US" sz="2400" b="1"/>
          </a:p>
          <a:p>
            <a:pPr algn="ctr"/>
            <a:r>
              <a:rPr lang="en-US" sz="2400"/>
              <a:t>Expended: </a:t>
            </a:r>
            <a:r>
              <a:rPr lang="en-US" sz="2400" b="1"/>
              <a:t>$88.6 million</a:t>
            </a:r>
          </a:p>
        </p:txBody>
      </p:sp>
      <p:sp>
        <p:nvSpPr>
          <p:cNvPr id="13318" name="TextBox 8"/>
          <p:cNvSpPr txBox="1">
            <a:spLocks noChangeArrowheads="1"/>
          </p:cNvSpPr>
          <p:nvPr/>
        </p:nvSpPr>
        <p:spPr bwMode="auto">
          <a:xfrm>
            <a:off x="7848600" y="63246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1.26.2011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dirty="0" smtClean="0"/>
              <a:t>Existing Homes</a:t>
            </a:r>
          </a:p>
          <a:p>
            <a:pPr eaLnBrk="1" hangingPunct="1"/>
            <a:r>
              <a:rPr lang="en-US" sz="2400" b="1" dirty="0" smtClean="0"/>
              <a:t>11,376</a:t>
            </a:r>
            <a:r>
              <a:rPr lang="en-US" sz="2400" dirty="0" smtClean="0"/>
              <a:t> rebates paid </a:t>
            </a:r>
          </a:p>
          <a:p>
            <a:pPr eaLnBrk="1" hangingPunct="1"/>
            <a:r>
              <a:rPr lang="en-US" sz="2400" b="1" dirty="0" smtClean="0"/>
              <a:t>$6,287 </a:t>
            </a:r>
            <a:r>
              <a:rPr lang="en-US" sz="2400" dirty="0" smtClean="0"/>
              <a:t>average</a:t>
            </a:r>
          </a:p>
          <a:p>
            <a:pPr eaLnBrk="1" hangingPunct="1"/>
            <a:r>
              <a:rPr lang="en-US" sz="2400" b="1" dirty="0" smtClean="0"/>
              <a:t>63.3 </a:t>
            </a:r>
            <a:r>
              <a:rPr lang="en-US" sz="2400" dirty="0" smtClean="0"/>
              <a:t>percent participation rate</a:t>
            </a:r>
          </a:p>
          <a:p>
            <a:pPr eaLnBrk="1" hangingPunct="1"/>
            <a:r>
              <a:rPr lang="en-US" sz="2400" dirty="0" smtClean="0"/>
              <a:t>18 month deadline</a:t>
            </a:r>
          </a:p>
          <a:p>
            <a:pPr eaLnBrk="1" hangingPunct="1">
              <a:buFontTx/>
              <a:buNone/>
            </a:pPr>
            <a:r>
              <a:rPr lang="en-US" sz="2400" b="1" dirty="0" smtClean="0"/>
              <a:t>New 5 Star Plus Homes</a:t>
            </a:r>
          </a:p>
          <a:p>
            <a:pPr eaLnBrk="1" hangingPunct="1"/>
            <a:r>
              <a:rPr lang="en-US" sz="2400" b="1" dirty="0" smtClean="0"/>
              <a:t>941 </a:t>
            </a:r>
            <a:r>
              <a:rPr lang="en-US" sz="2400" dirty="0" smtClean="0"/>
              <a:t>rebates paid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 smtClean="0"/>
          </a:p>
        </p:txBody>
      </p:sp>
      <p:pic>
        <p:nvPicPr>
          <p:cNvPr id="14339" name="Picture 5" descr="Home-Energy-logo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81000"/>
            <a:ext cx="77406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8"/>
          <p:cNvSpPr txBox="1">
            <a:spLocks noChangeArrowheads="1"/>
          </p:cNvSpPr>
          <p:nvPr/>
        </p:nvSpPr>
        <p:spPr bwMode="auto">
          <a:xfrm>
            <a:off x="7848600" y="63246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1.25.2011</a:t>
            </a:r>
          </a:p>
        </p:txBody>
      </p:sp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1447800" y="1447800"/>
            <a:ext cx="54197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/>
              <a:t>As-Is Ratings Paid : 24,956</a:t>
            </a:r>
            <a:endParaRPr lang="en-US" sz="2800"/>
          </a:p>
          <a:p>
            <a:pPr eaLnBrk="0" hangingPunct="0"/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981200"/>
          <a:ext cx="3810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1"/>
          <p:cNvSpPr>
            <a:spLocks noGrp="1"/>
          </p:cNvSpPr>
          <p:nvPr>
            <p:ph sz="quarter" idx="4"/>
          </p:nvPr>
        </p:nvSpPr>
        <p:spPr>
          <a:xfrm>
            <a:off x="4648200" y="2362200"/>
            <a:ext cx="44958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December 2008 = 9,492			</a:t>
            </a:r>
            <a:r>
              <a:rPr lang="en-US" sz="1600" dirty="0" smtClean="0">
                <a:cs typeface="Arial" pitchFamily="34" charset="0"/>
              </a:rPr>
              <a:t>(full funding</a:t>
            </a:r>
            <a:r>
              <a:rPr lang="en-US" sz="2000" dirty="0" smtClean="0">
                <a:cs typeface="Arial" pitchFamily="34" charset="0"/>
              </a:rPr>
              <a:t>)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en-US" b="1" dirty="0" smtClean="0"/>
              <a:t>December 2009 = 463			</a:t>
            </a:r>
            <a:r>
              <a:rPr lang="en-US" sz="1600" b="1" dirty="0" smtClean="0"/>
              <a:t>(all funds obligated)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December 2010 = 3,548			</a:t>
            </a:r>
            <a:r>
              <a:rPr lang="en-US" sz="1600" dirty="0" smtClean="0"/>
              <a:t>(“recycled funds”)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28675" name="Rectangle 8"/>
          <p:cNvSpPr>
            <a:spLocks noChangeArrowheads="1"/>
          </p:cNvSpPr>
          <p:nvPr/>
        </p:nvSpPr>
        <p:spPr bwMode="auto">
          <a:xfrm>
            <a:off x="7848600" y="63246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/>
              <a:t>1.21.2011</a:t>
            </a:r>
          </a:p>
        </p:txBody>
      </p:sp>
      <p:pic>
        <p:nvPicPr>
          <p:cNvPr id="28676" name="Picture 5" descr="Home-Energy-logo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57200"/>
            <a:ext cx="7096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2895600" y="1371600"/>
            <a:ext cx="480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4000"/>
              <a:t>Wait List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381000" y="2133600"/>
          <a:ext cx="4038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8681" name="Straight Arrow Connector 14"/>
          <p:cNvCxnSpPr>
            <a:cxnSpLocks noChangeShapeType="1"/>
          </p:cNvCxnSpPr>
          <p:nvPr/>
        </p:nvCxnSpPr>
        <p:spPr bwMode="auto">
          <a:xfrm rot="10800000" flipV="1">
            <a:off x="2895600" y="3429000"/>
            <a:ext cx="1676400" cy="1295400"/>
          </a:xfrm>
          <a:prstGeom prst="bentConnector3">
            <a:avLst>
              <a:gd name="adj1" fmla="val 100000"/>
            </a:avLst>
          </a:prstGeom>
          <a:noFill/>
          <a:ln w="38100" cap="sq" algn="ctr">
            <a:solidFill>
              <a:srgbClr val="FF0000"/>
            </a:solidFill>
            <a:prstDash val="sysDash"/>
            <a:round/>
            <a:headEnd type="none" w="sm" len="sm"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6"/>
          <p:cNvSpPr>
            <a:spLocks noGrp="1"/>
          </p:cNvSpPr>
          <p:nvPr>
            <p:ph sz="quarter" idx="4294967295"/>
          </p:nvPr>
        </p:nvSpPr>
        <p:spPr>
          <a:xfrm>
            <a:off x="2057400" y="3124200"/>
            <a:ext cx="4876800" cy="2286000"/>
          </a:xfrm>
          <a:gradFill rotWithShape="0">
            <a:gsLst>
              <a:gs pos="0">
                <a:srgbClr val="6A8486"/>
              </a:gs>
              <a:gs pos="50000">
                <a:srgbClr val="9ABEC1"/>
              </a:gs>
              <a:gs pos="100000">
                <a:srgbClr val="B8E3E6"/>
              </a:gs>
            </a:gsLst>
            <a:lin ang="5400000"/>
          </a:gradFill>
        </p:spPr>
        <p:txBody>
          <a:bodyPr/>
          <a:lstStyle/>
          <a:p>
            <a:pPr>
              <a:buFontTx/>
              <a:buNone/>
            </a:pPr>
            <a:r>
              <a:rPr lang="en-US" b="1" dirty="0" smtClean="0"/>
              <a:t>$10,869 </a:t>
            </a:r>
            <a:r>
              <a:rPr lang="en-US" dirty="0" smtClean="0"/>
              <a:t>spent</a:t>
            </a:r>
          </a:p>
          <a:p>
            <a:pPr>
              <a:buFontTx/>
              <a:buNone/>
            </a:pPr>
            <a:r>
              <a:rPr lang="en-US" dirty="0" smtClean="0"/>
              <a:t> -$6,287 rebate </a:t>
            </a:r>
          </a:p>
          <a:p>
            <a:pPr>
              <a:buFontTx/>
              <a:buNone/>
            </a:pPr>
            <a:r>
              <a:rPr lang="en-US" b="1" dirty="0" smtClean="0"/>
              <a:t>= $4,582 homeowner  		       investment</a:t>
            </a:r>
          </a:p>
        </p:txBody>
      </p:sp>
      <p:pic>
        <p:nvPicPr>
          <p:cNvPr id="17411" name="Picture 5" descr="Home-Energy-logo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762000"/>
            <a:ext cx="7848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17"/>
          <p:cNvSpPr txBox="1">
            <a:spLocks noChangeArrowheads="1"/>
          </p:cNvSpPr>
          <p:nvPr/>
        </p:nvSpPr>
        <p:spPr bwMode="auto">
          <a:xfrm>
            <a:off x="177800" y="1905000"/>
            <a:ext cx="66087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/>
              <a:t>Program Snapshot</a:t>
            </a:r>
          </a:p>
          <a:p>
            <a:r>
              <a:rPr lang="en-US" sz="2400"/>
              <a:t>Average Costs of 11,800 Homeowners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7924800" y="63246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1.21.2011</a:t>
            </a:r>
          </a:p>
        </p:txBody>
      </p:sp>
      <p:sp>
        <p:nvSpPr>
          <p:cNvPr id="17414" name="TextBox 9"/>
          <p:cNvSpPr txBox="1">
            <a:spLocks noChangeArrowheads="1"/>
          </p:cNvSpPr>
          <p:nvPr/>
        </p:nvSpPr>
        <p:spPr bwMode="auto">
          <a:xfrm>
            <a:off x="4343400" y="5638800"/>
            <a:ext cx="39272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$</a:t>
            </a:r>
            <a:r>
              <a:rPr lang="en-US" dirty="0" smtClean="0"/>
              <a:t>1,535 </a:t>
            </a:r>
            <a:r>
              <a:rPr lang="en-US" dirty="0"/>
              <a:t>annual energy savings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3 year payback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Second Mortgage for Energy Conservation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762000" y="2819400"/>
            <a:ext cx="7772400" cy="2667000"/>
          </a:xfrm>
        </p:spPr>
        <p:txBody>
          <a:bodyPr/>
          <a:lstStyle/>
          <a:p>
            <a:pPr eaLnBrk="1" hangingPunct="1"/>
            <a:r>
              <a:rPr lang="en-US" dirty="0" smtClean="0"/>
              <a:t>Second mortgage up to $30,000</a:t>
            </a:r>
          </a:p>
          <a:p>
            <a:pPr lvl="1" eaLnBrk="1" hangingPunct="1">
              <a:buFontTx/>
              <a:buNone/>
            </a:pPr>
            <a:r>
              <a:rPr lang="en-US" sz="3200" dirty="0" smtClean="0"/>
              <a:t>-15 Year Loan at the Taxable Rate</a:t>
            </a:r>
          </a:p>
          <a:p>
            <a:pPr lvl="1" eaLnBrk="1" hangingPunct="1">
              <a:buFontTx/>
              <a:buNone/>
            </a:pPr>
            <a:r>
              <a:rPr lang="en-US" sz="3200" dirty="0" smtClean="0"/>
              <a:t>-Loans Paid Off: </a:t>
            </a:r>
            <a:r>
              <a:rPr lang="en-US" sz="3200" b="1" dirty="0" smtClean="0"/>
              <a:t>93</a:t>
            </a:r>
          </a:p>
          <a:p>
            <a:pPr lvl="1" eaLnBrk="1" hangingPunct="1">
              <a:buFontTx/>
              <a:buNone/>
            </a:pPr>
            <a:r>
              <a:rPr lang="en-US" sz="3200" dirty="0" smtClean="0"/>
              <a:t>-Active Loans: </a:t>
            </a:r>
            <a:r>
              <a:rPr lang="en-US" sz="3200" b="1" dirty="0" smtClean="0"/>
              <a:t>33</a:t>
            </a:r>
          </a:p>
          <a:p>
            <a:pPr lvl="1" eaLnBrk="1" hangingPunct="1">
              <a:buFontTx/>
              <a:buNone/>
            </a:pPr>
            <a:endParaRPr lang="en-US" sz="3200" b="1" dirty="0" smtClean="0"/>
          </a:p>
          <a:p>
            <a:pPr lvl="1" eaLnBrk="1" hangingPunct="1">
              <a:buFontTx/>
              <a:buNone/>
            </a:pPr>
            <a:endParaRPr lang="en-US" sz="3200" b="1" dirty="0" smtClean="0"/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7848600" y="62484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1.26.2011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smtClean="0"/>
              <a:t>Summary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114800"/>
          </a:xfrm>
        </p:spPr>
        <p:txBody>
          <a:bodyPr/>
          <a:lstStyle/>
          <a:p>
            <a:r>
              <a:rPr lang="en-US" sz="2800" dirty="0" smtClean="0"/>
              <a:t>17,320 homes completed</a:t>
            </a:r>
          </a:p>
          <a:p>
            <a:r>
              <a:rPr lang="en-US" sz="2800" dirty="0" smtClean="0"/>
              <a:t>Reduced costs 30 percent and energy savings 32 percent</a:t>
            </a:r>
          </a:p>
          <a:p>
            <a:r>
              <a:rPr lang="en-US" sz="2800" dirty="0" smtClean="0"/>
              <a:t>Created 2,500 jobs at a minimum, with projections to 4000</a:t>
            </a:r>
          </a:p>
          <a:p>
            <a:r>
              <a:rPr lang="en-US" sz="2800" dirty="0" smtClean="0"/>
              <a:t>Achieved annual capacity of 4,000 Weatherization program homes</a:t>
            </a:r>
          </a:p>
          <a:p>
            <a:r>
              <a:rPr lang="en-US" sz="2800" dirty="0" smtClean="0"/>
              <a:t>All funds obligated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gradFill rotWithShape="0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</p:spPr>
        <p:txBody>
          <a:bodyPr/>
          <a:lstStyle/>
          <a:p>
            <a:r>
              <a:rPr lang="en-US" sz="3200" b="1" smtClean="0"/>
              <a:t>Alaska Energy Efficiency Revolving Loan Fund (AEERLF)</a:t>
            </a:r>
            <a:endParaRPr lang="en-US" sz="3200" b="1" smtClean="0">
              <a:solidFill>
                <a:srgbClr val="FF0000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153400" cy="3733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1900" b="1" dirty="0" smtClean="0"/>
              <a:t>“Alaska Sustainable Energy Act” - $250 million revolving loan fund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900" dirty="0" smtClean="0"/>
          </a:p>
          <a:p>
            <a:pPr eaLnBrk="1" hangingPunct="1">
              <a:lnSpc>
                <a:spcPct val="90000"/>
              </a:lnSpc>
            </a:pPr>
            <a:r>
              <a:rPr lang="en-US" sz="1900" dirty="0" smtClean="0"/>
              <a:t>Energy efficiency improvements for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 smtClean="0"/>
              <a:t>Regional Educational Attendance Areas (REAAs)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 smtClean="0"/>
              <a:t>University of Alaska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 smtClean="0"/>
              <a:t>State facilities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700" dirty="0" smtClean="0"/>
              <a:t>Municipal facilities</a:t>
            </a:r>
          </a:p>
          <a:p>
            <a:pPr>
              <a:lnSpc>
                <a:spcPct val="90000"/>
              </a:lnSpc>
            </a:pPr>
            <a:r>
              <a:rPr lang="en-US" sz="1900" dirty="0" smtClean="0"/>
              <a:t>Guaranteed savings from energy efficiency improvements are used to pay off the loan</a:t>
            </a:r>
          </a:p>
          <a:p>
            <a:pPr>
              <a:lnSpc>
                <a:spcPct val="90000"/>
              </a:lnSpc>
            </a:pPr>
            <a:r>
              <a:rPr lang="en-US" sz="1900" dirty="0" smtClean="0"/>
              <a:t>Requires Retrofit Energy Assessment for Loan (REAL)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1900" i="1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1900" i="1" dirty="0" smtClean="0"/>
              <a:t> </a:t>
            </a:r>
            <a:endParaRPr lang="en-US" sz="1900" b="1" i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30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3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077200" cy="990600"/>
          </a:xfrm>
        </p:spPr>
        <p:txBody>
          <a:bodyPr/>
          <a:lstStyle/>
          <a:p>
            <a:pPr marL="342900" indent="-342900"/>
            <a:r>
              <a:rPr lang="en-US" sz="2800" b="1" smtClean="0"/>
              <a:t>Retrofit Energy Assessment for Loan (REAL)</a:t>
            </a:r>
            <a:endParaRPr lang="en-US" sz="3600" b="1" smtClean="0">
              <a:solidFill>
                <a:srgbClr val="FF0000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sz="1600" dirty="0" smtClean="0"/>
              <a:t>Prior to applying for the loan…</a:t>
            </a:r>
          </a:p>
          <a:p>
            <a:pPr>
              <a:buFontTx/>
              <a:buNone/>
            </a:pPr>
            <a:endParaRPr lang="en-US" sz="1400" dirty="0" smtClean="0"/>
          </a:p>
          <a:p>
            <a:r>
              <a:rPr lang="en-US" sz="1600" b="1" dirty="0" smtClean="0"/>
              <a:t>Initial Project Evaluation </a:t>
            </a:r>
            <a:endParaRPr lang="en-US" sz="1400" b="1" dirty="0" smtClean="0"/>
          </a:p>
          <a:p>
            <a:pPr lvl="1"/>
            <a:r>
              <a:rPr lang="en-US" sz="1400" dirty="0" smtClean="0"/>
              <a:t>Energy benchmark</a:t>
            </a:r>
            <a:endParaRPr lang="en-US" sz="1200" dirty="0" smtClean="0"/>
          </a:p>
          <a:p>
            <a:r>
              <a:rPr lang="en-US" sz="1600" b="1" dirty="0" smtClean="0"/>
              <a:t>Energy Audits</a:t>
            </a:r>
            <a:endParaRPr lang="en-US" sz="1400" b="1" dirty="0" smtClean="0"/>
          </a:p>
          <a:p>
            <a:pPr lvl="1"/>
            <a:r>
              <a:rPr lang="en-US" sz="1400" dirty="0" smtClean="0"/>
              <a:t>Audits by Certified Energy Auditor (CEA) or Certified Energy Manager (CEM) certification through the Association of Energy Engineers (AEE), or an AHFC-approved equivalent.</a:t>
            </a:r>
          </a:p>
          <a:p>
            <a:r>
              <a:rPr lang="en-US" sz="1600" b="1" dirty="0" smtClean="0"/>
              <a:t>Energy Performance Contracts (EPCs) </a:t>
            </a:r>
            <a:endParaRPr lang="en-US" sz="1400" b="1" dirty="0" smtClean="0"/>
          </a:p>
          <a:p>
            <a:pPr lvl="1"/>
            <a:r>
              <a:rPr lang="en-US" sz="1400" dirty="0" smtClean="0"/>
              <a:t>Energy Service Companies (</a:t>
            </a:r>
            <a:r>
              <a:rPr lang="en-US" sz="1400" dirty="0" err="1" smtClean="0"/>
              <a:t>ESCos</a:t>
            </a:r>
            <a:r>
              <a:rPr lang="en-US" sz="1400" dirty="0" smtClean="0"/>
              <a:t>) qualified by Alaska Housing Finance Corporation (AHFC) and Alaska Department of Transportation and Public Facilities (DOT/PF) may be used.</a:t>
            </a:r>
          </a:p>
          <a:p>
            <a:pPr lvl="1"/>
            <a:endParaRPr lang="en-US" sz="1200" dirty="0" smtClean="0"/>
          </a:p>
          <a:p>
            <a:pPr>
              <a:buFontTx/>
              <a:buNone/>
            </a:pPr>
            <a:r>
              <a:rPr lang="en-US" sz="1600" dirty="0" smtClean="0"/>
              <a:t>Retrofits may be managed by qualified Energy Service Companies (</a:t>
            </a:r>
            <a:r>
              <a:rPr lang="en-US" sz="1600" dirty="0" err="1" smtClean="0"/>
              <a:t>ESCos</a:t>
            </a:r>
            <a:r>
              <a:rPr lang="en-US" sz="1600" dirty="0" smtClean="0"/>
              <a:t>), or the facility owner (if under $250,000).</a:t>
            </a: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8382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Overview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133600"/>
            <a:ext cx="7772400" cy="3581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 </a:t>
            </a:r>
            <a:r>
              <a:rPr lang="en-US" sz="2800" b="1" dirty="0" smtClean="0"/>
              <a:t>$360 million total appropriation in 2008: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$200 million for weatherization </a:t>
            </a:r>
          </a:p>
          <a:p>
            <a:pPr lvl="1" eaLnBrk="1" hangingPunct="1"/>
            <a:r>
              <a:rPr lang="en-US" sz="1600" dirty="0" smtClean="0"/>
              <a:t>Income-based, no-cost to tenant or homeowner program</a:t>
            </a:r>
          </a:p>
          <a:p>
            <a:pPr eaLnBrk="1" hangingPunct="1"/>
            <a:r>
              <a:rPr lang="en-US" sz="2800" dirty="0" smtClean="0"/>
              <a:t>$160 million for rebates</a:t>
            </a:r>
          </a:p>
          <a:p>
            <a:pPr lvl="1" eaLnBrk="1" hangingPunct="1"/>
            <a:r>
              <a:rPr lang="en-US" sz="1600" dirty="0" smtClean="0"/>
              <a:t>For those not qualifying for weatherization program</a:t>
            </a:r>
          </a:p>
          <a:p>
            <a:pPr lvl="1" eaLnBrk="1" hangingPunct="1"/>
            <a:r>
              <a:rPr lang="en-US" sz="1600" dirty="0" smtClean="0"/>
              <a:t>Rebate provided for eligible improvements</a:t>
            </a:r>
          </a:p>
          <a:p>
            <a:pPr lvl="1" eaLnBrk="1" hangingPunct="1"/>
            <a:r>
              <a:rPr lang="en-US" sz="1600" dirty="0" smtClean="0"/>
              <a:t>Ratings required</a:t>
            </a:r>
          </a:p>
          <a:p>
            <a:pPr eaLnBrk="1" hangingPunct="1"/>
            <a:r>
              <a:rPr lang="en-US" sz="2800" dirty="0" smtClean="0"/>
              <a:t>Training &amp; job component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/>
          <a:lstStyle/>
          <a:p>
            <a:pPr>
              <a:defRPr/>
            </a:pPr>
            <a:r>
              <a:rPr lang="en-US" sz="3200" b="1" dirty="0" smtClean="0"/>
              <a:t>Home Energy Rebate &amp; Weatherization </a:t>
            </a:r>
            <a:br>
              <a:rPr lang="en-US" sz="3200" b="1" dirty="0" smtClean="0"/>
            </a:b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  <a:endParaRPr lang="en-US" sz="3200" dirty="0" smtClean="0"/>
          </a:p>
        </p:txBody>
      </p:sp>
      <p:sp>
        <p:nvSpPr>
          <p:cNvPr id="5123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2133600" y="1828800"/>
            <a:ext cx="4724400" cy="879475"/>
          </a:xfrm>
        </p:spPr>
        <p:txBody>
          <a:bodyPr/>
          <a:lstStyle/>
          <a:p>
            <a:pPr algn="ctr"/>
            <a:r>
              <a:rPr lang="en-US" smtClean="0"/>
              <a:t>April 2008 – January 26, 2011</a:t>
            </a:r>
          </a:p>
        </p:txBody>
      </p:sp>
      <p:sp>
        <p:nvSpPr>
          <p:cNvPr id="5124" name="Content Placeholder 7"/>
          <p:cNvSpPr>
            <a:spLocks noGrp="1"/>
          </p:cNvSpPr>
          <p:nvPr>
            <p:ph sz="quarter" idx="4"/>
          </p:nvPr>
        </p:nvSpPr>
        <p:spPr>
          <a:xfrm>
            <a:off x="2590800" y="3124200"/>
            <a:ext cx="4041775" cy="1981200"/>
          </a:xfrm>
        </p:spPr>
        <p:txBody>
          <a:bodyPr/>
          <a:lstStyle/>
          <a:p>
            <a:r>
              <a:rPr lang="en-US" dirty="0" smtClean="0"/>
              <a:t>Ratings 		</a:t>
            </a:r>
            <a:r>
              <a:rPr lang="en-US" b="1" dirty="0" smtClean="0"/>
              <a:t>37,264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Rebates </a:t>
            </a:r>
            <a:r>
              <a:rPr lang="en-US" b="1" dirty="0" smtClean="0"/>
              <a:t>		11,376</a:t>
            </a:r>
          </a:p>
          <a:p>
            <a:r>
              <a:rPr lang="en-US" dirty="0" smtClean="0"/>
              <a:t>5+ Homes 	</a:t>
            </a:r>
            <a:r>
              <a:rPr lang="en-US" b="1" dirty="0" smtClean="0"/>
              <a:t>	941</a:t>
            </a:r>
          </a:p>
          <a:p>
            <a:r>
              <a:rPr lang="en-US" dirty="0" smtClean="0"/>
              <a:t>Weatherized </a:t>
            </a:r>
            <a:r>
              <a:rPr lang="en-US" b="1" dirty="0" smtClean="0"/>
              <a:t>	5,003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	</a:t>
            </a:r>
          </a:p>
        </p:txBody>
      </p:sp>
      <p:sp>
        <p:nvSpPr>
          <p:cNvPr id="5125" name="TextBox 8"/>
          <p:cNvSpPr txBox="1">
            <a:spLocks noChangeArrowheads="1"/>
          </p:cNvSpPr>
          <p:nvPr/>
        </p:nvSpPr>
        <p:spPr bwMode="auto">
          <a:xfrm>
            <a:off x="609600" y="5181600"/>
            <a:ext cx="8194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17,320 </a:t>
            </a:r>
            <a:r>
              <a:rPr lang="en-US" sz="2000"/>
              <a:t>homes now more energy efficient since 2008</a:t>
            </a:r>
            <a:endParaRPr 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/>
          <a:lstStyle/>
          <a:p>
            <a:pPr>
              <a:defRPr/>
            </a:pPr>
            <a:r>
              <a:rPr lang="en-US" sz="3200" b="1" smtClean="0"/>
              <a:t>Home Energy Rebate &amp; Weatherization </a:t>
            </a:r>
            <a:br>
              <a:rPr lang="en-US" sz="3200" b="1" smtClean="0"/>
            </a:br>
            <a:r>
              <a:rPr lang="en-US" sz="3200" b="1" i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  <a:endParaRPr lang="en-US" sz="3200" smtClean="0"/>
          </a:p>
        </p:txBody>
      </p:sp>
      <p:sp>
        <p:nvSpPr>
          <p:cNvPr id="6147" name="Text Placeholder 4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803275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n-US" smtClean="0"/>
              <a:t>BEFORE</a:t>
            </a:r>
          </a:p>
          <a:p>
            <a:pPr algn="ctr"/>
            <a:r>
              <a:rPr lang="en-US" smtClean="0"/>
              <a:t>1996 - March 2008</a:t>
            </a:r>
          </a:p>
        </p:txBody>
      </p:sp>
      <p:sp>
        <p:nvSpPr>
          <p:cNvPr id="6148" name="Content Placeholder 5"/>
          <p:cNvSpPr>
            <a:spLocks noGrp="1"/>
          </p:cNvSpPr>
          <p:nvPr>
            <p:ph sz="half" idx="2"/>
          </p:nvPr>
        </p:nvSpPr>
        <p:spPr>
          <a:xfrm>
            <a:off x="457200" y="3200400"/>
            <a:ext cx="4114800" cy="1828800"/>
          </a:xfrm>
          <a:solidFill>
            <a:schemeClr val="accent1"/>
          </a:solidFill>
        </p:spPr>
        <p:txBody>
          <a:bodyPr/>
          <a:lstStyle/>
          <a:p>
            <a:r>
              <a:rPr lang="en-US" smtClean="0"/>
              <a:t>Ratings		25,557</a:t>
            </a:r>
          </a:p>
          <a:p>
            <a:r>
              <a:rPr lang="en-US" smtClean="0"/>
              <a:t>Rebates		n/a</a:t>
            </a:r>
          </a:p>
          <a:p>
            <a:r>
              <a:rPr lang="en-US" smtClean="0"/>
              <a:t>5+ Homes		2,345</a:t>
            </a:r>
          </a:p>
          <a:p>
            <a:r>
              <a:rPr lang="en-US" smtClean="0"/>
              <a:t>Weatherized	10,704</a:t>
            </a:r>
          </a:p>
        </p:txBody>
      </p:sp>
      <p:sp>
        <p:nvSpPr>
          <p:cNvPr id="6149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419600" y="1828800"/>
            <a:ext cx="4724400" cy="879475"/>
          </a:xfrm>
        </p:spPr>
        <p:txBody>
          <a:bodyPr/>
          <a:lstStyle/>
          <a:p>
            <a:pPr algn="ctr"/>
            <a:r>
              <a:rPr lang="en-US" smtClean="0"/>
              <a:t>AFTER</a:t>
            </a:r>
          </a:p>
          <a:p>
            <a:pPr algn="ctr"/>
            <a:r>
              <a:rPr lang="en-US" smtClean="0"/>
              <a:t>April 2008 – January 26, 2011</a:t>
            </a:r>
          </a:p>
        </p:txBody>
      </p:sp>
      <p:sp>
        <p:nvSpPr>
          <p:cNvPr id="6150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3200400"/>
            <a:ext cx="4041775" cy="19812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			</a:t>
            </a:r>
            <a:r>
              <a:rPr lang="en-US" b="1" dirty="0" smtClean="0"/>
              <a:t>37,264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b="1" dirty="0" smtClean="0"/>
              <a:t>			11,376</a:t>
            </a:r>
          </a:p>
          <a:p>
            <a:pPr>
              <a:buFontTx/>
              <a:buNone/>
            </a:pPr>
            <a:r>
              <a:rPr lang="en-US" b="1" dirty="0" smtClean="0"/>
              <a:t>			941</a:t>
            </a:r>
          </a:p>
          <a:p>
            <a:pPr>
              <a:buFontTx/>
              <a:buNone/>
            </a:pPr>
            <a:r>
              <a:rPr lang="en-US" b="1" dirty="0" smtClean="0"/>
              <a:t>			5,003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	</a:t>
            </a: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609600" y="5181600"/>
            <a:ext cx="8194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17,320 </a:t>
            </a:r>
            <a:r>
              <a:rPr lang="en-US" sz="2000"/>
              <a:t>homes now more energy efficient since 2008</a:t>
            </a:r>
            <a:endParaRPr 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Home-Energy-logo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7848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209800" y="1600200"/>
            <a:ext cx="5138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Energy &amp; CO2 Results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2209800"/>
          <a:ext cx="8305800" cy="2228850"/>
        </p:xfrm>
        <a:graphic>
          <a:graphicData uri="http://schemas.openxmlformats.org/drawingml/2006/table">
            <a:tbl>
              <a:tblPr/>
              <a:tblGrid>
                <a:gridCol w="1660525"/>
                <a:gridCol w="1662113"/>
                <a:gridCol w="1660525"/>
                <a:gridCol w="1662112"/>
                <a:gridCol w="16605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HOMES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A8486"/>
                        </a:gs>
                        <a:gs pos="50000">
                          <a:srgbClr val="9ABEC1"/>
                        </a:gs>
                        <a:gs pos="100000">
                          <a:srgbClr val="B8E3E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Before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A8486"/>
                        </a:gs>
                        <a:gs pos="50000">
                          <a:srgbClr val="9ABEC1"/>
                        </a:gs>
                        <a:gs pos="100000">
                          <a:srgbClr val="B8E3E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After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A8486"/>
                        </a:gs>
                        <a:gs pos="50000">
                          <a:srgbClr val="9ABEC1"/>
                        </a:gs>
                        <a:gs pos="100000">
                          <a:srgbClr val="B8E3E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Total Saved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A8486"/>
                        </a:gs>
                        <a:gs pos="50000">
                          <a:srgbClr val="9ABEC1"/>
                        </a:gs>
                        <a:gs pos="100000">
                          <a:srgbClr val="B8E3E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Per Home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A8486"/>
                        </a:gs>
                        <a:gs pos="50000">
                          <a:srgbClr val="9ABEC1"/>
                        </a:gs>
                        <a:gs pos="100000">
                          <a:srgbClr val="B8E3E6"/>
                        </a:gs>
                      </a:gsLst>
                      <a:lin ang="5400000"/>
                    </a:gra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9,840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Energy Cost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$51,429,591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$36,680,758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$14,748,833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$1,535/yr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CO2 lbs/year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422,132,557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300,342,735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121,789,822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12,443 lbs/yr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Rating Stars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2+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3 steps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BTUS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Osaka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978 Billion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99.48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 Million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7216" name="TextBox 5"/>
          <p:cNvSpPr txBox="1">
            <a:spLocks noChangeArrowheads="1"/>
          </p:cNvSpPr>
          <p:nvPr/>
        </p:nvSpPr>
        <p:spPr bwMode="auto">
          <a:xfrm>
            <a:off x="7848600" y="63246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1.24.2011</a:t>
            </a:r>
          </a:p>
        </p:txBody>
      </p:sp>
      <p:sp>
        <p:nvSpPr>
          <p:cNvPr id="7217" name="TextBox 6"/>
          <p:cNvSpPr txBox="1">
            <a:spLocks noChangeArrowheads="1"/>
          </p:cNvSpPr>
          <p:nvPr/>
        </p:nvSpPr>
        <p:spPr bwMode="auto">
          <a:xfrm>
            <a:off x="381000" y="5257800"/>
            <a:ext cx="853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Equivalent energy savings:	 168,766 barrels of crude oil</a:t>
            </a:r>
          </a:p>
          <a:p>
            <a:r>
              <a:rPr lang="en-US" dirty="0"/>
              <a:t>				7 million gallons of fuel oil</a:t>
            </a:r>
          </a:p>
          <a:p>
            <a:r>
              <a:rPr lang="en-US" dirty="0"/>
              <a:t>				717 gallons of fuel oil per home</a:t>
            </a:r>
          </a:p>
        </p:txBody>
      </p:sp>
      <p:sp>
        <p:nvSpPr>
          <p:cNvPr id="7218" name="Rectangle 7"/>
          <p:cNvSpPr>
            <a:spLocks noChangeArrowheads="1"/>
          </p:cNvSpPr>
          <p:nvPr/>
        </p:nvSpPr>
        <p:spPr bwMode="auto">
          <a:xfrm>
            <a:off x="1676400" y="4648200"/>
            <a:ext cx="5791200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u="sng" dirty="0"/>
              <a:t>Average energy use reduced </a:t>
            </a:r>
            <a:r>
              <a:rPr lang="en-US" u="sng" dirty="0" smtClean="0"/>
              <a:t>33.15 percent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1981200" y="2286000"/>
          <a:ext cx="5181600" cy="222885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Fuel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Average Saved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Electric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770 kwh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Natural Gas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999 ccf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#2 Oil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642 gallons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Propane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93 gallons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Wood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Osaka" pitchFamily="-108" charset="-128"/>
                        </a:rPr>
                        <a:t>2.2 cords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8217" name="Rectangle 3"/>
          <p:cNvSpPr>
            <a:spLocks noChangeArrowheads="1"/>
          </p:cNvSpPr>
          <p:nvPr/>
        </p:nvSpPr>
        <p:spPr bwMode="auto">
          <a:xfrm>
            <a:off x="685800" y="1524000"/>
            <a:ext cx="77350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Average </a:t>
            </a:r>
            <a:r>
              <a:rPr lang="en-US" sz="2800" dirty="0" smtClean="0"/>
              <a:t>savings </a:t>
            </a:r>
            <a:r>
              <a:rPr lang="en-US" sz="2800" dirty="0"/>
              <a:t>per </a:t>
            </a:r>
            <a:r>
              <a:rPr lang="en-US" sz="2800" dirty="0" smtClean="0"/>
              <a:t>home </a:t>
            </a:r>
            <a:r>
              <a:rPr lang="en-US" sz="2800" dirty="0"/>
              <a:t>by </a:t>
            </a:r>
            <a:r>
              <a:rPr lang="en-US" sz="2800" dirty="0" smtClean="0"/>
              <a:t>fuel type</a:t>
            </a:r>
            <a:endParaRPr lang="en-US" sz="2800" dirty="0"/>
          </a:p>
        </p:txBody>
      </p:sp>
      <p:pic>
        <p:nvPicPr>
          <p:cNvPr id="8218" name="Picture 5" descr="Home-Energy-logo-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09600"/>
            <a:ext cx="7848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9" name="Rectangle 5"/>
          <p:cNvSpPr>
            <a:spLocks noChangeArrowheads="1"/>
          </p:cNvSpPr>
          <p:nvPr/>
        </p:nvSpPr>
        <p:spPr bwMode="auto">
          <a:xfrm>
            <a:off x="7848600" y="6324600"/>
            <a:ext cx="10048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1.24.2011</a:t>
            </a:r>
          </a:p>
        </p:txBody>
      </p:sp>
      <p:sp>
        <p:nvSpPr>
          <p:cNvPr id="8220" name="Rectangle 5"/>
          <p:cNvSpPr>
            <a:spLocks noChangeArrowheads="1"/>
          </p:cNvSpPr>
          <p:nvPr/>
        </p:nvSpPr>
        <p:spPr bwMode="auto">
          <a:xfrm>
            <a:off x="3200400" y="4724400"/>
            <a:ext cx="29290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9,840 </a:t>
            </a:r>
            <a:r>
              <a:rPr lang="en-US" dirty="0"/>
              <a:t>sampled homes</a:t>
            </a:r>
          </a:p>
        </p:txBody>
      </p:sp>
      <p:sp>
        <p:nvSpPr>
          <p:cNvPr id="8221" name="Rectangle 6"/>
          <p:cNvSpPr>
            <a:spLocks noChangeArrowheads="1"/>
          </p:cNvSpPr>
          <p:nvPr/>
        </p:nvSpPr>
        <p:spPr bwMode="auto">
          <a:xfrm>
            <a:off x="1371600" y="5181600"/>
            <a:ext cx="65994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Projected average energy cost reduced </a:t>
            </a:r>
            <a:r>
              <a:rPr lang="en-US" dirty="0" smtClean="0"/>
              <a:t>30 percent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447800" y="2133600"/>
            <a:ext cx="7162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Estimate </a:t>
            </a:r>
            <a:r>
              <a:rPr lang="en-US" sz="2800" dirty="0" smtClean="0"/>
              <a:t>2,500 </a:t>
            </a:r>
            <a:r>
              <a:rPr lang="en-US" sz="2800" dirty="0"/>
              <a:t>jobs created:</a:t>
            </a:r>
          </a:p>
          <a:p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1,500 </a:t>
            </a:r>
            <a:r>
              <a:rPr lang="en-US" sz="2800" dirty="0"/>
              <a:t>from weatherization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1,000 </a:t>
            </a:r>
            <a:r>
              <a:rPr lang="en-US" sz="2800" dirty="0"/>
              <a:t>from rebate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ISER </a:t>
            </a:r>
            <a:r>
              <a:rPr lang="en-US" sz="2800" dirty="0"/>
              <a:t>confirmation in </a:t>
            </a:r>
            <a:r>
              <a:rPr lang="en-US" sz="2800" dirty="0" smtClean="0"/>
              <a:t>progress</a:t>
            </a:r>
          </a:p>
        </p:txBody>
      </p:sp>
      <p:sp>
        <p:nvSpPr>
          <p:cNvPr id="9219" name="Title 5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Creation &amp; Retention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9"/>
          <p:cNvSpPr>
            <a:spLocks noChangeArrowheads="1"/>
          </p:cNvSpPr>
          <p:nvPr/>
        </p:nvSpPr>
        <p:spPr bwMode="auto">
          <a:xfrm>
            <a:off x="2362200" y="2362200"/>
            <a:ext cx="43434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 cap="sq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243" name="Subtitle 4"/>
          <p:cNvSpPr>
            <a:spLocks noGrp="1"/>
          </p:cNvSpPr>
          <p:nvPr>
            <p:ph type="subTitle" sz="quarter" idx="4294967295"/>
          </p:nvPr>
        </p:nvSpPr>
        <p:spPr>
          <a:xfrm>
            <a:off x="1371600" y="25146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4000" smtClean="0">
                <a:solidFill>
                  <a:schemeClr val="accent2"/>
                </a:solidFill>
              </a:rPr>
              <a:t>$200 Million</a:t>
            </a:r>
          </a:p>
        </p:txBody>
      </p:sp>
      <p:pic>
        <p:nvPicPr>
          <p:cNvPr id="10244" name="Picture 6" descr="Weatherization-logo-black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85800"/>
            <a:ext cx="8302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04800" y="3733800"/>
            <a:ext cx="8458200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/>
              <a:t>Obligated: 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	2008-2009		</a:t>
            </a:r>
            <a:r>
              <a:rPr lang="en-US" sz="2800" dirty="0"/>
              <a:t>$</a:t>
            </a:r>
            <a:r>
              <a:rPr lang="en-US" sz="2800" dirty="0" smtClean="0"/>
              <a:t>74 </a:t>
            </a:r>
            <a:r>
              <a:rPr lang="en-US" sz="2800" dirty="0"/>
              <a:t>million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	2010			</a:t>
            </a:r>
            <a:r>
              <a:rPr lang="en-US" sz="2800" dirty="0"/>
              <a:t>$</a:t>
            </a:r>
            <a:r>
              <a:rPr lang="en-US" sz="2800" dirty="0" smtClean="0"/>
              <a:t>63 million</a:t>
            </a:r>
            <a:endParaRPr lang="en-US" sz="2800" dirty="0"/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	2011 projection</a:t>
            </a:r>
            <a:r>
              <a:rPr lang="en-US" sz="2800" dirty="0"/>
              <a:t> 	$</a:t>
            </a:r>
            <a:r>
              <a:rPr lang="en-US" sz="2800" dirty="0" smtClean="0"/>
              <a:t>63 </a:t>
            </a:r>
            <a:r>
              <a:rPr lang="en-US" sz="2800" dirty="0"/>
              <a:t>million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				</a:t>
            </a:r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2438400"/>
            <a:ext cx="3810000" cy="4114800"/>
          </a:xfrm>
        </p:spPr>
        <p:txBody>
          <a:bodyPr/>
          <a:lstStyle/>
          <a:p>
            <a:r>
              <a:rPr lang="en-US" sz="2000" dirty="0" smtClean="0"/>
              <a:t>1978-2008: </a:t>
            </a:r>
            <a:r>
              <a:rPr lang="en-US" sz="2000" b="1" dirty="0" smtClean="0"/>
              <a:t>600 annually</a:t>
            </a:r>
          </a:p>
          <a:p>
            <a:r>
              <a:rPr lang="en-US" sz="2000" dirty="0" smtClean="0"/>
              <a:t>2009:  </a:t>
            </a:r>
            <a:r>
              <a:rPr lang="en-US" sz="2000" b="1" dirty="0" smtClean="0"/>
              <a:t>1,864</a:t>
            </a:r>
          </a:p>
          <a:p>
            <a:r>
              <a:rPr lang="en-US" sz="2000" dirty="0" smtClean="0"/>
              <a:t>2010:  </a:t>
            </a:r>
            <a:r>
              <a:rPr lang="en-US" sz="2000" b="1" dirty="0" smtClean="0"/>
              <a:t>3,139 </a:t>
            </a:r>
            <a:r>
              <a:rPr lang="en-US" sz="2000" dirty="0" smtClean="0"/>
              <a:t>(current)</a:t>
            </a:r>
          </a:p>
          <a:p>
            <a:r>
              <a:rPr lang="en-US" sz="2000" dirty="0" smtClean="0"/>
              <a:t>2011:  </a:t>
            </a:r>
            <a:r>
              <a:rPr lang="en-US" sz="2000" b="1" dirty="0" smtClean="0"/>
              <a:t>4,000 </a:t>
            </a:r>
            <a:r>
              <a:rPr lang="en-US" sz="2000" dirty="0" smtClean="0"/>
              <a:t>(projected based on funding)</a:t>
            </a:r>
          </a:p>
          <a:p>
            <a:r>
              <a:rPr lang="en-US" sz="2000" dirty="0" smtClean="0"/>
              <a:t>Statewide weatherization providers and housing authorities have now achieved a sustainable capacity.</a:t>
            </a:r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dirty="0" smtClean="0">
              <a:latin typeface="Univers Extended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685800" y="301625"/>
            <a:ext cx="16002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/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381000" y="685800"/>
            <a:ext cx="160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440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11269" name="Picture 12" descr="Weatherization-logo-black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33400"/>
            <a:ext cx="662622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2438400" y="1600200"/>
            <a:ext cx="5191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/>
              <a:t>Homes Weatherized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2438400"/>
          <a:ext cx="38100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-80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Osaka"/>
      <a:cs typeface=""/>
    </a:majorFont>
    <a:minorFont>
      <a:latin typeface="Arial"/>
      <a:ea typeface="Osaka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Osaka"/>
      <a:cs typeface=""/>
    </a:majorFont>
    <a:minorFont>
      <a:latin typeface="Arial"/>
      <a:ea typeface="Osaka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Osaka"/>
      <a:cs typeface=""/>
    </a:majorFont>
    <a:minorFont>
      <a:latin typeface="Arial"/>
      <a:ea typeface="Osaka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Osaka"/>
      <a:cs typeface=""/>
    </a:majorFont>
    <a:minorFont>
      <a:latin typeface="Arial"/>
      <a:ea typeface="Osaka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Blank Presentation">
    <a:majorFont>
      <a:latin typeface="Arial"/>
      <a:ea typeface="Osaka"/>
      <a:cs typeface=""/>
    </a:majorFont>
    <a:minorFont>
      <a:latin typeface="Arial"/>
      <a:ea typeface="Osaka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4079</TotalTime>
  <Words>596</Words>
  <Application>Microsoft Office PowerPoint</Application>
  <PresentationFormat>On-screen Show (4:3)</PresentationFormat>
  <Paragraphs>180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Blank Presentation</vt:lpstr>
      <vt:lpstr>LEGISLATIVE REPORT February 3, 2011</vt:lpstr>
      <vt:lpstr>Overview</vt:lpstr>
      <vt:lpstr>Home Energy Rebate &amp; Weatherization  Results</vt:lpstr>
      <vt:lpstr>Home Energy Rebate &amp; Weatherization  Results</vt:lpstr>
      <vt:lpstr>Slide 5</vt:lpstr>
      <vt:lpstr>Slide 6</vt:lpstr>
      <vt:lpstr>Job Creation &amp; Retention</vt:lpstr>
      <vt:lpstr>Slide 8</vt:lpstr>
      <vt:lpstr>Slide 9</vt:lpstr>
      <vt:lpstr>Slide 10</vt:lpstr>
      <vt:lpstr>Slide 11</vt:lpstr>
      <vt:lpstr>Slide 12</vt:lpstr>
      <vt:lpstr>Slide 13</vt:lpstr>
      <vt:lpstr>Slide 14</vt:lpstr>
      <vt:lpstr>Second Mortgage for Energy Conservation</vt:lpstr>
      <vt:lpstr>Summary</vt:lpstr>
      <vt:lpstr>Alaska Energy Efficiency Revolving Loan Fund (AEERLF)</vt:lpstr>
      <vt:lpstr>Retrofit Energy Assessment for Loan (REAL)</vt:lpstr>
    </vt:vector>
  </TitlesOfParts>
  <Company>Marketing Solutions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AHFC Energy-Efficiency  Programs</dc:title>
  <dc:creator>Christopher Clark</dc:creator>
  <cp:lastModifiedBy>Administrator</cp:lastModifiedBy>
  <cp:revision>755</cp:revision>
  <cp:lastPrinted>2008-06-18T20:20:21Z</cp:lastPrinted>
  <dcterms:created xsi:type="dcterms:W3CDTF">2011-01-29T23:26:28Z</dcterms:created>
  <dcterms:modified xsi:type="dcterms:W3CDTF">2011-02-02T23:45:08Z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-998602671</vt:i4>
  </property>
  <property fmtid="{D5CDD505-2E9C-101B-9397-08002B2CF9AE}" pid="3" name="_NewReviewCycle">
    <vt:lpwstr/>
  </property>
  <property fmtid="{D5CDD505-2E9C-101B-9397-08002B2CF9AE}" pid="4" name="_EmailSubject">
    <vt:lpwstr>AHFC Rebate &amp; Weatherization Presentation for House Special Committee on Energy 2/3/2011</vt:lpwstr>
  </property>
  <property fmtid="{D5CDD505-2E9C-101B-9397-08002B2CF9AE}" pid="5" name="_AuthorEmail">
    <vt:lpwstr>cbolling@ahfc.state.ak.us</vt:lpwstr>
  </property>
  <property fmtid="{D5CDD505-2E9C-101B-9397-08002B2CF9AE}" pid="6" name="_AuthorEmailDisplayName">
    <vt:lpwstr>Cary Bolling</vt:lpwstr>
  </property>
</Properties>
</file>