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7" r:id="rId10"/>
    <p:sldId id="271" r:id="rId11"/>
    <p:sldId id="263" r:id="rId12"/>
    <p:sldId id="270" r:id="rId13"/>
    <p:sldId id="264" r:id="rId14"/>
    <p:sldId id="265" r:id="rId15"/>
    <p:sldId id="266" r:id="rId16"/>
    <p:sldId id="269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2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goldbeck\Documents\Cabinet%20Level%20Agencies%20IC%20Budget%201998-2011Gra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batkins\AppData\Local\Microsoft\Windows\Temporary%20Internet%20Files\Content.Outlook\1FFGSKYR\100%20Largest%20(2)Grap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batkins\AppData\Local\Microsoft\Windows\Temporary%20Internet%20Files\Content.Outlook\1FFGSKYR\HHS-ICBTrac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EPA Paperwork Total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Sheet1!$A$16</c:f>
              <c:strCache>
                <c:ptCount val="1"/>
                <c:pt idx="0">
                  <c:v>EPA</c:v>
                </c:pt>
              </c:strCache>
            </c:strRef>
          </c:tx>
          <c:invertIfNegative val="0"/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</c:spPr>
          </c:dPt>
          <c:trendline>
            <c:trendlineType val="linear"/>
            <c:dispRSqr val="0"/>
            <c:dispEq val="0"/>
          </c:trendline>
          <c:cat>
            <c:numRef>
              <c:f>Sheet1!$B$1:$R$1</c:f>
              <c:numCache>
                <c:formatCode>General</c:formatCode>
                <c:ptCount val="1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</c:numCache>
            </c:numRef>
          </c:cat>
          <c:val>
            <c:numRef>
              <c:f>Sheet1!$B$16:$R$16</c:f>
              <c:numCache>
                <c:formatCode>General</c:formatCode>
                <c:ptCount val="17"/>
                <c:pt idx="0">
                  <c:v>103.06</c:v>
                </c:pt>
                <c:pt idx="1">
                  <c:v>107.64999999999999</c:v>
                </c:pt>
                <c:pt idx="2">
                  <c:v>115.66999999999999</c:v>
                </c:pt>
                <c:pt idx="3">
                  <c:v>119.17999999999998</c:v>
                </c:pt>
                <c:pt idx="4">
                  <c:v>118.91000000000003</c:v>
                </c:pt>
                <c:pt idx="5">
                  <c:v>128.75</c:v>
                </c:pt>
                <c:pt idx="6">
                  <c:v>130.76999999999998</c:v>
                </c:pt>
                <c:pt idx="7">
                  <c:v>140.47</c:v>
                </c:pt>
                <c:pt idx="8">
                  <c:v>147.23999999999998</c:v>
                </c:pt>
                <c:pt idx="9">
                  <c:v>142.36000000000001</c:v>
                </c:pt>
                <c:pt idx="10">
                  <c:v>143.94</c:v>
                </c:pt>
                <c:pt idx="11">
                  <c:v>145.47</c:v>
                </c:pt>
                <c:pt idx="12">
                  <c:v>150.19999999999999</c:v>
                </c:pt>
                <c:pt idx="13">
                  <c:v>148.05000000000001</c:v>
                </c:pt>
                <c:pt idx="14">
                  <c:v>152.25</c:v>
                </c:pt>
                <c:pt idx="15">
                  <c:v>165.22</c:v>
                </c:pt>
                <c:pt idx="16">
                  <c:v>175.22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588352"/>
        <c:axId val="79598336"/>
      </c:barChart>
      <c:catAx>
        <c:axId val="7958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598336"/>
        <c:crosses val="autoZero"/>
        <c:auto val="1"/>
        <c:lblAlgn val="ctr"/>
        <c:lblOffset val="100"/>
        <c:noMultiLvlLbl val="0"/>
      </c:catAx>
      <c:valAx>
        <c:axId val="79598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958835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50"/>
            </a:pPr>
            <a:r>
              <a:rPr lang="en-US" sz="1600"/>
              <a:t>Number</a:t>
            </a:r>
            <a:r>
              <a:rPr lang="en-US" sz="1600" baseline="0"/>
              <a:t> of </a:t>
            </a:r>
            <a:r>
              <a:rPr lang="en-US" sz="1600"/>
              <a:t>Facilities Compliant at GHG Rate</a:t>
            </a:r>
          </a:p>
        </c:rich>
      </c:tx>
      <c:layout>
        <c:manualLayout>
          <c:xMode val="edge"/>
          <c:yMode val="edge"/>
          <c:x val="0.15650699912510993"/>
          <c:y val="2.7777777777777936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Sheet1!$L$1</c:f>
              <c:strCache>
                <c:ptCount val="1"/>
                <c:pt idx="0">
                  <c:v># of Facilities</c:v>
                </c:pt>
              </c:strCache>
            </c:strRef>
          </c:tx>
          <c:invertIfNegative val="0"/>
          <c:cat>
            <c:strRef>
              <c:f>Sheet1!$K$2:$K$7</c:f>
              <c:strCache>
                <c:ptCount val="6"/>
                <c:pt idx="0">
                  <c:v>&lt; 1000 lb/MWh</c:v>
                </c:pt>
                <c:pt idx="1">
                  <c:v>&lt; 1250 lb/MWh</c:v>
                </c:pt>
                <c:pt idx="2">
                  <c:v>&lt; 1500 lb/MWh</c:v>
                </c:pt>
                <c:pt idx="3">
                  <c:v>&lt; 1750 lb/MWh</c:v>
                </c:pt>
                <c:pt idx="4">
                  <c:v>&lt; 2000 lb/MWh</c:v>
                </c:pt>
                <c:pt idx="5">
                  <c:v>Total Facilities</c:v>
                </c:pt>
              </c:strCache>
            </c:strRef>
          </c:cat>
          <c:val>
            <c:numRef>
              <c:f>Sheet1!$L$2:$L$7</c:f>
              <c:numCache>
                <c:formatCode>General</c:formatCode>
                <c:ptCount val="6"/>
                <c:pt idx="0">
                  <c:v>7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30</c:v>
                </c:pt>
                <c:pt idx="5">
                  <c:v>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633024"/>
        <c:axId val="79659392"/>
      </c:barChart>
      <c:catAx>
        <c:axId val="79633024"/>
        <c:scaling>
          <c:orientation val="minMax"/>
        </c:scaling>
        <c:delete val="0"/>
        <c:axPos val="b"/>
        <c:majorTickMark val="out"/>
        <c:minorTickMark val="none"/>
        <c:tickLblPos val="nextTo"/>
        <c:crossAx val="79659392"/>
        <c:crosses val="autoZero"/>
        <c:auto val="1"/>
        <c:lblAlgn val="ctr"/>
        <c:lblOffset val="100"/>
        <c:noMultiLvlLbl val="0"/>
      </c:catAx>
      <c:valAx>
        <c:axId val="79659392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79633024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  <a:beve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/>
              <a:t>HHS Paperwork Hours (Millions)</a:t>
            </a:r>
          </a:p>
          <a:p>
            <a:pPr algn="ctr">
              <a:defRPr/>
            </a:pPr>
            <a:r>
              <a:rPr lang="en-US"/>
              <a:t>FY 1998 to FY 2011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Hours (Millions)</c:v>
                </c:pt>
              </c:strCache>
            </c:strRef>
          </c:tx>
          <c:invertIfNegative val="0"/>
          <c:dPt>
            <c:idx val="12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trendline>
            <c:trendlineType val="movingAvg"/>
            <c:period val="2"/>
            <c:dispRSqr val="0"/>
            <c:dispEq val="0"/>
          </c:trendline>
          <c:cat>
            <c:numRef>
              <c:f>Sheet1!$A$2:$A$15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139.31</c:v>
                </c:pt>
                <c:pt idx="1">
                  <c:v>164.35000000000045</c:v>
                </c:pt>
                <c:pt idx="2">
                  <c:v>173.70999999999998</c:v>
                </c:pt>
                <c:pt idx="3">
                  <c:v>186.60999999999999</c:v>
                </c:pt>
                <c:pt idx="4">
                  <c:v>224.83</c:v>
                </c:pt>
                <c:pt idx="5">
                  <c:v>253.75</c:v>
                </c:pt>
                <c:pt idx="6">
                  <c:v>277.48999999999899</c:v>
                </c:pt>
                <c:pt idx="7">
                  <c:v>368.14000000000078</c:v>
                </c:pt>
                <c:pt idx="8">
                  <c:v>477.09</c:v>
                </c:pt>
                <c:pt idx="9">
                  <c:v>453.66</c:v>
                </c:pt>
                <c:pt idx="10">
                  <c:v>412.86</c:v>
                </c:pt>
                <c:pt idx="11">
                  <c:v>494.61</c:v>
                </c:pt>
                <c:pt idx="12">
                  <c:v>541.69000000000005</c:v>
                </c:pt>
                <c:pt idx="13">
                  <c:v>518.87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689984"/>
        <c:axId val="81797120"/>
      </c:barChart>
      <c:catAx>
        <c:axId val="7968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1797120"/>
        <c:crosses val="autoZero"/>
        <c:auto val="1"/>
        <c:lblAlgn val="ctr"/>
        <c:lblOffset val="100"/>
        <c:noMultiLvlLbl val="0"/>
      </c:catAx>
      <c:valAx>
        <c:axId val="81797120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79689984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plotVisOnly val="1"/>
    <c:dispBlanksAs val="gap"/>
    <c:showDLblsOverMax val="0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scene3d>
      <a:camera prst="orthographicFront"/>
      <a:lightRig rig="threePt" dir="t"/>
    </a:scene3d>
    <a:sp3d>
      <a:bevelT/>
      <a:bevelB/>
    </a:sp3d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95CCA-A681-42B1-9053-3444ED992C1D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D3E73-DAEB-4EFF-8276-3D90DD142C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deralregister.gov/a/2010-28655/p-44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.usa.gov/15gEUP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itchFamily="34" charset="0"/>
              </a:rPr>
              <a:t>The Impact </a:t>
            </a:r>
            <a:r>
              <a:rPr lang="en-US" smtClean="0">
                <a:latin typeface="Franklin Gothic Medium" pitchFamily="34" charset="0"/>
              </a:rPr>
              <a:t>of Federal Regulations </a:t>
            </a:r>
            <a:r>
              <a:rPr lang="en-US" dirty="0" smtClean="0">
                <a:latin typeface="Franklin Gothic Medium" pitchFamily="34" charset="0"/>
              </a:rPr>
              <a:t>in Alaska and Possible Reforms</a:t>
            </a:r>
            <a:endParaRPr lang="en-US" dirty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Alaska Power Plant Impacts</a:t>
            </a:r>
            <a:endParaRPr lang="en-US" dirty="0">
              <a:latin typeface="Franklin Gothic Medium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20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 smtClean="0"/>
                        <a:t>Plant</a:t>
                      </a:r>
                      <a:endParaRPr lang="en-US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 smtClean="0"/>
                        <a:t>Pounds</a:t>
                      </a:r>
                      <a:r>
                        <a:rPr lang="en-US" sz="1800" b="1" u="sng" baseline="0" dirty="0" smtClean="0"/>
                        <a:t> CO2e/</a:t>
                      </a:r>
                      <a:r>
                        <a:rPr lang="en-US" sz="1800" b="1" u="sng" baseline="0" dirty="0" err="1" smtClean="0"/>
                        <a:t>MWh</a:t>
                      </a:r>
                      <a:endParaRPr lang="en-US" sz="1800" b="1" u="sng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 smtClean="0"/>
                        <a:t>Nikiski </a:t>
                      </a:r>
                      <a:endParaRPr lang="en-US" sz="16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 smtClean="0"/>
                        <a:t>994.58</a:t>
                      </a:r>
                      <a:endParaRPr lang="en-US" sz="1600" b="1" i="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 smtClean="0"/>
                        <a:t>Barrow </a:t>
                      </a:r>
                      <a:r>
                        <a:rPr lang="en-US" sz="1600" b="1" i="0" dirty="0" err="1" smtClean="0"/>
                        <a:t>U&amp;E</a:t>
                      </a:r>
                      <a:endParaRPr lang="en-US" sz="16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 smtClean="0"/>
                        <a:t>994.61</a:t>
                      </a:r>
                      <a:endParaRPr lang="en-US" sz="1600" b="1" i="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Chugach-Beluga</a:t>
                      </a:r>
                      <a:r>
                        <a:rPr lang="en-US" sz="1600" baseline="0" dirty="0" smtClean="0"/>
                        <a:t> River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1,221.13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Ft. Wainwright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1,237.08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George Sullivan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1,271.73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Copper</a:t>
                      </a:r>
                      <a:r>
                        <a:rPr lang="en-US" sz="1600" baseline="0" dirty="0" smtClean="0"/>
                        <a:t> Valley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1,358.51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Hank </a:t>
                      </a:r>
                      <a:r>
                        <a:rPr lang="en-US" sz="1600" dirty="0" err="1" smtClean="0"/>
                        <a:t>Nikkels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1,415.48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Golden Valley-North Pole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1,450.81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Dutch Harbor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1,462.21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Bernice Lake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2,009.40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Golden Valley-Healy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2,164.27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Chena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3,365.84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Clear Air</a:t>
                      </a:r>
                      <a:r>
                        <a:rPr lang="en-US" sz="1600" baseline="0" dirty="0" smtClean="0"/>
                        <a:t> Force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TDX</a:t>
                      </a:r>
                      <a:r>
                        <a:rPr lang="en-US" sz="1600" baseline="0" dirty="0" smtClean="0"/>
                        <a:t> North Slope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ACA “Face-to-Face” Requirement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Franklin Gothic Medium" pitchFamily="34" charset="0"/>
              </a:rPr>
              <a:t>Regulation dictates a physician must provide documentation to show that a face-to-face encounter occurred with any individual requesting home health services. </a:t>
            </a:r>
          </a:p>
          <a:p>
            <a:r>
              <a:rPr lang="en-US" sz="2400" dirty="0" smtClean="0">
                <a:latin typeface="Franklin Gothic Medium" pitchFamily="34" charset="0"/>
              </a:rPr>
              <a:t>Combined Burdens of “Face-to-Face” Rules:</a:t>
            </a:r>
          </a:p>
          <a:p>
            <a:pPr lvl="1"/>
            <a:r>
              <a:rPr lang="en-US" sz="2400" dirty="0" smtClean="0">
                <a:latin typeface="Franklin Gothic Medium" pitchFamily="34" charset="0"/>
              </a:rPr>
              <a:t>$178.5 Million in Costs</a:t>
            </a:r>
          </a:p>
          <a:p>
            <a:pPr lvl="1"/>
            <a:r>
              <a:rPr lang="en-US" sz="2400" dirty="0" smtClean="0">
                <a:latin typeface="Franklin Gothic Medium" pitchFamily="34" charset="0"/>
              </a:rPr>
              <a:t>555,000 Paperwork Burden Hours</a:t>
            </a:r>
          </a:p>
          <a:p>
            <a:r>
              <a:rPr lang="en-US" sz="2400" dirty="0" smtClean="0">
                <a:latin typeface="Franklin Gothic Medium" pitchFamily="34" charset="0"/>
              </a:rPr>
              <a:t>Estimated “Beneficiary Costs:” $77.5 Million</a:t>
            </a:r>
          </a:p>
          <a:p>
            <a:r>
              <a:rPr lang="en-US" sz="2400" dirty="0" smtClean="0">
                <a:latin typeface="Franklin Gothic Medium" pitchFamily="34" charset="0"/>
              </a:rPr>
              <a:t>Estimated per trip time: 1.25 hours</a:t>
            </a:r>
          </a:p>
          <a:p>
            <a:r>
              <a:rPr lang="en-US" sz="2400" dirty="0" smtClean="0">
                <a:latin typeface="Franklin Gothic Medium" pitchFamily="34" charset="0"/>
              </a:rPr>
              <a:t>$112+ per hour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itchFamily="34" charset="0"/>
              </a:rPr>
              <a:t>ACA “Face-to-Face” Requirement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Regulation would require 2.1 million patients to make 1.5 visits per year to visit a physician.</a:t>
            </a:r>
          </a:p>
          <a:p>
            <a:r>
              <a:rPr lang="en-US" dirty="0" smtClean="0"/>
              <a:t>This yields 2.6 million hours in travel time as a result of the new proposal.</a:t>
            </a:r>
          </a:p>
          <a:p>
            <a:r>
              <a:rPr lang="en-US" dirty="0" smtClean="0"/>
              <a:t>In addition to travel and lost “leisure time,” the regulation anticipates $25 million in higher Medicare payments from beneficiaries.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Reform Possibilities</a:t>
            </a:r>
            <a:endParaRPr lang="en-US" dirty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Federal Reform Issues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Transparency: many regulators, especially those within independent agencies, fail to perform routine cost-benefit analyses. </a:t>
            </a:r>
          </a:p>
          <a:p>
            <a:r>
              <a:rPr lang="en-US" sz="2800" dirty="0" smtClean="0"/>
              <a:t>Auto-pilot: there is little Congress can do to slow new regulations.  Congress has rescinded only one regulation and “appropriations riders” are extremely rare.</a:t>
            </a:r>
          </a:p>
          <a:p>
            <a:r>
              <a:rPr lang="en-US" sz="2800" dirty="0" smtClean="0"/>
              <a:t>Retrospective Review: despite Executive Order 13,563, few agencies review and rescind outdated and burdensome federal rules.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State-Level Reforms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Few states conduct cost-benefit analyses before implementing rules. </a:t>
            </a:r>
          </a:p>
          <a:p>
            <a:r>
              <a:rPr lang="en-US" sz="2400" dirty="0" smtClean="0"/>
              <a:t>Even fewer states monitor the implementation of a regulation to ensure it maximizes benefits and minimizes costs. </a:t>
            </a:r>
          </a:p>
          <a:p>
            <a:r>
              <a:rPr lang="en-US" sz="2400" dirty="0" smtClean="0"/>
              <a:t>Indiana Legislation (</a:t>
            </a:r>
            <a:r>
              <a:rPr lang="en-US" sz="2400" dirty="0" err="1" smtClean="0"/>
              <a:t>HB</a:t>
            </a:r>
            <a:r>
              <a:rPr lang="en-US" sz="2400" dirty="0" smtClean="0"/>
              <a:t> 311):</a:t>
            </a:r>
          </a:p>
          <a:p>
            <a:pPr lvl="1"/>
            <a:r>
              <a:rPr lang="en-US" sz="2400" dirty="0" smtClean="0"/>
              <a:t>Rules with an impact of at least $500,000 must have a cost-benefit analysis, taking into account consumer protection, worker safety, employment, energy reliability, the environment, and business competitiveness. </a:t>
            </a:r>
          </a:p>
          <a:p>
            <a:pPr lvl="1"/>
            <a:r>
              <a:rPr lang="en-US" sz="2400" dirty="0" smtClean="0"/>
              <a:t>Three years after the effective date of implementation, the actual costs of the rule are compared to the original estimate.</a:t>
            </a:r>
          </a:p>
          <a:p>
            <a:pPr lvl="1"/>
            <a:r>
              <a:rPr lang="en-US" sz="2400" dirty="0" smtClean="0"/>
              <a:t>Rules that fail the cost-benefit test or have an adverse impact on employment can be rescinded.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Regulatory Reform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800" dirty="0" smtClean="0"/>
              <a:t>Britain’s One-in, One-Out regulatory policy has saved more than $1.3 billion since implementation. </a:t>
            </a:r>
          </a:p>
          <a:p>
            <a:r>
              <a:rPr lang="en-US" sz="2800" dirty="0" smtClean="0"/>
              <a:t>OECD’s 12 Principles of Regulatory Policy</a:t>
            </a:r>
          </a:p>
          <a:p>
            <a:pPr lvl="1"/>
            <a:r>
              <a:rPr lang="en-US" dirty="0" smtClean="0"/>
              <a:t>1.  If regulation is used, benefits should justify costs.</a:t>
            </a:r>
          </a:p>
          <a:p>
            <a:pPr lvl="1"/>
            <a:r>
              <a:rPr lang="en-US" dirty="0" smtClean="0"/>
              <a:t>2.  Provide meaningful public input and post rules online.</a:t>
            </a:r>
          </a:p>
          <a:p>
            <a:pPr lvl="1"/>
            <a:r>
              <a:rPr lang="en-US" dirty="0" smtClean="0"/>
              <a:t>3.  </a:t>
            </a:r>
            <a:r>
              <a:rPr lang="en-US" b="1" dirty="0" smtClean="0"/>
              <a:t>Establish mechanisms to oversee regulatory policy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4.  </a:t>
            </a:r>
            <a:r>
              <a:rPr lang="en-US" b="1" dirty="0" smtClean="0"/>
              <a:t>Consider means other than regulation and conduct early impact analyses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5.  </a:t>
            </a:r>
            <a:r>
              <a:rPr lang="en-US" b="1" dirty="0" smtClean="0"/>
              <a:t>Conduct systematic review of the entire stock of significant regulation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6.  Regularly publish reports on the performance of regulatory policy.</a:t>
            </a:r>
          </a:p>
          <a:p>
            <a:pPr lvl="1"/>
            <a:r>
              <a:rPr lang="en-US" dirty="0" smtClean="0"/>
              <a:t>7.  Develop a policy covering the role and functions of regulatory agencies.</a:t>
            </a:r>
          </a:p>
          <a:p>
            <a:pPr lvl="1"/>
            <a:r>
              <a:rPr lang="en-US" dirty="0" smtClean="0"/>
              <a:t>8.  Ensure effectiveness of systems for review of regulations. </a:t>
            </a:r>
          </a:p>
          <a:p>
            <a:pPr lvl="1"/>
            <a:r>
              <a:rPr lang="en-US" dirty="0" smtClean="0"/>
              <a:t>9.  Design risk assessment, risk management, and risk communication goals.</a:t>
            </a:r>
          </a:p>
          <a:p>
            <a:pPr lvl="1"/>
            <a:r>
              <a:rPr lang="en-US" dirty="0" smtClean="0"/>
              <a:t>10.  </a:t>
            </a:r>
            <a:r>
              <a:rPr lang="en-US" b="1" dirty="0" smtClean="0"/>
              <a:t>Identify cross-cutting regulatory approaches to avoid duplication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11.  Foster regulatory management capacity at a sub-national (state) level.</a:t>
            </a:r>
          </a:p>
          <a:p>
            <a:pPr lvl="1"/>
            <a:r>
              <a:rPr lang="en-US" dirty="0" smtClean="0"/>
              <a:t>12.  Give consideration to international effects of regulation.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Major Regulatory Burdens</a:t>
            </a:r>
            <a:endParaRPr lang="en-US" dirty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itchFamily="34" charset="0"/>
              </a:rPr>
              <a:t>Current EPA Greenhouse Gas Regulations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Franklin Gothic Medium" pitchFamily="34" charset="0"/>
              </a:rPr>
              <a:t>Total burden, last 4 years: nearly $300 Billion</a:t>
            </a:r>
          </a:p>
          <a:p>
            <a:r>
              <a:rPr lang="en-US" sz="2800" dirty="0" smtClean="0">
                <a:latin typeface="Franklin Gothic Medium" pitchFamily="34" charset="0"/>
              </a:rPr>
              <a:t>At least 90 power plants planning retirements</a:t>
            </a:r>
          </a:p>
          <a:p>
            <a:pPr lvl="1"/>
            <a:r>
              <a:rPr lang="en-US" dirty="0" smtClean="0">
                <a:latin typeface="Franklin Gothic Medium" pitchFamily="34" charset="0"/>
              </a:rPr>
              <a:t>12,00 jobs, 41,000 MW possibly affected</a:t>
            </a:r>
          </a:p>
          <a:p>
            <a:r>
              <a:rPr lang="en-US" sz="2800" dirty="0" smtClean="0">
                <a:latin typeface="Franklin Gothic Medium" pitchFamily="34" charset="0"/>
              </a:rPr>
              <a:t>175 million paperwork hours in FY 2011</a:t>
            </a:r>
          </a:p>
          <a:p>
            <a:pPr lvl="1"/>
            <a:r>
              <a:rPr lang="en-US" dirty="0" smtClean="0">
                <a:latin typeface="Franklin Gothic Medium" pitchFamily="34" charset="0"/>
              </a:rPr>
              <a:t>Highest on record</a:t>
            </a:r>
          </a:p>
          <a:p>
            <a:endParaRPr lang="en-US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1447800" y="4267200"/>
          <a:ext cx="61722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Notable GHG Regulations</a:t>
            </a:r>
            <a:endParaRPr lang="en-US" dirty="0">
              <a:latin typeface="Franklin Gothic Medium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2860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Regulation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 (in millions</a:t>
                      </a:r>
                      <a:r>
                        <a:rPr lang="en-US" baseline="0" dirty="0" smtClean="0"/>
                        <a:t> $)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Paperwork Hours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CAFE</a:t>
                      </a:r>
                      <a:r>
                        <a:rPr lang="en-US" baseline="0" dirty="0" smtClean="0"/>
                        <a:t> for </a:t>
                      </a:r>
                      <a:r>
                        <a:rPr lang="en-US" baseline="0" dirty="0" err="1" smtClean="0"/>
                        <a:t>MYs</a:t>
                      </a:r>
                      <a:r>
                        <a:rPr lang="en-US" baseline="0" dirty="0" smtClean="0"/>
                        <a:t> 2017-2025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156,000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5,667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CAFE</a:t>
                      </a:r>
                      <a:r>
                        <a:rPr lang="en-US" baseline="0" dirty="0" smtClean="0"/>
                        <a:t> for </a:t>
                      </a:r>
                      <a:r>
                        <a:rPr lang="en-US" baseline="0" dirty="0" err="1" smtClean="0"/>
                        <a:t>MYs</a:t>
                      </a:r>
                      <a:r>
                        <a:rPr lang="en-US" baseline="0" dirty="0" smtClean="0"/>
                        <a:t> 2012-2016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39,994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GHG Standards for Trucks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8,100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58,064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Mandatory Reporting of </a:t>
                      </a:r>
                      <a:r>
                        <a:rPr lang="en-US" dirty="0" err="1" smtClean="0"/>
                        <a:t>GHGs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1,210,000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GHG Standards</a:t>
                      </a:r>
                      <a:r>
                        <a:rPr lang="en-US" baseline="0" dirty="0" smtClean="0"/>
                        <a:t> for New 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u="sng" dirty="0" smtClean="0"/>
                        <a:t>Totals: $215</a:t>
                      </a:r>
                      <a:r>
                        <a:rPr lang="en-US" b="1" u="sng" baseline="0" dirty="0" smtClean="0"/>
                        <a:t> Billion and 1,313,725 hours</a:t>
                      </a:r>
                      <a:endParaRPr lang="en-US" b="1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Future EPA GHG Regulations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Franklin Gothic Medium" pitchFamily="34" charset="0"/>
              </a:rPr>
              <a:t>Final GHG regulation for new power plants scheduled for March 2013</a:t>
            </a:r>
          </a:p>
          <a:p>
            <a:r>
              <a:rPr lang="en-US" sz="2400" dirty="0" smtClean="0">
                <a:latin typeface="Franklin Gothic Medium" pitchFamily="34" charset="0"/>
              </a:rPr>
              <a:t>Rumors of regulation for existing power plants</a:t>
            </a:r>
          </a:p>
          <a:p>
            <a:r>
              <a:rPr lang="en-US" sz="2400" dirty="0" smtClean="0">
                <a:latin typeface="Franklin Gothic Medium" pitchFamily="34" charset="0"/>
              </a:rPr>
              <a:t>Only a fraction of the largest plants would be compliant at even twice the “new plant” level</a:t>
            </a:r>
          </a:p>
          <a:p>
            <a:endParaRPr lang="en-US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1905000" y="3886200"/>
          <a:ext cx="5334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itchFamily="34" charset="0"/>
              </a:rPr>
              <a:t>Affordable Care Act Implementation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Total Private Costs: $24 Billion</a:t>
            </a:r>
          </a:p>
          <a:p>
            <a:r>
              <a:rPr lang="en-US" dirty="0" smtClean="0">
                <a:latin typeface="Franklin Gothic Medium" pitchFamily="34" charset="0"/>
              </a:rPr>
              <a:t>Total State Costs: $9.8 Billion</a:t>
            </a:r>
          </a:p>
          <a:p>
            <a:r>
              <a:rPr lang="en-US" dirty="0" smtClean="0">
                <a:latin typeface="Franklin Gothic Medium" pitchFamily="34" charset="0"/>
              </a:rPr>
              <a:t>Total Paperwork Burden: 81.1 Million Hours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1752600" y="3429000"/>
          <a:ext cx="5867400" cy="3286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Alaska-Specific Impacts</a:t>
            </a:r>
            <a:endParaRPr lang="en-US" dirty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itchFamily="34" charset="0"/>
              </a:rPr>
              <a:t>Mandatory Greenhouse Gas Reporting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Franklin Gothic Medium" pitchFamily="34" charset="0"/>
              </a:rPr>
              <a:t>Nationwide Impacts:</a:t>
            </a:r>
          </a:p>
          <a:p>
            <a:pPr lvl="1"/>
            <a:r>
              <a:rPr lang="en-US" dirty="0" smtClean="0">
                <a:latin typeface="Franklin Gothic Medium" pitchFamily="34" charset="0"/>
              </a:rPr>
              <a:t>$287 Million in Costs</a:t>
            </a:r>
          </a:p>
          <a:p>
            <a:pPr lvl="1"/>
            <a:r>
              <a:rPr lang="en-US" dirty="0" smtClean="0">
                <a:latin typeface="Franklin Gothic Medium" pitchFamily="34" charset="0"/>
              </a:rPr>
              <a:t>1.2 Million Paperwork Burden Hours</a:t>
            </a:r>
          </a:p>
          <a:p>
            <a:r>
              <a:rPr lang="en-US" dirty="0" smtClean="0">
                <a:latin typeface="Franklin Gothic Medium" pitchFamily="34" charset="0"/>
              </a:rPr>
              <a:t>Total Potential Impact to Alaska: &gt; $1 Million</a:t>
            </a:r>
          </a:p>
          <a:p>
            <a:pPr lvl="1"/>
            <a:r>
              <a:rPr lang="en-US" dirty="0" smtClean="0">
                <a:latin typeface="Franklin Gothic Medium" pitchFamily="34" charset="0"/>
              </a:rPr>
              <a:t>63 Alaskan Facilities Affected</a:t>
            </a:r>
          </a:p>
          <a:p>
            <a:pPr lvl="1"/>
            <a:r>
              <a:rPr lang="en-US" dirty="0" smtClean="0">
                <a:latin typeface="Franklin Gothic Medium" pitchFamily="34" charset="0"/>
              </a:rPr>
              <a:t>Per Facility Costs: </a:t>
            </a:r>
            <a:r>
              <a:rPr lang="en-US" dirty="0" smtClean="0">
                <a:latin typeface="Franklin Gothic Medium" pitchFamily="34" charset="0"/>
                <a:hlinkClick r:id="rId2"/>
              </a:rPr>
              <a:t>$17,100</a:t>
            </a:r>
            <a:endParaRPr lang="en-US" dirty="0" smtClean="0">
              <a:latin typeface="Franklin Gothic Medium" pitchFamily="34" charset="0"/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Franklin Gothic Medium" pitchFamily="34" charset="0"/>
              </a:rPr>
              <a:t>Distribution of Regulated Greenhouse Gas Entities</a:t>
            </a:r>
            <a:endParaRPr lang="en-US" dirty="0">
              <a:latin typeface="Franklin Gothic Medium" pitchFamily="34" charset="0"/>
            </a:endParaRPr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2175" y="1600200"/>
            <a:ext cx="48196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760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Impact of Federal Regulations in Alaska and Possible Reforms</vt:lpstr>
      <vt:lpstr>Major Regulatory Burdens</vt:lpstr>
      <vt:lpstr>Current EPA Greenhouse Gas Regulations</vt:lpstr>
      <vt:lpstr>Notable GHG Regulations</vt:lpstr>
      <vt:lpstr>Future EPA GHG Regulations</vt:lpstr>
      <vt:lpstr>Affordable Care Act Implementation</vt:lpstr>
      <vt:lpstr>Alaska-Specific Impacts</vt:lpstr>
      <vt:lpstr>Mandatory Greenhouse Gas Reporting</vt:lpstr>
      <vt:lpstr>Distribution of Regulated Greenhouse Gas Entities</vt:lpstr>
      <vt:lpstr>Alaska Power Plant Impacts</vt:lpstr>
      <vt:lpstr>ACA “Face-to-Face” Requirement</vt:lpstr>
      <vt:lpstr>ACA “Face-to-Face” Requirement Continued</vt:lpstr>
      <vt:lpstr>Reform Possibilities</vt:lpstr>
      <vt:lpstr>Federal Reform Issues</vt:lpstr>
      <vt:lpstr>State-Level Reforms</vt:lpstr>
      <vt:lpstr>International Regulatory Reform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Goldbeck</dc:creator>
  <cp:lastModifiedBy>Administrator</cp:lastModifiedBy>
  <cp:revision>159</cp:revision>
  <dcterms:created xsi:type="dcterms:W3CDTF">2013-02-25T18:18:51Z</dcterms:created>
  <dcterms:modified xsi:type="dcterms:W3CDTF">2013-02-27T22:42:09Z</dcterms:modified>
</cp:coreProperties>
</file>