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940" r:id="rId5"/>
    <p:sldId id="3943" r:id="rId6"/>
    <p:sldId id="3946" r:id="rId7"/>
    <p:sldId id="3947" r:id="rId8"/>
    <p:sldId id="3949" r:id="rId9"/>
    <p:sldId id="271" r:id="rId10"/>
    <p:sldId id="3951" r:id="rId11"/>
    <p:sldId id="3945" r:id="rId12"/>
    <p:sldId id="395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00"/>
    <a:srgbClr val="FDF269"/>
    <a:srgbClr val="E6BF66"/>
    <a:srgbClr val="FFB100"/>
    <a:srgbClr val="FFCC00"/>
    <a:srgbClr val="0B1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69C65-1DCB-4174-A4B1-C616EB65FD52}" v="3" dt="2023-09-12T07:15:33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11" autoAdjust="0"/>
  </p:normalViewPr>
  <p:slideViewPr>
    <p:cSldViewPr snapToGrid="0">
      <p:cViewPr varScale="1">
        <p:scale>
          <a:sx n="104" d="100"/>
          <a:sy n="104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Rice" userId="a03f48e8fe02d667" providerId="LiveId" clId="{8AD69C65-1DCB-4174-A4B1-C616EB65FD52}"/>
    <pc:docChg chg="undo custSel modSld">
      <pc:chgData name="Cody Rice" userId="a03f48e8fe02d667" providerId="LiveId" clId="{8AD69C65-1DCB-4174-A4B1-C616EB65FD52}" dt="2023-09-12T07:16:32.913" v="1153" actId="14861"/>
      <pc:docMkLst>
        <pc:docMk/>
      </pc:docMkLst>
      <pc:sldChg chg="modSp mod">
        <pc:chgData name="Cody Rice" userId="a03f48e8fe02d667" providerId="LiveId" clId="{8AD69C65-1DCB-4174-A4B1-C616EB65FD52}" dt="2023-09-12T06:26:50.840" v="1137" actId="20577"/>
        <pc:sldMkLst>
          <pc:docMk/>
          <pc:sldMk cId="3097113352" sldId="3940"/>
        </pc:sldMkLst>
        <pc:spChg chg="mod">
          <ac:chgData name="Cody Rice" userId="a03f48e8fe02d667" providerId="LiveId" clId="{8AD69C65-1DCB-4174-A4B1-C616EB65FD52}" dt="2023-09-12T06:26:50.840" v="1137" actId="20577"/>
          <ac:spMkLst>
            <pc:docMk/>
            <pc:sldMk cId="3097113352" sldId="3940"/>
            <ac:spMk id="5" creationId="{9F6A28EF-1AEE-45A7-FC77-2FDBB824ECE1}"/>
          </ac:spMkLst>
        </pc:spChg>
      </pc:sldChg>
      <pc:sldChg chg="delSp modSp mod">
        <pc:chgData name="Cody Rice" userId="a03f48e8fe02d667" providerId="LiveId" clId="{8AD69C65-1DCB-4174-A4B1-C616EB65FD52}" dt="2023-09-12T06:27:32.946" v="1139" actId="20577"/>
        <pc:sldMkLst>
          <pc:docMk/>
          <pc:sldMk cId="3206830396" sldId="3943"/>
        </pc:sldMkLst>
        <pc:spChg chg="del">
          <ac:chgData name="Cody Rice" userId="a03f48e8fe02d667" providerId="LiveId" clId="{8AD69C65-1DCB-4174-A4B1-C616EB65FD52}" dt="2023-09-12T00:31:57.996" v="0" actId="478"/>
          <ac:spMkLst>
            <pc:docMk/>
            <pc:sldMk cId="3206830396" sldId="3943"/>
            <ac:spMk id="3" creationId="{C0D42613-4E2F-E4CD-7BCC-BF3CB1575C23}"/>
          </ac:spMkLst>
        </pc:spChg>
        <pc:spChg chg="mod">
          <ac:chgData name="Cody Rice" userId="a03f48e8fe02d667" providerId="LiveId" clId="{8AD69C65-1DCB-4174-A4B1-C616EB65FD52}" dt="2023-09-12T06:27:32.946" v="1139" actId="20577"/>
          <ac:spMkLst>
            <pc:docMk/>
            <pc:sldMk cId="3206830396" sldId="3943"/>
            <ac:spMk id="29" creationId="{F2632D95-6EDA-31D2-DD78-0D8B7E7F06A4}"/>
          </ac:spMkLst>
        </pc:spChg>
      </pc:sldChg>
      <pc:sldChg chg="modNotesTx">
        <pc:chgData name="Cody Rice" userId="a03f48e8fe02d667" providerId="LiveId" clId="{8AD69C65-1DCB-4174-A4B1-C616EB65FD52}" dt="2023-09-12T06:25:50.529" v="1125" actId="20577"/>
        <pc:sldMkLst>
          <pc:docMk/>
          <pc:sldMk cId="591733373" sldId="3945"/>
        </pc:sldMkLst>
      </pc:sldChg>
      <pc:sldChg chg="addSp delSp modSp mod modNotesTx">
        <pc:chgData name="Cody Rice" userId="a03f48e8fe02d667" providerId="LiveId" clId="{8AD69C65-1DCB-4174-A4B1-C616EB65FD52}" dt="2023-09-12T06:04:41.339" v="367" actId="20577"/>
        <pc:sldMkLst>
          <pc:docMk/>
          <pc:sldMk cId="917788528" sldId="3949"/>
        </pc:sldMkLst>
        <pc:spChg chg="mod">
          <ac:chgData name="Cody Rice" userId="a03f48e8fe02d667" providerId="LiveId" clId="{8AD69C65-1DCB-4174-A4B1-C616EB65FD52}" dt="2023-09-12T06:04:41.339" v="367" actId="20577"/>
          <ac:spMkLst>
            <pc:docMk/>
            <pc:sldMk cId="917788528" sldId="3949"/>
            <ac:spMk id="7" creationId="{E05E9083-2120-A0C0-87E4-39BFF7152301}"/>
          </ac:spMkLst>
        </pc:spChg>
        <pc:picChg chg="mod">
          <ac:chgData name="Cody Rice" userId="a03f48e8fe02d667" providerId="LiveId" clId="{8AD69C65-1DCB-4174-A4B1-C616EB65FD52}" dt="2023-09-12T06:03:49.457" v="328" actId="14861"/>
          <ac:picMkLst>
            <pc:docMk/>
            <pc:sldMk cId="917788528" sldId="3949"/>
            <ac:picMk id="3" creationId="{946A5BD2-21F7-E1B1-5A1F-7FFEB9498F74}"/>
          </ac:picMkLst>
        </pc:picChg>
        <pc:picChg chg="add del">
          <ac:chgData name="Cody Rice" userId="a03f48e8fe02d667" providerId="LiveId" clId="{8AD69C65-1DCB-4174-A4B1-C616EB65FD52}" dt="2023-09-12T06:02:36.684" v="317" actId="478"/>
          <ac:picMkLst>
            <pc:docMk/>
            <pc:sldMk cId="917788528" sldId="3949"/>
            <ac:picMk id="4" creationId="{6184E51C-81B7-A2BC-4168-F730C8E84988}"/>
          </ac:picMkLst>
        </pc:picChg>
      </pc:sldChg>
      <pc:sldChg chg="delSp modSp mod">
        <pc:chgData name="Cody Rice" userId="a03f48e8fe02d667" providerId="LiveId" clId="{8AD69C65-1DCB-4174-A4B1-C616EB65FD52}" dt="2023-09-12T07:16:32.913" v="1153" actId="14861"/>
        <pc:sldMkLst>
          <pc:docMk/>
          <pc:sldMk cId="3711987770" sldId="3950"/>
        </pc:sldMkLst>
        <pc:picChg chg="del">
          <ac:chgData name="Cody Rice" userId="a03f48e8fe02d667" providerId="LiveId" clId="{8AD69C65-1DCB-4174-A4B1-C616EB65FD52}" dt="2023-09-12T07:15:27.263" v="1140" actId="478"/>
          <ac:picMkLst>
            <pc:docMk/>
            <pc:sldMk cId="3711987770" sldId="3950"/>
            <ac:picMk id="3" creationId="{B7F3607F-431F-665F-C57B-B9E67C3B3159}"/>
          </ac:picMkLst>
        </pc:picChg>
        <pc:picChg chg="mod">
          <ac:chgData name="Cody Rice" userId="a03f48e8fe02d667" providerId="LiveId" clId="{8AD69C65-1DCB-4174-A4B1-C616EB65FD52}" dt="2023-09-12T07:16:32.913" v="1153" actId="14861"/>
          <ac:picMkLst>
            <pc:docMk/>
            <pc:sldMk cId="3711987770" sldId="3950"/>
            <ac:picMk id="4" creationId="{AB0A260C-29DF-6239-82D9-AC4E15C37C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73D22-D991-45CB-9FDE-ABA67531BCC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2860D-4A0E-4381-B5ED-91310850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2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Alaska’s current tax rate would be 114% of the retail price for cannabis in CO. AK taxes would have averaged 75% if based on the last sixteen years of prices in Colorado.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the change in allocation, this bill could result in more GF revenue unless total tax revenue drops by &gt; $7MM or GF revenue isn’t allocated to the 33% cap. Current GF revenue is 25% of Tax.</a:t>
            </a:r>
          </a:p>
          <a:p>
            <a:r>
              <a:rPr lang="en-US" dirty="0"/>
              <a:t>In order to hit FY 2022 Tax numbers, tax revenue would have to rise 28%, and average 6% higher than the top grossing month of all time – for the next six months straight. It’s clear revenue is decreasing. The question is, what would the committee like to do with these facts.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growth scenario assumes an average of 3.8%/</a:t>
            </a:r>
            <a:r>
              <a:rPr lang="en-US" dirty="0" err="1"/>
              <a:t>yr</a:t>
            </a:r>
            <a:r>
              <a:rPr lang="en-US" dirty="0"/>
              <a:t> growth through FY2030</a:t>
            </a:r>
          </a:p>
          <a:p>
            <a:r>
              <a:rPr lang="en-US" dirty="0"/>
              <a:t>Generates +$39MM more than status quo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CBCAE-D696-836E-4468-290D8E7D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210"/>
          <a:stretch/>
        </p:blipFill>
        <p:spPr>
          <a:xfrm>
            <a:off x="1346201" y="-15140"/>
            <a:ext cx="108457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F73B2A-28E0-76A8-2AD9-1D8BEB5AF1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48B363D5-F305-FDA8-55D6-FD3F1F891F84}"/>
              </a:ext>
            </a:extLst>
          </p:cNvPr>
          <p:cNvSpPr/>
          <p:nvPr userDrawn="1"/>
        </p:nvSpPr>
        <p:spPr>
          <a:xfrm flipV="1">
            <a:off x="0" y="0"/>
            <a:ext cx="5391108" cy="6858000"/>
          </a:xfrm>
          <a:custGeom>
            <a:avLst/>
            <a:gdLst>
              <a:gd name="connsiteX0" fmla="*/ 0 w 5391108"/>
              <a:gd name="connsiteY0" fmla="*/ 6858000 h 6858000"/>
              <a:gd name="connsiteX1" fmla="*/ 5391108 w 5391108"/>
              <a:gd name="connsiteY1" fmla="*/ 6858000 h 6858000"/>
              <a:gd name="connsiteX2" fmla="*/ 1413274 w 5391108"/>
              <a:gd name="connsiteY2" fmla="*/ 0 h 6858000"/>
              <a:gd name="connsiteX3" fmla="*/ 0 w 539110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08" h="6858000">
                <a:moveTo>
                  <a:pt x="0" y="6858000"/>
                </a:moveTo>
                <a:lnTo>
                  <a:pt x="5391108" y="6858000"/>
                </a:lnTo>
                <a:lnTo>
                  <a:pt x="1413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077410E8-45B7-5B0D-D07D-1DE3DE698DF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44140"/>
            <a:ext cx="1760486" cy="3425434"/>
          </a:xfrm>
          <a:custGeom>
            <a:avLst/>
            <a:gdLst>
              <a:gd name="connsiteX0" fmla="*/ 0 w 2221940"/>
              <a:gd name="connsiteY0" fmla="*/ 4630738 h 4630738"/>
              <a:gd name="connsiteX1" fmla="*/ 1757845 w 2221940"/>
              <a:gd name="connsiteY1" fmla="*/ 4630738 h 4630738"/>
              <a:gd name="connsiteX2" fmla="*/ 2221940 w 2221940"/>
              <a:gd name="connsiteY2" fmla="*/ 3830614 h 4630738"/>
              <a:gd name="connsiteX3" fmla="*/ 0 w 2221940"/>
              <a:gd name="connsiteY3" fmla="*/ 0 h 46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940" h="4630738">
                <a:moveTo>
                  <a:pt x="0" y="4630738"/>
                </a:moveTo>
                <a:lnTo>
                  <a:pt x="1757845" y="4630738"/>
                </a:lnTo>
                <a:lnTo>
                  <a:pt x="2221940" y="383061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CBD2A-8AE8-9DCD-2D31-1636C22EB1FC}"/>
              </a:ext>
            </a:extLst>
          </p:cNvPr>
          <p:cNvGrpSpPr/>
          <p:nvPr userDrawn="1"/>
        </p:nvGrpSpPr>
        <p:grpSpPr>
          <a:xfrm flipV="1">
            <a:off x="10949650" y="4757194"/>
            <a:ext cx="1242349" cy="2112380"/>
            <a:chOff x="10687050" y="0"/>
            <a:chExt cx="1504950" cy="2593975"/>
          </a:xfrm>
          <a:solidFill>
            <a:srgbClr val="A441BC"/>
          </a:solidFill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C035796B-4105-E0D0-3DAE-4F8B883052A6}"/>
                </a:ext>
              </a:extLst>
            </p:cNvPr>
            <p:cNvSpPr/>
            <p:nvPr/>
          </p:nvSpPr>
          <p:spPr>
            <a:xfrm>
              <a:off x="10687050" y="0"/>
              <a:ext cx="1504950" cy="2593975"/>
            </a:xfrm>
            <a:custGeom>
              <a:avLst/>
              <a:gdLst>
                <a:gd name="connsiteX0" fmla="*/ 0 w 1102818"/>
                <a:gd name="connsiteY0" fmla="*/ 0 h 1901410"/>
                <a:gd name="connsiteX1" fmla="*/ 1102818 w 1102818"/>
                <a:gd name="connsiteY1" fmla="*/ 0 h 1901410"/>
                <a:gd name="connsiteX2" fmla="*/ 1102818 w 1102818"/>
                <a:gd name="connsiteY2" fmla="*/ 1901410 h 19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2818" h="1901410">
                  <a:moveTo>
                    <a:pt x="0" y="0"/>
                  </a:moveTo>
                  <a:lnTo>
                    <a:pt x="1102818" y="0"/>
                  </a:lnTo>
                  <a:lnTo>
                    <a:pt x="1102818" y="1901410"/>
                  </a:lnTo>
                  <a:close/>
                </a:path>
              </a:pathLst>
            </a:custGeom>
            <a:solidFill>
              <a:srgbClr val="0B1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2" name="Circle: Hollow 10">
              <a:extLst>
                <a:ext uri="{FF2B5EF4-FFF2-40B4-BE49-F238E27FC236}">
                  <a16:creationId xmlns:a16="http://schemas.microsoft.com/office/drawing/2014/main" id="{125B8019-AE58-D8F6-0477-04464DE53B4D}"/>
                </a:ext>
              </a:extLst>
            </p:cNvPr>
            <p:cNvSpPr/>
            <p:nvPr/>
          </p:nvSpPr>
          <p:spPr>
            <a:xfrm>
              <a:off x="10887075" y="665163"/>
              <a:ext cx="895350" cy="895350"/>
            </a:xfrm>
            <a:prstGeom prst="donut">
              <a:avLst>
                <a:gd name="adj" fmla="val 7976"/>
              </a:avLst>
            </a:prstGeom>
            <a:solidFill>
              <a:srgbClr val="FF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F9F5FCE-4F77-69E0-C1E0-3898D4CE124D}"/>
              </a:ext>
            </a:extLst>
          </p:cNvPr>
          <p:cNvSpPr/>
          <p:nvPr/>
        </p:nvSpPr>
        <p:spPr>
          <a:xfrm>
            <a:off x="454988" y="717630"/>
            <a:ext cx="4907676" cy="4907677"/>
          </a:xfrm>
          <a:prstGeom prst="ellipse">
            <a:avLst/>
          </a:prstGeom>
          <a:noFill/>
          <a:ln w="19050">
            <a:solidFill>
              <a:srgbClr val="646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06F4DB-6AF5-957F-321D-06F08A17A9B8}"/>
              </a:ext>
            </a:extLst>
          </p:cNvPr>
          <p:cNvSpPr/>
          <p:nvPr/>
        </p:nvSpPr>
        <p:spPr>
          <a:xfrm>
            <a:off x="4671806" y="1544148"/>
            <a:ext cx="569340" cy="569341"/>
          </a:xfrm>
          <a:prstGeom prst="ellipse">
            <a:avLst/>
          </a:prstGeom>
          <a:solidFill>
            <a:srgbClr val="FFB3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1EEBD7-ECF6-9754-65B3-73953483F80C}"/>
              </a:ext>
            </a:extLst>
          </p:cNvPr>
          <p:cNvSpPr/>
          <p:nvPr/>
        </p:nvSpPr>
        <p:spPr>
          <a:xfrm>
            <a:off x="4732110" y="1606226"/>
            <a:ext cx="446959" cy="445184"/>
          </a:xfrm>
          <a:prstGeom prst="ellipse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E571FD-1B95-1A5C-DD52-0646262D1BC5}"/>
              </a:ext>
            </a:extLst>
          </p:cNvPr>
          <p:cNvSpPr/>
          <p:nvPr userDrawn="1"/>
        </p:nvSpPr>
        <p:spPr>
          <a:xfrm>
            <a:off x="5730910" y="5168974"/>
            <a:ext cx="3708000" cy="148866"/>
          </a:xfrm>
          <a:prstGeom prst="roundRect">
            <a:avLst>
              <a:gd name="adj" fmla="val 50000"/>
            </a:avLst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3ADB85E-687E-D556-9795-08A5EF871C6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75989" y="1884418"/>
            <a:ext cx="6007794" cy="2884048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35000"/>
              </a:lnSpc>
              <a:spcBef>
                <a:spcPts val="0"/>
              </a:spcBef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Lorem Ipsum Dolor Sit Amet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DF1FD05-4B51-ADC4-E0AB-4F1872A7929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80634" y="5757013"/>
            <a:ext cx="5184456" cy="6350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Lorem Ipsum Dolor Sit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90A3C0A-F578-8858-ED8B-09CBC1993DBF}"/>
              </a:ext>
            </a:extLst>
          </p:cNvPr>
          <p:cNvSpPr txBox="1">
            <a:spLocks/>
          </p:cNvSpPr>
          <p:nvPr userDrawn="1"/>
        </p:nvSpPr>
        <p:spPr>
          <a:xfrm>
            <a:off x="838095" y="1100737"/>
            <a:ext cx="4141461" cy="4141462"/>
          </a:xfrm>
          <a:custGeom>
            <a:avLst/>
            <a:gdLst>
              <a:gd name="connsiteX0" fmla="*/ 1853499 w 3706998"/>
              <a:gd name="connsiteY0" fmla="*/ 0 h 3706998"/>
              <a:gd name="connsiteX1" fmla="*/ 3706998 w 3706998"/>
              <a:gd name="connsiteY1" fmla="*/ 1853499 h 3706998"/>
              <a:gd name="connsiteX2" fmla="*/ 1853499 w 3706998"/>
              <a:gd name="connsiteY2" fmla="*/ 3706998 h 3706998"/>
              <a:gd name="connsiteX3" fmla="*/ 0 w 3706998"/>
              <a:gd name="connsiteY3" fmla="*/ 1853499 h 3706998"/>
              <a:gd name="connsiteX4" fmla="*/ 1853499 w 3706998"/>
              <a:gd name="connsiteY4" fmla="*/ 0 h 37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998" h="3706998">
                <a:moveTo>
                  <a:pt x="1853499" y="0"/>
                </a:moveTo>
                <a:cubicBezTo>
                  <a:pt x="2877158" y="0"/>
                  <a:pt x="3706998" y="829840"/>
                  <a:pt x="3706998" y="1853499"/>
                </a:cubicBezTo>
                <a:cubicBezTo>
                  <a:pt x="3706998" y="2877158"/>
                  <a:pt x="2877158" y="3706998"/>
                  <a:pt x="1853499" y="3706998"/>
                </a:cubicBezTo>
                <a:cubicBezTo>
                  <a:pt x="829840" y="3706998"/>
                  <a:pt x="0" y="2877158"/>
                  <a:pt x="0" y="1853499"/>
                </a:cubicBezTo>
                <a:cubicBezTo>
                  <a:pt x="0" y="829840"/>
                  <a:pt x="829840" y="0"/>
                  <a:pt x="1853499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2498A2-0075-A734-A985-92BC02330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84" y="1789016"/>
            <a:ext cx="2764914" cy="27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13C5-F238-88A3-E46B-23EB356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1DFF-A610-2ECB-43E8-215D0F153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7E33C-69F0-087C-5300-857BCDFBD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2A69-BC76-144E-B5B8-79ACEDE6B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A74CF-6083-213E-BBD2-82FAED01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C9923-6A38-1790-0BC8-B880E86D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1F366-153C-2279-4420-DEDC096D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D6F3-F7D1-5C29-B891-6CC95D34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0B73-1712-B368-9D41-64C1A7F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29C30-F77B-128E-C4BF-05EFA352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77F83-D5A0-009B-9699-B269B37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BB182-DE55-77E4-4D0D-412CBCC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23067-51FD-7395-EA26-E6CF5824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8D367-6615-0B48-B34C-8B55ABBE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DF97-E04D-DE20-EF12-B888940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0443-A7D4-B7DB-180E-30F02630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693B-1FD4-F0AE-E0B8-A7ADF5A1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353C8-838C-1DA1-AA59-57D1FEA8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5F08-1ED6-763E-72A2-2012F0E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072A6-16A1-5887-1AD6-43000C4E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3DF3C-95F4-5942-D613-8B31EA15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A3EA-CA99-7AEB-1D40-4D680DC7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0693D-A64B-8C3A-AA88-B54420CDC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F290C-9227-0BC0-AC6D-BC13B1CCF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E824-33E7-2656-1091-F0BBEC16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6CBAF-0795-7828-0158-D942838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20F89-3BCC-B428-1C7F-06E1140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BBA3-C9E5-D06D-595D-625480FD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B0B5-212A-4CCD-F0AA-91B7ECA43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58B9-269F-3235-3C25-239EE017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0AFF-0F39-AC14-2B0C-59AACCF8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3152-629F-0E4A-231D-F234FCE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43807-A497-3DAA-8F27-062D43E06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4780F-E98C-7899-0DBA-CEDE843F3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4E61D-BEF4-1034-AE40-6A19A79E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213D-7C0F-5981-DD7A-EBC3276A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CFC2-44E7-EB8B-59A5-83ABF85F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E92D4A-5718-CF9C-F07D-8F206CCEC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DF0E8-78EC-48BB-788E-08692BD49395}"/>
              </a:ext>
            </a:extLst>
          </p:cNvPr>
          <p:cNvSpPr txBox="1"/>
          <p:nvPr userDrawn="1"/>
        </p:nvSpPr>
        <p:spPr>
          <a:xfrm>
            <a:off x="-2997200" y="117310"/>
            <a:ext cx="2705370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Logo is blue with blank background. Font is Proxima Nova or Montserrat. I just need a title page and a couple standard pages for charts and bullet points. Style should be as clean and simple as possible.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I'll add content later. Just want a slick template for charts with bullet points and maybe a flowchart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698B8E5-BDAC-2125-D4A1-FA4C6AB1CCE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3;p15">
            <a:extLst>
              <a:ext uri="{FF2B5EF4-FFF2-40B4-BE49-F238E27FC236}">
                <a16:creationId xmlns:a16="http://schemas.microsoft.com/office/drawing/2014/main" id="{278108B4-2221-C8B7-2DF9-ADE55DC5E071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8FBA452-74B3-68B0-C0BA-81FF5E427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E92D4A-5718-CF9C-F07D-8F206CCEC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1698B8E5-BDAC-2125-D4A1-FA4C6AB1CCE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3;p15">
            <a:extLst>
              <a:ext uri="{FF2B5EF4-FFF2-40B4-BE49-F238E27FC236}">
                <a16:creationId xmlns:a16="http://schemas.microsoft.com/office/drawing/2014/main" id="{278108B4-2221-C8B7-2DF9-ADE55DC5E071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8FBA452-74B3-68B0-C0BA-81FF5E427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>
            <a:extLst>
              <a:ext uri="{FF2B5EF4-FFF2-40B4-BE49-F238E27FC236}">
                <a16:creationId xmlns:a16="http://schemas.microsoft.com/office/drawing/2014/main" id="{5002C542-B1E0-EF0F-2239-E0C6892EE1B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8894" y="1322712"/>
            <a:ext cx="288131" cy="288131"/>
          </a:xfrm>
          <a:prstGeom prst="corner">
            <a:avLst>
              <a:gd name="adj1" fmla="val 20052"/>
              <a:gd name="adj2" fmla="val 20833"/>
            </a:avLst>
          </a:pr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1C99091-C2CC-1AAF-CBD4-068ECAE78D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958" y="1460357"/>
            <a:ext cx="9878024" cy="492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14000"/>
              </a:lnSpc>
              <a:buNone/>
              <a:defRPr sz="2200" b="1">
                <a:solidFill>
                  <a:srgbClr val="0B1F4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7AF2A0B-5B54-A3FF-928E-FDA2728961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958" y="2016538"/>
            <a:ext cx="9878025" cy="43832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Bullets Point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12AEF8-AC92-1848-6C68-3B52EB007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7FB7C076-7855-8681-8736-9D117489557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5BF9BA2-40A8-FE86-24A5-496E450AF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Google Shape;63;p15">
            <a:extLst>
              <a:ext uri="{FF2B5EF4-FFF2-40B4-BE49-F238E27FC236}">
                <a16:creationId xmlns:a16="http://schemas.microsoft.com/office/drawing/2014/main" id="{0BB7177C-EC3C-6E5D-FFD8-DBAC7C2B7E64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441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1945D-95F5-F1C0-9A7D-713A0652A216}"/>
              </a:ext>
            </a:extLst>
          </p:cNvPr>
          <p:cNvCxnSpPr/>
          <p:nvPr userDrawn="1"/>
        </p:nvCxnSpPr>
        <p:spPr>
          <a:xfrm flipV="1">
            <a:off x="4939903" y="1783128"/>
            <a:ext cx="1501670" cy="39891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3778FCE-2C09-498C-23A2-B978FA324D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55211" y="1570662"/>
            <a:ext cx="637656" cy="216939"/>
            <a:chOff x="5446520" y="3763036"/>
            <a:chExt cx="1343857" cy="457200"/>
          </a:xfrm>
          <a:solidFill>
            <a:srgbClr val="0B1F4D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160CB4-728C-2C57-2B35-D179C0E93B08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0B1F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EA542F-AD0B-8CD4-B5A2-415E07E32E27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0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1082131-E5C2-E26D-1651-36B9D7BFD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6369" y="1294615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19D89-5CA7-099A-13BC-69B7BCF28C7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94917" y="2593953"/>
            <a:ext cx="637656" cy="216939"/>
            <a:chOff x="5446520" y="3763036"/>
            <a:chExt cx="1343857" cy="457200"/>
          </a:xfrm>
          <a:solidFill>
            <a:srgbClr val="FFB300"/>
          </a:solidFill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8D5246-574B-3F75-FC82-8E79C2D50E0E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FFB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79EEFA-E2AB-516D-5368-F2B37C996D9A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FF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990D469-ACE6-2231-65F2-165B4A13E0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6075" y="2317906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531CC6-8B2A-3FF7-0418-D4B45585F4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93679" y="3617244"/>
            <a:ext cx="637656" cy="216939"/>
            <a:chOff x="5446520" y="3763036"/>
            <a:chExt cx="1343857" cy="457200"/>
          </a:xfrm>
          <a:solidFill>
            <a:srgbClr val="0B1F4D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BFFF87-DF42-4ECF-8F0B-17B5BBE27C81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0B1F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0D03FE-4F24-BDC8-2B12-79F331C8BB04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0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2383E5-CCFA-8A69-82D9-149F3C1855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4837" y="3341197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9CE4F3-8775-390C-B5A3-E266385620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33385" y="4640535"/>
            <a:ext cx="637656" cy="216939"/>
            <a:chOff x="5446520" y="3763036"/>
            <a:chExt cx="1343857" cy="457200"/>
          </a:xfrm>
          <a:solidFill>
            <a:srgbClr val="FFB300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8B2A3D-7B7E-0184-0923-094209428E73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FFB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0813F5-F9F3-45B5-1B5B-6CA1C7B28BD3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FF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ED768F-2F3B-005F-C51F-84069C27CA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54543" y="4364488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717A2-7261-91AE-8BD7-50FEB1B6F1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45795" y="5663826"/>
            <a:ext cx="637656" cy="216939"/>
            <a:chOff x="5446520" y="3763036"/>
            <a:chExt cx="1343857" cy="457200"/>
          </a:xfrm>
          <a:solidFill>
            <a:srgbClr val="0B1F4D"/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F7E72B-BD3F-9E04-3B3B-48C655C7D629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0B1F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A9079E-129B-8B9A-0871-F0A496713A0A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0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BC108D-9809-BEAE-D414-41875F37F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66953" y="5387779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Picture Placeholder 35">
            <a:extLst>
              <a:ext uri="{FF2B5EF4-FFF2-40B4-BE49-F238E27FC236}">
                <a16:creationId xmlns:a16="http://schemas.microsoft.com/office/drawing/2014/main" id="{C92F917D-B8D1-1252-DA49-4CEA48B080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982596"/>
            <a:ext cx="5921249" cy="5809368"/>
          </a:xfrm>
          <a:custGeom>
            <a:avLst/>
            <a:gdLst>
              <a:gd name="connsiteX0" fmla="*/ 1886658 w 5921249"/>
              <a:gd name="connsiteY0" fmla="*/ 0 h 5900807"/>
              <a:gd name="connsiteX1" fmla="*/ 5921249 w 5921249"/>
              <a:gd name="connsiteY1" fmla="*/ 0 h 5900807"/>
              <a:gd name="connsiteX2" fmla="*/ 3685669 w 5921249"/>
              <a:gd name="connsiteY2" fmla="*/ 5900807 h 5900807"/>
              <a:gd name="connsiteX3" fmla="*/ 0 w 5921249"/>
              <a:gd name="connsiteY3" fmla="*/ 5900807 h 5900807"/>
              <a:gd name="connsiteX4" fmla="*/ 0 w 5921249"/>
              <a:gd name="connsiteY4" fmla="*/ 4979829 h 590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249" h="5900807">
                <a:moveTo>
                  <a:pt x="1886658" y="0"/>
                </a:moveTo>
                <a:lnTo>
                  <a:pt x="5921249" y="0"/>
                </a:lnTo>
                <a:lnTo>
                  <a:pt x="3685669" y="5900807"/>
                </a:lnTo>
                <a:lnTo>
                  <a:pt x="0" y="5900807"/>
                </a:lnTo>
                <a:lnTo>
                  <a:pt x="0" y="4979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060EBF8C-5D83-397E-89F1-0BB1A0B6F31B}"/>
              </a:ext>
            </a:extLst>
          </p:cNvPr>
          <p:cNvSpPr/>
          <p:nvPr userDrawn="1"/>
        </p:nvSpPr>
        <p:spPr>
          <a:xfrm rot="1201571">
            <a:off x="-635877" y="-385351"/>
            <a:ext cx="1453133" cy="4516431"/>
          </a:xfrm>
          <a:custGeom>
            <a:avLst/>
            <a:gdLst>
              <a:gd name="connsiteX0" fmla="*/ 0 w 1453133"/>
              <a:gd name="connsiteY0" fmla="*/ 529650 h 4516431"/>
              <a:gd name="connsiteX1" fmla="*/ 1453133 w 1453133"/>
              <a:gd name="connsiteY1" fmla="*/ 0 h 4516431"/>
              <a:gd name="connsiteX2" fmla="*/ 1453133 w 1453133"/>
              <a:gd name="connsiteY2" fmla="*/ 4516431 h 45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3133" h="4516431">
                <a:moveTo>
                  <a:pt x="0" y="529650"/>
                </a:moveTo>
                <a:lnTo>
                  <a:pt x="1453133" y="0"/>
                </a:lnTo>
                <a:lnTo>
                  <a:pt x="1453133" y="4516431"/>
                </a:lnTo>
                <a:close/>
              </a:path>
            </a:pathLst>
          </a:custGeom>
          <a:solidFill>
            <a:srgbClr val="0B1F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B75552E-AEE5-D1CE-B085-A1285499B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9BDE20E-E3B4-9DC6-2416-E35E8BFEE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7548" y="330179"/>
            <a:ext cx="668902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Google Shape;63;p15">
            <a:extLst>
              <a:ext uri="{FF2B5EF4-FFF2-40B4-BE49-F238E27FC236}">
                <a16:creationId xmlns:a16="http://schemas.microsoft.com/office/drawing/2014/main" id="{0802211E-EFF1-F3FF-D6E6-6F7F3279E9B5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600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F6594E6-6C84-E7DE-BF50-FDEB2C861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3" name="Freeform 7">
            <a:extLst>
              <a:ext uri="{FF2B5EF4-FFF2-40B4-BE49-F238E27FC236}">
                <a16:creationId xmlns:a16="http://schemas.microsoft.com/office/drawing/2014/main" id="{FC0F517D-7ECF-FD16-7A3A-461E4B8A3C2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CA67F1B-D7D2-907E-51CB-64687E520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Google Shape;63;p15">
            <a:extLst>
              <a:ext uri="{FF2B5EF4-FFF2-40B4-BE49-F238E27FC236}">
                <a16:creationId xmlns:a16="http://schemas.microsoft.com/office/drawing/2014/main" id="{966F9EC4-5019-A74F-ABAA-437C946F0F4D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5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40F-D9EE-FC4F-E1A4-8808B47F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FE20-E5EA-BAFD-C495-903AF743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7609-EC31-51D4-437F-389A3473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710F2-D833-AFD9-9B67-7E5B3C35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AA2D2-4B91-E2FA-9BBE-826DD50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B1A9-E2DF-7F58-79CD-DBEDEF01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8F0CD-558A-AE86-1304-5B2AFB82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5713-5814-A215-B21E-0B7889D3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774E-606D-5C4A-DC42-65C5DB3E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E418-6693-8488-96D3-9001BFCA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6051-73EE-DD67-46F8-CC7A055D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97B0-0C1C-3883-6836-E8EBF5047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FD26C-2A4D-D24B-6669-9B9A37D89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40DDA-D0FC-5D35-86E3-4638EAE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C4DCD-0237-509B-0BF4-A2F2A3DB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979F0-067F-2FB2-3554-40C4D889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97D0E-9268-8016-6F13-8EEB642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2ABC2-A24A-C8A9-C878-D6FC3E0BC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06CDE-314E-6ABB-09FA-4E815906E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1AD2-B64F-4735-8225-4B3AD26651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716D-B77E-6B3D-920B-E1DDEE033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02A7-C767-E5DC-0E03-6212A9927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0" r:id="rId3"/>
    <p:sldLayoutId id="2147483681" r:id="rId4"/>
    <p:sldLayoutId id="2147483674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.org/sites/default/files/2022-09/Pros%20and%20Cons%20of%20Cannabis%20Taxes_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rban.org/sites/default/files/2022-09/Pros%20and%20Cons%20of%20Cannabis%20Taxes_0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x.colorado.gov/sites/tax/files/AMR_PriorRates_Jul202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91B0-A1C6-1095-EC1F-90DBC4912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Fiscal </a:t>
            </a:r>
            <a:r>
              <a:rPr lang="de-DE" dirty="0"/>
              <a:t>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A28EF-1AEE-45A7-FC77-2FDBB824E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/>
              <a:t>House Ways &amp; Means Committee</a:t>
            </a:r>
          </a:p>
          <a:p>
            <a:r>
              <a:rPr lang="de-DE" sz="2000" dirty="0"/>
              <a:t>September 14th, 2023</a:t>
            </a:r>
          </a:p>
        </p:txBody>
      </p:sp>
    </p:spTree>
    <p:extLst>
      <p:ext uri="{BB962C8B-B14F-4D97-AF65-F5344CB8AC3E}">
        <p14:creationId xmlns:p14="http://schemas.microsoft.com/office/powerpoint/2010/main" val="309711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C38B6BA-5E4B-D325-CB7A-E99EB52D5E83}"/>
              </a:ext>
            </a:extLst>
          </p:cNvPr>
          <p:cNvSpPr/>
          <p:nvPr/>
        </p:nvSpPr>
        <p:spPr>
          <a:xfrm>
            <a:off x="5304635" y="758825"/>
            <a:ext cx="959644" cy="551815"/>
          </a:xfrm>
          <a:prstGeom prst="parallelogram">
            <a:avLst>
              <a:gd name="adj" fmla="val 41812"/>
            </a:avLst>
          </a:prstGeom>
          <a:solidFill>
            <a:srgbClr val="0B1F4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6995A5-B58C-F2FD-ED94-539780FACBB2}"/>
              </a:ext>
            </a:extLst>
          </p:cNvPr>
          <p:cNvSpPr/>
          <p:nvPr/>
        </p:nvSpPr>
        <p:spPr>
          <a:xfrm>
            <a:off x="2" y="982596"/>
            <a:ext cx="5921249" cy="5809368"/>
          </a:xfrm>
          <a:custGeom>
            <a:avLst/>
            <a:gdLst>
              <a:gd name="connsiteX0" fmla="*/ 1886658 w 5921249"/>
              <a:gd name="connsiteY0" fmla="*/ 0 h 5809368"/>
              <a:gd name="connsiteX1" fmla="*/ 5921249 w 5921249"/>
              <a:gd name="connsiteY1" fmla="*/ 0 h 5809368"/>
              <a:gd name="connsiteX2" fmla="*/ 3685669 w 5921249"/>
              <a:gd name="connsiteY2" fmla="*/ 5809368 h 5809368"/>
              <a:gd name="connsiteX3" fmla="*/ 0 w 5921249"/>
              <a:gd name="connsiteY3" fmla="*/ 5809368 h 5809368"/>
              <a:gd name="connsiteX4" fmla="*/ 0 w 5921249"/>
              <a:gd name="connsiteY4" fmla="*/ 4902662 h 58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249" h="5809368">
                <a:moveTo>
                  <a:pt x="1886658" y="0"/>
                </a:moveTo>
                <a:lnTo>
                  <a:pt x="5921249" y="0"/>
                </a:lnTo>
                <a:lnTo>
                  <a:pt x="3685669" y="5809368"/>
                </a:lnTo>
                <a:lnTo>
                  <a:pt x="0" y="5809368"/>
                </a:lnTo>
                <a:lnTo>
                  <a:pt x="0" y="4902662"/>
                </a:lnTo>
                <a:close/>
              </a:path>
            </a:pathLst>
          </a:custGeom>
          <a:solidFill>
            <a:srgbClr val="FFB3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C649F-1350-E5D4-E1A1-0ECF783B7A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Legal marijuana prices tend drop over time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6F680-85D1-8F2D-C6F1-5BBFC7A69A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Alaska has higher than average taxes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76F86-E971-E583-CB2B-43B4A20C69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Product mix is changing suggesting lower tax realized in the future</a:t>
            </a:r>
            <a:endParaRPr lang="en-P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C1C73-969C-6827-EF1A-66E3962CF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DE" dirty="0"/>
              <a:t>Total state and local taxes and fees likely exceeded $42MM in 2022</a:t>
            </a:r>
            <a:endParaRPr lang="en-P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456488-DFCB-CFC0-A1A7-137B529A86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Proposed CS likely generates more tax revenue than status quo</a:t>
            </a:r>
            <a:endParaRPr lang="en-P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29CD50-2EFE-6A3B-4A09-262AD491C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PK" dirty="0"/>
          </a:p>
        </p:txBody>
      </p:sp>
      <p:sp>
        <p:nvSpPr>
          <p:cNvPr id="18" name="Google Shape;63;p15">
            <a:extLst>
              <a:ext uri="{FF2B5EF4-FFF2-40B4-BE49-F238E27FC236}">
                <a16:creationId xmlns:a16="http://schemas.microsoft.com/office/drawing/2014/main" id="{F73C79C3-3306-80B2-3069-A543CED813C3}"/>
              </a:ext>
            </a:extLst>
          </p:cNvPr>
          <p:cNvSpPr/>
          <p:nvPr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3030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50765F5-16DB-ECFD-6437-DA2FD2A53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Marijuana Tax Facts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2632D95-6EDA-31D2-DD78-0D8B7E7F06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19 States had marijuana taxes as of Q3 2022</a:t>
            </a:r>
          </a:p>
          <a:p>
            <a:pPr lvl="2"/>
            <a:r>
              <a:rPr lang="en-US" dirty="0"/>
              <a:t>Majority price-based</a:t>
            </a:r>
          </a:p>
          <a:p>
            <a:r>
              <a:rPr lang="en-US" dirty="0"/>
              <a:t>State taxes currently vary based on category of plant product transferred from cultivators to retailers; local government taxes vary</a:t>
            </a:r>
          </a:p>
          <a:p>
            <a:pPr lvl="2"/>
            <a:r>
              <a:rPr lang="en-US" sz="1600" dirty="0"/>
              <a:t>$50/oz Bud</a:t>
            </a:r>
          </a:p>
          <a:p>
            <a:pPr lvl="2"/>
            <a:r>
              <a:rPr lang="en-US" sz="1600" dirty="0"/>
              <a:t>$25/oz Immature/Seedy/Malformed</a:t>
            </a:r>
          </a:p>
          <a:p>
            <a:pPr lvl="2"/>
            <a:r>
              <a:rPr lang="en-US" sz="1600" dirty="0"/>
              <a:t>$15/oz Trim</a:t>
            </a:r>
          </a:p>
          <a:p>
            <a:r>
              <a:rPr lang="en-US" dirty="0"/>
              <a:t>CS for HB 119 (L&amp;C) proposes a $12.50/oz tax ceiling for the transfer of all categories of plants (excluding live clones) for ~18 months and a 10% sales tax based on value 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DDAD401-C3B0-3161-4739-0EC3155E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and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10D9-96EA-E864-78BB-AC01A76B70A0}"/>
              </a:ext>
            </a:extLst>
          </p:cNvPr>
          <p:cNvSpPr txBox="1">
            <a:spLocks/>
          </p:cNvSpPr>
          <p:nvPr/>
        </p:nvSpPr>
        <p:spPr>
          <a:xfrm>
            <a:off x="5717197" y="6400313"/>
            <a:ext cx="757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57EDD-EDA3-9249-A4E9-5199BBE3981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683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Taxes by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D0336-7623-5885-0D39-D514CCDFA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25" y="1026715"/>
            <a:ext cx="8803349" cy="4963496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E9083-2120-A0C0-87E4-39BFF7152301}"/>
              </a:ext>
            </a:extLst>
          </p:cNvPr>
          <p:cNvSpPr txBox="1"/>
          <p:nvPr/>
        </p:nvSpPr>
        <p:spPr>
          <a:xfrm>
            <a:off x="387348" y="6424408"/>
            <a:ext cx="9015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The Pros and Cons of Cannabis Taxes</a:t>
            </a:r>
            <a:r>
              <a:rPr lang="en-US" sz="900" dirty="0"/>
              <a:t>, Tax Policy Center, Urban Institute and Brookings Institution,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6BD46-6AEA-B260-675B-39030664E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152" y="1547391"/>
            <a:ext cx="3694430" cy="39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Taxes by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E9083-2120-A0C0-87E4-39BFF7152301}"/>
              </a:ext>
            </a:extLst>
          </p:cNvPr>
          <p:cNvSpPr txBox="1"/>
          <p:nvPr/>
        </p:nvSpPr>
        <p:spPr>
          <a:xfrm>
            <a:off x="387348" y="6424408"/>
            <a:ext cx="9015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2"/>
              </a:rPr>
              <a:t>The Pros and Cons of Cannabis Taxes</a:t>
            </a:r>
            <a:r>
              <a:rPr lang="en-US" sz="900" dirty="0"/>
              <a:t>, Tax Policy Center, Urban Institute and Brookings Institution,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C2D8A-0C2D-CF2C-5CE4-C21B72FB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12" y="1043547"/>
            <a:ext cx="6189176" cy="5232965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38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Taxes by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E9083-2120-A0C0-87E4-39BFF7152301}"/>
              </a:ext>
            </a:extLst>
          </p:cNvPr>
          <p:cNvSpPr txBox="1"/>
          <p:nvPr/>
        </p:nvSpPr>
        <p:spPr>
          <a:xfrm>
            <a:off x="387348" y="6424408"/>
            <a:ext cx="9015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Colorado Department of Revenue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A5BD2-21F7-E1B1-5A1F-7FFEB9498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07" y="1073005"/>
            <a:ext cx="7999476" cy="5157216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78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 Revenue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BF127-39B8-1113-C9CB-A1BFCDFA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1033272"/>
            <a:ext cx="7497295" cy="5346817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6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 Revenue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352A9-0CBF-4773-6597-690AAAA9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1033272"/>
            <a:ext cx="7498080" cy="5555838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73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 Revenue Forecast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A0B3B-8252-D1A5-D02A-587F29FA6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80" y="1032589"/>
            <a:ext cx="7544239" cy="5376732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73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BE79CC-5975-4A04-8B16-FAF92F50E6FB}"/>
              </a:ext>
            </a:extLst>
          </p:cNvPr>
          <p:cNvSpPr/>
          <p:nvPr/>
        </p:nvSpPr>
        <p:spPr>
          <a:xfrm>
            <a:off x="0" y="6803136"/>
            <a:ext cx="12192000" cy="54864"/>
          </a:xfrm>
          <a:prstGeom prst="rect">
            <a:avLst/>
          </a:prstGeom>
          <a:solidFill>
            <a:srgbClr val="9C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A96DC-31DE-41AB-93D5-74ED6078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Marijuana Tax Revenue Forecast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A260C-29DF-6239-82D9-AC4E15C3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1" y="1133856"/>
            <a:ext cx="7578515" cy="5148072"/>
          </a:xfrm>
          <a:prstGeom prst="rect">
            <a:avLst/>
          </a:prstGeom>
          <a:effectLst>
            <a:outerShdw blurRad="508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98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Proxima Nova Alt Rg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9AA6461793B40A242169CA6A8E600" ma:contentTypeVersion="8" ma:contentTypeDescription="Create a new document." ma:contentTypeScope="" ma:versionID="1e77cf92fc0a6b790a362b83f56d93d0">
  <xsd:schema xmlns:xsd="http://www.w3.org/2001/XMLSchema" xmlns:xs="http://www.w3.org/2001/XMLSchema" xmlns:p="http://schemas.microsoft.com/office/2006/metadata/properties" xmlns:ns3="3237d183-b7d5-4d26-b3f5-bc8a63340d1c" targetNamespace="http://schemas.microsoft.com/office/2006/metadata/properties" ma:root="true" ma:fieldsID="69456223368a3f7c315ee839668590a4" ns3:_="">
    <xsd:import namespace="3237d183-b7d5-4d26-b3f5-bc8a63340d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7d183-b7d5-4d26-b3f5-bc8a63340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FEB61E-6871-4A3B-AE31-17F651EF5C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ACB9E-529B-4915-BF97-BDA330C07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7d183-b7d5-4d26-b3f5-bc8a63340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896F77-EBD6-4D9D-81CD-C7A04B5C58BA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3237d183-b7d5-4d26-b3f5-bc8a63340d1c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397</Words>
  <Application>Microsoft Office PowerPoint</Application>
  <PresentationFormat>Widescreen</PresentationFormat>
  <Paragraphs>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Montserrat Medium</vt:lpstr>
      <vt:lpstr>Proxima Nova Alt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Rice</cp:lastModifiedBy>
  <cp:revision>31</cp:revision>
  <dcterms:created xsi:type="dcterms:W3CDTF">2023-04-21T17:45:31Z</dcterms:created>
  <dcterms:modified xsi:type="dcterms:W3CDTF">2023-09-12T07:16:39Z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0x0101006549AA6461793B40A242169CA6A8E600</vt:lpwstr>
  </property>
</Properties>
</file>