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499" r:id="rId2"/>
    <p:sldId id="738" r:id="rId3"/>
    <p:sldId id="739" r:id="rId4"/>
    <p:sldId id="740" r:id="rId5"/>
    <p:sldId id="753" r:id="rId6"/>
    <p:sldId id="741" r:id="rId7"/>
    <p:sldId id="742" r:id="rId8"/>
    <p:sldId id="744" r:id="rId9"/>
    <p:sldId id="754" r:id="rId10"/>
    <p:sldId id="755" r:id="rId11"/>
    <p:sldId id="756" r:id="rId12"/>
    <p:sldId id="752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905"/>
    <a:srgbClr val="008E40"/>
    <a:srgbClr val="007434"/>
    <a:srgbClr val="C75F09"/>
    <a:srgbClr val="000000"/>
    <a:srgbClr val="717171"/>
    <a:srgbClr val="666666"/>
    <a:srgbClr val="CD2177"/>
    <a:srgbClr val="FF0000"/>
    <a:srgbClr val="EFE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179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998" y="5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Alaska Jobs (Seasonally Adjusted), 2011-2022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25696"/>
        <c:axId val="893734224"/>
      </c:lineChart>
      <c:catAx>
        <c:axId val="8937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34224"/>
        <c:crosses val="autoZero"/>
        <c:auto val="1"/>
        <c:lblAlgn val="ctr"/>
        <c:lblOffset val="100"/>
        <c:noMultiLvlLbl val="0"/>
      </c:catAx>
      <c:valAx>
        <c:axId val="893734224"/>
        <c:scaling>
          <c:orientation val="minMax"/>
          <c:min val="2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Alaska</a:t>
            </a:r>
            <a:r>
              <a:rPr lang="en-US" sz="1600" b="1" baseline="0" dirty="0"/>
              <a:t> Job Openings, 2011-2022 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8018018018018018E-2"/>
                  <c:y val="6.4516129032258063E-2"/>
                </c:manualLayout>
              </c:layout>
              <c:tx>
                <c:rich>
                  <a:bodyPr/>
                  <a:lstStyle/>
                  <a:p>
                    <a:fld id="{6B73FA0B-DB88-41EC-82AE-41A92602138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F9-463A-ABC5-7FCCE23937A6}"/>
                </c:ext>
              </c:extLst>
            </c:dLbl>
            <c:dLbl>
              <c:idx val="131"/>
              <c:layout>
                <c:manualLayout>
                  <c:x val="-2.1959400345227226E-2"/>
                  <c:y val="-0.13440860215053763"/>
                </c:manualLayout>
              </c:layout>
              <c:tx>
                <c:rich>
                  <a:bodyPr/>
                  <a:lstStyle/>
                  <a:p>
                    <a:fld id="{D3B3BE53-2BA0-4166-80E6-8842DE9584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98380270033816E-2"/>
                      <c:h val="5.40053763440860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F9-463A-ABC5-7FCCE2393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Sheet1!$A$1:$A$132</c:f>
              <c:strCache>
                <c:ptCount val="132"/>
                <c:pt idx="0">
                  <c:v>Jan-11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Jan-13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Jan-14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Jan-15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Jan-16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Jan-17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Jan-18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Jan-19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Jan-20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Jan-21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Sept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</c:strCache>
            </c:strRef>
          </c:cat>
          <c:val>
            <c:numRef>
              <c:f>Sheet1!$B$1:$B$132</c:f>
              <c:numCache>
                <c:formatCode>General</c:formatCode>
                <c:ptCount val="132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12</c:v>
                </c:pt>
                <c:pt idx="8">
                  <c:v>15</c:v>
                </c:pt>
                <c:pt idx="9">
                  <c:v>13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11</c:v>
                </c:pt>
                <c:pt idx="14">
                  <c:v>13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13</c:v>
                </c:pt>
                <c:pt idx="21">
                  <c:v>12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15</c:v>
                </c:pt>
                <c:pt idx="26">
                  <c:v>14</c:v>
                </c:pt>
                <c:pt idx="27">
                  <c:v>13</c:v>
                </c:pt>
                <c:pt idx="28">
                  <c:v>14</c:v>
                </c:pt>
                <c:pt idx="29">
                  <c:v>13</c:v>
                </c:pt>
                <c:pt idx="30">
                  <c:v>13</c:v>
                </c:pt>
                <c:pt idx="31">
                  <c:v>15</c:v>
                </c:pt>
                <c:pt idx="32">
                  <c:v>13</c:v>
                </c:pt>
                <c:pt idx="33">
                  <c:v>14</c:v>
                </c:pt>
                <c:pt idx="34">
                  <c:v>13</c:v>
                </c:pt>
                <c:pt idx="35">
                  <c:v>12</c:v>
                </c:pt>
                <c:pt idx="36">
                  <c:v>17</c:v>
                </c:pt>
                <c:pt idx="37">
                  <c:v>16</c:v>
                </c:pt>
                <c:pt idx="38">
                  <c:v>15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16</c:v>
                </c:pt>
                <c:pt idx="43">
                  <c:v>17</c:v>
                </c:pt>
                <c:pt idx="44">
                  <c:v>16</c:v>
                </c:pt>
                <c:pt idx="45">
                  <c:v>16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18</c:v>
                </c:pt>
                <c:pt idx="50">
                  <c:v>18</c:v>
                </c:pt>
                <c:pt idx="51">
                  <c:v>17</c:v>
                </c:pt>
                <c:pt idx="52">
                  <c:v>19</c:v>
                </c:pt>
                <c:pt idx="53">
                  <c:v>16</c:v>
                </c:pt>
                <c:pt idx="54">
                  <c:v>21</c:v>
                </c:pt>
                <c:pt idx="55">
                  <c:v>16</c:v>
                </c:pt>
                <c:pt idx="56">
                  <c:v>18</c:v>
                </c:pt>
                <c:pt idx="57">
                  <c:v>18</c:v>
                </c:pt>
                <c:pt idx="58">
                  <c:v>19</c:v>
                </c:pt>
                <c:pt idx="59">
                  <c:v>19</c:v>
                </c:pt>
                <c:pt idx="60">
                  <c:v>18</c:v>
                </c:pt>
                <c:pt idx="61">
                  <c:v>17</c:v>
                </c:pt>
                <c:pt idx="62">
                  <c:v>18</c:v>
                </c:pt>
                <c:pt idx="63">
                  <c:v>20</c:v>
                </c:pt>
                <c:pt idx="64">
                  <c:v>19</c:v>
                </c:pt>
                <c:pt idx="65">
                  <c:v>19</c:v>
                </c:pt>
                <c:pt idx="66">
                  <c:v>18</c:v>
                </c:pt>
                <c:pt idx="67">
                  <c:v>18</c:v>
                </c:pt>
                <c:pt idx="68">
                  <c:v>18</c:v>
                </c:pt>
                <c:pt idx="69">
                  <c:v>19</c:v>
                </c:pt>
                <c:pt idx="70">
                  <c:v>19</c:v>
                </c:pt>
                <c:pt idx="71">
                  <c:v>18</c:v>
                </c:pt>
                <c:pt idx="72">
                  <c:v>19</c:v>
                </c:pt>
                <c:pt idx="73">
                  <c:v>17</c:v>
                </c:pt>
                <c:pt idx="74">
                  <c:v>16</c:v>
                </c:pt>
                <c:pt idx="75">
                  <c:v>17</c:v>
                </c:pt>
                <c:pt idx="76">
                  <c:v>18</c:v>
                </c:pt>
                <c:pt idx="77">
                  <c:v>18</c:v>
                </c:pt>
                <c:pt idx="78">
                  <c:v>22</c:v>
                </c:pt>
                <c:pt idx="79">
                  <c:v>19</c:v>
                </c:pt>
                <c:pt idx="80">
                  <c:v>19</c:v>
                </c:pt>
                <c:pt idx="81">
                  <c:v>23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21</c:v>
                </c:pt>
                <c:pt idx="86">
                  <c:v>22</c:v>
                </c:pt>
                <c:pt idx="87">
                  <c:v>19</c:v>
                </c:pt>
                <c:pt idx="88">
                  <c:v>21</c:v>
                </c:pt>
                <c:pt idx="89">
                  <c:v>23</c:v>
                </c:pt>
                <c:pt idx="90">
                  <c:v>24</c:v>
                </c:pt>
                <c:pt idx="91">
                  <c:v>23</c:v>
                </c:pt>
                <c:pt idx="92">
                  <c:v>22</c:v>
                </c:pt>
                <c:pt idx="93">
                  <c:v>22</c:v>
                </c:pt>
                <c:pt idx="94">
                  <c:v>23</c:v>
                </c:pt>
                <c:pt idx="95">
                  <c:v>25</c:v>
                </c:pt>
                <c:pt idx="96">
                  <c:v>22</c:v>
                </c:pt>
                <c:pt idx="97">
                  <c:v>24</c:v>
                </c:pt>
                <c:pt idx="98">
                  <c:v>24</c:v>
                </c:pt>
                <c:pt idx="99">
                  <c:v>23</c:v>
                </c:pt>
                <c:pt idx="100">
                  <c:v>23</c:v>
                </c:pt>
                <c:pt idx="101">
                  <c:v>23</c:v>
                </c:pt>
                <c:pt idx="102">
                  <c:v>23</c:v>
                </c:pt>
                <c:pt idx="103">
                  <c:v>23</c:v>
                </c:pt>
                <c:pt idx="104">
                  <c:v>23</c:v>
                </c:pt>
                <c:pt idx="105">
                  <c:v>23</c:v>
                </c:pt>
                <c:pt idx="106">
                  <c:v>22</c:v>
                </c:pt>
                <c:pt idx="107">
                  <c:v>23</c:v>
                </c:pt>
                <c:pt idx="108">
                  <c:v>23</c:v>
                </c:pt>
                <c:pt idx="109">
                  <c:v>23</c:v>
                </c:pt>
                <c:pt idx="110">
                  <c:v>20</c:v>
                </c:pt>
                <c:pt idx="111">
                  <c:v>14</c:v>
                </c:pt>
                <c:pt idx="112">
                  <c:v>5</c:v>
                </c:pt>
                <c:pt idx="113">
                  <c:v>9</c:v>
                </c:pt>
                <c:pt idx="114">
                  <c:v>19</c:v>
                </c:pt>
                <c:pt idx="115">
                  <c:v>21</c:v>
                </c:pt>
                <c:pt idx="116">
                  <c:v>22</c:v>
                </c:pt>
                <c:pt idx="117">
                  <c:v>21</c:v>
                </c:pt>
                <c:pt idx="118">
                  <c:v>22</c:v>
                </c:pt>
                <c:pt idx="119">
                  <c:v>22</c:v>
                </c:pt>
                <c:pt idx="120">
                  <c:v>23</c:v>
                </c:pt>
                <c:pt idx="121">
                  <c:v>24</c:v>
                </c:pt>
                <c:pt idx="122">
                  <c:v>26</c:v>
                </c:pt>
                <c:pt idx="123">
                  <c:v>24</c:v>
                </c:pt>
                <c:pt idx="124">
                  <c:v>18</c:v>
                </c:pt>
                <c:pt idx="125">
                  <c:v>23</c:v>
                </c:pt>
                <c:pt idx="126">
                  <c:v>36</c:v>
                </c:pt>
                <c:pt idx="127">
                  <c:v>30</c:v>
                </c:pt>
                <c:pt idx="128">
                  <c:v>30</c:v>
                </c:pt>
                <c:pt idx="129">
                  <c:v>29</c:v>
                </c:pt>
                <c:pt idx="130">
                  <c:v>30</c:v>
                </c:pt>
                <c:pt idx="13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F9-463A-ABC5-7FCCE2393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261376"/>
        <c:axId val="603263016"/>
      </c:lineChart>
      <c:catAx>
        <c:axId val="6032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263016"/>
        <c:crosses val="autoZero"/>
        <c:auto val="1"/>
        <c:lblAlgn val="ctr"/>
        <c:lblOffset val="100"/>
        <c:noMultiLvlLbl val="0"/>
      </c:catAx>
      <c:valAx>
        <c:axId val="6032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2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Alaska Gross</a:t>
            </a:r>
            <a:r>
              <a:rPr lang="en-US" sz="1800" baseline="0" dirty="0"/>
              <a:t> Domestic Product (Real in Chained Dollars), 2010-2022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632912"/>
        <c:axId val="834630944"/>
      </c:lineChart>
      <c:catAx>
        <c:axId val="8346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630944"/>
        <c:crosses val="autoZero"/>
        <c:auto val="1"/>
        <c:lblAlgn val="ctr"/>
        <c:lblOffset val="100"/>
        <c:noMultiLvlLbl val="0"/>
      </c:catAx>
      <c:valAx>
        <c:axId val="834630944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6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1670555069504E-2"/>
          <c:y val="2.6250994154328217E-2"/>
          <c:w val="0.89489440556041611"/>
          <c:h val="0.88432210866228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Working Age (15-64)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D6-417B-8DB4-1F0F51ADF622}"/>
                </c:ext>
              </c:extLst>
            </c:dLbl>
            <c:dLbl>
              <c:idx val="3"/>
              <c:layout>
                <c:manualLayout>
                  <c:x val="-4.5045045045045045E-3"/>
                  <c:y val="-1.19544866258470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D6-417B-8DB4-1F0F51ADF622}"/>
                </c:ext>
              </c:extLst>
            </c:dLbl>
            <c:dLbl>
              <c:idx val="11"/>
              <c:layout>
                <c:manualLayout>
                  <c:x val="-6.006006006006006E-3"/>
                  <c:y val="-1.4677604308272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D6-417B-8DB4-1F0F51ADF6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Sheet1!$A$34:$A$45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Sheet1!$B$34:$B$45</c:f>
              <c:numCache>
                <c:formatCode>General</c:formatCode>
                <c:ptCount val="12"/>
                <c:pt idx="0">
                  <c:v>499594</c:v>
                </c:pt>
                <c:pt idx="1">
                  <c:v>505604</c:v>
                </c:pt>
                <c:pt idx="2">
                  <c:v>508676</c:v>
                </c:pt>
                <c:pt idx="3">
                  <c:v>508871</c:v>
                </c:pt>
                <c:pt idx="4">
                  <c:v>507200</c:v>
                </c:pt>
                <c:pt idx="5">
                  <c:v>504760</c:v>
                </c:pt>
                <c:pt idx="6">
                  <c:v>502409</c:v>
                </c:pt>
                <c:pt idx="7">
                  <c:v>496964</c:v>
                </c:pt>
                <c:pt idx="8">
                  <c:v>490971</c:v>
                </c:pt>
                <c:pt idx="9">
                  <c:v>485897</c:v>
                </c:pt>
                <c:pt idx="10">
                  <c:v>484594</c:v>
                </c:pt>
                <c:pt idx="11">
                  <c:v>482062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6-417B-8DB4-1F0F51ADF6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24443384"/>
        <c:axId val="724446664"/>
      </c:barChart>
      <c:catAx>
        <c:axId val="72444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46664"/>
        <c:crosses val="autoZero"/>
        <c:auto val="1"/>
        <c:lblAlgn val="ctr"/>
        <c:lblOffset val="100"/>
        <c:noMultiLvlLbl val="0"/>
      </c:catAx>
      <c:valAx>
        <c:axId val="724446664"/>
        <c:scaling>
          <c:orientation val="minMax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44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Alaska Gross</a:t>
            </a:r>
            <a:r>
              <a:rPr lang="en-US" sz="1800" baseline="0" dirty="0"/>
              <a:t> Domestic Product (Real in Chained Dollars), 2010-2022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632912"/>
        <c:axId val="834630944"/>
      </c:lineChart>
      <c:catAx>
        <c:axId val="8346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630944"/>
        <c:crosses val="autoZero"/>
        <c:auto val="1"/>
        <c:lblAlgn val="ctr"/>
        <c:lblOffset val="100"/>
        <c:noMultiLvlLbl val="0"/>
      </c:catAx>
      <c:valAx>
        <c:axId val="834630944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6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PowerPoint]Sheet1'!$B$5</c:f>
              <c:strCache>
                <c:ptCount val="1"/>
                <c:pt idx="0">
                  <c:v>Seniors (65+)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339869281045752E-3"/>
                  <c:y val="-1.30956343266140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14-45EB-A6A9-1121BC8FE8FF}"/>
                </c:ext>
              </c:extLst>
            </c:dLbl>
            <c:dLbl>
              <c:idx val="11"/>
              <c:layout>
                <c:manualLayout>
                  <c:x val="0"/>
                  <c:y val="-1.3095634326614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14-45EB-A6A9-1121BC8FE8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PowerPoint]Sheet1'!$A$6:$A$17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'[Chart in Microsoft PowerPoint]Sheet1'!$B$6:$B$17</c:f>
              <c:numCache>
                <c:formatCode>General</c:formatCode>
                <c:ptCount val="12"/>
                <c:pt idx="0">
                  <c:v>54938</c:v>
                </c:pt>
                <c:pt idx="1">
                  <c:v>58786</c:v>
                </c:pt>
                <c:pt idx="2">
                  <c:v>63715</c:v>
                </c:pt>
                <c:pt idx="3">
                  <c:v>67770</c:v>
                </c:pt>
                <c:pt idx="4">
                  <c:v>71204</c:v>
                </c:pt>
                <c:pt idx="5">
                  <c:v>74859</c:v>
                </c:pt>
                <c:pt idx="6">
                  <c:v>79099</c:v>
                </c:pt>
                <c:pt idx="7">
                  <c:v>82920</c:v>
                </c:pt>
                <c:pt idx="8">
                  <c:v>87195</c:v>
                </c:pt>
                <c:pt idx="9">
                  <c:v>91493</c:v>
                </c:pt>
                <c:pt idx="10">
                  <c:v>95245</c:v>
                </c:pt>
                <c:pt idx="11">
                  <c:v>100144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4-45EB-A6A9-1121BC8FE8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9258024"/>
        <c:axId val="559259008"/>
      </c:barChart>
      <c:catAx>
        <c:axId val="55925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259008"/>
        <c:crosses val="autoZero"/>
        <c:auto val="1"/>
        <c:lblAlgn val="ctr"/>
        <c:lblOffset val="100"/>
        <c:noMultiLvlLbl val="0"/>
      </c:catAx>
      <c:valAx>
        <c:axId val="5592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25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Alaska Gross</a:t>
            </a:r>
            <a:r>
              <a:rPr lang="en-US" sz="1800" baseline="0" dirty="0"/>
              <a:t> Domestic Product (Real in Chained Dollars), 2010-2022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632912"/>
        <c:axId val="834630944"/>
      </c:lineChart>
      <c:catAx>
        <c:axId val="8346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630944"/>
        <c:crosses val="autoZero"/>
        <c:auto val="1"/>
        <c:lblAlgn val="ctr"/>
        <c:lblOffset val="100"/>
        <c:noMultiLvlLbl val="0"/>
      </c:catAx>
      <c:valAx>
        <c:axId val="834630944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6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B7-4743-8A7C-2479ABD55D6F}"/>
              </c:ext>
            </c:extLst>
          </c:dPt>
          <c:dPt>
            <c:idx val="3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B7-4743-8A7C-2479ABD55D6F}"/>
              </c:ext>
            </c:extLst>
          </c:dPt>
          <c:dPt>
            <c:idx val="4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B7-4743-8A7C-2479ABD55D6F}"/>
              </c:ext>
            </c:extLst>
          </c:dPt>
          <c:dPt>
            <c:idx val="5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B7-4743-8A7C-2479ABD55D6F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B7-4743-8A7C-2479ABD55D6F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B7-4743-8A7C-2479ABD55D6F}"/>
              </c:ext>
            </c:extLst>
          </c:dPt>
          <c:dPt>
            <c:idx val="11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B7-4743-8A7C-2479ABD55D6F}"/>
              </c:ext>
            </c:extLst>
          </c:dPt>
          <c:dPt>
            <c:idx val="1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B7-4743-8A7C-2479ABD55D6F}"/>
              </c:ext>
            </c:extLst>
          </c:dPt>
          <c:cat>
            <c:strRef>
              <c:f>Sheet1!$A$62:$A$83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Sheet1!$B$62:$B$83</c:f>
              <c:numCache>
                <c:formatCode>#,##0</c:formatCode>
                <c:ptCount val="22"/>
                <c:pt idx="0">
                  <c:v>-927</c:v>
                </c:pt>
                <c:pt idx="1">
                  <c:v>-2676</c:v>
                </c:pt>
                <c:pt idx="2">
                  <c:v>2196</c:v>
                </c:pt>
                <c:pt idx="3">
                  <c:v>819</c:v>
                </c:pt>
                <c:pt idx="4">
                  <c:v>2948</c:v>
                </c:pt>
                <c:pt idx="5">
                  <c:v>292</c:v>
                </c:pt>
                <c:pt idx="6">
                  <c:v>-56</c:v>
                </c:pt>
                <c:pt idx="7">
                  <c:v>-2023</c:v>
                </c:pt>
                <c:pt idx="8">
                  <c:v>-1111</c:v>
                </c:pt>
                <c:pt idx="9">
                  <c:v>3009</c:v>
                </c:pt>
                <c:pt idx="10">
                  <c:v>8569</c:v>
                </c:pt>
                <c:pt idx="11">
                  <c:v>639</c:v>
                </c:pt>
                <c:pt idx="12">
                  <c:v>1285</c:v>
                </c:pt>
                <c:pt idx="13">
                  <c:v>-1785</c:v>
                </c:pt>
                <c:pt idx="14">
                  <c:v>-6963</c:v>
                </c:pt>
                <c:pt idx="15">
                  <c:v>-6296</c:v>
                </c:pt>
                <c:pt idx="16">
                  <c:v>-3970</c:v>
                </c:pt>
                <c:pt idx="17">
                  <c:v>-8043</c:v>
                </c:pt>
                <c:pt idx="18">
                  <c:v>-9509</c:v>
                </c:pt>
                <c:pt idx="19">
                  <c:v>-7888</c:v>
                </c:pt>
                <c:pt idx="20">
                  <c:v>-8873</c:v>
                </c:pt>
                <c:pt idx="21">
                  <c:v>-3327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7-4743-8A7C-2479ABD55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25"/>
        <c:axId val="487760136"/>
        <c:axId val="487758824"/>
      </c:barChart>
      <c:catAx>
        <c:axId val="48776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758824"/>
        <c:crosses val="autoZero"/>
        <c:auto val="1"/>
        <c:lblAlgn val="ctr"/>
        <c:lblOffset val="100"/>
        <c:noMultiLvlLbl val="0"/>
      </c:catAx>
      <c:valAx>
        <c:axId val="48775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76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55600" y="1270000"/>
          <a:ext cx="8610599" cy="56323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“Where Are America’s Missing Workers” – Bloomberg.com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r>
            <a:rPr lang="en-US" sz="2400" dirty="0"/>
            <a:t>“4.3 Million Workers Are Missing in America” – Wall Street Journal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r>
            <a:rPr lang="en-US" sz="2400" dirty="0"/>
            <a:t>“Too Many Jobs, Not Enough People” – Alaska’s News Source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r>
            <a:rPr lang="en-US" sz="2400" dirty="0"/>
            <a:t>“Anchorage Employers Have Jobs, But Few Applicants” - ADN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r>
            <a:rPr lang="en-US" sz="2400" dirty="0"/>
            <a:t>“Economic Impact of Missing Workers Could Be Significant” - NPR 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r>
            <a:rPr lang="en-US" sz="2400" dirty="0"/>
            <a:t>“The Most Unusual Job Market in Modern American History” </a:t>
          </a:r>
        </a:p>
        <a:p xmlns:a="http://schemas.openxmlformats.org/drawingml/2006/main">
          <a:r>
            <a:rPr lang="en-US" sz="2400" dirty="0"/>
            <a:t>- Washington Post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endParaRPr lang="en-US" sz="2400" dirty="0"/>
        </a:p>
        <a:p xmlns:a="http://schemas.openxmlformats.org/drawingml/2006/main"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0.10811</cdr:x>
      <cdr:y>0.19355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286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Thousands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9AD1-F543-43BB-B38E-120D842886E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5E88-A182-4E12-ACC0-16B7E69E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3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A037-FA3D-4A37-ABEE-4F9CB86A39FE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063E-5093-44CF-B0CA-4AB527B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3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3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5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0A25-9E45-4BE9-B21F-3D91B0685522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7892-388F-4A57-BA8B-0E94C935F54B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8785-A5EF-4385-A6B7-0DA45CC0CFF2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4EF1-3E00-4E09-BCFF-DF3AF01F725F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5D46-5675-431F-AC33-381993322782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6CAB-244B-4BD2-B70C-CFC09FECFAC2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B1C4-EC80-44E1-B8F6-C342A37137B8}" type="datetime1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822-0157-4ED7-8723-B9F6CF425DC5}" type="datetime1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BF78-A53A-434E-A7A0-872062597964}" type="datetime1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C038-7FE2-40EE-B938-E1518C7CDCCD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6414-FB29-4468-9DBF-100E0A8366CA}" type="datetime1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1B8EF-31FF-4E8B-8043-DCAFEFB671B6}" type="datetime1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CB1A-950A-4DB9-8813-C37C83D4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.Robinson@Alask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21493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75000"/>
                  <a:alpha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1407"/>
            <a:ext cx="9144000" cy="3865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4" y="2971800"/>
            <a:ext cx="7933966" cy="31384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84040" y="487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9130" y="2631392"/>
            <a:ext cx="2704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 Narrow" panose="020B0606020202030204" pitchFamily="34" charset="0"/>
              </a:rPr>
              <a:t>Senate State Affairs Committee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510815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Robinson, Research Chief                   Alaska Department of Labor and Workforce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600" y="304384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00" dirty="0">
                <a:latin typeface="Arial Narrow" panose="020B060602020203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Where Are the Job Seekers?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91200" y="2736488"/>
            <a:ext cx="4661" cy="61631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7071" y="1252660"/>
            <a:ext cx="8609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new challenge for employers, among others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356229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May 5, 2022</a:t>
            </a:r>
          </a:p>
        </p:txBody>
      </p:sp>
    </p:spTree>
    <p:extLst>
      <p:ext uri="{BB962C8B-B14F-4D97-AF65-F5344CB8AC3E}">
        <p14:creationId xmlns:p14="http://schemas.microsoft.com/office/powerpoint/2010/main" val="280359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8053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Add Some Key Demographic Trends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10</a:t>
            </a:fld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331083"/>
              </p:ext>
            </p:extLst>
          </p:nvPr>
        </p:nvGraphicFramePr>
        <p:xfrm>
          <a:off x="533400" y="15240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242127"/>
              </p:ext>
            </p:extLst>
          </p:nvPr>
        </p:nvGraphicFramePr>
        <p:xfrm>
          <a:off x="304800" y="1445481"/>
          <a:ext cx="8240487" cy="498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1183512"/>
            <a:ext cx="326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Alaska Net Migration, 2000-2021</a:t>
            </a:r>
          </a:p>
        </p:txBody>
      </p:sp>
    </p:spTree>
    <p:extLst>
      <p:ext uri="{BB962C8B-B14F-4D97-AF65-F5344CB8AC3E}">
        <p14:creationId xmlns:p14="http://schemas.microsoft.com/office/powerpoint/2010/main" val="114715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8053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What We Think All That Means: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current job market that strongly favors job seekers is unlikely to change any time soon.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There’s more going on than COVID-related factors (demographic trends are also playing an important role).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17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7803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Questions/Comments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12</a:t>
            </a:fld>
            <a:endParaRPr lang="en-US" sz="16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046061"/>
            <a:ext cx="84582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sz="2800" dirty="0">
                <a:cs typeface="Arial" panose="020B0604020202020204" pitchFamily="34" charset="0"/>
                <a:hlinkClick r:id="rId4"/>
              </a:rPr>
              <a:t>Dan.Robinson@Alaska.gov</a:t>
            </a:r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cs typeface="Arial" panose="020B0604020202020204" pitchFamily="34" charset="0"/>
              </a:rPr>
              <a:t>907-465-6040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768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7803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Some Recent Headlines: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2</a:t>
            </a:fld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330643"/>
              </p:ext>
            </p:extLst>
          </p:nvPr>
        </p:nvGraphicFramePr>
        <p:xfrm>
          <a:off x="396240" y="1456391"/>
          <a:ext cx="83820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170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1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" y="8044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Data Confirm Something Is Going 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3</a:t>
            </a:fld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051938"/>
              </p:ext>
            </p:extLst>
          </p:nvPr>
        </p:nvGraphicFramePr>
        <p:xfrm>
          <a:off x="381000" y="1256418"/>
          <a:ext cx="8229600" cy="476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40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7803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Our Recent Study of Alaska’s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530489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year before the pandemic, 410,611 people worked in a wage or salary job in Alaska.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 that number, 321,990 were Alaska residents.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 </a:t>
            </a:r>
            <a:r>
              <a:rPr lang="en-US" sz="2400" i="1" dirty="0"/>
              <a:t>that</a:t>
            </a:r>
            <a:r>
              <a:rPr lang="en-US" sz="2400" dirty="0"/>
              <a:t> number, 215,605 kept working through the entire pandemic.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But, 75,410 Alaska residents who had worked pre-pandemic were </a:t>
            </a:r>
            <a:r>
              <a:rPr lang="en-US" sz="2400" u="sng" dirty="0"/>
              <a:t>not</a:t>
            </a:r>
            <a:r>
              <a:rPr lang="en-US" sz="2400" dirty="0"/>
              <a:t> working in the most recent time period available. </a:t>
            </a:r>
            <a:r>
              <a:rPr lang="en-US" sz="2400" dirty="0">
                <a:solidFill>
                  <a:schemeClr val="bg1"/>
                </a:solidFill>
              </a:rPr>
              <a:t>What can we learn from them?</a:t>
            </a:r>
          </a:p>
          <a:p>
            <a:endParaRPr lang="en-US" sz="2400" dirty="0"/>
          </a:p>
          <a:p>
            <a:r>
              <a:rPr lang="en-US" sz="2400" dirty="0"/>
              <a:t> 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875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7803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Our Recent Study of Alaska’s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530489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year before the pandemic, 410,611 people worked in a wage or salary job in Alaska.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 that number, 321,990 were Alaska residents.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 that number, 215,605 kept working through the entire pandemic.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But, 75,410 Alaska residents who had worked pre-pandemic were </a:t>
            </a:r>
            <a:r>
              <a:rPr lang="en-US" sz="2400" u="sng" dirty="0"/>
              <a:t>not</a:t>
            </a:r>
            <a:r>
              <a:rPr lang="en-US" sz="2400" dirty="0"/>
              <a:t> working in the most recent time period available. </a:t>
            </a:r>
            <a:r>
              <a:rPr lang="en-US" sz="2400" dirty="0">
                <a:solidFill>
                  <a:srgbClr val="C00000"/>
                </a:solidFill>
              </a:rPr>
              <a:t>What can we learn from them?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564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7803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Patterns in the Missing Workers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 a caveat: that 75,000 number needs context because with all the typical dynamism in Alaska’s economy and workforce, it’s only 5-10 thousand higher than pre-COVID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relevantly, the biggest divergence from normal dropout rates was in people 60+ years 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second biggest divergence from normal dropout rates was in people 30-39.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97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7803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How Many Claimed Unemployment?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725792"/>
            <a:ext cx="8153400" cy="383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about a third of the missing workers filed for unemployment insurance at any point during the pandemic.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little more than half of workers who dropped out but are now working again filed for unemployment insurance (about twice as high as normal).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</a:t>
            </a:r>
            <a:r>
              <a:rPr lang="en-US" sz="2400" u="sng" dirty="0"/>
              <a:t>total</a:t>
            </a:r>
            <a:r>
              <a:rPr lang="en-US" sz="2400" dirty="0"/>
              <a:t> payments to missing workers: $7,000.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71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8053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Add Some Key Demographic Trends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8</a:t>
            </a:fld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331083"/>
              </p:ext>
            </p:extLst>
          </p:nvPr>
        </p:nvGraphicFramePr>
        <p:xfrm>
          <a:off x="533400" y="15240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74656"/>
              </p:ext>
            </p:extLst>
          </p:nvPr>
        </p:nvGraphicFramePr>
        <p:xfrm>
          <a:off x="381000" y="1495495"/>
          <a:ext cx="8458200" cy="466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539" y="1158572"/>
            <a:ext cx="158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Alaskans 15-64</a:t>
            </a:r>
          </a:p>
        </p:txBody>
      </p:sp>
    </p:spTree>
    <p:extLst>
      <p:ext uri="{BB962C8B-B14F-4D97-AF65-F5344CB8AC3E}">
        <p14:creationId xmlns:p14="http://schemas.microsoft.com/office/powerpoint/2010/main" val="22049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62"/>
            <a:ext cx="9144000" cy="990600"/>
          </a:xfrm>
          <a:prstGeom prst="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80538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Add Some Key Demographic Trends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447800" y="624840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600" smtClean="0"/>
              <a:t>9</a:t>
            </a:fld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331083"/>
              </p:ext>
            </p:extLst>
          </p:nvPr>
        </p:nvGraphicFramePr>
        <p:xfrm>
          <a:off x="533400" y="15240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539" y="1158572"/>
            <a:ext cx="13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Alaskans 65+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775387"/>
              </p:ext>
            </p:extLst>
          </p:nvPr>
        </p:nvGraphicFramePr>
        <p:xfrm>
          <a:off x="381000" y="1504826"/>
          <a:ext cx="8229600" cy="443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760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65345</TotalTime>
  <Words>543</Words>
  <Application>Microsoft Office PowerPoint</Application>
  <PresentationFormat>On-screen Show (4:3)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Behavioral Health Workforce</dc:title>
  <dc:creator>Robinson, Dan C (DOL)</dc:creator>
  <cp:lastModifiedBy>Naresh Shrestha</cp:lastModifiedBy>
  <cp:revision>840</cp:revision>
  <cp:lastPrinted>2022-03-14T00:23:29Z</cp:lastPrinted>
  <dcterms:created xsi:type="dcterms:W3CDTF">2016-10-18T18:47:18Z</dcterms:created>
  <dcterms:modified xsi:type="dcterms:W3CDTF">2022-05-04T18:43:52Z</dcterms:modified>
</cp:coreProperties>
</file>