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06" r:id="rId2"/>
    <p:sldId id="303" r:id="rId3"/>
    <p:sldId id="302" r:id="rId4"/>
    <p:sldId id="304" r:id="rId5"/>
    <p:sldId id="340" r:id="rId6"/>
    <p:sldId id="342" r:id="rId7"/>
    <p:sldId id="341" r:id="rId8"/>
    <p:sldId id="343" r:id="rId9"/>
    <p:sldId id="305" r:id="rId10"/>
    <p:sldId id="321" r:id="rId11"/>
    <p:sldId id="312" r:id="rId12"/>
    <p:sldId id="307" r:id="rId13"/>
    <p:sldId id="339" r:id="rId14"/>
    <p:sldId id="335" r:id="rId15"/>
    <p:sldId id="336" r:id="rId16"/>
    <p:sldId id="338" r:id="rId17"/>
    <p:sldId id="337" r:id="rId18"/>
    <p:sldId id="298" r:id="rId19"/>
    <p:sldId id="322" r:id="rId20"/>
    <p:sldId id="325" r:id="rId21"/>
    <p:sldId id="318" r:id="rId22"/>
    <p:sldId id="332" r:id="rId23"/>
    <p:sldId id="333" r:id="rId24"/>
    <p:sldId id="334" r:id="rId25"/>
    <p:sldId id="258" r:id="rId26"/>
    <p:sldId id="259" r:id="rId27"/>
    <p:sldId id="320" r:id="rId28"/>
    <p:sldId id="319" r:id="rId29"/>
    <p:sldId id="329" r:id="rId30"/>
    <p:sldId id="260" r:id="rId31"/>
    <p:sldId id="328" r:id="rId32"/>
    <p:sldId id="315" r:id="rId33"/>
    <p:sldId id="330" r:id="rId34"/>
    <p:sldId id="299" r:id="rId35"/>
    <p:sldId id="346" r:id="rId36"/>
    <p:sldId id="345" r:id="rId37"/>
    <p:sldId id="300" r:id="rId38"/>
    <p:sldId id="34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3" autoAdjust="0"/>
    <p:restoredTop sz="94660"/>
  </p:normalViewPr>
  <p:slideViewPr>
    <p:cSldViewPr>
      <p:cViewPr>
        <p:scale>
          <a:sx n="99" d="100"/>
          <a:sy n="99" d="100"/>
        </p:scale>
        <p:origin x="-133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ford\AppData\Local\Microsoft\Windows\Temporary%20Internet%20Files\Content.Outlook\BYUSO3ZV\EIA_NetGeneration2008-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Alaska</a:t>
            </a:r>
            <a:r>
              <a:rPr lang="en-US" baseline="0"/>
              <a:t> Net Electricty Generation </a:t>
            </a:r>
          </a:p>
          <a:p>
            <a:pPr>
              <a:defRPr/>
            </a:pPr>
            <a:r>
              <a:rPr lang="en-US" baseline="0"/>
              <a:t>May, 2013</a:t>
            </a:r>
            <a:endParaRPr lang="en-US"/>
          </a:p>
        </c:rich>
      </c:tx>
      <c:layout>
        <c:manualLayout>
          <c:xMode val="edge"/>
          <c:yMode val="edge"/>
          <c:x val="0.11097222222222224"/>
          <c:y val="4.6296296296296294E-2"/>
        </c:manualLayout>
      </c:layout>
      <c:overlay val="0"/>
    </c:title>
    <c:autoTitleDeleted val="0"/>
    <c:plotArea>
      <c:layout/>
      <c:pieChart>
        <c:varyColors val="1"/>
        <c:ser>
          <c:idx val="0"/>
          <c:order val="0"/>
          <c:spPr>
            <a:scene3d>
              <a:camera prst="orthographicFront"/>
              <a:lightRig rig="threePt" dir="t"/>
            </a:scene3d>
            <a:sp3d>
              <a:bevelT w="12700"/>
            </a:sp3d>
          </c:spPr>
          <c:dPt>
            <c:idx val="1"/>
            <c:bubble3D val="0"/>
            <c:spPr>
              <a:effectLst>
                <a:innerShdw blurRad="63500" dist="50800" dir="2700000">
                  <a:prstClr val="black">
                    <a:alpha val="50000"/>
                  </a:prstClr>
                </a:innerShdw>
              </a:effectLst>
              <a:scene3d>
                <a:camera prst="orthographicFront"/>
                <a:lightRig rig="threePt" dir="t"/>
              </a:scene3d>
              <a:sp3d>
                <a:bevelT w="12700"/>
              </a:sp3d>
            </c:spPr>
          </c:dPt>
          <c:dLbls>
            <c:dLbl>
              <c:idx val="0"/>
              <c:layout>
                <c:manualLayout>
                  <c:x val="-0.15833924403632429"/>
                  <c:y val="0.11298159393077988"/>
                </c:manualLayout>
              </c:layout>
              <c:tx>
                <c:rich>
                  <a:bodyPr/>
                  <a:lstStyle/>
                  <a:p>
                    <a:r>
                      <a:rPr lang="en-US" sz="2000" dirty="0"/>
                      <a:t>25%</a:t>
                    </a:r>
                  </a:p>
                </c:rich>
              </c:tx>
              <c:showLegendKey val="0"/>
              <c:showVal val="0"/>
              <c:showCatName val="0"/>
              <c:showSerName val="0"/>
              <c:showPercent val="1"/>
              <c:showBubbleSize val="0"/>
            </c:dLbl>
            <c:dLbl>
              <c:idx val="1"/>
              <c:layout>
                <c:manualLayout>
                  <c:x val="0.13403313523870494"/>
                  <c:y val="-0.18969813486356302"/>
                </c:manualLayout>
              </c:layout>
              <c:tx>
                <c:rich>
                  <a:bodyPr/>
                  <a:lstStyle/>
                  <a:p>
                    <a:r>
                      <a:rPr lang="en-US" sz="2400" dirty="0"/>
                      <a:t>75%</a:t>
                    </a:r>
                  </a:p>
                </c:rich>
              </c:tx>
              <c:showLegendKey val="0"/>
              <c:showVal val="0"/>
              <c:showCatName val="0"/>
              <c:showSerName val="0"/>
              <c:showPercent val="1"/>
              <c:showBubbleSize val="0"/>
            </c:dLbl>
            <c:txPr>
              <a:bodyPr/>
              <a:lstStyle/>
              <a:p>
                <a:pPr>
                  <a:defRPr sz="4400"/>
                </a:pPr>
                <a:endParaRPr lang="en-US"/>
              </a:p>
            </c:txPr>
            <c:showLegendKey val="0"/>
            <c:showVal val="0"/>
            <c:showCatName val="0"/>
            <c:showSerName val="0"/>
            <c:showPercent val="1"/>
            <c:showBubbleSize val="0"/>
            <c:showLeaderLines val="1"/>
          </c:dLbls>
          <c:cat>
            <c:strRef>
              <c:f>Alaska!$F$9:$F$10</c:f>
              <c:strCache>
                <c:ptCount val="2"/>
                <c:pt idx="0">
                  <c:v>renewable</c:v>
                </c:pt>
                <c:pt idx="1">
                  <c:v>non-renewable</c:v>
                </c:pt>
              </c:strCache>
            </c:strRef>
          </c:cat>
          <c:val>
            <c:numRef>
              <c:f>Alaska!$G$9:$G$10</c:f>
              <c:numCache>
                <c:formatCode>General</c:formatCode>
                <c:ptCount val="2"/>
                <c:pt idx="0">
                  <c:v>126</c:v>
                </c:pt>
                <c:pt idx="1">
                  <c:v>378</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1978693428383413"/>
          <c:y val="0.37957231140129277"/>
          <c:w val="0.38021298477163867"/>
          <c:h val="0.34572347462511005"/>
        </c:manualLayout>
      </c:layout>
      <c:overlay val="0"/>
      <c:txPr>
        <a:bodyPr/>
        <a:lstStyle/>
        <a:p>
          <a:pPr>
            <a:defRPr sz="20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r>
            <a:rPr lang="en-US" b="1" dirty="0" smtClean="0"/>
            <a:t>State Policy Goals </a:t>
          </a:r>
          <a:endParaRPr lang="en-US" b="1" dirty="0"/>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902514D4-9367-48BD-AB98-415C361E8095}">
      <dgm:prSet phldrT="[Text]" custT="1"/>
      <dgm:spPr/>
      <dgm:t>
        <a:bodyPr/>
        <a:lstStyle/>
        <a:p>
          <a:r>
            <a:rPr lang="en-US" sz="2000" b="1" dirty="0" smtClean="0"/>
            <a:t>Project </a:t>
          </a:r>
          <a:br>
            <a:rPr lang="en-US" sz="2000" b="1" dirty="0" smtClean="0"/>
          </a:br>
          <a:r>
            <a:rPr lang="en-US" sz="2000" b="1" dirty="0" smtClean="0"/>
            <a:t>Development </a:t>
          </a:r>
          <a:endParaRPr lang="en-US" sz="2000" b="1" dirty="0"/>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42DDB17B-32B6-4380-AEA0-A9CDCE0F4C58}">
      <dgm:prSet phldrT="[Text]"/>
      <dgm:spPr/>
      <dgm:t>
        <a:bodyPr/>
        <a:lstStyle/>
        <a:p>
          <a:r>
            <a:rPr lang="en-US" b="1" dirty="0" smtClean="0"/>
            <a:t>Energy Projects</a:t>
          </a:r>
          <a:endParaRPr lang="en-US" b="1" dirty="0"/>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dgm:spPr/>
    </dgm:pt>
    <dgm:pt modelId="{2B9101F4-B5D1-4AB7-BC83-753D06A88415}" type="pres">
      <dgm:prSet presAssocID="{70FEEDF0-9ED0-4D7F-AB97-F24DEA096723}" presName="Parent1" presStyleLbl="revTx" presStyleIdx="0" presStyleCnt="3">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dgm:spPr/>
    </dgm:pt>
    <dgm:pt modelId="{4E0AE086-AABF-4A0E-98D0-5626D79C154F}" type="pres">
      <dgm:prSet presAssocID="{902514D4-9367-48BD-AB98-415C361E8095}" presName="Parent2" presStyleLbl="revTx" presStyleIdx="1" presStyleCnt="3" custScaleX="157430" custScaleY="114513" custLinFactNeighborX="14418" custLinFactNeighborY="-9833">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dgm:spPr/>
    </dgm:pt>
    <dgm:pt modelId="{6AED50E6-1C35-4B77-9E90-501897F8F6D8}" type="pres">
      <dgm:prSet presAssocID="{42DDB17B-32B6-4380-AEA0-A9CDCE0F4C58}" presName="Parent3" presStyleLbl="revTx" presStyleIdx="2" presStyleCnt="3">
        <dgm:presLayoutVars>
          <dgm:chMax val="1"/>
          <dgm:chPref val="1"/>
          <dgm:bulletEnabled val="1"/>
        </dgm:presLayoutVars>
      </dgm:prSet>
      <dgm:spPr/>
      <dgm:t>
        <a:bodyPr/>
        <a:lstStyle/>
        <a:p>
          <a:endParaRPr lang="en-US"/>
        </a:p>
      </dgm:t>
    </dgm:pt>
  </dgm:ptLst>
  <dgm:cxnLst>
    <dgm:cxn modelId="{1CD60D53-F54E-47F9-9C2C-0F2846D8990C}" type="presOf" srcId="{902514D4-9367-48BD-AB98-415C361E8095}" destId="{4E0AE086-AABF-4A0E-98D0-5626D79C154F}"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650F68C2-955E-4E2E-8795-B3782FA82162}" type="presOf" srcId="{42DDB17B-32B6-4380-AEA0-A9CDCE0F4C58}" destId="{6AED50E6-1C35-4B77-9E90-501897F8F6D8}" srcOrd="0" destOrd="0" presId="urn:microsoft.com/office/officeart/2009/layout/CircleArrowProcess"/>
    <dgm:cxn modelId="{B2137D6D-8B94-4177-ACF5-FA39EDDA70B6}" type="presOf" srcId="{70FEEDF0-9ED0-4D7F-AB97-F24DEA096723}" destId="{2B9101F4-B5D1-4AB7-BC83-753D06A88415}" srcOrd="0" destOrd="0" presId="urn:microsoft.com/office/officeart/2009/layout/CircleArrowProcess"/>
    <dgm:cxn modelId="{BD13D100-E653-4D2A-8753-1F5DBAB34046}" type="presOf" srcId="{9EFDE1E0-36B2-42FD-8BC1-DEC0FAC5CDC6}" destId="{0746AFD6-81AF-4A03-965B-E5FD2AC99902}"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4F6B8A10-D184-489E-8EEC-7447948DED35}" type="presParOf" srcId="{0746AFD6-81AF-4A03-965B-E5FD2AC99902}" destId="{B8A5ADE6-C095-47F2-9BD8-3724EF926095}" srcOrd="0" destOrd="0" presId="urn:microsoft.com/office/officeart/2009/layout/CircleArrowProcess"/>
    <dgm:cxn modelId="{6BBA1903-CE9E-4219-BFE1-3B711B5BEFF3}" type="presParOf" srcId="{B8A5ADE6-C095-47F2-9BD8-3724EF926095}" destId="{8BB83C97-51F0-45C6-863A-E48679F22BC5}" srcOrd="0" destOrd="0" presId="urn:microsoft.com/office/officeart/2009/layout/CircleArrowProcess"/>
    <dgm:cxn modelId="{C37F424C-C55F-402A-AB46-4D31DB709F5C}" type="presParOf" srcId="{0746AFD6-81AF-4A03-965B-E5FD2AC99902}" destId="{2B9101F4-B5D1-4AB7-BC83-753D06A88415}" srcOrd="1" destOrd="0" presId="urn:microsoft.com/office/officeart/2009/layout/CircleArrowProcess"/>
    <dgm:cxn modelId="{381C57C2-06BB-4437-AE9F-2130EFA3C656}" type="presParOf" srcId="{0746AFD6-81AF-4A03-965B-E5FD2AC99902}" destId="{49C4C8C0-A665-47B8-AD0B-A80BD66447C9}" srcOrd="2" destOrd="0" presId="urn:microsoft.com/office/officeart/2009/layout/CircleArrowProcess"/>
    <dgm:cxn modelId="{C9A3C17A-4C3D-4A64-89BF-748497262E6A}" type="presParOf" srcId="{49C4C8C0-A665-47B8-AD0B-A80BD66447C9}" destId="{12D2183B-C8C1-4ADD-8BFA-63A0024D79DB}" srcOrd="0" destOrd="0" presId="urn:microsoft.com/office/officeart/2009/layout/CircleArrowProcess"/>
    <dgm:cxn modelId="{DB64110F-E318-4ED5-A730-5CFA1C7A6631}" type="presParOf" srcId="{0746AFD6-81AF-4A03-965B-E5FD2AC99902}" destId="{4E0AE086-AABF-4A0E-98D0-5626D79C154F}" srcOrd="3" destOrd="0" presId="urn:microsoft.com/office/officeart/2009/layout/CircleArrowProcess"/>
    <dgm:cxn modelId="{B6EEC6E5-1346-4505-A8ED-50E6CC1A4D31}" type="presParOf" srcId="{0746AFD6-81AF-4A03-965B-E5FD2AC99902}" destId="{C57F095C-D392-4DF1-8FBB-9D795D0570B7}" srcOrd="4" destOrd="0" presId="urn:microsoft.com/office/officeart/2009/layout/CircleArrowProcess"/>
    <dgm:cxn modelId="{CF572AFC-1A8C-4760-9B89-5132B1C54EA3}" type="presParOf" srcId="{C57F095C-D392-4DF1-8FBB-9D795D0570B7}" destId="{339FCDE6-ACB1-4FC6-B770-034DE4C59DA1}" srcOrd="0" destOrd="0" presId="urn:microsoft.com/office/officeart/2009/layout/CircleArrowProcess"/>
    <dgm:cxn modelId="{94B0F35C-7BFC-4A1B-BC7C-7AAB57C319EF}" type="presParOf" srcId="{0746AFD6-81AF-4A03-965B-E5FD2AC99902}" destId="{6AED50E6-1C35-4B77-9E90-501897F8F6D8}"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1236449" y="1069347"/>
          <a:ext cx="2139776" cy="2140101"/>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2B9101F4-B5D1-4AB7-BC83-753D06A88415}">
      <dsp:nvSpPr>
        <dsp:cNvPr id="0" name=""/>
        <dsp:cNvSpPr/>
      </dsp:nvSpPr>
      <dsp:spPr>
        <a:xfrm>
          <a:off x="1709409" y="1841989"/>
          <a:ext cx="1189032" cy="59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State Policy Goals </a:t>
          </a:r>
          <a:endParaRPr lang="en-US" sz="1800" b="1" kern="1200" dirty="0"/>
        </a:p>
      </dsp:txBody>
      <dsp:txXfrm>
        <a:off x="1709409" y="1841989"/>
        <a:ext cx="1189032" cy="594373"/>
      </dsp:txXfrm>
    </dsp:sp>
    <dsp:sp modelId="{12D2183B-C8C1-4ADD-8BFA-63A0024D79DB}">
      <dsp:nvSpPr>
        <dsp:cNvPr id="0" name=""/>
        <dsp:cNvSpPr/>
      </dsp:nvSpPr>
      <dsp:spPr>
        <a:xfrm>
          <a:off x="642133" y="2298995"/>
          <a:ext cx="2139776" cy="2140101"/>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4E0AE086-AABF-4A0E-98D0-5626D79C154F}">
      <dsp:nvSpPr>
        <dsp:cNvPr id="0" name=""/>
        <dsp:cNvSpPr/>
      </dsp:nvSpPr>
      <dsp:spPr>
        <a:xfrm>
          <a:off x="947509" y="2977174"/>
          <a:ext cx="1871893" cy="6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Project </a:t>
          </a:r>
          <a:br>
            <a:rPr lang="en-US" sz="2000" b="1" kern="1200" dirty="0" smtClean="0"/>
          </a:br>
          <a:r>
            <a:rPr lang="en-US" sz="2000" b="1" kern="1200" dirty="0" smtClean="0"/>
            <a:t>Development </a:t>
          </a:r>
          <a:endParaRPr lang="en-US" sz="2000" b="1" kern="1200" dirty="0"/>
        </a:p>
      </dsp:txBody>
      <dsp:txXfrm>
        <a:off x="947509" y="2977174"/>
        <a:ext cx="1871893" cy="680635"/>
      </dsp:txXfrm>
    </dsp:sp>
    <dsp:sp modelId="{339FCDE6-ACB1-4FC6-B770-034DE4C59DA1}">
      <dsp:nvSpPr>
        <dsp:cNvPr id="0" name=""/>
        <dsp:cNvSpPr/>
      </dsp:nvSpPr>
      <dsp:spPr>
        <a:xfrm>
          <a:off x="1388744" y="3675790"/>
          <a:ext cx="1838399" cy="1839136"/>
        </a:xfrm>
        <a:prstGeom prst="blockArc">
          <a:avLst>
            <a:gd name="adj1" fmla="val 13500000"/>
            <a:gd name="adj2" fmla="val 10800000"/>
            <a:gd name="adj3" fmla="val 12740"/>
          </a:avLst>
        </a:prstGeom>
        <a:gradFill rotWithShape="0">
          <a:gsLst>
            <a:gs pos="0">
              <a:schemeClr val="accent4">
                <a:hueOff val="0"/>
                <a:satOff val="0"/>
                <a:lumOff val="0"/>
                <a:alphaOff val="0"/>
              </a:schemeClr>
            </a:gs>
            <a:gs pos="90000">
              <a:schemeClr val="accent4">
                <a:hueOff val="0"/>
                <a:satOff val="0"/>
                <a:lumOff val="0"/>
                <a:alphaOff val="0"/>
                <a:shade val="100000"/>
              </a:schemeClr>
            </a:gs>
            <a:gs pos="100000">
              <a:schemeClr val="accent4">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6AED50E6-1C35-4B77-9E90-501897F8F6D8}">
      <dsp:nvSpPr>
        <dsp:cNvPr id="0" name=""/>
        <dsp:cNvSpPr/>
      </dsp:nvSpPr>
      <dsp:spPr>
        <a:xfrm>
          <a:off x="1712222" y="4317288"/>
          <a:ext cx="1189032" cy="594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Energy Projects</a:t>
          </a:r>
          <a:endParaRPr lang="en-US" sz="1800" b="1" kern="1200" dirty="0"/>
        </a:p>
      </dsp:txBody>
      <dsp:txXfrm>
        <a:off x="1712222" y="4317288"/>
        <a:ext cx="1189032" cy="59437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916FD-86FF-434E-985E-783DD82C6FC1}"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2DC7A-D111-4EE8-A755-190D27A293C3}" type="slidenum">
              <a:rPr lang="en-US" smtClean="0"/>
              <a:t>‹#›</a:t>
            </a:fld>
            <a:endParaRPr lang="en-US"/>
          </a:p>
        </p:txBody>
      </p:sp>
    </p:spTree>
    <p:extLst>
      <p:ext uri="{BB962C8B-B14F-4D97-AF65-F5344CB8AC3E}">
        <p14:creationId xmlns:p14="http://schemas.microsoft.com/office/powerpoint/2010/main" val="134916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10</a:t>
            </a:fld>
            <a:endParaRPr lang="en-US" dirty="0"/>
          </a:p>
        </p:txBody>
      </p:sp>
    </p:spTree>
    <p:extLst>
      <p:ext uri="{BB962C8B-B14F-4D97-AF65-F5344CB8AC3E}">
        <p14:creationId xmlns:p14="http://schemas.microsoft.com/office/powerpoint/2010/main" val="314345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7EAF3E-853E-466C-BD78-891C51244AB4}"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8A7917-437C-41A4-AB87-A0EF97B696E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3544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dirty="0"/>
          </a:p>
        </p:txBody>
      </p:sp>
    </p:spTree>
    <p:extLst>
      <p:ext uri="{BB962C8B-B14F-4D97-AF65-F5344CB8AC3E}">
        <p14:creationId xmlns:p14="http://schemas.microsoft.com/office/powerpoint/2010/main" val="242906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32</a:t>
            </a:fld>
            <a:endParaRPr lang="en-US" dirty="0"/>
          </a:p>
        </p:txBody>
      </p:sp>
    </p:spTree>
    <p:extLst>
      <p:ext uri="{BB962C8B-B14F-4D97-AF65-F5344CB8AC3E}">
        <p14:creationId xmlns:p14="http://schemas.microsoft.com/office/powerpoint/2010/main" val="48020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7AE0D57-EBD0-48FC-A4E2-09697A0DE239}" type="datetimeFigureOut">
              <a:rPr lang="en-US" smtClean="0"/>
              <a:t>1/24/2014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A237DCA-FA90-43FC-B09E-767174D56CC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E0D57-EBD0-48FC-A4E2-09697A0DE23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37DCA-FA90-43FC-B09E-767174D56C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AE0D57-EBD0-48FC-A4E2-09697A0DE23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A237DCA-FA90-43FC-B09E-767174D56C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AE0D57-EBD0-48FC-A4E2-09697A0DE23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37DCA-FA90-43FC-B09E-767174D56CC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7AE0D57-EBD0-48FC-A4E2-09697A0DE239}" type="datetimeFigureOut">
              <a:rPr lang="en-US" smtClean="0"/>
              <a:t>1/24/2014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A237DCA-FA90-43FC-B09E-767174D56CC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AE0D57-EBD0-48FC-A4E2-09697A0DE23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37DCA-FA90-43FC-B09E-767174D56CC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AE0D57-EBD0-48FC-A4E2-09697A0DE239}"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37DCA-FA90-43FC-B09E-767174D56CC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AE0D57-EBD0-48FC-A4E2-09697A0DE239}"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37DCA-FA90-43FC-B09E-767174D56CC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7AE0D57-EBD0-48FC-A4E2-09697A0DE239}"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37DCA-FA90-43FC-B09E-767174D56C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E0D57-EBD0-48FC-A4E2-09697A0DE23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A237DCA-FA90-43FC-B09E-767174D56CC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E0D57-EBD0-48FC-A4E2-09697A0DE23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37DCA-FA90-43FC-B09E-767174D56CC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7AE0D57-EBD0-48FC-A4E2-09697A0DE239}" type="datetimeFigureOut">
              <a:rPr lang="en-US" smtClean="0"/>
              <a:t>1/24/2014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A237DCA-FA90-43FC-B09E-767174D56C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2800" dirty="0" smtClean="0"/>
              <a:t>Review of 2013 Energy Projects</a:t>
            </a:r>
            <a:endParaRPr lang="en-US" sz="2800" dirty="0" smtClean="0"/>
          </a:p>
          <a:p>
            <a:pPr marL="0" indent="0" algn="ctr">
              <a:buNone/>
            </a:pPr>
            <a:endParaRPr lang="en-US" dirty="0"/>
          </a:p>
          <a:p>
            <a:pPr marL="0" indent="0" algn="ctr">
              <a:buNone/>
            </a:pPr>
            <a:r>
              <a:rPr lang="en-US" sz="2000" dirty="0" smtClean="0"/>
              <a:t>Nils Andreassen</a:t>
            </a:r>
          </a:p>
          <a:p>
            <a:pPr marL="0" indent="0" algn="ctr">
              <a:buNone/>
            </a:pPr>
            <a:r>
              <a:rPr lang="en-US" sz="2000" dirty="0" smtClean="0"/>
              <a:t>Executive Director</a:t>
            </a:r>
          </a:p>
          <a:p>
            <a:pPr marL="0" indent="0" algn="ctr">
              <a:buNone/>
            </a:pPr>
            <a:r>
              <a:rPr lang="en-US" sz="2000" dirty="0" smtClean="0"/>
              <a:t>Institute of the </a:t>
            </a:r>
            <a:r>
              <a:rPr lang="en-US" sz="2000" dirty="0" smtClean="0"/>
              <a:t>North</a:t>
            </a:r>
            <a:endParaRPr lang="en-US" sz="2000" dirty="0" smtClean="0"/>
          </a:p>
        </p:txBody>
      </p:sp>
      <p:sp>
        <p:nvSpPr>
          <p:cNvPr id="2" name="Title 1"/>
          <p:cNvSpPr>
            <a:spLocks noGrp="1"/>
          </p:cNvSpPr>
          <p:nvPr>
            <p:ph type="title"/>
          </p:nvPr>
        </p:nvSpPr>
        <p:spPr/>
        <p:txBody>
          <a:bodyPr>
            <a:normAutofit/>
          </a:bodyPr>
          <a:lstStyle/>
          <a:p>
            <a:r>
              <a:rPr lang="en-US" dirty="0" smtClean="0"/>
              <a:t>Institute of the </a:t>
            </a:r>
            <a:r>
              <a:rPr lang="en-US" dirty="0"/>
              <a:t>north</a:t>
            </a:r>
            <a:br>
              <a:rPr lang="en-US" dirty="0"/>
            </a:br>
            <a:r>
              <a:rPr lang="en-US" sz="2000" i="1" dirty="0"/>
              <a:t>Alaska’s Arctic Think-and-Do </a:t>
            </a:r>
            <a:r>
              <a:rPr lang="en-US" sz="2000" i="1" dirty="0" smtClean="0"/>
              <a:t>Tank</a:t>
            </a:r>
            <a:endParaRPr lang="en-US" i="1" dirty="0"/>
          </a:p>
        </p:txBody>
      </p:sp>
    </p:spTree>
    <p:extLst>
      <p:ext uri="{BB962C8B-B14F-4D97-AF65-F5344CB8AC3E}">
        <p14:creationId xmlns:p14="http://schemas.microsoft.com/office/powerpoint/2010/main" val="5277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04883" y="6601968"/>
            <a:ext cx="519547" cy="256032"/>
          </a:xfrm>
          <a:noFill/>
        </p:spPr>
        <p:txBody>
          <a:bodyPr/>
          <a:lstStyle/>
          <a:p>
            <a:fld id="{CA8D9AD5-F248-4919-864A-CFD76CC027D6}" type="slidenum">
              <a:rPr lang="en-US" sz="2000" b="1" smtClean="0">
                <a:solidFill>
                  <a:schemeClr val="bg1"/>
                </a:solidFill>
              </a:rPr>
              <a:pPr/>
              <a:t>10</a:t>
            </a:fld>
            <a:endParaRPr lang="en-US" sz="2000" b="1" dirty="0">
              <a:solidFill>
                <a:schemeClr val="bg1"/>
              </a:solidFill>
            </a:endParaRPr>
          </a:p>
        </p:txBody>
      </p:sp>
      <p:sp>
        <p:nvSpPr>
          <p:cNvPr id="5" name="Title 4"/>
          <p:cNvSpPr>
            <a:spLocks noGrp="1"/>
          </p:cNvSpPr>
          <p:nvPr>
            <p:ph type="title"/>
          </p:nvPr>
        </p:nvSpPr>
        <p:spPr>
          <a:xfrm>
            <a:off x="450273" y="509397"/>
            <a:ext cx="8312727" cy="862203"/>
          </a:xfrm>
        </p:spPr>
        <p:txBody>
          <a:bodyPr>
            <a:normAutofit/>
          </a:bodyPr>
          <a:lstStyle/>
          <a:p>
            <a:r>
              <a:rPr lang="en-US" b="0" dirty="0" smtClean="0"/>
              <a:t>Energy Costs Vary</a:t>
            </a:r>
            <a:endParaRPr lang="en-US" b="0" dirty="0"/>
          </a:p>
        </p:txBody>
      </p:sp>
      <p:pic>
        <p:nvPicPr>
          <p:cNvPr id="18" name="Picture 17"/>
          <p:cNvPicPr>
            <a:picLocks noChangeAspect="1"/>
          </p:cNvPicPr>
          <p:nvPr/>
        </p:nvPicPr>
        <p:blipFill>
          <a:blip r:embed="rId3" cstate="print"/>
          <a:stretch>
            <a:fillRect/>
          </a:stretch>
        </p:blipFill>
        <p:spPr>
          <a:xfrm>
            <a:off x="185377" y="1905000"/>
            <a:ext cx="4144085" cy="4694232"/>
          </a:xfrm>
          <a:prstGeom prst="rect">
            <a:avLst/>
          </a:prstGeom>
        </p:spPr>
      </p:pic>
      <p:pic>
        <p:nvPicPr>
          <p:cNvPr id="31" name="Picture 30"/>
          <p:cNvPicPr>
            <a:picLocks noChangeAspect="1"/>
          </p:cNvPicPr>
          <p:nvPr/>
        </p:nvPicPr>
        <p:blipFill>
          <a:blip r:embed="rId4" cstate="print"/>
          <a:stretch>
            <a:fillRect/>
          </a:stretch>
        </p:blipFill>
        <p:spPr>
          <a:xfrm>
            <a:off x="4800600" y="1886186"/>
            <a:ext cx="3849958" cy="4694327"/>
          </a:xfrm>
          <a:prstGeom prst="rect">
            <a:avLst/>
          </a:prstGeom>
        </p:spPr>
      </p:pic>
    </p:spTree>
    <p:extLst>
      <p:ext uri="{BB962C8B-B14F-4D97-AF65-F5344CB8AC3E}">
        <p14:creationId xmlns:p14="http://schemas.microsoft.com/office/powerpoint/2010/main" val="355409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399"/>
            <a:ext cx="8381260" cy="876841"/>
          </a:xfrm>
        </p:spPr>
        <p:txBody>
          <a:bodyPr>
            <a:normAutofit/>
          </a:bodyPr>
          <a:lstStyle/>
          <a:p>
            <a:r>
              <a:rPr lang="en-US" b="1" dirty="0" smtClean="0"/>
              <a:t>High energy costs</a:t>
            </a:r>
            <a:endParaRPr lang="en-US" b="1" dirty="0"/>
          </a:p>
        </p:txBody>
      </p:sp>
      <p:pic>
        <p:nvPicPr>
          <p:cNvPr id="59396" name="Picture 4"/>
          <p:cNvPicPr>
            <a:picLocks noGrp="1" noChangeAspect="1" noChangeArrowheads="1"/>
          </p:cNvPicPr>
          <p:nvPr>
            <p:ph idx="1"/>
          </p:nvPr>
        </p:nvPicPr>
        <p:blipFill>
          <a:blip r:embed="rId3" cstate="print"/>
          <a:srcRect/>
          <a:stretch>
            <a:fillRect/>
          </a:stretch>
        </p:blipFill>
        <p:spPr bwMode="auto">
          <a:xfrm>
            <a:off x="457200" y="2057400"/>
            <a:ext cx="8229600" cy="2943849"/>
          </a:xfrm>
          <a:prstGeom prst="rect">
            <a:avLst/>
          </a:prstGeom>
          <a:ln w="9525">
            <a:noFill/>
            <a:miter lim="800000"/>
            <a:headEnd/>
            <a:tailEnd/>
          </a:ln>
          <a:effectLst/>
        </p:spPr>
        <p:style>
          <a:lnRef idx="0">
            <a:scrgbClr r="0" g="0" b="0"/>
          </a:lnRef>
          <a:fillRef idx="1003">
            <a:schemeClr val="lt2"/>
          </a:fillRef>
          <a:effectRef idx="0">
            <a:scrgbClr r="0" g="0" b="0"/>
          </a:effectRef>
          <a:fontRef idx="major"/>
        </p:style>
      </p:pic>
      <p:sp>
        <p:nvSpPr>
          <p:cNvPr id="7" name="Slide Number Placeholder 6"/>
          <p:cNvSpPr>
            <a:spLocks noGrp="1"/>
          </p:cNvSpPr>
          <p:nvPr>
            <p:ph type="sldNum" sz="quarter" idx="12"/>
          </p:nvPr>
        </p:nvSpPr>
        <p:spPr/>
        <p:txBody>
          <a:bodyPr/>
          <a:lstStyle/>
          <a:p>
            <a:fld id="{C9D87DE7-1ADC-4176-ABBC-2FF116394A09}" type="slidenum">
              <a:rPr lang="en-US" smtClean="0"/>
              <a:pPr/>
              <a:t>11</a:t>
            </a:fld>
            <a:endParaRPr lang="en-US"/>
          </a:p>
        </p:txBody>
      </p:sp>
      <p:pic>
        <p:nvPicPr>
          <p:cNvPr id="5" name="Picture 4"/>
          <p:cNvPicPr/>
          <p:nvPr/>
        </p:nvPicPr>
        <p:blipFill>
          <a:blip r:embed="rId4" cstate="print"/>
          <a:srcRect/>
          <a:stretch>
            <a:fillRect/>
          </a:stretch>
        </p:blipFill>
        <p:spPr bwMode="auto">
          <a:xfrm>
            <a:off x="0" y="6096000"/>
            <a:ext cx="2286000" cy="762000"/>
          </a:xfrm>
          <a:prstGeom prst="rect">
            <a:avLst/>
          </a:prstGeom>
          <a:noFill/>
          <a:ln w="9525">
            <a:noFill/>
            <a:miter lim="800000"/>
            <a:headEnd/>
            <a:tailEnd/>
          </a:ln>
        </p:spPr>
      </p:pic>
      <p:sp>
        <p:nvSpPr>
          <p:cNvPr id="6" name="TextBox 5"/>
          <p:cNvSpPr txBox="1"/>
          <p:nvPr/>
        </p:nvSpPr>
        <p:spPr>
          <a:xfrm>
            <a:off x="609600" y="5029200"/>
            <a:ext cx="8077200" cy="923330"/>
          </a:xfrm>
          <a:prstGeom prst="rect">
            <a:avLst/>
          </a:prstGeom>
          <a:noFill/>
        </p:spPr>
        <p:txBody>
          <a:bodyPr wrap="square" rtlCol="0">
            <a:spAutoFit/>
          </a:bodyPr>
          <a:lstStyle/>
          <a:p>
            <a:pPr algn="ctr"/>
            <a:r>
              <a:rPr lang="en-US" b="1" dirty="0" smtClean="0"/>
              <a:t>IMPACT- High Energy Costs are financially crippling Alaska households, costing Alaskans jobs and discouraging new industrial and resource development</a:t>
            </a:r>
            <a:endParaRPr lang="en-US" b="1" dirty="0"/>
          </a:p>
        </p:txBody>
      </p:sp>
    </p:spTree>
    <p:extLst>
      <p:ext uri="{BB962C8B-B14F-4D97-AF65-F5344CB8AC3E}">
        <p14:creationId xmlns:p14="http://schemas.microsoft.com/office/powerpoint/2010/main" val="3862595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849"/>
            <a:ext cx="8077200" cy="1325563"/>
          </a:xfrm>
        </p:spPr>
        <p:txBody>
          <a:bodyPr>
            <a:normAutofit/>
          </a:bodyPr>
          <a:lstStyle/>
          <a:p>
            <a:r>
              <a:rPr lang="en-US" sz="3200" dirty="0" smtClean="0"/>
              <a:t>Fiscal constraint</a:t>
            </a:r>
            <a:endParaRPr lang="en-US" sz="3200" dirty="0"/>
          </a:p>
        </p:txBody>
      </p:sp>
      <p:sp>
        <p:nvSpPr>
          <p:cNvPr id="3" name="Content Placeholder 2"/>
          <p:cNvSpPr>
            <a:spLocks noGrp="1"/>
          </p:cNvSpPr>
          <p:nvPr>
            <p:ph sz="half" idx="1"/>
          </p:nvPr>
        </p:nvSpPr>
        <p:spPr>
          <a:xfrm>
            <a:off x="618567" y="4410639"/>
            <a:ext cx="7328647" cy="2070847"/>
          </a:xfrm>
        </p:spPr>
        <p:txBody>
          <a:bodyPr>
            <a:normAutofit fontScale="85000" lnSpcReduction="10000"/>
          </a:bodyPr>
          <a:lstStyle/>
          <a:p>
            <a:pPr marL="205735" lvl="1" indent="0" algn="ctr">
              <a:buNone/>
            </a:pPr>
            <a:r>
              <a:rPr lang="en-US" sz="2400" i="1" dirty="0"/>
              <a:t>“Reasonable assumptions about potential new revenue sources suggest we do not have enough cash in reserves to avoid a severe fiscal crunch soon after 2023, </a:t>
            </a:r>
            <a:r>
              <a:rPr lang="en-US" sz="2400" b="1" i="1" dirty="0"/>
              <a:t>and with that fiscal crisis will come an economic crash</a:t>
            </a:r>
            <a:r>
              <a:rPr lang="en-US" sz="2400" i="1" dirty="0"/>
              <a:t>.”</a:t>
            </a:r>
            <a:endParaRPr lang="en-US" sz="1900" i="1" dirty="0"/>
          </a:p>
          <a:p>
            <a:pPr marL="205735" lvl="1" indent="0" algn="ctr">
              <a:buNone/>
            </a:pPr>
            <a:endParaRPr lang="en-US" sz="1900" i="1" dirty="0"/>
          </a:p>
          <a:p>
            <a:pPr marL="205735" lvl="1" indent="0">
              <a:buNone/>
            </a:pPr>
            <a:r>
              <a:rPr lang="en-US" sz="2000" dirty="0"/>
              <a:t>ISER, </a:t>
            </a:r>
            <a:r>
              <a:rPr lang="en-US" sz="2000" i="1" dirty="0"/>
              <a:t>Maximum Sustainable Yield, FY2014 Update </a:t>
            </a:r>
            <a:r>
              <a:rPr lang="en-US" sz="2000" dirty="0"/>
              <a:t>(January 2013)</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922745" y="1908906"/>
            <a:ext cx="4733147" cy="2246239"/>
          </a:xfrm>
        </p:spPr>
      </p:pic>
      <p:sp>
        <p:nvSpPr>
          <p:cNvPr id="10" name="Date Placeholder 9"/>
          <p:cNvSpPr>
            <a:spLocks noGrp="1"/>
          </p:cNvSpPr>
          <p:nvPr>
            <p:ph type="dt" sz="half" idx="10"/>
          </p:nvPr>
        </p:nvSpPr>
        <p:spPr/>
        <p:txBody>
          <a:bodyPr/>
          <a:lstStyle/>
          <a:p>
            <a:fld id="{BDCE223E-5A52-4E5D-848B-B24172C9E0B9}" type="datetime4">
              <a:rPr lang="en-US" smtClean="0">
                <a:solidFill>
                  <a:srgbClr val="46464A">
                    <a:lumMod val="20000"/>
                    <a:lumOff val="80000"/>
                  </a:srgbClr>
                </a:solidFill>
              </a:rPr>
              <a:pPr/>
              <a:t>January 24, 2014</a:t>
            </a:fld>
            <a:endParaRPr lang="en-US" dirty="0">
              <a:solidFill>
                <a:srgbClr val="46464A">
                  <a:lumMod val="20000"/>
                  <a:lumOff val="80000"/>
                </a:srgb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smtClean="0">
                <a:solidFill>
                  <a:srgbClr val="46464A">
                    <a:lumMod val="60000"/>
                    <a:lumOff val="40000"/>
                  </a:srgbClr>
                </a:solidFill>
              </a:rPr>
              <a:pPr/>
              <a:t>12</a:t>
            </a:fld>
            <a:endParaRPr lang="en-US" dirty="0">
              <a:solidFill>
                <a:srgbClr val="46464A">
                  <a:lumMod val="60000"/>
                  <a:lumOff val="40000"/>
                </a:srgbClr>
              </a:solidFill>
            </a:endParaRPr>
          </a:p>
        </p:txBody>
      </p:sp>
    </p:spTree>
    <p:extLst>
      <p:ext uri="{BB962C8B-B14F-4D97-AF65-F5344CB8AC3E}">
        <p14:creationId xmlns:p14="http://schemas.microsoft.com/office/powerpoint/2010/main" val="1728736549"/>
      </p:ext>
    </p:extLst>
  </p:cSld>
  <p:clrMapOvr>
    <a:masterClrMapping/>
  </p:clrMapOvr>
  <p:transition spd="slow" advClick="0" advTm="120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8305800" cy="4407408"/>
          </a:xfrm>
        </p:spPr>
        <p:txBody>
          <a:bodyPr/>
          <a:lstStyle/>
          <a:p>
            <a:r>
              <a:rPr lang="en-US" dirty="0" smtClean="0"/>
              <a:t>Production</a:t>
            </a:r>
          </a:p>
          <a:p>
            <a:r>
              <a:rPr lang="en-US" dirty="0" smtClean="0"/>
              <a:t>Generation</a:t>
            </a:r>
          </a:p>
          <a:p>
            <a:r>
              <a:rPr lang="en-US" dirty="0" smtClean="0"/>
              <a:t>Distribution/Transmission</a:t>
            </a:r>
          </a:p>
          <a:p>
            <a:r>
              <a:rPr lang="en-US" dirty="0" smtClean="0"/>
              <a:t>Utilization</a:t>
            </a:r>
            <a:endParaRPr lang="en-US" dirty="0" smtClean="0"/>
          </a:p>
        </p:txBody>
      </p:sp>
      <p:sp>
        <p:nvSpPr>
          <p:cNvPr id="4" name="Title 3"/>
          <p:cNvSpPr>
            <a:spLocks noGrp="1"/>
          </p:cNvSpPr>
          <p:nvPr>
            <p:ph type="title"/>
          </p:nvPr>
        </p:nvSpPr>
        <p:spPr/>
        <p:txBody>
          <a:bodyPr/>
          <a:lstStyle/>
          <a:p>
            <a:r>
              <a:rPr lang="en-US" dirty="0" smtClean="0"/>
              <a:t>challenges</a:t>
            </a:r>
            <a:endParaRPr lang="en-US" dirty="0"/>
          </a:p>
        </p:txBody>
      </p:sp>
    </p:spTree>
    <p:extLst>
      <p:ext uri="{BB962C8B-B14F-4D97-AF65-F5344CB8AC3E}">
        <p14:creationId xmlns:p14="http://schemas.microsoft.com/office/powerpoint/2010/main" val="1484300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719072"/>
            <a:ext cx="8534400" cy="4986528"/>
          </a:xfrm>
        </p:spPr>
        <p:txBody>
          <a:bodyPr>
            <a:normAutofit fontScale="32500" lnSpcReduction="20000"/>
          </a:bodyPr>
          <a:lstStyle/>
          <a:p>
            <a:pPr marL="45720" indent="0">
              <a:buNone/>
            </a:pPr>
            <a:r>
              <a:rPr lang="en-US" sz="4600" dirty="0" smtClean="0"/>
              <a:t>1. Access - Roads</a:t>
            </a:r>
            <a:r>
              <a:rPr lang="en-US" sz="4600" dirty="0"/>
              <a:t>, Permitting willing landowners and </a:t>
            </a:r>
            <a:r>
              <a:rPr lang="en-US" sz="4600" dirty="0" smtClean="0"/>
              <a:t>leaseholder</a:t>
            </a:r>
          </a:p>
          <a:p>
            <a:pPr marL="45720" indent="0">
              <a:buNone/>
            </a:pPr>
            <a:r>
              <a:rPr lang="en-US" sz="4600" dirty="0" smtClean="0"/>
              <a:t>2</a:t>
            </a:r>
            <a:r>
              <a:rPr lang="en-US" sz="4600" dirty="0"/>
              <a:t>. </a:t>
            </a:r>
            <a:r>
              <a:rPr lang="en-US" sz="4600" dirty="0" smtClean="0"/>
              <a:t>Investment - regulatory </a:t>
            </a:r>
            <a:r>
              <a:rPr lang="en-US" sz="4600" dirty="0"/>
              <a:t>certainty, stable market, </a:t>
            </a:r>
            <a:r>
              <a:rPr lang="en-US" sz="4600" dirty="0" smtClean="0"/>
              <a:t>infrastructure, access to private capital </a:t>
            </a:r>
          </a:p>
          <a:p>
            <a:pPr marL="45720" indent="0">
              <a:buNone/>
            </a:pPr>
            <a:r>
              <a:rPr lang="en-US" sz="4600" dirty="0" smtClean="0"/>
              <a:t>3</a:t>
            </a:r>
            <a:r>
              <a:rPr lang="en-US" sz="4600" dirty="0"/>
              <a:t>. Ownership of </a:t>
            </a:r>
            <a:r>
              <a:rPr lang="en-US" sz="4600" dirty="0" smtClean="0"/>
              <a:t>data - incentives </a:t>
            </a:r>
            <a:r>
              <a:rPr lang="en-US" sz="4600" dirty="0"/>
              <a:t>business climate technical feasibility </a:t>
            </a:r>
            <a:endParaRPr lang="en-US" sz="4600" dirty="0" smtClean="0"/>
          </a:p>
          <a:p>
            <a:pPr marL="45720" indent="0">
              <a:buNone/>
            </a:pPr>
            <a:r>
              <a:rPr lang="en-US" sz="4600" dirty="0" smtClean="0"/>
              <a:t>4</a:t>
            </a:r>
            <a:r>
              <a:rPr lang="en-US" sz="4600" dirty="0"/>
              <a:t>. </a:t>
            </a:r>
            <a:r>
              <a:rPr lang="en-US" sz="4600" dirty="0" smtClean="0"/>
              <a:t>Permitting - Clear </a:t>
            </a:r>
            <a:r>
              <a:rPr lang="en-US" sz="4600" dirty="0"/>
              <a:t>&amp; Consistent Standards, Avoid Duplication, Public </a:t>
            </a:r>
            <a:r>
              <a:rPr lang="en-US" sz="4600" dirty="0" smtClean="0"/>
              <a:t>Acceptance, timelines, capacity to process permit applications</a:t>
            </a:r>
          </a:p>
          <a:p>
            <a:pPr marL="45720" indent="0">
              <a:buNone/>
            </a:pPr>
            <a:r>
              <a:rPr lang="en-US" sz="4600" dirty="0" smtClean="0"/>
              <a:t>5</a:t>
            </a:r>
            <a:r>
              <a:rPr lang="en-US" sz="4600" dirty="0"/>
              <a:t>. Market </a:t>
            </a:r>
            <a:r>
              <a:rPr lang="en-US" sz="4600" dirty="0" smtClean="0"/>
              <a:t>Conditions - incentives </a:t>
            </a:r>
            <a:r>
              <a:rPr lang="en-US" sz="4600" dirty="0"/>
              <a:t>create </a:t>
            </a:r>
            <a:r>
              <a:rPr lang="en-US" sz="4600" dirty="0" smtClean="0"/>
              <a:t>demand, attract and support private investment, market access for independent producers, compliance with federal regulations</a:t>
            </a:r>
          </a:p>
          <a:p>
            <a:pPr marL="45720" indent="0">
              <a:buNone/>
            </a:pPr>
            <a:r>
              <a:rPr lang="en-US" sz="4600" dirty="0" smtClean="0"/>
              <a:t>6</a:t>
            </a:r>
            <a:r>
              <a:rPr lang="en-US" sz="4600" dirty="0"/>
              <a:t>. </a:t>
            </a:r>
            <a:r>
              <a:rPr lang="en-US" sz="4600" dirty="0" smtClean="0"/>
              <a:t>Infrastructure - regulatory </a:t>
            </a:r>
            <a:r>
              <a:rPr lang="en-US" sz="4600" dirty="0"/>
              <a:t>certainty, potential state </a:t>
            </a:r>
            <a:r>
              <a:rPr lang="en-US" sz="4600" dirty="0" smtClean="0"/>
              <a:t>involvement</a:t>
            </a:r>
          </a:p>
          <a:p>
            <a:pPr marL="45720" indent="0">
              <a:buNone/>
            </a:pPr>
            <a:r>
              <a:rPr lang="en-US" sz="4600" dirty="0" smtClean="0"/>
              <a:t>7</a:t>
            </a:r>
            <a:r>
              <a:rPr lang="en-US" sz="4600" dirty="0"/>
              <a:t>. </a:t>
            </a:r>
            <a:r>
              <a:rPr lang="en-US" sz="4600" dirty="0" smtClean="0"/>
              <a:t>Railbelt - Operation/Governance</a:t>
            </a:r>
            <a:r>
              <a:rPr lang="en-US" sz="4600" dirty="0"/>
              <a:t>, balkanized, upgrades </a:t>
            </a:r>
            <a:r>
              <a:rPr lang="en-US" sz="4600" dirty="0" smtClean="0"/>
              <a:t>needed</a:t>
            </a:r>
          </a:p>
          <a:p>
            <a:pPr marL="45720" indent="0">
              <a:buNone/>
            </a:pPr>
            <a:r>
              <a:rPr lang="en-US" sz="4600" dirty="0" smtClean="0"/>
              <a:t>8</a:t>
            </a:r>
            <a:r>
              <a:rPr lang="en-US" sz="4600" dirty="0"/>
              <a:t>. </a:t>
            </a:r>
            <a:r>
              <a:rPr lang="en-US" sz="4600" dirty="0" smtClean="0"/>
              <a:t>Rural - Standalone</a:t>
            </a:r>
            <a:r>
              <a:rPr lang="en-US" sz="4600" dirty="0"/>
              <a:t>, redundancy, no regional grid, lack of economic </a:t>
            </a:r>
            <a:r>
              <a:rPr lang="en-US" sz="4600" dirty="0" smtClean="0"/>
              <a:t>development, balkanized</a:t>
            </a:r>
          </a:p>
          <a:p>
            <a:pPr marL="45720" indent="0">
              <a:buNone/>
            </a:pPr>
            <a:r>
              <a:rPr lang="en-US" sz="4600" dirty="0" smtClean="0"/>
              <a:t>9. </a:t>
            </a:r>
            <a:r>
              <a:rPr lang="en-US" sz="4600" dirty="0"/>
              <a:t>F</a:t>
            </a:r>
            <a:r>
              <a:rPr lang="en-US" sz="4600" dirty="0" smtClean="0"/>
              <a:t>ederal </a:t>
            </a:r>
            <a:r>
              <a:rPr lang="en-US" sz="4600" dirty="0"/>
              <a:t>land ownership, and restrictive federal land use policy.  (</a:t>
            </a:r>
            <a:r>
              <a:rPr lang="en-US" sz="4600" dirty="0" smtClean="0"/>
              <a:t>Ex:</a:t>
            </a:r>
            <a:r>
              <a:rPr lang="en-US" sz="4600" dirty="0"/>
              <a:t> </a:t>
            </a:r>
            <a:r>
              <a:rPr lang="en-US" sz="4600" dirty="0" err="1" smtClean="0"/>
              <a:t>Tongass</a:t>
            </a:r>
            <a:r>
              <a:rPr lang="en-US" sz="4600" dirty="0" smtClean="0"/>
              <a:t> </a:t>
            </a:r>
            <a:r>
              <a:rPr lang="en-US" sz="4600" dirty="0"/>
              <a:t>National Forest, Roadless Rule, etc.)</a:t>
            </a:r>
            <a:endParaRPr lang="en-US" sz="4600" dirty="0" smtClean="0"/>
          </a:p>
          <a:p>
            <a:pPr marL="45720" indent="0">
              <a:buNone/>
            </a:pPr>
            <a:r>
              <a:rPr lang="en-US" sz="4600" dirty="0" smtClean="0"/>
              <a:t>10. Natural Resource Development - need </a:t>
            </a:r>
            <a:r>
              <a:rPr lang="en-US" sz="4600" dirty="0"/>
              <a:t>affordable </a:t>
            </a:r>
            <a:r>
              <a:rPr lang="en-US" sz="4600" dirty="0" smtClean="0"/>
              <a:t>power, value-added development</a:t>
            </a:r>
          </a:p>
          <a:p>
            <a:pPr marL="45720" indent="0">
              <a:buNone/>
            </a:pPr>
            <a:endParaRPr lang="en-US" sz="4600" u="sng" dirty="0" smtClean="0"/>
          </a:p>
          <a:p>
            <a:pPr marL="45720" indent="0">
              <a:buNone/>
            </a:pPr>
            <a:r>
              <a:rPr lang="en-US" sz="4600" u="sng" dirty="0" smtClean="0"/>
              <a:t>Solutions</a:t>
            </a:r>
            <a:r>
              <a:rPr lang="en-US" sz="4600" u="sng" dirty="0"/>
              <a:t>:</a:t>
            </a:r>
            <a:endParaRPr lang="en-US" sz="4600" dirty="0"/>
          </a:p>
          <a:p>
            <a:pPr lvl="0"/>
            <a:r>
              <a:rPr lang="en-US" sz="4600" dirty="0"/>
              <a:t>Railbelt: Integrated operation/management, $900 million ($100-$200 annual savings) partnering, financing/ debt surcharge (from cost savings) </a:t>
            </a:r>
          </a:p>
          <a:p>
            <a:pPr lvl="0"/>
            <a:r>
              <a:rPr lang="en-US" sz="4600" dirty="0"/>
              <a:t>Rural: Micro-grids, renewables, </a:t>
            </a:r>
            <a:r>
              <a:rPr lang="en-US" sz="4600" dirty="0" smtClean="0"/>
              <a:t>open access to transmission</a:t>
            </a:r>
            <a:endParaRPr lang="en-US" sz="4600" dirty="0"/>
          </a:p>
          <a:p>
            <a:pPr lvl="0"/>
            <a:r>
              <a:rPr lang="en-US" sz="4600" dirty="0"/>
              <a:t>Extractive Industries: Partnering for rural energy renewables</a:t>
            </a:r>
          </a:p>
          <a:p>
            <a:pPr marL="45720" indent="0">
              <a:buNone/>
            </a:pPr>
            <a:endParaRPr lang="en-US" dirty="0"/>
          </a:p>
        </p:txBody>
      </p:sp>
      <p:sp>
        <p:nvSpPr>
          <p:cNvPr id="4" name="Title 3"/>
          <p:cNvSpPr>
            <a:spLocks noGrp="1"/>
          </p:cNvSpPr>
          <p:nvPr>
            <p:ph type="title"/>
          </p:nvPr>
        </p:nvSpPr>
        <p:spPr/>
        <p:txBody>
          <a:bodyPr/>
          <a:lstStyle/>
          <a:p>
            <a:r>
              <a:rPr lang="en-US" dirty="0" smtClean="0"/>
              <a:t>Production</a:t>
            </a:r>
            <a:endParaRPr lang="en-US" dirty="0"/>
          </a:p>
        </p:txBody>
      </p:sp>
    </p:spTree>
    <p:extLst>
      <p:ext uri="{BB962C8B-B14F-4D97-AF65-F5344CB8AC3E}">
        <p14:creationId xmlns:p14="http://schemas.microsoft.com/office/powerpoint/2010/main" val="2702963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8305800" cy="4834128"/>
          </a:xfrm>
        </p:spPr>
        <p:txBody>
          <a:bodyPr>
            <a:normAutofit fontScale="70000" lnSpcReduction="20000"/>
          </a:bodyPr>
          <a:lstStyle/>
          <a:p>
            <a:pPr lvl="0"/>
            <a:r>
              <a:rPr lang="en-US" dirty="0"/>
              <a:t>Security of supply</a:t>
            </a:r>
          </a:p>
          <a:p>
            <a:pPr lvl="0"/>
            <a:r>
              <a:rPr lang="en-US" dirty="0"/>
              <a:t>Cost (fuel &amp; </a:t>
            </a:r>
            <a:r>
              <a:rPr lang="en-US" dirty="0" smtClean="0"/>
              <a:t>capital/demand) </a:t>
            </a:r>
            <a:r>
              <a:rPr lang="en-US" dirty="0">
                <a:sym typeface="Wingdings"/>
              </a:rPr>
              <a:t></a:t>
            </a:r>
            <a:r>
              <a:rPr lang="en-US" dirty="0"/>
              <a:t> innovation, improve rates</a:t>
            </a:r>
          </a:p>
          <a:p>
            <a:pPr lvl="0"/>
            <a:r>
              <a:rPr lang="en-US" dirty="0"/>
              <a:t>Logistics </a:t>
            </a:r>
            <a:r>
              <a:rPr lang="en-US" dirty="0">
                <a:sym typeface="Wingdings"/>
              </a:rPr>
              <a:t></a:t>
            </a:r>
            <a:r>
              <a:rPr lang="en-US" dirty="0"/>
              <a:t> regional plan, locally </a:t>
            </a:r>
            <a:r>
              <a:rPr lang="en-US" dirty="0" smtClean="0"/>
              <a:t>sourced</a:t>
            </a:r>
          </a:p>
          <a:p>
            <a:pPr lvl="0"/>
            <a:r>
              <a:rPr lang="en-US" dirty="0" smtClean="0"/>
              <a:t>Economies of scale</a:t>
            </a:r>
            <a:endParaRPr lang="en-US" dirty="0"/>
          </a:p>
          <a:p>
            <a:pPr lvl="0"/>
            <a:r>
              <a:rPr lang="en-US" dirty="0"/>
              <a:t>Environmental impacts </a:t>
            </a:r>
            <a:r>
              <a:rPr lang="en-US" dirty="0">
                <a:sym typeface="Wingdings"/>
              </a:rPr>
              <a:t></a:t>
            </a:r>
            <a:r>
              <a:rPr lang="en-US" dirty="0"/>
              <a:t> fee’s incentives and rules</a:t>
            </a:r>
          </a:p>
          <a:p>
            <a:pPr lvl="0"/>
            <a:r>
              <a:rPr lang="en-US" dirty="0"/>
              <a:t>Dispatch and integration </a:t>
            </a:r>
            <a:r>
              <a:rPr lang="en-US" dirty="0">
                <a:sym typeface="Wingdings"/>
              </a:rPr>
              <a:t></a:t>
            </a:r>
            <a:r>
              <a:rPr lang="en-US" dirty="0"/>
              <a:t> technology, training, and transmission</a:t>
            </a:r>
          </a:p>
          <a:p>
            <a:pPr lvl="0"/>
            <a:r>
              <a:rPr lang="en-US" dirty="0"/>
              <a:t>Firm v. Variable </a:t>
            </a:r>
            <a:r>
              <a:rPr lang="en-US" dirty="0">
                <a:sym typeface="Wingdings"/>
              </a:rPr>
              <a:t></a:t>
            </a:r>
            <a:r>
              <a:rPr lang="en-US" dirty="0"/>
              <a:t> battery storage curtailment</a:t>
            </a:r>
          </a:p>
          <a:p>
            <a:pPr lvl="0"/>
            <a:r>
              <a:rPr lang="en-US" dirty="0"/>
              <a:t>Additional problems…</a:t>
            </a:r>
          </a:p>
          <a:p>
            <a:pPr lvl="1"/>
            <a:r>
              <a:rPr lang="en-US" dirty="0"/>
              <a:t>Storage</a:t>
            </a:r>
          </a:p>
          <a:p>
            <a:pPr lvl="1"/>
            <a:r>
              <a:rPr lang="en-US" dirty="0"/>
              <a:t>Technology</a:t>
            </a:r>
          </a:p>
          <a:p>
            <a:pPr lvl="1"/>
            <a:r>
              <a:rPr lang="en-US" dirty="0"/>
              <a:t>Aging Infrastructure</a:t>
            </a:r>
          </a:p>
          <a:p>
            <a:pPr lvl="1"/>
            <a:r>
              <a:rPr lang="en-US" dirty="0"/>
              <a:t>O &amp; M</a:t>
            </a:r>
          </a:p>
          <a:p>
            <a:pPr lvl="1"/>
            <a:r>
              <a:rPr lang="en-US" dirty="0"/>
              <a:t>System Operations &amp; Human </a:t>
            </a:r>
            <a:r>
              <a:rPr lang="en-US" dirty="0" smtClean="0"/>
              <a:t>Capital </a:t>
            </a:r>
            <a:endParaRPr lang="en-US" dirty="0"/>
          </a:p>
          <a:p>
            <a:pPr lvl="1"/>
            <a:r>
              <a:rPr lang="en-US" dirty="0" smtClean="0"/>
              <a:t>Permitting</a:t>
            </a:r>
          </a:p>
          <a:p>
            <a:pPr lvl="1"/>
            <a:r>
              <a:rPr lang="en-US" dirty="0" smtClean="0"/>
              <a:t>Financing and Access to Capital </a:t>
            </a:r>
          </a:p>
          <a:p>
            <a:pPr marL="365760" lvl="1" indent="0">
              <a:buNone/>
            </a:pPr>
            <a:endParaRPr lang="en-US" dirty="0"/>
          </a:p>
        </p:txBody>
      </p:sp>
      <p:sp>
        <p:nvSpPr>
          <p:cNvPr id="4" name="Title 3"/>
          <p:cNvSpPr>
            <a:spLocks noGrp="1"/>
          </p:cNvSpPr>
          <p:nvPr>
            <p:ph type="title"/>
          </p:nvPr>
        </p:nvSpPr>
        <p:spPr/>
        <p:txBody>
          <a:bodyPr/>
          <a:lstStyle/>
          <a:p>
            <a:r>
              <a:rPr lang="en-US" dirty="0" smtClean="0"/>
              <a:t>Generation</a:t>
            </a:r>
            <a:endParaRPr lang="en-US" dirty="0"/>
          </a:p>
        </p:txBody>
      </p:sp>
    </p:spTree>
    <p:extLst>
      <p:ext uri="{BB962C8B-B14F-4D97-AF65-F5344CB8AC3E}">
        <p14:creationId xmlns:p14="http://schemas.microsoft.com/office/powerpoint/2010/main" val="1208595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719072"/>
            <a:ext cx="8610600" cy="4986528"/>
          </a:xfrm>
        </p:spPr>
        <p:txBody>
          <a:bodyPr>
            <a:normAutofit fontScale="47500" lnSpcReduction="20000"/>
          </a:bodyPr>
          <a:lstStyle/>
          <a:p>
            <a:pPr marL="45720" lvl="0" indent="0">
              <a:buNone/>
            </a:pPr>
            <a:r>
              <a:rPr lang="en-US" sz="3400" dirty="0"/>
              <a:t>Anchor Tenants (potential users)</a:t>
            </a:r>
          </a:p>
          <a:p>
            <a:r>
              <a:rPr lang="en-US" dirty="0"/>
              <a:t>Solution: Private investment for public </a:t>
            </a:r>
            <a:r>
              <a:rPr lang="en-US" dirty="0" smtClean="0"/>
              <a:t>benefit and create economies of scale (natural resource development, value-added industries)</a:t>
            </a:r>
            <a:endParaRPr lang="en-US" dirty="0"/>
          </a:p>
          <a:p>
            <a:pPr marL="45720" lvl="0" indent="0">
              <a:buNone/>
            </a:pPr>
            <a:endParaRPr lang="en-US" dirty="0" smtClean="0"/>
          </a:p>
          <a:p>
            <a:pPr marL="45720" lvl="0" indent="0">
              <a:buNone/>
            </a:pPr>
            <a:r>
              <a:rPr lang="en-US" sz="3400" dirty="0" smtClean="0"/>
              <a:t>High </a:t>
            </a:r>
            <a:r>
              <a:rPr lang="en-US" sz="3400" dirty="0"/>
              <a:t>Contribution </a:t>
            </a:r>
            <a:r>
              <a:rPr lang="en-US" sz="3400" dirty="0" smtClean="0"/>
              <a:t>of renewables </a:t>
            </a:r>
            <a:r>
              <a:rPr lang="en-US" sz="3400" dirty="0"/>
              <a:t>on grids, unbalanced load</a:t>
            </a:r>
          </a:p>
          <a:p>
            <a:r>
              <a:rPr lang="en-US" dirty="0"/>
              <a:t>Solution: Centralized operation of stand-alone utilities (keep old tech for backup)</a:t>
            </a:r>
          </a:p>
          <a:p>
            <a:pPr marL="45720" lvl="0" indent="0">
              <a:buNone/>
            </a:pPr>
            <a:endParaRPr lang="en-US" dirty="0" smtClean="0"/>
          </a:p>
          <a:p>
            <a:pPr marL="45720" lvl="0" indent="0">
              <a:buNone/>
            </a:pPr>
            <a:r>
              <a:rPr lang="en-US" sz="3400" dirty="0" smtClean="0"/>
              <a:t>Regulatory </a:t>
            </a:r>
            <a:r>
              <a:rPr lang="en-US" sz="3400" dirty="0"/>
              <a:t>uncertainty &amp; lack of coordination</a:t>
            </a:r>
          </a:p>
          <a:p>
            <a:r>
              <a:rPr lang="en-US" dirty="0"/>
              <a:t>Solution: Streamline permitting process to bring mines on-line faster (single agency POC)</a:t>
            </a:r>
          </a:p>
          <a:p>
            <a:pPr marL="45720" lvl="0" indent="0">
              <a:buNone/>
            </a:pPr>
            <a:endParaRPr lang="en-US" dirty="0" smtClean="0"/>
          </a:p>
          <a:p>
            <a:pPr marL="45720" lvl="0" indent="0">
              <a:buNone/>
            </a:pPr>
            <a:r>
              <a:rPr lang="en-US" sz="3400" dirty="0" smtClean="0"/>
              <a:t>Lack </a:t>
            </a:r>
            <a:r>
              <a:rPr lang="en-US" sz="3400" dirty="0"/>
              <a:t>of infrastructure &amp; lack of connection (distance, geo)</a:t>
            </a:r>
          </a:p>
          <a:p>
            <a:r>
              <a:rPr lang="en-US" dirty="0"/>
              <a:t>Solution: Partner with other western states (PNWER, </a:t>
            </a:r>
            <a:r>
              <a:rPr lang="en-US" dirty="0" err="1"/>
              <a:t>legis</a:t>
            </a:r>
            <a:r>
              <a:rPr lang="en-US" dirty="0"/>
              <a:t>, admins</a:t>
            </a:r>
            <a:r>
              <a:rPr lang="en-US" dirty="0" smtClean="0"/>
              <a:t>), Connect to the North American grid where economically feasible (Yukon), Transition between utility grids within Alaska</a:t>
            </a:r>
            <a:endParaRPr lang="en-US" dirty="0"/>
          </a:p>
          <a:p>
            <a:pPr marL="45720" lvl="0" indent="0">
              <a:buNone/>
            </a:pPr>
            <a:endParaRPr lang="en-US" dirty="0" smtClean="0"/>
          </a:p>
          <a:p>
            <a:pPr marL="45720" lvl="0" indent="0">
              <a:buNone/>
            </a:pPr>
            <a:r>
              <a:rPr lang="en-US" sz="3400" dirty="0" smtClean="0"/>
              <a:t>Land </a:t>
            </a:r>
            <a:r>
              <a:rPr lang="en-US" sz="3400" dirty="0"/>
              <a:t>access restrictions</a:t>
            </a:r>
          </a:p>
          <a:p>
            <a:r>
              <a:rPr lang="en-US" dirty="0"/>
              <a:t>Solutions: Assert </a:t>
            </a:r>
            <a:r>
              <a:rPr lang="en-US" dirty="0" smtClean="0"/>
              <a:t>RS2477 </a:t>
            </a:r>
            <a:r>
              <a:rPr lang="en-US" dirty="0"/>
              <a:t>&amp; ANILCA, et al ROWs</a:t>
            </a:r>
          </a:p>
          <a:p>
            <a:pPr marL="45720" lvl="0" indent="0">
              <a:buNone/>
            </a:pPr>
            <a:endParaRPr lang="en-US" dirty="0" smtClean="0"/>
          </a:p>
          <a:p>
            <a:pPr marL="45720" lvl="0" indent="0">
              <a:buNone/>
            </a:pPr>
            <a:r>
              <a:rPr lang="en-US" sz="3400" dirty="0" smtClean="0"/>
              <a:t>No </a:t>
            </a:r>
            <a:r>
              <a:rPr lang="en-US" sz="3400" dirty="0"/>
              <a:t>renewable land use designation</a:t>
            </a:r>
          </a:p>
          <a:p>
            <a:r>
              <a:rPr lang="en-US" dirty="0"/>
              <a:t>Solution: virtual connections, evaluate on STWD </a:t>
            </a:r>
            <a:r>
              <a:rPr lang="en-US" dirty="0" smtClean="0"/>
              <a:t>basis, </a:t>
            </a:r>
            <a:r>
              <a:rPr lang="en-US" dirty="0"/>
              <a:t>No renewable Land Use Designation (LUD) within the </a:t>
            </a:r>
            <a:r>
              <a:rPr lang="en-US" dirty="0" err="1"/>
              <a:t>Tongass</a:t>
            </a:r>
            <a:r>
              <a:rPr lang="en-US" dirty="0"/>
              <a:t> National Forest, or </a:t>
            </a:r>
            <a:r>
              <a:rPr lang="en-US" dirty="0" err="1"/>
              <a:t>Tongass</a:t>
            </a:r>
            <a:r>
              <a:rPr lang="en-US" dirty="0"/>
              <a:t> Land Management Plan (TLMP)</a:t>
            </a:r>
          </a:p>
          <a:p>
            <a:pPr marL="45720" lvl="0" indent="0">
              <a:buNone/>
            </a:pPr>
            <a:endParaRPr lang="en-US" dirty="0" smtClean="0"/>
          </a:p>
          <a:p>
            <a:pPr marL="45720" lvl="0" indent="0">
              <a:buNone/>
            </a:pPr>
            <a:r>
              <a:rPr lang="en-US" sz="3400" dirty="0" smtClean="0"/>
              <a:t>Competing </a:t>
            </a:r>
            <a:r>
              <a:rPr lang="en-US" sz="3400" dirty="0"/>
              <a:t>Projects</a:t>
            </a:r>
          </a:p>
          <a:p>
            <a:r>
              <a:rPr lang="en-US" dirty="0"/>
              <a:t>Solution: create big picture strategy that includes villages</a:t>
            </a:r>
          </a:p>
          <a:p>
            <a:pPr marL="45720" indent="0">
              <a:buNone/>
            </a:pPr>
            <a:endParaRPr lang="en-US" dirty="0"/>
          </a:p>
        </p:txBody>
      </p:sp>
      <p:sp>
        <p:nvSpPr>
          <p:cNvPr id="4" name="Title 3"/>
          <p:cNvSpPr>
            <a:spLocks noGrp="1"/>
          </p:cNvSpPr>
          <p:nvPr>
            <p:ph type="title"/>
          </p:nvPr>
        </p:nvSpPr>
        <p:spPr/>
        <p:txBody>
          <a:bodyPr/>
          <a:lstStyle/>
          <a:p>
            <a:r>
              <a:rPr lang="en-US" dirty="0" smtClean="0"/>
              <a:t>Distribution/transmission</a:t>
            </a:r>
            <a:endParaRPr lang="en-US" dirty="0"/>
          </a:p>
        </p:txBody>
      </p:sp>
    </p:spTree>
    <p:extLst>
      <p:ext uri="{BB962C8B-B14F-4D97-AF65-F5344CB8AC3E}">
        <p14:creationId xmlns:p14="http://schemas.microsoft.com/office/powerpoint/2010/main" val="1819339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8305800" cy="4681728"/>
          </a:xfrm>
        </p:spPr>
        <p:txBody>
          <a:bodyPr>
            <a:normAutofit fontScale="55000" lnSpcReduction="20000"/>
          </a:bodyPr>
          <a:lstStyle/>
          <a:p>
            <a:pPr marL="45720" indent="0">
              <a:buNone/>
            </a:pPr>
            <a:r>
              <a:rPr lang="en-US" dirty="0" smtClean="0"/>
              <a:t>NO </a:t>
            </a:r>
            <a:r>
              <a:rPr lang="en-US" dirty="0"/>
              <a:t>ONE has used the AHFC public building loan fund</a:t>
            </a:r>
            <a:r>
              <a:rPr lang="en-US" dirty="0" smtClean="0"/>
              <a:t>.</a:t>
            </a:r>
          </a:p>
          <a:p>
            <a:pPr marL="45720" indent="0">
              <a:buNone/>
            </a:pPr>
            <a:r>
              <a:rPr lang="en-US" dirty="0" smtClean="0"/>
              <a:t>•</a:t>
            </a:r>
            <a:r>
              <a:rPr lang="en-US" dirty="0"/>
              <a:t>Solution: administrative leadership </a:t>
            </a:r>
            <a:r>
              <a:rPr lang="en-US" dirty="0">
                <a:sym typeface="Wingdings"/>
              </a:rPr>
              <a:t></a:t>
            </a:r>
            <a:r>
              <a:rPr lang="en-US" dirty="0"/>
              <a:t> make the department heads figure this out (district </a:t>
            </a:r>
            <a:r>
              <a:rPr lang="en-US" dirty="0" err="1"/>
              <a:t>admn</a:t>
            </a:r>
            <a:r>
              <a:rPr lang="en-US" dirty="0"/>
              <a:t>. People). As well as educating decision makers (school boards) about the benefits of applying for </a:t>
            </a:r>
            <a:r>
              <a:rPr lang="en-US" dirty="0" smtClean="0"/>
              <a:t>loans</a:t>
            </a:r>
          </a:p>
          <a:p>
            <a:pPr marL="45720" indent="0">
              <a:buNone/>
            </a:pPr>
            <a:r>
              <a:rPr lang="en-US" dirty="0"/>
              <a:t> </a:t>
            </a:r>
          </a:p>
          <a:p>
            <a:pPr marL="45720" indent="0">
              <a:buNone/>
            </a:pPr>
            <a:r>
              <a:rPr lang="en-US" dirty="0" smtClean="0"/>
              <a:t>Need </a:t>
            </a:r>
            <a:r>
              <a:rPr lang="en-US" dirty="0"/>
              <a:t>low interest rates on loan programs for commercial buildings to become more energy efficient</a:t>
            </a:r>
          </a:p>
          <a:p>
            <a:pPr marL="45720" indent="0">
              <a:buNone/>
            </a:pPr>
            <a:r>
              <a:rPr lang="en-US" dirty="0" smtClean="0"/>
              <a:t>•</a:t>
            </a:r>
            <a:r>
              <a:rPr lang="en-US" dirty="0"/>
              <a:t>Solution: AHFC add this to their efforts</a:t>
            </a:r>
          </a:p>
          <a:p>
            <a:pPr marL="45720" indent="0">
              <a:buNone/>
            </a:pPr>
            <a:r>
              <a:rPr lang="en-US" dirty="0"/>
              <a:t> </a:t>
            </a:r>
          </a:p>
          <a:p>
            <a:pPr marL="45720" indent="0">
              <a:buNone/>
            </a:pPr>
            <a:r>
              <a:rPr lang="en-US" dirty="0" smtClean="0"/>
              <a:t>New </a:t>
            </a:r>
            <a:r>
              <a:rPr lang="en-US" dirty="0"/>
              <a:t>methods for funding energy efficiency needs </a:t>
            </a:r>
          </a:p>
          <a:p>
            <a:pPr marL="45720" indent="0">
              <a:buNone/>
            </a:pPr>
            <a:r>
              <a:rPr lang="en-US" dirty="0" smtClean="0"/>
              <a:t>•</a:t>
            </a:r>
            <a:r>
              <a:rPr lang="en-US" dirty="0"/>
              <a:t>Solution: Implement PACE, which 29 other states are currently doing.</a:t>
            </a:r>
          </a:p>
          <a:p>
            <a:pPr marL="45720" indent="0">
              <a:buNone/>
            </a:pPr>
            <a:endParaRPr lang="en-US" dirty="0"/>
          </a:p>
          <a:p>
            <a:pPr marL="45720" indent="0">
              <a:buNone/>
            </a:pPr>
            <a:r>
              <a:rPr lang="en-US" u="sng" dirty="0"/>
              <a:t>Expand Opportunities:</a:t>
            </a:r>
            <a:endParaRPr lang="en-US" dirty="0"/>
          </a:p>
          <a:p>
            <a:pPr marL="45720" indent="0">
              <a:buNone/>
            </a:pPr>
            <a:r>
              <a:rPr lang="en-US" dirty="0" smtClean="0"/>
              <a:t>•Recruit and Support </a:t>
            </a:r>
            <a:r>
              <a:rPr lang="en-US" dirty="0"/>
              <a:t>Energy Intensive </a:t>
            </a:r>
            <a:r>
              <a:rPr lang="en-US" dirty="0" smtClean="0"/>
              <a:t>Industries (e.g., mining, data centers)</a:t>
            </a:r>
          </a:p>
          <a:p>
            <a:pPr marL="45720" indent="0">
              <a:buNone/>
            </a:pPr>
            <a:r>
              <a:rPr lang="en-US" dirty="0" smtClean="0"/>
              <a:t>   –Or </a:t>
            </a:r>
            <a:r>
              <a:rPr lang="en-US" dirty="0"/>
              <a:t>small-scale e.g. local food processing in a village; opportunity to interconnect</a:t>
            </a:r>
          </a:p>
          <a:p>
            <a:pPr marL="45720" indent="0">
              <a:buNone/>
            </a:pPr>
            <a:endParaRPr lang="en-US" dirty="0" smtClean="0"/>
          </a:p>
          <a:p>
            <a:pPr marL="45720" indent="0">
              <a:buNone/>
            </a:pPr>
            <a:r>
              <a:rPr lang="en-US" dirty="0" smtClean="0"/>
              <a:t>•Better </a:t>
            </a:r>
            <a:r>
              <a:rPr lang="en-US" dirty="0"/>
              <a:t>Management</a:t>
            </a:r>
          </a:p>
          <a:p>
            <a:pPr marL="45720" indent="0">
              <a:buNone/>
            </a:pPr>
            <a:r>
              <a:rPr lang="en-US" dirty="0"/>
              <a:t> </a:t>
            </a:r>
            <a:r>
              <a:rPr lang="en-US" dirty="0" smtClean="0"/>
              <a:t>  –</a:t>
            </a:r>
            <a:r>
              <a:rPr lang="en-US" dirty="0"/>
              <a:t>Need strong infrastructure grid, equal access, RCA regulatory environment ensuring equal access to transmission</a:t>
            </a:r>
          </a:p>
        </p:txBody>
      </p:sp>
      <p:sp>
        <p:nvSpPr>
          <p:cNvPr id="4" name="Title 3"/>
          <p:cNvSpPr>
            <a:spLocks noGrp="1"/>
          </p:cNvSpPr>
          <p:nvPr>
            <p:ph type="title"/>
          </p:nvPr>
        </p:nvSpPr>
        <p:spPr/>
        <p:txBody>
          <a:bodyPr/>
          <a:lstStyle/>
          <a:p>
            <a:r>
              <a:rPr lang="en-US" dirty="0" smtClean="0"/>
              <a:t>Utilization</a:t>
            </a:r>
            <a:endParaRPr lang="en-US" dirty="0"/>
          </a:p>
        </p:txBody>
      </p:sp>
    </p:spTree>
    <p:extLst>
      <p:ext uri="{BB962C8B-B14F-4D97-AF65-F5344CB8AC3E}">
        <p14:creationId xmlns:p14="http://schemas.microsoft.com/office/powerpoint/2010/main" val="2099146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r>
              <a:rPr lang="en-US" dirty="0" smtClean="0"/>
              <a:t>Establish an Energy Policy</a:t>
            </a:r>
          </a:p>
          <a:p>
            <a:pPr marL="502920" indent="-457200">
              <a:buFont typeface="+mj-lt"/>
              <a:buAutoNum type="arabicPeriod"/>
            </a:pPr>
            <a:r>
              <a:rPr lang="en-US" dirty="0" smtClean="0"/>
              <a:t>Develop Strategic Goals</a:t>
            </a:r>
          </a:p>
          <a:p>
            <a:pPr marL="502920" indent="-457200">
              <a:buFont typeface="+mj-lt"/>
              <a:buAutoNum type="arabicPeriod"/>
            </a:pPr>
            <a:r>
              <a:rPr lang="en-US" dirty="0" smtClean="0"/>
              <a:t>Adopt a plan to achieve the goals</a:t>
            </a:r>
          </a:p>
          <a:p>
            <a:pPr marL="502920" indent="-457200">
              <a:buFont typeface="+mj-lt"/>
              <a:buAutoNum type="arabicPeriod"/>
            </a:pPr>
            <a:r>
              <a:rPr lang="en-US" dirty="0" smtClean="0"/>
              <a:t>Implement programs and projects consistent with the goals</a:t>
            </a:r>
          </a:p>
          <a:p>
            <a:endParaRPr lang="en-US" dirty="0"/>
          </a:p>
          <a:p>
            <a:r>
              <a:rPr lang="en-US" dirty="0" smtClean="0"/>
              <a:t>Steps 2-4 are the current problem statement</a:t>
            </a:r>
          </a:p>
          <a:p>
            <a:pPr lvl="1"/>
            <a:r>
              <a:rPr lang="en-US" dirty="0" smtClean="0"/>
              <a:t>To what extent is Alaska achieving affordability, ensuring project efficacy and stable funding for projects in the long-term, while practicing fiscal constraint?</a:t>
            </a:r>
            <a:endParaRPr lang="en-US" dirty="0"/>
          </a:p>
        </p:txBody>
      </p:sp>
      <p:sp>
        <p:nvSpPr>
          <p:cNvPr id="3" name="Title 2"/>
          <p:cNvSpPr>
            <a:spLocks noGrp="1"/>
          </p:cNvSpPr>
          <p:nvPr>
            <p:ph type="title"/>
          </p:nvPr>
        </p:nvSpPr>
        <p:spPr/>
        <p:txBody>
          <a:bodyPr/>
          <a:lstStyle/>
          <a:p>
            <a:r>
              <a:rPr lang="en-US" dirty="0" smtClean="0"/>
              <a:t>2010 Plan</a:t>
            </a:r>
            <a:endParaRPr lang="en-US" dirty="0"/>
          </a:p>
        </p:txBody>
      </p:sp>
    </p:spTree>
    <p:extLst>
      <p:ext uri="{BB962C8B-B14F-4D97-AF65-F5344CB8AC3E}">
        <p14:creationId xmlns:p14="http://schemas.microsoft.com/office/powerpoint/2010/main" val="3314192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1"/>
                </a:solidFill>
              </a:rPr>
              <a:t>The State of Alaska recognizes that the state's economic prosperity is dependent on available, reliable, and affordable residential, commercial, and industrial energy to supply the state's electric, heating, and transportation needs. </a:t>
            </a:r>
          </a:p>
          <a:p>
            <a:endParaRPr lang="en-US" dirty="0">
              <a:solidFill>
                <a:schemeClr val="tx1"/>
              </a:solidFill>
            </a:endParaRPr>
          </a:p>
          <a:p>
            <a:r>
              <a:rPr lang="en-US" dirty="0">
                <a:solidFill>
                  <a:schemeClr val="tx1"/>
                </a:solidFill>
              </a:rPr>
              <a:t>The state also recognizes that worldwide supply and demand for fossil fuels and concerns about global climate change will affect the price of fossil fuels consumed by Alaskans and exported from the state to other markets. </a:t>
            </a:r>
          </a:p>
          <a:p>
            <a:endParaRPr lang="en-US" dirty="0">
              <a:solidFill>
                <a:schemeClr val="tx1"/>
              </a:solidFill>
            </a:endParaRPr>
          </a:p>
          <a:p>
            <a:r>
              <a:rPr lang="en-US" dirty="0">
                <a:solidFill>
                  <a:schemeClr val="tx1"/>
                </a:solidFill>
              </a:rPr>
              <a:t>In establishing a state energy policy, the state further recognizes the immense diversity of the state's geography, cultures, and resource availability. </a:t>
            </a:r>
          </a:p>
          <a:p>
            <a:endParaRPr lang="en-US" dirty="0"/>
          </a:p>
        </p:txBody>
      </p:sp>
      <p:sp>
        <p:nvSpPr>
          <p:cNvPr id="3" name="Title 2"/>
          <p:cNvSpPr>
            <a:spLocks noGrp="1"/>
          </p:cNvSpPr>
          <p:nvPr>
            <p:ph type="title"/>
          </p:nvPr>
        </p:nvSpPr>
        <p:spPr/>
        <p:txBody>
          <a:bodyPr/>
          <a:lstStyle/>
          <a:p>
            <a:r>
              <a:rPr lang="en-US" dirty="0">
                <a:solidFill>
                  <a:srgbClr val="FFFFFF"/>
                </a:solidFill>
              </a:rPr>
              <a:t>Declaration of state energy </a:t>
            </a:r>
            <a:r>
              <a:rPr lang="en-US" dirty="0" smtClean="0">
                <a:solidFill>
                  <a:srgbClr val="FFFFFF"/>
                </a:solidFill>
              </a:rPr>
              <a:t>policy</a:t>
            </a:r>
            <a:r>
              <a:rPr lang="en-US" dirty="0">
                <a:solidFill>
                  <a:srgbClr val="FFFFFF"/>
                </a:solidFill>
              </a:rPr>
              <a:t/>
            </a:r>
            <a:br>
              <a:rPr lang="en-US" dirty="0">
                <a:solidFill>
                  <a:srgbClr val="FFFFFF"/>
                </a:solidFill>
              </a:rPr>
            </a:br>
            <a:r>
              <a:rPr lang="en-US" dirty="0">
                <a:solidFill>
                  <a:srgbClr val="FFFFFF"/>
                </a:solidFill>
              </a:rPr>
              <a:t>AS 44.99.115</a:t>
            </a:r>
            <a:endParaRPr lang="en-US" dirty="0"/>
          </a:p>
        </p:txBody>
      </p:sp>
    </p:spTree>
    <p:extLst>
      <p:ext uri="{BB962C8B-B14F-4D97-AF65-F5344CB8AC3E}">
        <p14:creationId xmlns:p14="http://schemas.microsoft.com/office/powerpoint/2010/main" val="224751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endParaRPr lang="en-US" sz="2800" dirty="0" smtClean="0"/>
          </a:p>
          <a:p>
            <a:pPr marL="45720" indent="0" algn="ctr">
              <a:buNone/>
            </a:pPr>
            <a:r>
              <a:rPr lang="en-US" sz="2800" dirty="0" smtClean="0"/>
              <a:t>To inform public policy and cultivate an engaged citizenry, consistent with our focus on the North and belief that commonly-owned resources should be managed and developed for community and individual prosperity.</a:t>
            </a:r>
            <a:endParaRPr lang="en-US" sz="2800" dirty="0"/>
          </a:p>
        </p:txBody>
      </p:sp>
      <p:sp>
        <p:nvSpPr>
          <p:cNvPr id="3" name="Title 2"/>
          <p:cNvSpPr>
            <a:spLocks noGrp="1"/>
          </p:cNvSpPr>
          <p:nvPr>
            <p:ph type="title"/>
          </p:nvPr>
        </p:nvSpPr>
        <p:spPr/>
        <p:txBody>
          <a:bodyPr/>
          <a:lstStyle/>
          <a:p>
            <a:r>
              <a:rPr lang="en-US" dirty="0" smtClean="0"/>
              <a:t>Mission</a:t>
            </a:r>
            <a:endParaRPr lang="en-US" dirty="0"/>
          </a:p>
        </p:txBody>
      </p:sp>
    </p:spTree>
    <p:extLst>
      <p:ext uri="{BB962C8B-B14F-4D97-AF65-F5344CB8AC3E}">
        <p14:creationId xmlns:p14="http://schemas.microsoft.com/office/powerpoint/2010/main" val="1571172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A8D9AD5-F248-4919-864A-CFD76CC027D6}" type="slidenum">
              <a:rPr lang="en-US" sz="2000" b="1" smtClean="0"/>
              <a:pPr/>
              <a:t>20</a:t>
            </a:fld>
            <a:endParaRPr lang="en-US" sz="2000" b="1" dirty="0"/>
          </a:p>
        </p:txBody>
      </p:sp>
      <p:sp>
        <p:nvSpPr>
          <p:cNvPr id="3" name="Title 2"/>
          <p:cNvSpPr>
            <a:spLocks noGrp="1"/>
          </p:cNvSpPr>
          <p:nvPr>
            <p:ph type="title"/>
          </p:nvPr>
        </p:nvSpPr>
        <p:spPr>
          <a:xfrm>
            <a:off x="609600" y="324857"/>
            <a:ext cx="7848600" cy="862203"/>
          </a:xfrm>
        </p:spPr>
        <p:txBody>
          <a:bodyPr>
            <a:normAutofit fontScale="90000"/>
          </a:bodyPr>
          <a:lstStyle/>
          <a:p>
            <a:r>
              <a:rPr lang="en-US" dirty="0" smtClean="0"/>
              <a:t>Diversifying Alaska’s </a:t>
            </a:r>
            <a:br>
              <a:rPr lang="en-US" dirty="0" smtClean="0"/>
            </a:br>
            <a:r>
              <a:rPr lang="en-US" dirty="0" smtClean="0"/>
              <a:t>Energy Portfolio</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832966367"/>
              </p:ext>
            </p:extLst>
          </p:nvPr>
        </p:nvGraphicFramePr>
        <p:xfrm>
          <a:off x="228600" y="2081925"/>
          <a:ext cx="4211287" cy="4141949"/>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808" r="19408"/>
          <a:stretch/>
        </p:blipFill>
        <p:spPr bwMode="auto">
          <a:xfrm>
            <a:off x="5228112" y="2667000"/>
            <a:ext cx="33062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66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Policy Sweet Spot</a:t>
            </a:r>
          </a:p>
        </p:txBody>
      </p:sp>
      <p:cxnSp>
        <p:nvCxnSpPr>
          <p:cNvPr id="6" name="Straight Connector 5"/>
          <p:cNvCxnSpPr/>
          <p:nvPr/>
        </p:nvCxnSpPr>
        <p:spPr>
          <a:xfrm>
            <a:off x="1378929" y="3733800"/>
            <a:ext cx="6877218" cy="8225"/>
          </a:xfrm>
          <a:prstGeom prst="line">
            <a:avLst/>
          </a:prstGeom>
          <a:ln w="88900">
            <a:headEnd type="arrow"/>
            <a:tailEnd type="arrow"/>
          </a:ln>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331178" y="4191000"/>
            <a:ext cx="2488221" cy="1569660"/>
          </a:xfrm>
          <a:prstGeom prst="rect">
            <a:avLst/>
          </a:prstGeom>
          <a:noFill/>
        </p:spPr>
        <p:txBody>
          <a:bodyPr wrap="square" rtlCol="0">
            <a:spAutoFit/>
          </a:bodyPr>
          <a:lstStyle/>
          <a:p>
            <a:pPr algn="ctr"/>
            <a:r>
              <a:rPr lang="en-US" sz="4800" dirty="0" smtClean="0">
                <a:solidFill>
                  <a:schemeClr val="accent1"/>
                </a:solidFill>
              </a:rPr>
              <a:t>Less Complex</a:t>
            </a:r>
            <a:endParaRPr lang="en-US" sz="4800" dirty="0">
              <a:solidFill>
                <a:schemeClr val="accent1"/>
              </a:solidFill>
            </a:endParaRPr>
          </a:p>
        </p:txBody>
      </p:sp>
      <p:sp>
        <p:nvSpPr>
          <p:cNvPr id="8" name="TextBox 7"/>
          <p:cNvSpPr txBox="1"/>
          <p:nvPr/>
        </p:nvSpPr>
        <p:spPr>
          <a:xfrm>
            <a:off x="6096000" y="4191000"/>
            <a:ext cx="2600325" cy="1569660"/>
          </a:xfrm>
          <a:prstGeom prst="rect">
            <a:avLst/>
          </a:prstGeom>
          <a:noFill/>
        </p:spPr>
        <p:txBody>
          <a:bodyPr wrap="square" rtlCol="0">
            <a:spAutoFit/>
          </a:bodyPr>
          <a:lstStyle/>
          <a:p>
            <a:pPr algn="ctr"/>
            <a:r>
              <a:rPr lang="en-US" sz="4800" dirty="0" smtClean="0">
                <a:solidFill>
                  <a:schemeClr val="accent1"/>
                </a:solidFill>
              </a:rPr>
              <a:t>More Complex</a:t>
            </a:r>
            <a:endParaRPr lang="en-US" sz="4800" dirty="0">
              <a:solidFill>
                <a:schemeClr val="accent1"/>
              </a:solidFill>
            </a:endParaRPr>
          </a:p>
        </p:txBody>
      </p:sp>
      <p:sp>
        <p:nvSpPr>
          <p:cNvPr id="9" name="Oval 8"/>
          <p:cNvSpPr/>
          <p:nvPr/>
        </p:nvSpPr>
        <p:spPr>
          <a:xfrm>
            <a:off x="3581400" y="2743200"/>
            <a:ext cx="2000250" cy="2133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804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fontScale="92500" lnSpcReduction="20000"/>
          </a:bodyPr>
          <a:lstStyle/>
          <a:p>
            <a:pPr lvl="0"/>
            <a:r>
              <a:rPr lang="en-US" dirty="0" smtClean="0"/>
              <a:t>Certainty</a:t>
            </a:r>
            <a:endParaRPr lang="en-US" dirty="0"/>
          </a:p>
          <a:p>
            <a:pPr lvl="1"/>
            <a:r>
              <a:rPr lang="en-US" dirty="0" smtClean="0"/>
              <a:t>Longevity</a:t>
            </a:r>
            <a:endParaRPr lang="en-US" dirty="0"/>
          </a:p>
          <a:p>
            <a:pPr lvl="1"/>
            <a:r>
              <a:rPr lang="en-US" dirty="0" smtClean="0"/>
              <a:t>Regulatory and fiscal environment</a:t>
            </a:r>
            <a:endParaRPr lang="en-US" dirty="0"/>
          </a:p>
          <a:p>
            <a:pPr lvl="0"/>
            <a:r>
              <a:rPr lang="en-US" dirty="0"/>
              <a:t>Empower the market (and individuals)</a:t>
            </a:r>
          </a:p>
          <a:p>
            <a:pPr lvl="1"/>
            <a:r>
              <a:rPr lang="en-US" dirty="0"/>
              <a:t>Open access—let market forces work</a:t>
            </a:r>
          </a:p>
          <a:p>
            <a:pPr lvl="0"/>
            <a:r>
              <a:rPr lang="en-US" dirty="0" smtClean="0"/>
              <a:t>Vision/Mission </a:t>
            </a:r>
            <a:r>
              <a:rPr lang="en-US" dirty="0"/>
              <a:t>statement</a:t>
            </a:r>
          </a:p>
          <a:p>
            <a:pPr lvl="1"/>
            <a:r>
              <a:rPr lang="en-US" dirty="0"/>
              <a:t>Clearly articulated vision leading to broad support</a:t>
            </a:r>
          </a:p>
          <a:p>
            <a:pPr lvl="1"/>
            <a:r>
              <a:rPr lang="en-US" dirty="0"/>
              <a:t>Energy independence equals low-cost power</a:t>
            </a:r>
          </a:p>
          <a:p>
            <a:pPr lvl="1"/>
            <a:r>
              <a:rPr lang="en-US" dirty="0"/>
              <a:t>Goal of consumer benefit</a:t>
            </a:r>
          </a:p>
          <a:p>
            <a:pPr lvl="1"/>
            <a:r>
              <a:rPr lang="en-US" dirty="0"/>
              <a:t>Ancillary </a:t>
            </a:r>
            <a:r>
              <a:rPr lang="en-US" dirty="0" smtClean="0"/>
              <a:t>benefits - Energy security and Jobs</a:t>
            </a:r>
            <a:endParaRPr lang="en-US" dirty="0"/>
          </a:p>
          <a:p>
            <a:pPr lvl="0"/>
            <a:r>
              <a:rPr lang="en-US" dirty="0"/>
              <a:t>Other</a:t>
            </a:r>
          </a:p>
          <a:p>
            <a:pPr lvl="1"/>
            <a:r>
              <a:rPr lang="en-US" dirty="0"/>
              <a:t>Broad statewide support because it is a common problem</a:t>
            </a:r>
          </a:p>
          <a:p>
            <a:pPr lvl="1"/>
            <a:r>
              <a:rPr lang="en-US" dirty="0"/>
              <a:t>Equalize costs between urban and rural</a:t>
            </a:r>
          </a:p>
          <a:p>
            <a:pPr lvl="1"/>
            <a:r>
              <a:rPr lang="en-US" dirty="0" smtClean="0"/>
              <a:t>Leadership</a:t>
            </a:r>
            <a:endParaRPr lang="en-US" dirty="0"/>
          </a:p>
          <a:p>
            <a:pPr lvl="1"/>
            <a:r>
              <a:rPr lang="en-US" dirty="0" smtClean="0"/>
              <a:t>Federal, state, and private </a:t>
            </a:r>
            <a:r>
              <a:rPr lang="en-US" dirty="0"/>
              <a:t>investment </a:t>
            </a:r>
            <a:endParaRPr lang="en-US" dirty="0" smtClean="0"/>
          </a:p>
          <a:p>
            <a:pPr lvl="1"/>
            <a:r>
              <a:rPr lang="en-US" dirty="0" smtClean="0"/>
              <a:t>Legislative </a:t>
            </a:r>
            <a:r>
              <a:rPr lang="en-US" dirty="0"/>
              <a:t>champion</a:t>
            </a:r>
          </a:p>
          <a:p>
            <a:pPr lvl="1"/>
            <a:r>
              <a:rPr lang="en-US" dirty="0" smtClean="0"/>
              <a:t>Local </a:t>
            </a:r>
            <a:r>
              <a:rPr lang="en-US" dirty="0"/>
              <a:t>entity adaptive (no restrictive policy)</a:t>
            </a:r>
          </a:p>
          <a:p>
            <a:pPr lvl="1"/>
            <a:r>
              <a:rPr lang="en-US" dirty="0" smtClean="0"/>
              <a:t>Goal-oriented</a:t>
            </a:r>
            <a:r>
              <a:rPr lang="en-US" dirty="0"/>
              <a:t> </a:t>
            </a:r>
            <a:r>
              <a:rPr lang="en-US" dirty="0" smtClean="0"/>
              <a:t>and Reality-based</a:t>
            </a:r>
            <a:endParaRPr lang="en-US" dirty="0"/>
          </a:p>
          <a:p>
            <a:endParaRPr lang="en-US" dirty="0"/>
          </a:p>
        </p:txBody>
      </p:sp>
      <p:sp>
        <p:nvSpPr>
          <p:cNvPr id="3" name="Title 2"/>
          <p:cNvSpPr>
            <a:spLocks noGrp="1"/>
          </p:cNvSpPr>
          <p:nvPr>
            <p:ph type="title"/>
          </p:nvPr>
        </p:nvSpPr>
        <p:spPr/>
        <p:txBody>
          <a:bodyPr/>
          <a:lstStyle/>
          <a:p>
            <a:r>
              <a:rPr lang="en-US" dirty="0" smtClean="0"/>
              <a:t>Case Study analysis - Policy</a:t>
            </a:r>
            <a:endParaRPr lang="en-US" dirty="0"/>
          </a:p>
        </p:txBody>
      </p:sp>
    </p:spTree>
    <p:extLst>
      <p:ext uri="{BB962C8B-B14F-4D97-AF65-F5344CB8AC3E}">
        <p14:creationId xmlns:p14="http://schemas.microsoft.com/office/powerpoint/2010/main" val="2686626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normAutofit fontScale="85000" lnSpcReduction="10000"/>
          </a:bodyPr>
          <a:lstStyle/>
          <a:p>
            <a:pPr lvl="0"/>
            <a:r>
              <a:rPr lang="en-US" dirty="0"/>
              <a:t>Get ‘</a:t>
            </a:r>
            <a:r>
              <a:rPr lang="en-US" dirty="0" err="1"/>
              <a:t>er</a:t>
            </a:r>
            <a:r>
              <a:rPr lang="en-US" dirty="0"/>
              <a:t> done! (Infrastructure)</a:t>
            </a:r>
          </a:p>
          <a:p>
            <a:pPr lvl="1"/>
            <a:r>
              <a:rPr lang="en-US" dirty="0"/>
              <a:t>Build for industry first...and the rest will follow</a:t>
            </a:r>
          </a:p>
          <a:p>
            <a:pPr lvl="1"/>
            <a:r>
              <a:rPr lang="en-US" dirty="0"/>
              <a:t>Grid infrastructure</a:t>
            </a:r>
          </a:p>
          <a:p>
            <a:pPr lvl="1"/>
            <a:r>
              <a:rPr lang="en-US" dirty="0"/>
              <a:t>Could have incentivized utilities to invest, and create efficiencies</a:t>
            </a:r>
          </a:p>
          <a:p>
            <a:pPr lvl="1"/>
            <a:r>
              <a:rPr lang="en-US" dirty="0"/>
              <a:t>Emphasis on construction (not studies)</a:t>
            </a:r>
          </a:p>
          <a:p>
            <a:pPr lvl="0"/>
            <a:r>
              <a:rPr lang="en-US" dirty="0" smtClean="0"/>
              <a:t>Consensus</a:t>
            </a:r>
            <a:endParaRPr lang="en-US" dirty="0"/>
          </a:p>
          <a:p>
            <a:pPr lvl="1"/>
            <a:r>
              <a:rPr lang="en-US" dirty="0"/>
              <a:t>Spreading money around the state</a:t>
            </a:r>
          </a:p>
          <a:p>
            <a:pPr lvl="1"/>
            <a:r>
              <a:rPr lang="en-US" dirty="0"/>
              <a:t>Agreement among players</a:t>
            </a:r>
          </a:p>
          <a:p>
            <a:pPr lvl="1"/>
            <a:r>
              <a:rPr lang="en-US" dirty="0"/>
              <a:t>Positive change in land ownership (private</a:t>
            </a:r>
            <a:r>
              <a:rPr lang="en-US" dirty="0" smtClean="0"/>
              <a:t>)</a:t>
            </a:r>
          </a:p>
          <a:p>
            <a:pPr lvl="1"/>
            <a:r>
              <a:rPr lang="en-US" dirty="0" smtClean="0"/>
              <a:t>Pro-active </a:t>
            </a:r>
            <a:r>
              <a:rPr lang="en-US" dirty="0"/>
              <a:t>management of public lands for renewable energy development</a:t>
            </a:r>
          </a:p>
          <a:p>
            <a:pPr lvl="0"/>
            <a:r>
              <a:rPr lang="en-US" dirty="0"/>
              <a:t>Other</a:t>
            </a:r>
          </a:p>
          <a:p>
            <a:pPr lvl="1"/>
            <a:r>
              <a:rPr lang="en-US" dirty="0"/>
              <a:t>Lock-in through clear contracts</a:t>
            </a:r>
          </a:p>
          <a:p>
            <a:pPr lvl="1"/>
            <a:r>
              <a:rPr lang="en-US" dirty="0"/>
              <a:t>Policy adaptation</a:t>
            </a:r>
          </a:p>
          <a:p>
            <a:pPr lvl="1"/>
            <a:r>
              <a:rPr lang="en-US" dirty="0" smtClean="0"/>
              <a:t>Well-defined </a:t>
            </a:r>
            <a:r>
              <a:rPr lang="en-US" dirty="0"/>
              <a:t>objectives, transparent process</a:t>
            </a:r>
          </a:p>
          <a:p>
            <a:pPr lvl="1"/>
            <a:r>
              <a:rPr lang="en-US" dirty="0" smtClean="0"/>
              <a:t>Immediacy </a:t>
            </a:r>
            <a:r>
              <a:rPr lang="en-US" dirty="0"/>
              <a:t>of need</a:t>
            </a:r>
          </a:p>
          <a:p>
            <a:pPr lvl="1"/>
            <a:r>
              <a:rPr lang="en-US" dirty="0"/>
              <a:t>Use what’s abundant and affordable</a:t>
            </a:r>
          </a:p>
          <a:p>
            <a:pPr lvl="1"/>
            <a:r>
              <a:rPr lang="en-US" dirty="0"/>
              <a:t>Contracts</a:t>
            </a:r>
          </a:p>
          <a:p>
            <a:pPr lvl="1"/>
            <a:r>
              <a:rPr lang="en-US" dirty="0"/>
              <a:t>Outsourced to private sector</a:t>
            </a:r>
          </a:p>
          <a:p>
            <a:pPr lvl="1"/>
            <a:r>
              <a:rPr lang="en-US" dirty="0"/>
              <a:t>Existing organizations</a:t>
            </a:r>
          </a:p>
          <a:p>
            <a:endParaRPr lang="en-US" dirty="0"/>
          </a:p>
        </p:txBody>
      </p:sp>
      <p:sp>
        <p:nvSpPr>
          <p:cNvPr id="3" name="Title 2"/>
          <p:cNvSpPr>
            <a:spLocks noGrp="1"/>
          </p:cNvSpPr>
          <p:nvPr>
            <p:ph type="title"/>
          </p:nvPr>
        </p:nvSpPr>
        <p:spPr/>
        <p:txBody>
          <a:bodyPr/>
          <a:lstStyle/>
          <a:p>
            <a:r>
              <a:rPr lang="en-US" dirty="0" smtClean="0"/>
              <a:t>Case Study analysis - Implementation</a:t>
            </a:r>
            <a:endParaRPr lang="en-US" dirty="0"/>
          </a:p>
        </p:txBody>
      </p:sp>
    </p:spTree>
    <p:extLst>
      <p:ext uri="{BB962C8B-B14F-4D97-AF65-F5344CB8AC3E}">
        <p14:creationId xmlns:p14="http://schemas.microsoft.com/office/powerpoint/2010/main" val="3309608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lnSpcReduction="10000"/>
          </a:bodyPr>
          <a:lstStyle/>
          <a:p>
            <a:pPr lvl="0"/>
            <a:r>
              <a:rPr lang="en-US" dirty="0"/>
              <a:t>Universal, broad base, diverse and inclusive</a:t>
            </a:r>
          </a:p>
          <a:p>
            <a:pPr lvl="1"/>
            <a:r>
              <a:rPr lang="en-US" dirty="0" smtClean="0"/>
              <a:t>Public </a:t>
            </a:r>
            <a:r>
              <a:rPr lang="en-US" dirty="0"/>
              <a:t>and private financial </a:t>
            </a:r>
            <a:r>
              <a:rPr lang="en-US" dirty="0" smtClean="0"/>
              <a:t>participation</a:t>
            </a:r>
          </a:p>
          <a:p>
            <a:pPr lvl="1"/>
            <a:r>
              <a:rPr lang="en-US" dirty="0" smtClean="0"/>
              <a:t>Popular</a:t>
            </a:r>
            <a:r>
              <a:rPr lang="en-US" dirty="0"/>
              <a:t>, high demand</a:t>
            </a:r>
          </a:p>
          <a:p>
            <a:pPr lvl="1"/>
            <a:r>
              <a:rPr lang="en-US" dirty="0"/>
              <a:t>Available statewide</a:t>
            </a:r>
          </a:p>
          <a:p>
            <a:pPr lvl="0"/>
            <a:r>
              <a:rPr lang="en-US" dirty="0"/>
              <a:t>Technical </a:t>
            </a:r>
            <a:r>
              <a:rPr lang="en-US" dirty="0" smtClean="0"/>
              <a:t>credibility </a:t>
            </a:r>
            <a:r>
              <a:rPr lang="en-US" dirty="0"/>
              <a:t>facts! Info!</a:t>
            </a:r>
          </a:p>
          <a:p>
            <a:pPr lvl="1"/>
            <a:r>
              <a:rPr lang="en-US" dirty="0"/>
              <a:t>Good data</a:t>
            </a:r>
          </a:p>
          <a:p>
            <a:pPr lvl="1"/>
            <a:r>
              <a:rPr lang="en-US" dirty="0" smtClean="0"/>
              <a:t>Well-prepared </a:t>
            </a:r>
            <a:r>
              <a:rPr lang="en-US" dirty="0"/>
              <a:t>project plans</a:t>
            </a:r>
          </a:p>
          <a:p>
            <a:pPr lvl="0"/>
            <a:r>
              <a:rPr lang="en-US" dirty="0"/>
              <a:t>Projects were catalysts and foundations</a:t>
            </a:r>
          </a:p>
          <a:p>
            <a:pPr lvl="1"/>
            <a:r>
              <a:rPr lang="en-US" dirty="0" smtClean="0"/>
              <a:t>Created framework </a:t>
            </a:r>
            <a:r>
              <a:rPr lang="en-US" dirty="0"/>
              <a:t>to enable, not dictate projects</a:t>
            </a:r>
          </a:p>
          <a:p>
            <a:pPr lvl="1"/>
            <a:r>
              <a:rPr lang="en-US" dirty="0"/>
              <a:t>Industrial-size projects to drive the completion of increased transmission interconnectivity with open </a:t>
            </a:r>
            <a:r>
              <a:rPr lang="en-US" dirty="0" smtClean="0"/>
              <a:t>access</a:t>
            </a:r>
          </a:p>
          <a:p>
            <a:pPr lvl="1"/>
            <a:r>
              <a:rPr lang="en-US" dirty="0" smtClean="0"/>
              <a:t>Innovation</a:t>
            </a:r>
            <a:r>
              <a:rPr lang="en-US" dirty="0"/>
              <a:t>, reinforcing feedback, lowering costs</a:t>
            </a:r>
          </a:p>
          <a:p>
            <a:pPr lvl="1"/>
            <a:r>
              <a:rPr lang="en-US" dirty="0"/>
              <a:t>More innovation and technology, lower costs</a:t>
            </a:r>
          </a:p>
          <a:p>
            <a:pPr lvl="1"/>
            <a:r>
              <a:rPr lang="en-US" dirty="0"/>
              <a:t>Stable prices and conservation</a:t>
            </a:r>
          </a:p>
          <a:p>
            <a:pPr lvl="1"/>
            <a:r>
              <a:rPr lang="en-US" dirty="0"/>
              <a:t>Reduction in consumption</a:t>
            </a:r>
          </a:p>
          <a:p>
            <a:endParaRPr lang="en-US" dirty="0"/>
          </a:p>
        </p:txBody>
      </p:sp>
      <p:sp>
        <p:nvSpPr>
          <p:cNvPr id="3" name="Title 2"/>
          <p:cNvSpPr>
            <a:spLocks noGrp="1"/>
          </p:cNvSpPr>
          <p:nvPr>
            <p:ph type="title"/>
          </p:nvPr>
        </p:nvSpPr>
        <p:spPr/>
        <p:txBody>
          <a:bodyPr/>
          <a:lstStyle/>
          <a:p>
            <a:r>
              <a:rPr lang="en-US" dirty="0" smtClean="0"/>
              <a:t>Case Study analysis – Programs/Projects</a:t>
            </a:r>
            <a:endParaRPr lang="en-US" dirty="0"/>
          </a:p>
        </p:txBody>
      </p:sp>
    </p:spTree>
    <p:extLst>
      <p:ext uri="{BB962C8B-B14F-4D97-AF65-F5344CB8AC3E}">
        <p14:creationId xmlns:p14="http://schemas.microsoft.com/office/powerpoint/2010/main" val="2633802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lvl="0" indent="0">
              <a:buNone/>
            </a:pPr>
            <a:r>
              <a:rPr lang="en-US" sz="2400" dirty="0" smtClean="0"/>
              <a:t>An Energy Policy for the State of Alaska should:</a:t>
            </a:r>
            <a:endParaRPr lang="en-US" sz="2400" dirty="0"/>
          </a:p>
          <a:p>
            <a:pPr marL="560070" lvl="0" indent="-514350">
              <a:buFont typeface="+mj-lt"/>
              <a:buAutoNum type="arabicPeriod"/>
            </a:pPr>
            <a:r>
              <a:rPr lang="en-US" sz="2400" dirty="0" smtClean="0"/>
              <a:t>Be </a:t>
            </a:r>
            <a:r>
              <a:rPr lang="en-US" sz="2400" dirty="0"/>
              <a:t>d</a:t>
            </a:r>
            <a:r>
              <a:rPr lang="en-US" sz="2400" dirty="0" smtClean="0"/>
              <a:t>riven </a:t>
            </a:r>
            <a:r>
              <a:rPr lang="en-US" sz="2400" dirty="0"/>
              <a:t>by Vision and Strategy</a:t>
            </a:r>
          </a:p>
          <a:p>
            <a:pPr marL="560070" lvl="0" indent="-514350">
              <a:buFont typeface="+mj-lt"/>
              <a:buAutoNum type="arabicPeriod"/>
            </a:pPr>
            <a:r>
              <a:rPr lang="en-US" sz="2400" dirty="0" smtClean="0"/>
              <a:t>Create and Supports </a:t>
            </a:r>
            <a:r>
              <a:rPr lang="en-US" sz="2400" dirty="0"/>
              <a:t>Regulatory Clarity</a:t>
            </a:r>
          </a:p>
          <a:p>
            <a:pPr marL="560070" lvl="0" indent="-514350">
              <a:buFont typeface="+mj-lt"/>
              <a:buAutoNum type="arabicPeriod"/>
            </a:pPr>
            <a:r>
              <a:rPr lang="en-US" sz="2400" dirty="0" smtClean="0"/>
              <a:t>Have Broad Stakeholder </a:t>
            </a:r>
            <a:r>
              <a:rPr lang="en-US" sz="2400" dirty="0"/>
              <a:t>Buy-in</a:t>
            </a:r>
          </a:p>
          <a:p>
            <a:pPr marL="560070" lvl="0" indent="-514350">
              <a:buFont typeface="+mj-lt"/>
              <a:buAutoNum type="arabicPeriod"/>
            </a:pPr>
            <a:r>
              <a:rPr lang="en-US" sz="2400" dirty="0" smtClean="0"/>
              <a:t>Be able to be evaluated </a:t>
            </a:r>
            <a:r>
              <a:rPr lang="en-US" sz="2400" dirty="0"/>
              <a:t>against measurable indicators</a:t>
            </a:r>
          </a:p>
          <a:p>
            <a:pPr marL="560070" lvl="0" indent="-514350">
              <a:buFont typeface="+mj-lt"/>
              <a:buAutoNum type="arabicPeriod"/>
            </a:pPr>
            <a:r>
              <a:rPr lang="en-US" sz="2400" dirty="0" smtClean="0"/>
              <a:t>Adapt and evolve based on results </a:t>
            </a:r>
            <a:r>
              <a:rPr lang="en-US" sz="2400" dirty="0"/>
              <a:t>of evaluation </a:t>
            </a:r>
            <a:endParaRPr lang="en-US" sz="2400" dirty="0" smtClean="0"/>
          </a:p>
          <a:p>
            <a:pPr marL="560070" lvl="0" indent="-514350">
              <a:buFont typeface="+mj-lt"/>
              <a:buAutoNum type="arabicPeriod"/>
            </a:pPr>
            <a:r>
              <a:rPr lang="en-US" sz="2400" dirty="0" smtClean="0"/>
              <a:t>Establish </a:t>
            </a:r>
            <a:r>
              <a:rPr lang="en-US" sz="2400" dirty="0"/>
              <a:t>a Loading Order (prioritization method</a:t>
            </a:r>
            <a:r>
              <a:rPr lang="en-US" sz="2400" dirty="0" smtClean="0"/>
              <a:t>)</a:t>
            </a:r>
          </a:p>
          <a:p>
            <a:pPr marL="560070" lvl="0" indent="-514350">
              <a:buFont typeface="+mj-lt"/>
              <a:buAutoNum type="arabicPeriod"/>
            </a:pPr>
            <a:r>
              <a:rPr lang="en-US" sz="2400" dirty="0" smtClean="0"/>
              <a:t>Should </a:t>
            </a:r>
            <a:r>
              <a:rPr lang="en-US" sz="2400" dirty="0"/>
              <a:t>include clear strategy or </a:t>
            </a:r>
            <a:r>
              <a:rPr lang="en-US" sz="2400" dirty="0" smtClean="0"/>
              <a:t>work plan </a:t>
            </a:r>
            <a:r>
              <a:rPr lang="en-US" sz="2400" dirty="0"/>
              <a:t>for implementation</a:t>
            </a:r>
          </a:p>
        </p:txBody>
      </p:sp>
      <p:sp>
        <p:nvSpPr>
          <p:cNvPr id="2" name="Title 1"/>
          <p:cNvSpPr>
            <a:spLocks noGrp="1"/>
          </p:cNvSpPr>
          <p:nvPr>
            <p:ph type="title"/>
          </p:nvPr>
        </p:nvSpPr>
        <p:spPr>
          <a:xfrm>
            <a:off x="304800" y="533400"/>
            <a:ext cx="8381260" cy="1054394"/>
          </a:xfrm>
        </p:spPr>
        <p:txBody>
          <a:bodyPr>
            <a:normAutofit fontScale="90000"/>
          </a:bodyPr>
          <a:lstStyle/>
          <a:p>
            <a:r>
              <a:rPr lang="en-US" u="sng" dirty="0" smtClean="0"/>
              <a:t>Alaska Dialogue - Qualities </a:t>
            </a:r>
            <a:r>
              <a:rPr lang="en-US" u="sng" dirty="0"/>
              <a:t>of Policy</a:t>
            </a:r>
            <a:r>
              <a:rPr lang="en-US" dirty="0"/>
              <a:t/>
            </a:r>
            <a:br>
              <a:rPr lang="en-US" dirty="0"/>
            </a:br>
            <a:endParaRPr lang="en-US" dirty="0"/>
          </a:p>
        </p:txBody>
      </p:sp>
    </p:spTree>
    <p:extLst>
      <p:ext uri="{BB962C8B-B14F-4D97-AF65-F5344CB8AC3E}">
        <p14:creationId xmlns:p14="http://schemas.microsoft.com/office/powerpoint/2010/main" val="2494442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953000"/>
          </a:xfrm>
        </p:spPr>
        <p:txBody>
          <a:bodyPr>
            <a:normAutofit lnSpcReduction="10000"/>
          </a:bodyPr>
          <a:lstStyle/>
          <a:p>
            <a:pPr marL="45720" lvl="0" indent="0">
              <a:buNone/>
            </a:pPr>
            <a:r>
              <a:rPr lang="en-US" sz="2400" dirty="0" smtClean="0"/>
              <a:t>An Alaska Energy Policy should achieve:</a:t>
            </a:r>
          </a:p>
          <a:p>
            <a:pPr marL="560070" lvl="0" indent="-514350">
              <a:buFont typeface="+mj-lt"/>
              <a:buAutoNum type="arabicPeriod"/>
            </a:pPr>
            <a:r>
              <a:rPr lang="en-US" sz="2400" dirty="0" smtClean="0"/>
              <a:t>Economic </a:t>
            </a:r>
            <a:r>
              <a:rPr lang="en-US" sz="2400" dirty="0"/>
              <a:t>Development/ Growth/ Sustainability</a:t>
            </a:r>
          </a:p>
          <a:p>
            <a:pPr marL="560070" lvl="0" indent="-514350">
              <a:buFont typeface="+mj-lt"/>
              <a:buAutoNum type="arabicPeriod"/>
            </a:pPr>
            <a:r>
              <a:rPr lang="en-US" sz="2400" dirty="0"/>
              <a:t>Stability &amp; Predictability</a:t>
            </a:r>
          </a:p>
          <a:p>
            <a:pPr marL="560070" lvl="0" indent="-514350">
              <a:buFont typeface="+mj-lt"/>
              <a:buAutoNum type="arabicPeriod"/>
            </a:pPr>
            <a:r>
              <a:rPr lang="en-US" sz="2400" dirty="0"/>
              <a:t>Equity/Fairness</a:t>
            </a:r>
          </a:p>
          <a:p>
            <a:pPr marL="560070" lvl="0" indent="-514350">
              <a:buFont typeface="+mj-lt"/>
              <a:buAutoNum type="arabicPeriod"/>
            </a:pPr>
            <a:r>
              <a:rPr lang="en-US" sz="2400" dirty="0"/>
              <a:t>Innovation/ </a:t>
            </a:r>
            <a:r>
              <a:rPr lang="en-US" sz="2400" dirty="0" smtClean="0"/>
              <a:t>Entrepreneurism</a:t>
            </a:r>
            <a:endParaRPr lang="en-US" sz="2400" dirty="0"/>
          </a:p>
          <a:p>
            <a:pPr marL="560070" lvl="0" indent="-514350">
              <a:buFont typeface="+mj-lt"/>
              <a:buAutoNum type="arabicPeriod"/>
            </a:pPr>
            <a:r>
              <a:rPr lang="en-US" sz="2400" dirty="0"/>
              <a:t>Affordability</a:t>
            </a:r>
          </a:p>
          <a:p>
            <a:pPr marL="560070" lvl="0" indent="-514350">
              <a:buFont typeface="+mj-lt"/>
              <a:buAutoNum type="arabicPeriod"/>
            </a:pPr>
            <a:r>
              <a:rPr lang="en-US" sz="2400" dirty="0"/>
              <a:t>Stewardship</a:t>
            </a:r>
          </a:p>
          <a:p>
            <a:pPr marL="560070" lvl="0" indent="-514350">
              <a:buFont typeface="+mj-lt"/>
              <a:buAutoNum type="arabicPeriod"/>
            </a:pPr>
            <a:r>
              <a:rPr lang="en-US" sz="2400" dirty="0" smtClean="0"/>
              <a:t>Transparency and Accountability</a:t>
            </a:r>
            <a:endParaRPr lang="en-US" sz="2400" dirty="0"/>
          </a:p>
          <a:p>
            <a:pPr marL="560070" lvl="0" indent="-514350">
              <a:buFont typeface="+mj-lt"/>
              <a:buAutoNum type="arabicPeriod"/>
            </a:pPr>
            <a:r>
              <a:rPr lang="en-US" sz="2400" dirty="0"/>
              <a:t>Consumer/User </a:t>
            </a:r>
            <a:r>
              <a:rPr lang="en-US" sz="2400" dirty="0" smtClean="0"/>
              <a:t>Responsibility</a:t>
            </a:r>
          </a:p>
          <a:p>
            <a:pPr marL="560070" lvl="0" indent="-514350">
              <a:buFont typeface="+mj-lt"/>
              <a:buAutoNum type="arabicPeriod"/>
            </a:pPr>
            <a:r>
              <a:rPr lang="en-US" sz="2400" dirty="0" smtClean="0"/>
              <a:t>Support </a:t>
            </a:r>
            <a:r>
              <a:rPr lang="en-US" sz="2400" dirty="0"/>
              <a:t>for private </a:t>
            </a:r>
            <a:r>
              <a:rPr lang="en-US" sz="2400" dirty="0" smtClean="0"/>
              <a:t>investment</a:t>
            </a:r>
          </a:p>
          <a:p>
            <a:pPr marL="560070" lvl="0" indent="-514350">
              <a:buFont typeface="+mj-lt"/>
              <a:buAutoNum type="arabicPeriod"/>
            </a:pPr>
            <a:r>
              <a:rPr lang="en-US" sz="2400" dirty="0" smtClean="0"/>
              <a:t>Modern </a:t>
            </a:r>
            <a:r>
              <a:rPr lang="en-US" sz="2400" dirty="0"/>
              <a:t>regulatory framework to attract, support, and protect new investment capital</a:t>
            </a:r>
          </a:p>
          <a:p>
            <a:endParaRPr lang="en-US" dirty="0"/>
          </a:p>
        </p:txBody>
      </p:sp>
      <p:sp>
        <p:nvSpPr>
          <p:cNvPr id="3" name="Title 2"/>
          <p:cNvSpPr>
            <a:spLocks noGrp="1"/>
          </p:cNvSpPr>
          <p:nvPr>
            <p:ph type="title"/>
          </p:nvPr>
        </p:nvSpPr>
        <p:spPr>
          <a:xfrm>
            <a:off x="381000" y="304800"/>
            <a:ext cx="8381260" cy="1054394"/>
          </a:xfrm>
        </p:spPr>
        <p:txBody>
          <a:bodyPr/>
          <a:lstStyle/>
          <a:p>
            <a:r>
              <a:rPr lang="en-US" u="sng" dirty="0" smtClean="0"/>
              <a:t>Alaska Dialogue – </a:t>
            </a:r>
            <a:br>
              <a:rPr lang="en-US" u="sng" dirty="0" smtClean="0"/>
            </a:br>
            <a:r>
              <a:rPr lang="en-US" u="sng" dirty="0" smtClean="0"/>
              <a:t>What </a:t>
            </a:r>
            <a:r>
              <a:rPr lang="en-US" u="sng" dirty="0"/>
              <a:t>Policy Achieves</a:t>
            </a:r>
            <a:endParaRPr lang="en-US" dirty="0"/>
          </a:p>
        </p:txBody>
      </p:sp>
    </p:spTree>
    <p:extLst>
      <p:ext uri="{BB962C8B-B14F-4D97-AF65-F5344CB8AC3E}">
        <p14:creationId xmlns:p14="http://schemas.microsoft.com/office/powerpoint/2010/main" val="2477809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600" y="2209800"/>
            <a:ext cx="4114801" cy="4407408"/>
          </a:xfrm>
        </p:spPr>
        <p:txBody>
          <a:bodyPr>
            <a:normAutofit fontScale="85000" lnSpcReduction="20000"/>
          </a:bodyPr>
          <a:lstStyle/>
          <a:p>
            <a:pPr marL="45720" indent="0" algn="ctr">
              <a:buNone/>
            </a:pPr>
            <a:r>
              <a:rPr lang="en-US" dirty="0"/>
              <a:t>Security of Supply</a:t>
            </a:r>
          </a:p>
          <a:p>
            <a:pPr marL="45720" indent="0" algn="ctr">
              <a:buNone/>
            </a:pPr>
            <a:r>
              <a:rPr lang="en-US" dirty="0"/>
              <a:t>Environment and Pollution</a:t>
            </a:r>
          </a:p>
          <a:p>
            <a:pPr marL="45720" indent="0" algn="ctr">
              <a:buNone/>
            </a:pPr>
            <a:r>
              <a:rPr lang="en-US" dirty="0"/>
              <a:t>Strategy for State</a:t>
            </a:r>
          </a:p>
          <a:p>
            <a:pPr marL="45720" indent="0" algn="ctr">
              <a:buNone/>
            </a:pPr>
            <a:r>
              <a:rPr lang="en-US" dirty="0"/>
              <a:t>Politics and Pet Projects</a:t>
            </a:r>
          </a:p>
          <a:p>
            <a:pPr marL="45720" indent="0" algn="ctr">
              <a:buNone/>
            </a:pPr>
            <a:r>
              <a:rPr lang="en-US" dirty="0"/>
              <a:t>Budgets</a:t>
            </a:r>
          </a:p>
          <a:p>
            <a:pPr marL="45720" indent="0" algn="ctr">
              <a:buNone/>
            </a:pPr>
            <a:r>
              <a:rPr lang="en-US" dirty="0"/>
              <a:t>Risk Appetite</a:t>
            </a:r>
          </a:p>
          <a:p>
            <a:pPr marL="45720" indent="0" algn="ctr">
              <a:buNone/>
            </a:pPr>
            <a:r>
              <a:rPr lang="en-US" dirty="0"/>
              <a:t>Resource Wealth</a:t>
            </a:r>
          </a:p>
          <a:p>
            <a:pPr marL="45720" indent="0" algn="ctr">
              <a:buNone/>
            </a:pPr>
            <a:r>
              <a:rPr lang="en-US" dirty="0"/>
              <a:t>Technology Development</a:t>
            </a:r>
          </a:p>
          <a:p>
            <a:pPr marL="45720" indent="0" algn="ctr">
              <a:buNone/>
            </a:pPr>
            <a:r>
              <a:rPr lang="en-US" dirty="0"/>
              <a:t>Social Considerations</a:t>
            </a:r>
          </a:p>
          <a:p>
            <a:pPr marL="45720" indent="0" algn="ctr">
              <a:buNone/>
            </a:pPr>
            <a:r>
              <a:rPr lang="en-US" dirty="0"/>
              <a:t>Subsidies </a:t>
            </a:r>
            <a:r>
              <a:rPr lang="en-US" dirty="0" smtClean="0"/>
              <a:t>for People</a:t>
            </a:r>
            <a:endParaRPr lang="en-US" dirty="0"/>
          </a:p>
          <a:p>
            <a:pPr marL="45720" indent="0" algn="ctr">
              <a:buNone/>
            </a:pPr>
            <a:r>
              <a:rPr lang="en-US" dirty="0"/>
              <a:t>Subsidies for Industry</a:t>
            </a:r>
          </a:p>
          <a:p>
            <a:pPr marL="45720" indent="0" algn="ctr">
              <a:buNone/>
            </a:pPr>
            <a:r>
              <a:rPr lang="en-US" dirty="0"/>
              <a:t>Economic Development</a:t>
            </a:r>
          </a:p>
          <a:p>
            <a:pPr marL="45720" indent="0" algn="ctr">
              <a:buNone/>
            </a:pPr>
            <a:r>
              <a:rPr lang="en-US" dirty="0"/>
              <a:t>Resource </a:t>
            </a:r>
            <a:r>
              <a:rPr lang="en-US" dirty="0" smtClean="0"/>
              <a:t>Development</a:t>
            </a:r>
          </a:p>
          <a:p>
            <a:pPr marL="45720" indent="0" algn="ctr">
              <a:buNone/>
            </a:pPr>
            <a:r>
              <a:rPr lang="en-US" dirty="0" smtClean="0"/>
              <a:t>Ratio </a:t>
            </a:r>
            <a:r>
              <a:rPr lang="en-US" dirty="0"/>
              <a:t>of private investment to public investment</a:t>
            </a:r>
          </a:p>
          <a:p>
            <a:pPr marL="45720" indent="0" algn="ctr">
              <a:buNone/>
            </a:pPr>
            <a:r>
              <a:rPr lang="en-US" sz="3600" dirty="0">
                <a:solidFill>
                  <a:srgbClr val="FF0000"/>
                </a:solidFill>
              </a:rPr>
              <a:t>Price</a:t>
            </a:r>
          </a:p>
          <a:p>
            <a:endParaRPr lang="en-US" dirty="0"/>
          </a:p>
        </p:txBody>
      </p:sp>
      <p:sp>
        <p:nvSpPr>
          <p:cNvPr id="3" name="Title 2"/>
          <p:cNvSpPr>
            <a:spLocks noGrp="1"/>
          </p:cNvSpPr>
          <p:nvPr>
            <p:ph type="title"/>
          </p:nvPr>
        </p:nvSpPr>
        <p:spPr/>
        <p:txBody>
          <a:bodyPr/>
          <a:lstStyle/>
          <a:p>
            <a:r>
              <a:rPr lang="en-US" dirty="0" smtClean="0"/>
              <a:t>Indicators</a:t>
            </a:r>
            <a:endParaRPr lang="en-US" dirty="0"/>
          </a:p>
        </p:txBody>
      </p:sp>
      <p:sp>
        <p:nvSpPr>
          <p:cNvPr id="4" name="TextBox 3"/>
          <p:cNvSpPr txBox="1"/>
          <p:nvPr/>
        </p:nvSpPr>
        <p:spPr>
          <a:xfrm>
            <a:off x="228600" y="1752600"/>
            <a:ext cx="8686800" cy="830997"/>
          </a:xfrm>
          <a:prstGeom prst="rect">
            <a:avLst/>
          </a:prstGeom>
          <a:noFill/>
        </p:spPr>
        <p:txBody>
          <a:bodyPr wrap="square" rtlCol="0">
            <a:spAutoFit/>
          </a:bodyPr>
          <a:lstStyle/>
          <a:p>
            <a:r>
              <a:rPr lang="en-US" sz="2400" dirty="0" smtClean="0"/>
              <a:t>To what extent have we established, addressed, been affected by, incorporated…</a:t>
            </a:r>
            <a:endParaRPr lang="en-US" sz="2400" dirty="0"/>
          </a:p>
        </p:txBody>
      </p:sp>
    </p:spTree>
    <p:extLst>
      <p:ext uri="{BB962C8B-B14F-4D97-AF65-F5344CB8AC3E}">
        <p14:creationId xmlns:p14="http://schemas.microsoft.com/office/powerpoint/2010/main" val="100559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Energy Price for Policy Sweet Spot</a:t>
            </a:r>
            <a:endParaRPr lang="en-US" sz="900" dirty="0"/>
          </a:p>
        </p:txBody>
      </p:sp>
      <p:sp>
        <p:nvSpPr>
          <p:cNvPr id="10" name="TextBox 9"/>
          <p:cNvSpPr txBox="1"/>
          <p:nvPr/>
        </p:nvSpPr>
        <p:spPr>
          <a:xfrm>
            <a:off x="347662" y="3235404"/>
            <a:ext cx="1938338" cy="1107996"/>
          </a:xfrm>
          <a:prstGeom prst="rect">
            <a:avLst/>
          </a:prstGeom>
          <a:noFill/>
        </p:spPr>
        <p:txBody>
          <a:bodyPr wrap="square" rtlCol="0">
            <a:spAutoFit/>
          </a:bodyPr>
          <a:lstStyle/>
          <a:p>
            <a:r>
              <a:rPr lang="en-US" sz="6600" dirty="0" smtClean="0">
                <a:solidFill>
                  <a:schemeClr val="accent6">
                    <a:lumMod val="75000"/>
                  </a:schemeClr>
                </a:solidFill>
              </a:rPr>
              <a:t>Fuel</a:t>
            </a:r>
            <a:endParaRPr lang="en-US" sz="6600" dirty="0">
              <a:solidFill>
                <a:schemeClr val="accent6">
                  <a:lumMod val="75000"/>
                </a:schemeClr>
              </a:solidFill>
            </a:endParaRPr>
          </a:p>
        </p:txBody>
      </p:sp>
      <p:sp>
        <p:nvSpPr>
          <p:cNvPr id="11" name="TextBox 10"/>
          <p:cNvSpPr txBox="1"/>
          <p:nvPr/>
        </p:nvSpPr>
        <p:spPr>
          <a:xfrm>
            <a:off x="2318039" y="2881745"/>
            <a:ext cx="1381125" cy="1862048"/>
          </a:xfrm>
          <a:prstGeom prst="rect">
            <a:avLst/>
          </a:prstGeom>
          <a:noFill/>
        </p:spPr>
        <p:txBody>
          <a:bodyPr wrap="square" rtlCol="0">
            <a:spAutoFit/>
          </a:bodyPr>
          <a:lstStyle/>
          <a:p>
            <a:r>
              <a:rPr lang="en-US" sz="11500" dirty="0" smtClean="0"/>
              <a:t>+</a:t>
            </a:r>
            <a:endParaRPr lang="en-US" dirty="0"/>
          </a:p>
        </p:txBody>
      </p:sp>
      <p:sp>
        <p:nvSpPr>
          <p:cNvPr id="12" name="TextBox 11"/>
          <p:cNvSpPr txBox="1"/>
          <p:nvPr/>
        </p:nvSpPr>
        <p:spPr>
          <a:xfrm>
            <a:off x="3699164" y="2438400"/>
            <a:ext cx="4759036" cy="1446550"/>
          </a:xfrm>
          <a:prstGeom prst="rect">
            <a:avLst/>
          </a:prstGeom>
          <a:noFill/>
        </p:spPr>
        <p:txBody>
          <a:bodyPr wrap="square" rtlCol="0">
            <a:spAutoFit/>
          </a:bodyPr>
          <a:lstStyle/>
          <a:p>
            <a:r>
              <a:rPr lang="en-US" sz="4400" dirty="0" smtClean="0">
                <a:solidFill>
                  <a:srgbClr val="FFA41D"/>
                </a:solidFill>
              </a:rPr>
              <a:t>Capital &amp; Operation Costs</a:t>
            </a:r>
            <a:endParaRPr lang="en-US" sz="4400" dirty="0">
              <a:solidFill>
                <a:srgbClr val="FFA41D"/>
              </a:solidFill>
            </a:endParaRPr>
          </a:p>
        </p:txBody>
      </p:sp>
      <p:cxnSp>
        <p:nvCxnSpPr>
          <p:cNvPr id="13" name="Straight Connector 12"/>
          <p:cNvCxnSpPr/>
          <p:nvPr/>
        </p:nvCxnSpPr>
        <p:spPr>
          <a:xfrm flipV="1">
            <a:off x="3429000" y="3796145"/>
            <a:ext cx="5105400" cy="3324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29101" y="4038600"/>
            <a:ext cx="3619500" cy="1107996"/>
          </a:xfrm>
          <a:prstGeom prst="rect">
            <a:avLst/>
          </a:prstGeom>
          <a:noFill/>
        </p:spPr>
        <p:txBody>
          <a:bodyPr wrap="square" rtlCol="0">
            <a:spAutoFit/>
          </a:bodyPr>
          <a:lstStyle/>
          <a:p>
            <a:r>
              <a:rPr lang="en-US" sz="6600" dirty="0" smtClean="0">
                <a:solidFill>
                  <a:srgbClr val="CC00FF"/>
                </a:solidFill>
              </a:rPr>
              <a:t>Demand</a:t>
            </a:r>
            <a:endParaRPr lang="en-US" sz="1050" dirty="0">
              <a:solidFill>
                <a:srgbClr val="CC00FF"/>
              </a:solidFill>
            </a:endParaRPr>
          </a:p>
        </p:txBody>
      </p:sp>
    </p:spTree>
    <p:extLst>
      <p:ext uri="{BB962C8B-B14F-4D97-AF65-F5344CB8AC3E}">
        <p14:creationId xmlns:p14="http://schemas.microsoft.com/office/powerpoint/2010/main" val="225769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252729"/>
          </a:xfrm>
        </p:spPr>
        <p:txBody>
          <a:bodyPr numCol="1">
            <a:noAutofit/>
          </a:bodyPr>
          <a:lstStyle/>
          <a:p>
            <a:r>
              <a:rPr lang="en-US" sz="2400" dirty="0" smtClean="0">
                <a:solidFill>
                  <a:schemeClr val="tx1"/>
                </a:solidFill>
              </a:rPr>
              <a:t>Does the current state energy policy meet the criteria?</a:t>
            </a:r>
          </a:p>
        </p:txBody>
      </p:sp>
      <p:sp>
        <p:nvSpPr>
          <p:cNvPr id="3" name="Title 2"/>
          <p:cNvSpPr>
            <a:spLocks noGrp="1"/>
          </p:cNvSpPr>
          <p:nvPr>
            <p:ph type="title"/>
          </p:nvPr>
        </p:nvSpPr>
        <p:spPr/>
        <p:txBody>
          <a:bodyPr/>
          <a:lstStyle/>
          <a:p>
            <a:r>
              <a:rPr lang="en-US" dirty="0" smtClean="0"/>
              <a:t>Key Takeaways</a:t>
            </a:r>
            <a:endParaRPr lang="en-US" dirty="0"/>
          </a:p>
        </p:txBody>
      </p:sp>
      <p:sp>
        <p:nvSpPr>
          <p:cNvPr id="5" name="TextBox 4"/>
          <p:cNvSpPr txBox="1"/>
          <p:nvPr/>
        </p:nvSpPr>
        <p:spPr>
          <a:xfrm>
            <a:off x="544286" y="2667000"/>
            <a:ext cx="3733800" cy="2862322"/>
          </a:xfrm>
          <a:prstGeom prst="rect">
            <a:avLst/>
          </a:prstGeom>
          <a:noFill/>
        </p:spPr>
        <p:txBody>
          <a:bodyPr wrap="square" rtlCol="0">
            <a:spAutoFit/>
          </a:bodyPr>
          <a:lstStyle/>
          <a:p>
            <a:pPr marL="285750" lvl="0" indent="-285750">
              <a:buFont typeface="Wingdings" panose="05000000000000000000" pitchFamily="2" charset="2"/>
              <a:buChar char="ü"/>
            </a:pPr>
            <a:r>
              <a:rPr lang="en-US" dirty="0"/>
              <a:t>Driven by Vision and Strategy</a:t>
            </a:r>
          </a:p>
          <a:p>
            <a:pPr marL="285750" lvl="0" indent="-285750">
              <a:buFont typeface="Arial" panose="020B0604020202020204" pitchFamily="34" charset="0"/>
              <a:buChar char="•"/>
            </a:pPr>
            <a:r>
              <a:rPr lang="en-US" dirty="0"/>
              <a:t>Creates/Supports Regulatory Clarity</a:t>
            </a:r>
          </a:p>
          <a:p>
            <a:pPr marL="285750" lvl="0" indent="-285750">
              <a:buFont typeface="Wingdings" panose="05000000000000000000" pitchFamily="2" charset="2"/>
              <a:buChar char="ü"/>
            </a:pPr>
            <a:r>
              <a:rPr lang="en-US" dirty="0"/>
              <a:t>Has Stakeholder Buy-in</a:t>
            </a:r>
          </a:p>
          <a:p>
            <a:pPr marL="285750" lvl="0" indent="-285750">
              <a:buFont typeface="Arial" panose="020B0604020202020204" pitchFamily="34" charset="0"/>
              <a:buChar char="•"/>
            </a:pPr>
            <a:r>
              <a:rPr lang="en-US" dirty="0"/>
              <a:t>Can be evaluated against measurable indicators</a:t>
            </a:r>
          </a:p>
          <a:p>
            <a:pPr marL="285750" lvl="0" indent="-285750">
              <a:buFont typeface="Arial" panose="020B0604020202020204" pitchFamily="34" charset="0"/>
              <a:buChar char="•"/>
            </a:pPr>
            <a:r>
              <a:rPr lang="en-US" dirty="0"/>
              <a:t>Results of evaluation guides adaptation and policy evolution</a:t>
            </a:r>
          </a:p>
          <a:p>
            <a:pPr marL="285750" lvl="0" indent="-285750">
              <a:buFont typeface="Arial" panose="020B0604020202020204" pitchFamily="34" charset="0"/>
              <a:buChar char="•"/>
            </a:pPr>
            <a:r>
              <a:rPr lang="en-US" dirty="0"/>
              <a:t>Establishes a Loading Order (prioritization method)</a:t>
            </a:r>
          </a:p>
        </p:txBody>
      </p:sp>
      <p:sp>
        <p:nvSpPr>
          <p:cNvPr id="6" name="TextBox 5"/>
          <p:cNvSpPr txBox="1"/>
          <p:nvPr/>
        </p:nvSpPr>
        <p:spPr>
          <a:xfrm>
            <a:off x="4561112" y="2667000"/>
            <a:ext cx="3907971" cy="2585323"/>
          </a:xfrm>
          <a:prstGeom prst="rect">
            <a:avLst/>
          </a:prstGeom>
          <a:noFill/>
        </p:spPr>
        <p:txBody>
          <a:bodyPr wrap="square" rtlCol="0">
            <a:spAutoFit/>
          </a:bodyPr>
          <a:lstStyle/>
          <a:p>
            <a:pPr marL="285750" lvl="0" indent="-285750">
              <a:buFont typeface="Wingdings" panose="05000000000000000000" pitchFamily="2" charset="2"/>
              <a:buChar char="ü"/>
            </a:pPr>
            <a:r>
              <a:rPr lang="en-US" dirty="0"/>
              <a:t>Economic Development/ Growth/ Sustainability</a:t>
            </a:r>
          </a:p>
          <a:p>
            <a:pPr marL="285750" lvl="0" indent="-285750">
              <a:buFont typeface="Wingdings" panose="05000000000000000000" pitchFamily="2" charset="2"/>
              <a:buChar char="ü"/>
            </a:pPr>
            <a:r>
              <a:rPr lang="en-US" dirty="0"/>
              <a:t>Stability &amp; Predictability</a:t>
            </a:r>
          </a:p>
          <a:p>
            <a:pPr marL="285750" lvl="0" indent="-285750">
              <a:buFont typeface="Wingdings" panose="05000000000000000000" pitchFamily="2" charset="2"/>
              <a:buChar char="ü"/>
            </a:pPr>
            <a:r>
              <a:rPr lang="en-US" dirty="0"/>
              <a:t>Equity/Fairness</a:t>
            </a:r>
          </a:p>
          <a:p>
            <a:pPr marL="285750" lvl="0" indent="-285750">
              <a:buFont typeface="Arial" panose="020B0604020202020204" pitchFamily="34" charset="0"/>
              <a:buChar char="•"/>
            </a:pPr>
            <a:r>
              <a:rPr lang="en-US" dirty="0"/>
              <a:t>Innovation/ Entrepreneurism</a:t>
            </a:r>
          </a:p>
          <a:p>
            <a:pPr marL="285750" lvl="0" indent="-285750">
              <a:buFont typeface="Arial" panose="020B0604020202020204" pitchFamily="34" charset="0"/>
              <a:buChar char="•"/>
            </a:pPr>
            <a:r>
              <a:rPr lang="en-US" dirty="0"/>
              <a:t>Affordability</a:t>
            </a:r>
          </a:p>
          <a:p>
            <a:pPr marL="285750" lvl="0" indent="-285750">
              <a:buFont typeface="Arial" panose="020B0604020202020204" pitchFamily="34" charset="0"/>
              <a:buChar char="•"/>
            </a:pPr>
            <a:r>
              <a:rPr lang="en-US" dirty="0"/>
              <a:t>Stewardship</a:t>
            </a:r>
          </a:p>
          <a:p>
            <a:pPr marL="285750" lvl="0" indent="-285750">
              <a:buFont typeface="Arial" panose="020B0604020202020204" pitchFamily="34" charset="0"/>
              <a:buChar char="•"/>
            </a:pPr>
            <a:r>
              <a:rPr lang="en-US" dirty="0"/>
              <a:t>Transparent, Accountable Process</a:t>
            </a:r>
          </a:p>
          <a:p>
            <a:pPr marL="285750" lvl="0" indent="-285750">
              <a:buFont typeface="Arial" panose="020B0604020202020204" pitchFamily="34" charset="0"/>
              <a:buChar char="•"/>
            </a:pPr>
            <a:r>
              <a:rPr lang="en-US" dirty="0"/>
              <a:t>Consumer/User Responsibility</a:t>
            </a:r>
          </a:p>
        </p:txBody>
      </p:sp>
      <p:sp>
        <p:nvSpPr>
          <p:cNvPr id="4" name="Rectangle 3"/>
          <p:cNvSpPr/>
          <p:nvPr/>
        </p:nvSpPr>
        <p:spPr>
          <a:xfrm>
            <a:off x="544286" y="5943600"/>
            <a:ext cx="5201232" cy="461665"/>
          </a:xfrm>
          <a:prstGeom prst="rect">
            <a:avLst/>
          </a:prstGeom>
        </p:spPr>
        <p:txBody>
          <a:bodyPr wrap="none">
            <a:spAutoFit/>
          </a:bodyPr>
          <a:lstStyle/>
          <a:p>
            <a:r>
              <a:rPr lang="en-US" sz="2400" dirty="0"/>
              <a:t>How are we evaluating </a:t>
            </a:r>
            <a:r>
              <a:rPr lang="en-US" sz="2400" dirty="0" smtClean="0"/>
              <a:t>the outcomes</a:t>
            </a:r>
            <a:r>
              <a:rPr lang="en-US" sz="2400" dirty="0"/>
              <a:t>?</a:t>
            </a:r>
          </a:p>
        </p:txBody>
      </p:sp>
    </p:spTree>
    <p:extLst>
      <p:ext uri="{BB962C8B-B14F-4D97-AF65-F5344CB8AC3E}">
        <p14:creationId xmlns:p14="http://schemas.microsoft.com/office/powerpoint/2010/main" val="150672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Reality, richness, responsibility</a:t>
            </a:r>
            <a:endParaRPr lang="en-US" dirty="0"/>
          </a:p>
        </p:txBody>
      </p:sp>
      <p:sp>
        <p:nvSpPr>
          <p:cNvPr id="4" name="Body"/>
          <p:cNvSpPr txBox="1">
            <a:spLocks noGrp="1"/>
          </p:cNvSpPr>
          <p:nvPr>
            <p:ph idx="1"/>
          </p:nvPr>
        </p:nvSpPr>
        <p:spPr>
          <a:xfrm>
            <a:off x="380999" y="1719071"/>
            <a:ext cx="8407893" cy="4745915"/>
          </a:xfrm>
          <a:prstGeom prst="rect">
            <a:avLst/>
          </a:prstGeom>
          <a:effectLst/>
        </p:spPr>
        <p:txBody>
          <a:bodyPr wrap="square" rtlCol="0" anchor="t">
            <a:spAutoFit/>
          </a:bodyPr>
          <a:lstStyle/>
          <a:p>
            <a:pPr marL="45720" indent="0" algn="ctr">
              <a:buNone/>
            </a:pPr>
            <a:r>
              <a:rPr lang="en-US" sz="2400" dirty="0"/>
              <a:t>Our values</a:t>
            </a:r>
          </a:p>
          <a:p>
            <a:pPr marL="285750" indent="-285750" algn="l">
              <a:buFont typeface="Arial" pitchFamily="34" charset="0"/>
              <a:buChar char="•"/>
            </a:pPr>
            <a:r>
              <a:rPr lang="en-US" sz="2400" dirty="0"/>
              <a:t>Value the Arctic as a commons with management of resources for the benefit of peoples and communities of the North</a:t>
            </a:r>
          </a:p>
          <a:p>
            <a:pPr marL="285750" indent="-285750" algn="l">
              <a:buFont typeface="Arial" pitchFamily="34" charset="0"/>
              <a:buChar char="•"/>
            </a:pPr>
            <a:r>
              <a:rPr lang="en-US" sz="2400" dirty="0"/>
              <a:t>Focus on responsible energy and infrastructure development that facilitates sustainability</a:t>
            </a:r>
          </a:p>
          <a:p>
            <a:pPr marL="285750" indent="-285750" algn="l">
              <a:buFont typeface="Arial" pitchFamily="34" charset="0"/>
              <a:buChar char="•"/>
            </a:pPr>
            <a:r>
              <a:rPr lang="en-US" sz="2400" dirty="0"/>
              <a:t>Goal of healthy, prosperous and resilient communities</a:t>
            </a:r>
          </a:p>
          <a:p>
            <a:pPr marL="285750" indent="-285750" algn="l">
              <a:buFont typeface="Arial" pitchFamily="34" charset="0"/>
              <a:buChar char="•"/>
            </a:pPr>
            <a:r>
              <a:rPr lang="en-US" sz="2400" dirty="0"/>
              <a:t>Elevate the voices of northern peoples in state, national and international arenas</a:t>
            </a:r>
          </a:p>
          <a:p>
            <a:pPr algn="l"/>
            <a:endParaRPr lang="en-US" sz="1800" b="0" i="0" u="none" spc="0" dirty="0" smtClean="0">
              <a:solidFill>
                <a:schemeClr val="tx1"/>
              </a:solidFill>
              <a:latin typeface="Calibri"/>
            </a:endParaRPr>
          </a:p>
          <a:p>
            <a:pPr algn="l"/>
            <a:endParaRPr lang="en-US" sz="1800" b="0" i="0" u="none" spc="0" dirty="0" smtClean="0">
              <a:solidFill>
                <a:schemeClr val="tx1"/>
              </a:solidFill>
              <a:latin typeface="Calibri"/>
            </a:endParaRPr>
          </a:p>
        </p:txBody>
      </p:sp>
    </p:spTree>
    <p:extLst>
      <p:ext uri="{BB962C8B-B14F-4D97-AF65-F5344CB8AC3E}">
        <p14:creationId xmlns:p14="http://schemas.microsoft.com/office/powerpoint/2010/main" val="1930043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971800"/>
            <a:ext cx="8407893" cy="1786129"/>
          </a:xfrm>
        </p:spPr>
        <p:txBody>
          <a:bodyPr numCol="1">
            <a:noAutofit/>
          </a:bodyPr>
          <a:lstStyle/>
          <a:p>
            <a:r>
              <a:rPr lang="en-US" sz="2800" dirty="0" smtClean="0">
                <a:solidFill>
                  <a:schemeClr val="tx1"/>
                </a:solidFill>
              </a:rPr>
              <a:t>Is the current state energy policy aspirational or directional? And for whom?</a:t>
            </a:r>
          </a:p>
        </p:txBody>
      </p:sp>
      <p:sp>
        <p:nvSpPr>
          <p:cNvPr id="3" name="Title 2"/>
          <p:cNvSpPr>
            <a:spLocks noGrp="1"/>
          </p:cNvSpPr>
          <p:nvPr>
            <p:ph type="title"/>
          </p:nvPr>
        </p:nvSpPr>
        <p:spPr/>
        <p:txBody>
          <a:bodyPr/>
          <a:lstStyle/>
          <a:p>
            <a:r>
              <a:rPr lang="en-US" dirty="0" smtClean="0"/>
              <a:t>Remaining question</a:t>
            </a:r>
            <a:endParaRPr lang="en-US" dirty="0"/>
          </a:p>
        </p:txBody>
      </p:sp>
    </p:spTree>
    <p:extLst>
      <p:ext uri="{BB962C8B-B14F-4D97-AF65-F5344CB8AC3E}">
        <p14:creationId xmlns:p14="http://schemas.microsoft.com/office/powerpoint/2010/main" val="1563392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AEA - </a:t>
            </a:r>
            <a:br>
              <a:rPr lang="en-US" dirty="0"/>
            </a:br>
            <a:r>
              <a:rPr lang="en-US" dirty="0"/>
              <a:t>Pathway from Policy to Projects</a:t>
            </a:r>
          </a:p>
        </p:txBody>
      </p:sp>
      <p:graphicFrame>
        <p:nvGraphicFramePr>
          <p:cNvPr id="7" name="Diagram 6" descr="Circle Arrow Process" title="SmartArt"/>
          <p:cNvGraphicFramePr/>
          <p:nvPr>
            <p:extLst>
              <p:ext uri="{D42A27DB-BD31-4B8C-83A1-F6EECF244321}">
                <p14:modId xmlns:p14="http://schemas.microsoft.com/office/powerpoint/2010/main" val="867153633"/>
              </p:ext>
            </p:extLst>
          </p:nvPr>
        </p:nvGraphicFramePr>
        <p:xfrm>
          <a:off x="152400" y="609600"/>
          <a:ext cx="4018359" cy="658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4343400" y="2026444"/>
            <a:ext cx="3505200" cy="1021556"/>
          </a:xfrm>
          <a:prstGeom prst="round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n-US" dirty="0" smtClean="0"/>
              <a:t>Administration</a:t>
            </a:r>
          </a:p>
          <a:p>
            <a:pPr marL="285750" indent="-285750">
              <a:buFont typeface="Arial" pitchFamily="34" charset="0"/>
              <a:buChar char="•"/>
            </a:pPr>
            <a:r>
              <a:rPr lang="en-US" dirty="0" smtClean="0"/>
              <a:t>Alaska Legislature</a:t>
            </a:r>
          </a:p>
          <a:p>
            <a:pPr marL="285750" indent="-285750">
              <a:buFont typeface="Arial" pitchFamily="34" charset="0"/>
              <a:buChar char="•"/>
            </a:pPr>
            <a:r>
              <a:rPr lang="en-US" dirty="0" smtClean="0"/>
              <a:t>AEA Policy Development</a:t>
            </a:r>
            <a:endParaRPr lang="en-US" dirty="0"/>
          </a:p>
        </p:txBody>
      </p:sp>
      <p:sp>
        <p:nvSpPr>
          <p:cNvPr id="12" name="TextBox 11"/>
          <p:cNvSpPr txBox="1"/>
          <p:nvPr/>
        </p:nvSpPr>
        <p:spPr>
          <a:xfrm>
            <a:off x="4343400" y="3429000"/>
            <a:ext cx="3505200" cy="1021556"/>
          </a:xfrm>
          <a:prstGeom prst="roundRect">
            <a:avLst/>
          </a:prstGeom>
          <a:noFill/>
          <a:ln>
            <a:solidFill>
              <a:srgbClr val="0070C0"/>
            </a:solidFill>
          </a:ln>
        </p:spPr>
        <p:txBody>
          <a:bodyPr wrap="square" rtlCol="0">
            <a:spAutoFit/>
          </a:bodyPr>
          <a:lstStyle/>
          <a:p>
            <a:pPr marL="285750" indent="-285750">
              <a:buFont typeface="Arial" pitchFamily="34" charset="0"/>
              <a:buChar char="•"/>
            </a:pPr>
            <a:r>
              <a:rPr lang="en-US" dirty="0"/>
              <a:t>Board of Directors</a:t>
            </a:r>
          </a:p>
          <a:p>
            <a:pPr marL="285750" indent="-285750">
              <a:buFont typeface="Arial" pitchFamily="34" charset="0"/>
              <a:buChar char="•"/>
            </a:pPr>
            <a:r>
              <a:rPr lang="en-US" dirty="0" smtClean="0"/>
              <a:t>Regional Planning</a:t>
            </a:r>
          </a:p>
          <a:p>
            <a:pPr marL="285750" indent="-285750">
              <a:buFont typeface="Arial" pitchFamily="34" charset="0"/>
              <a:buChar char="•"/>
            </a:pPr>
            <a:r>
              <a:rPr lang="en-US" dirty="0" smtClean="0"/>
              <a:t>In-House Project Evaluation </a:t>
            </a:r>
          </a:p>
        </p:txBody>
      </p:sp>
      <p:sp>
        <p:nvSpPr>
          <p:cNvPr id="13" name="TextBox 12"/>
          <p:cNvSpPr txBox="1"/>
          <p:nvPr/>
        </p:nvSpPr>
        <p:spPr>
          <a:xfrm>
            <a:off x="4343400" y="4845844"/>
            <a:ext cx="3505200" cy="1021556"/>
          </a:xfrm>
          <a:prstGeom prst="roundRect">
            <a:avLst/>
          </a:prstGeom>
          <a:noFill/>
          <a:ln>
            <a:solidFill>
              <a:schemeClr val="accent4"/>
            </a:solidFill>
          </a:ln>
        </p:spPr>
        <p:txBody>
          <a:bodyPr wrap="square" rtlCol="0">
            <a:spAutoFit/>
          </a:bodyPr>
          <a:lstStyle/>
          <a:p>
            <a:pPr marL="285750" indent="-285750">
              <a:buFont typeface="Arial" pitchFamily="34" charset="0"/>
              <a:buChar char="•"/>
            </a:pPr>
            <a:r>
              <a:rPr lang="en-US" dirty="0" smtClean="0"/>
              <a:t>Loans and Direct Grants</a:t>
            </a:r>
          </a:p>
          <a:p>
            <a:pPr marL="285750" indent="-285750">
              <a:buFont typeface="Arial" pitchFamily="34" charset="0"/>
              <a:buChar char="•"/>
            </a:pPr>
            <a:r>
              <a:rPr lang="en-US" dirty="0" smtClean="0"/>
              <a:t>Project Management</a:t>
            </a:r>
          </a:p>
          <a:p>
            <a:pPr marL="285750" indent="-285750">
              <a:buFont typeface="Arial" pitchFamily="34" charset="0"/>
              <a:buChar char="•"/>
            </a:pPr>
            <a:r>
              <a:rPr lang="en-US" dirty="0" smtClean="0"/>
              <a:t>Partnerships (Private, AIDEA)</a:t>
            </a:r>
            <a:endParaRPr lang="en-US" dirty="0"/>
          </a:p>
        </p:txBody>
      </p:sp>
    </p:spTree>
    <p:extLst>
      <p:ext uri="{BB962C8B-B14F-4D97-AF65-F5344CB8AC3E}">
        <p14:creationId xmlns:p14="http://schemas.microsoft.com/office/powerpoint/2010/main" val="2883594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15" r="2528" b="1673"/>
          <a:stretch/>
        </p:blipFill>
        <p:spPr bwMode="auto">
          <a:xfrm>
            <a:off x="142875" y="1"/>
            <a:ext cx="8818482"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07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Criteria - A </a:t>
            </a:r>
            <a:r>
              <a:rPr lang="en-US" dirty="0"/>
              <a:t>principle or standard by which something may be judged or </a:t>
            </a:r>
            <a:r>
              <a:rPr lang="en-US" dirty="0" smtClean="0"/>
              <a:t>decided</a:t>
            </a:r>
          </a:p>
          <a:p>
            <a:pPr lvl="0"/>
            <a:endParaRPr lang="en-US" dirty="0" smtClean="0"/>
          </a:p>
          <a:p>
            <a:pPr lvl="0"/>
            <a:r>
              <a:rPr lang="en-US" dirty="0" smtClean="0"/>
              <a:t>Strategy </a:t>
            </a:r>
            <a:r>
              <a:rPr lang="en-US" dirty="0" smtClean="0"/>
              <a:t>- </a:t>
            </a:r>
            <a:r>
              <a:rPr lang="en-US" dirty="0"/>
              <a:t>prioritize or rank how we spend limited money in a way that produces </a:t>
            </a:r>
            <a:r>
              <a:rPr lang="en-US" dirty="0" smtClean="0"/>
              <a:t>results</a:t>
            </a:r>
          </a:p>
          <a:p>
            <a:pPr lvl="0"/>
            <a:endParaRPr lang="en-US" dirty="0" smtClean="0"/>
          </a:p>
          <a:p>
            <a:pPr lvl="0"/>
            <a:r>
              <a:rPr lang="en-US" dirty="0" smtClean="0"/>
              <a:t>System </a:t>
            </a:r>
            <a:r>
              <a:rPr lang="en-US" dirty="0" smtClean="0"/>
              <a:t>– tracks projects/expenditures </a:t>
            </a:r>
            <a:r>
              <a:rPr lang="en-US" dirty="0"/>
              <a:t>to make sure that we are accomplishing the goals set out by the policy</a:t>
            </a:r>
          </a:p>
          <a:p>
            <a:pPr lvl="0"/>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1765770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Autofit/>
          </a:bodyPr>
          <a:lstStyle/>
          <a:p>
            <a:pPr marL="45720" indent="0">
              <a:buNone/>
            </a:pPr>
            <a:r>
              <a:rPr lang="en-US" sz="2800" dirty="0" smtClean="0"/>
              <a:t>Draft Recommendations</a:t>
            </a:r>
          </a:p>
          <a:p>
            <a:pPr lvl="1"/>
            <a:r>
              <a:rPr lang="en-US" sz="2400" dirty="0" smtClean="0"/>
              <a:t>Make standing committees of House Energy and Senate In-State Energy – consolidate oversight</a:t>
            </a:r>
          </a:p>
          <a:p>
            <a:pPr lvl="1"/>
            <a:r>
              <a:rPr lang="en-US" sz="2400" dirty="0" smtClean="0"/>
              <a:t>Think in terms of a balance sheet – assets and liabilities</a:t>
            </a:r>
          </a:p>
          <a:p>
            <a:pPr lvl="1"/>
            <a:r>
              <a:rPr lang="en-US" sz="2400" dirty="0" smtClean="0"/>
              <a:t>Evaluate energy projects with accurate information, and options vetted and weighed against one another</a:t>
            </a:r>
          </a:p>
          <a:p>
            <a:pPr lvl="1"/>
            <a:r>
              <a:rPr lang="en-US" sz="2400" dirty="0" smtClean="0"/>
              <a:t>Encourage better outreach and communication from state agencies – benchmarks of success</a:t>
            </a:r>
          </a:p>
          <a:p>
            <a:pPr lvl="1"/>
            <a:r>
              <a:rPr lang="en-US" sz="2400" dirty="0"/>
              <a:t>Encourage and support private investment</a:t>
            </a:r>
            <a:endParaRPr lang="en-US" sz="2400" dirty="0" smtClean="0"/>
          </a:p>
          <a:p>
            <a:pPr lvl="1"/>
            <a:r>
              <a:rPr lang="en-US" sz="2400" dirty="0" smtClean="0"/>
              <a:t>Implement energy policy as a key element of fiscal policy – </a:t>
            </a:r>
            <a:r>
              <a:rPr lang="en-US" sz="2400" dirty="0" err="1" smtClean="0"/>
              <a:t>fenceposts</a:t>
            </a:r>
            <a:r>
              <a:rPr lang="en-US" sz="2400" dirty="0" smtClean="0"/>
              <a:t> for policy makers and agencies</a:t>
            </a:r>
          </a:p>
        </p:txBody>
      </p:sp>
      <p:sp>
        <p:nvSpPr>
          <p:cNvPr id="3" name="Title 2"/>
          <p:cNvSpPr>
            <a:spLocks noGrp="1"/>
          </p:cNvSpPr>
          <p:nvPr>
            <p:ph type="title"/>
          </p:nvPr>
        </p:nvSpPr>
        <p:spPr/>
        <p:txBody>
          <a:bodyPr/>
          <a:lstStyle/>
          <a:p>
            <a:r>
              <a:rPr lang="en-US" dirty="0" smtClean="0"/>
              <a:t>Potential recommendations</a:t>
            </a:r>
            <a:endParaRPr lang="en-US" dirty="0"/>
          </a:p>
        </p:txBody>
      </p:sp>
    </p:spTree>
    <p:extLst>
      <p:ext uri="{BB962C8B-B14F-4D97-AF65-F5344CB8AC3E}">
        <p14:creationId xmlns:p14="http://schemas.microsoft.com/office/powerpoint/2010/main" val="702766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a:t>Impact of grid connectivity to social and economic development? Regional or </a:t>
            </a:r>
            <a:r>
              <a:rPr lang="en-US" dirty="0" err="1"/>
              <a:t>microgrids</a:t>
            </a:r>
            <a:r>
              <a:rPr lang="en-US" dirty="0"/>
              <a:t>?</a:t>
            </a:r>
          </a:p>
          <a:p>
            <a:pPr marL="514350" indent="-514350">
              <a:buFont typeface="+mj-lt"/>
              <a:buAutoNum type="arabicPeriod"/>
            </a:pPr>
            <a:r>
              <a:rPr lang="en-US" dirty="0"/>
              <a:t>Inventory of measures of government support to both extractive industry and renewable energy projects </a:t>
            </a:r>
          </a:p>
          <a:p>
            <a:pPr marL="514350" indent="-514350">
              <a:buFont typeface="+mj-lt"/>
              <a:buAutoNum type="arabicPeriod"/>
            </a:pPr>
            <a:r>
              <a:rPr lang="en-US" dirty="0"/>
              <a:t>Study examining the benefit sharing arrangements to local communities from private sector development </a:t>
            </a:r>
          </a:p>
          <a:p>
            <a:pPr marL="514350" indent="-514350">
              <a:buFont typeface="+mj-lt"/>
              <a:buAutoNum type="arabicPeriod"/>
            </a:pPr>
            <a:r>
              <a:rPr lang="en-US" dirty="0"/>
              <a:t>Lessons learned from policies promoting renewable energy</a:t>
            </a:r>
          </a:p>
          <a:p>
            <a:pPr marL="514350" indent="-514350">
              <a:buFont typeface="+mj-lt"/>
              <a:buAutoNum type="arabicPeriod"/>
            </a:pPr>
            <a:r>
              <a:rPr lang="en-US" dirty="0"/>
              <a:t>Dedicated financial vehicle (i.e.; Arctic Development Bank or Arctic Resilience Fund) to support renewable energy, local development, and resilience </a:t>
            </a:r>
          </a:p>
          <a:p>
            <a:endParaRPr lang="en-US" dirty="0"/>
          </a:p>
        </p:txBody>
      </p:sp>
      <p:sp>
        <p:nvSpPr>
          <p:cNvPr id="3" name="Title 2"/>
          <p:cNvSpPr>
            <a:spLocks noGrp="1"/>
          </p:cNvSpPr>
          <p:nvPr>
            <p:ph type="title"/>
          </p:nvPr>
        </p:nvSpPr>
        <p:spPr/>
        <p:txBody>
          <a:bodyPr/>
          <a:lstStyle/>
          <a:p>
            <a:r>
              <a:rPr lang="en-US" dirty="0" smtClean="0"/>
              <a:t>Potential Research</a:t>
            </a:r>
            <a:endParaRPr lang="en-US" dirty="0"/>
          </a:p>
        </p:txBody>
      </p:sp>
      <p:pic>
        <p:nvPicPr>
          <p:cNvPr id="4" name="Picture 3" descr="AES_logo_Iceland_highres.png"/>
          <p:cNvPicPr>
            <a:picLocks noChangeAspect="1"/>
          </p:cNvPicPr>
          <p:nvPr/>
        </p:nvPicPr>
        <p:blipFill>
          <a:blip r:embed="rId2"/>
          <a:stretch>
            <a:fillRect/>
          </a:stretch>
        </p:blipFill>
        <p:spPr>
          <a:xfrm>
            <a:off x="339762" y="152400"/>
            <a:ext cx="1371600" cy="1371600"/>
          </a:xfrm>
          <a:prstGeom prst="rect">
            <a:avLst/>
          </a:prstGeom>
        </p:spPr>
      </p:pic>
    </p:spTree>
    <p:extLst>
      <p:ext uri="{BB962C8B-B14F-4D97-AF65-F5344CB8AC3E}">
        <p14:creationId xmlns:p14="http://schemas.microsoft.com/office/powerpoint/2010/main" val="3009376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chemeClr val="tx1"/>
                </a:solidFill>
              </a:rPr>
              <a:t>Development of an Arctic Risk Map that shows potential origin, probability, and </a:t>
            </a:r>
            <a:r>
              <a:rPr lang="en-US" dirty="0" smtClean="0">
                <a:solidFill>
                  <a:schemeClr val="tx1"/>
                </a:solidFill>
              </a:rPr>
              <a:t>consequence</a:t>
            </a:r>
          </a:p>
          <a:p>
            <a:r>
              <a:rPr lang="en-US" spc="0" dirty="0" smtClean="0">
                <a:solidFill>
                  <a:schemeClr val="tx1"/>
                </a:solidFill>
              </a:rPr>
              <a:t>Assess </a:t>
            </a:r>
            <a:r>
              <a:rPr lang="en-US" spc="0" dirty="0">
                <a:solidFill>
                  <a:schemeClr val="tx1"/>
                </a:solidFill>
              </a:rPr>
              <a:t>and map renewable energy sources, which can be overlaid on existing oil and gas </a:t>
            </a:r>
            <a:r>
              <a:rPr lang="en-US" spc="0" dirty="0" smtClean="0">
                <a:solidFill>
                  <a:schemeClr val="tx1"/>
                </a:solidFill>
              </a:rPr>
              <a:t>mapping</a:t>
            </a:r>
            <a:endParaRPr lang="en-US" dirty="0">
              <a:solidFill>
                <a:schemeClr val="tx1"/>
              </a:solidFill>
            </a:endParaRPr>
          </a:p>
          <a:p>
            <a:pPr lvl="1"/>
            <a:r>
              <a:rPr lang="en-GB" sz="1800" dirty="0" smtClean="0">
                <a:solidFill>
                  <a:schemeClr val="tx1"/>
                </a:solidFill>
              </a:rPr>
              <a:t>Development </a:t>
            </a:r>
            <a:r>
              <a:rPr lang="en-GB" sz="1800" dirty="0">
                <a:solidFill>
                  <a:schemeClr val="tx1"/>
                </a:solidFill>
              </a:rPr>
              <a:t>of an energy development and distribution roadmap</a:t>
            </a:r>
            <a:endParaRPr lang="en-US" sz="1800" dirty="0">
              <a:solidFill>
                <a:schemeClr val="tx1"/>
              </a:solidFill>
            </a:endParaRPr>
          </a:p>
          <a:p>
            <a:r>
              <a:rPr lang="en-US" dirty="0">
                <a:solidFill>
                  <a:schemeClr val="tx1"/>
                </a:solidFill>
              </a:rPr>
              <a:t>Review regulatory and fiscal regimes for impact on the human dimension and social, economic and cultural </a:t>
            </a:r>
            <a:r>
              <a:rPr lang="en-US" dirty="0" smtClean="0">
                <a:solidFill>
                  <a:schemeClr val="tx1"/>
                </a:solidFill>
              </a:rPr>
              <a:t>development</a:t>
            </a:r>
          </a:p>
          <a:p>
            <a:r>
              <a:rPr lang="en-US" spc="0" dirty="0">
                <a:solidFill>
                  <a:schemeClr val="tx1"/>
                </a:solidFill>
              </a:rPr>
              <a:t>Review stake/</a:t>
            </a:r>
            <a:r>
              <a:rPr lang="en-US" spc="0" dirty="0" err="1">
                <a:solidFill>
                  <a:schemeClr val="tx1"/>
                </a:solidFill>
              </a:rPr>
              <a:t>rightsholder</a:t>
            </a:r>
            <a:r>
              <a:rPr lang="en-US" spc="0" dirty="0">
                <a:solidFill>
                  <a:schemeClr val="tx1"/>
                </a:solidFill>
              </a:rPr>
              <a:t> engagement and effective consultation </a:t>
            </a:r>
            <a:r>
              <a:rPr lang="en-US" spc="0" dirty="0" smtClean="0">
                <a:solidFill>
                  <a:schemeClr val="tx1"/>
                </a:solidFill>
              </a:rPr>
              <a:t>practices</a:t>
            </a:r>
          </a:p>
          <a:p>
            <a:r>
              <a:rPr lang="en-GB" dirty="0">
                <a:solidFill>
                  <a:schemeClr val="tx1"/>
                </a:solidFill>
              </a:rPr>
              <a:t>Drafting of a master plan for community </a:t>
            </a:r>
            <a:r>
              <a:rPr lang="en-GB" dirty="0" smtClean="0">
                <a:solidFill>
                  <a:schemeClr val="tx1"/>
                </a:solidFill>
              </a:rPr>
              <a:t>survivability</a:t>
            </a:r>
          </a:p>
          <a:p>
            <a:r>
              <a:rPr lang="en-US" dirty="0">
                <a:solidFill>
                  <a:schemeClr val="tx1"/>
                </a:solidFill>
              </a:rPr>
              <a:t>Develop best practices guide to northern energy efficiency, through engineering, architecture and design</a:t>
            </a:r>
          </a:p>
          <a:p>
            <a:endParaRPr lang="en-US" dirty="0"/>
          </a:p>
        </p:txBody>
      </p:sp>
      <p:sp>
        <p:nvSpPr>
          <p:cNvPr id="3" name="Title 2"/>
          <p:cNvSpPr>
            <a:spLocks noGrp="1"/>
          </p:cNvSpPr>
          <p:nvPr>
            <p:ph type="title"/>
          </p:nvPr>
        </p:nvSpPr>
        <p:spPr/>
        <p:txBody>
          <a:bodyPr/>
          <a:lstStyle/>
          <a:p>
            <a:r>
              <a:rPr lang="en-US" dirty="0" smtClean="0"/>
              <a:t>Potential Projects</a:t>
            </a:r>
            <a:endParaRPr lang="en-US" dirty="0"/>
          </a:p>
        </p:txBody>
      </p:sp>
      <p:pic>
        <p:nvPicPr>
          <p:cNvPr id="4" name="Picture 3" descr="AES_logo_Iceland_highres.png"/>
          <p:cNvPicPr>
            <a:picLocks noChangeAspect="1"/>
          </p:cNvPicPr>
          <p:nvPr/>
        </p:nvPicPr>
        <p:blipFill>
          <a:blip r:embed="rId2"/>
          <a:stretch>
            <a:fillRect/>
          </a:stretch>
        </p:blipFill>
        <p:spPr>
          <a:xfrm>
            <a:off x="381000" y="152400"/>
            <a:ext cx="1371600" cy="1371600"/>
          </a:xfrm>
          <a:prstGeom prst="rect">
            <a:avLst/>
          </a:prstGeom>
        </p:spPr>
      </p:pic>
    </p:spTree>
    <p:extLst>
      <p:ext uri="{BB962C8B-B14F-4D97-AF65-F5344CB8AC3E}">
        <p14:creationId xmlns:p14="http://schemas.microsoft.com/office/powerpoint/2010/main" val="458586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Build on qualitative work at Dialogue by considering indicators for criteria</a:t>
            </a:r>
          </a:p>
          <a:p>
            <a:r>
              <a:rPr lang="en-US" sz="2400" dirty="0" smtClean="0"/>
              <a:t>Develop quantitative evaluation measures for decision-making</a:t>
            </a:r>
          </a:p>
          <a:p>
            <a:r>
              <a:rPr lang="en-US" sz="2400" dirty="0" smtClean="0"/>
              <a:t>Consider both as part of a strategic plan</a:t>
            </a:r>
          </a:p>
        </p:txBody>
      </p:sp>
      <p:sp>
        <p:nvSpPr>
          <p:cNvPr id="3" name="Title 2"/>
          <p:cNvSpPr>
            <a:spLocks noGrp="1"/>
          </p:cNvSpPr>
          <p:nvPr>
            <p:ph type="title"/>
          </p:nvPr>
        </p:nvSpPr>
        <p:spPr/>
        <p:txBody>
          <a:bodyPr/>
          <a:lstStyle/>
          <a:p>
            <a:r>
              <a:rPr lang="en-US" dirty="0" smtClean="0"/>
              <a:t>Next steps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962400"/>
            <a:ext cx="5943600" cy="250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465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Arctic </a:t>
            </a:r>
            <a:r>
              <a:rPr lang="en-US" dirty="0"/>
              <a:t>as a model of clean energy development</a:t>
            </a:r>
          </a:p>
          <a:p>
            <a:endParaRPr lang="en-US" dirty="0"/>
          </a:p>
          <a:p>
            <a:pPr marL="0" indent="0">
              <a:buNone/>
            </a:pPr>
            <a:r>
              <a:rPr lang="en-US" dirty="0"/>
              <a:t>Arctic as a model for delivering affordable energy to its peoples and communities</a:t>
            </a:r>
          </a:p>
          <a:p>
            <a:pPr marL="0" indent="0">
              <a:buNone/>
            </a:pPr>
            <a:r>
              <a:rPr lang="en-US" dirty="0"/>
              <a:t> </a:t>
            </a:r>
          </a:p>
          <a:p>
            <a:pPr marL="0" indent="0" algn="ctr">
              <a:buNone/>
            </a:pPr>
            <a:r>
              <a:rPr lang="en-US" dirty="0"/>
              <a:t>“With great energy wealth comes great energy responsibility, on behalf of our people.”</a:t>
            </a:r>
          </a:p>
          <a:p>
            <a:pPr marL="45720" indent="0">
              <a:buNone/>
            </a:pPr>
            <a:endParaRPr lang="en-US" dirty="0"/>
          </a:p>
        </p:txBody>
      </p:sp>
      <p:sp>
        <p:nvSpPr>
          <p:cNvPr id="3" name="Title 2"/>
          <p:cNvSpPr>
            <a:spLocks noGrp="1"/>
          </p:cNvSpPr>
          <p:nvPr>
            <p:ph type="title"/>
          </p:nvPr>
        </p:nvSpPr>
        <p:spPr/>
        <p:txBody>
          <a:bodyPr/>
          <a:lstStyle/>
          <a:p>
            <a:r>
              <a:rPr lang="en-US" dirty="0" smtClean="0"/>
              <a:t>Challenge</a:t>
            </a:r>
            <a:endParaRPr lang="en-US" dirty="0"/>
          </a:p>
        </p:txBody>
      </p:sp>
      <p:pic>
        <p:nvPicPr>
          <p:cNvPr id="4" name="Picture 3" descr="AES_logo_Iceland_highres.png"/>
          <p:cNvPicPr>
            <a:picLocks noChangeAspect="1"/>
          </p:cNvPicPr>
          <p:nvPr/>
        </p:nvPicPr>
        <p:blipFill>
          <a:blip r:embed="rId2"/>
          <a:stretch>
            <a:fillRect/>
          </a:stretch>
        </p:blipFill>
        <p:spPr>
          <a:xfrm>
            <a:off x="533400" y="152400"/>
            <a:ext cx="1371600" cy="1371600"/>
          </a:xfrm>
          <a:prstGeom prst="rect">
            <a:avLst/>
          </a:prstGeom>
        </p:spPr>
      </p:pic>
    </p:spTree>
    <p:extLst>
      <p:ext uri="{BB962C8B-B14F-4D97-AF65-F5344CB8AC3E}">
        <p14:creationId xmlns:p14="http://schemas.microsoft.com/office/powerpoint/2010/main" val="90099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Reality, richness, responsibility</a:t>
            </a:r>
            <a:endParaRPr lang="en-US" dirty="0"/>
          </a:p>
        </p:txBody>
      </p:sp>
      <p:sp>
        <p:nvSpPr>
          <p:cNvPr id="4" name="Body"/>
          <p:cNvSpPr txBox="1">
            <a:spLocks noGrp="1"/>
          </p:cNvSpPr>
          <p:nvPr>
            <p:ph idx="1"/>
          </p:nvPr>
        </p:nvSpPr>
        <p:spPr>
          <a:xfrm>
            <a:off x="380999" y="1719071"/>
            <a:ext cx="8407893" cy="3637919"/>
          </a:xfrm>
          <a:prstGeom prst="rect">
            <a:avLst/>
          </a:prstGeom>
          <a:effectLst/>
        </p:spPr>
        <p:txBody>
          <a:bodyPr wrap="square" rtlCol="0" anchor="t">
            <a:spAutoFit/>
          </a:bodyPr>
          <a:lstStyle/>
          <a:p>
            <a:pPr marL="45720" indent="0" algn="ctr">
              <a:buNone/>
            </a:pPr>
            <a:r>
              <a:rPr lang="en-US" sz="2400" i="1" spc="0" dirty="0">
                <a:solidFill>
                  <a:schemeClr val="tx1"/>
                </a:solidFill>
                <a:latin typeface="Calibri"/>
              </a:rPr>
              <a:t>Our work</a:t>
            </a:r>
          </a:p>
          <a:p>
            <a:pPr marL="285750" indent="-285750">
              <a:buFont typeface="Arial" pitchFamily="34" charset="0"/>
              <a:buChar char="•"/>
            </a:pPr>
            <a:r>
              <a:rPr lang="en-US" sz="2400" spc="0" dirty="0">
                <a:solidFill>
                  <a:schemeClr val="tx1"/>
                </a:solidFill>
                <a:latin typeface="Calibri"/>
              </a:rPr>
              <a:t>Convene and facilitate civic discourse in order to cultivate an engaged citizenry </a:t>
            </a:r>
          </a:p>
          <a:p>
            <a:pPr marL="285750" indent="-285750">
              <a:buFont typeface="Arial" pitchFamily="34" charset="0"/>
              <a:buChar char="•"/>
            </a:pPr>
            <a:r>
              <a:rPr lang="en-US" sz="2400" spc="0" dirty="0">
                <a:solidFill>
                  <a:schemeClr val="tx1"/>
                </a:solidFill>
                <a:latin typeface="Calibri"/>
              </a:rPr>
              <a:t>Inform public policy through outreach and education </a:t>
            </a:r>
          </a:p>
          <a:p>
            <a:pPr marL="285750" indent="-285750">
              <a:buFont typeface="Arial" pitchFamily="34" charset="0"/>
              <a:buChar char="•"/>
            </a:pPr>
            <a:r>
              <a:rPr lang="en-US" sz="2400" spc="0" dirty="0">
                <a:solidFill>
                  <a:schemeClr val="tx1"/>
                </a:solidFill>
                <a:latin typeface="Calibri"/>
              </a:rPr>
              <a:t>Sustain networks of stakeholders, policy makers and technical experts</a:t>
            </a:r>
          </a:p>
          <a:p>
            <a:pPr marL="285750" indent="-285750">
              <a:buFont typeface="Arial" pitchFamily="34" charset="0"/>
              <a:buChar char="•"/>
            </a:pPr>
            <a:r>
              <a:rPr lang="en-US" sz="2400" spc="0" dirty="0">
                <a:solidFill>
                  <a:schemeClr val="tx1"/>
                </a:solidFill>
                <a:latin typeface="Calibri"/>
              </a:rPr>
              <a:t>Synthesize research for broader awareness and accessibility</a:t>
            </a:r>
          </a:p>
          <a:p>
            <a:pPr marL="45720" indent="0" algn="l">
              <a:buNone/>
            </a:pPr>
            <a:endParaRPr lang="en-US" sz="1800" b="0" i="0" u="none" spc="0" dirty="0" smtClean="0">
              <a:solidFill>
                <a:schemeClr val="tx1"/>
              </a:solidFill>
              <a:latin typeface="Calibri"/>
            </a:endParaRPr>
          </a:p>
          <a:p>
            <a:pPr algn="l"/>
            <a:endParaRPr lang="en-US" sz="1800" b="0" i="0" u="none" spc="0" dirty="0" smtClean="0">
              <a:solidFill>
                <a:schemeClr val="tx1"/>
              </a:solidFill>
              <a:latin typeface="Calibri"/>
            </a:endParaRPr>
          </a:p>
        </p:txBody>
      </p:sp>
    </p:spTree>
    <p:extLst>
      <p:ext uri="{BB962C8B-B14F-4D97-AF65-F5344CB8AC3E}">
        <p14:creationId xmlns:p14="http://schemas.microsoft.com/office/powerpoint/2010/main" val="1328193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Levels of Governance</a:t>
            </a:r>
            <a:endParaRPr lang="en-US" dirty="0"/>
          </a:p>
        </p:txBody>
      </p:sp>
      <p:sp>
        <p:nvSpPr>
          <p:cNvPr id="4" name="Rectangle 3"/>
          <p:cNvSpPr/>
          <p:nvPr/>
        </p:nvSpPr>
        <p:spPr>
          <a:xfrm>
            <a:off x="228600" y="3183154"/>
            <a:ext cx="2819400" cy="2019300"/>
          </a:xfrm>
          <a:prstGeom prst="rect">
            <a:avLst/>
          </a:prstGeom>
          <a:solidFill>
            <a:srgbClr val="8DC6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National</a:t>
            </a:r>
            <a:endParaRPr lang="en-US" dirty="0"/>
          </a:p>
        </p:txBody>
      </p:sp>
      <p:sp>
        <p:nvSpPr>
          <p:cNvPr id="5" name="Rectangle 4"/>
          <p:cNvSpPr/>
          <p:nvPr/>
        </p:nvSpPr>
        <p:spPr>
          <a:xfrm>
            <a:off x="3200400" y="3193581"/>
            <a:ext cx="2743200" cy="2008873"/>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lvl="0" indent="-342900" algn="ctr">
              <a:spcBef>
                <a:spcPct val="20000"/>
              </a:spcBef>
              <a:defRPr/>
            </a:pPr>
            <a:r>
              <a:rPr lang="en-US" dirty="0">
                <a:solidFill>
                  <a:srgbClr val="FFFFFF"/>
                </a:solidFill>
              </a:rPr>
              <a:t>Indigenous</a:t>
            </a:r>
          </a:p>
        </p:txBody>
      </p:sp>
      <p:sp>
        <p:nvSpPr>
          <p:cNvPr id="6" name="Rectangle 5"/>
          <p:cNvSpPr/>
          <p:nvPr/>
        </p:nvSpPr>
        <p:spPr>
          <a:xfrm>
            <a:off x="6096000" y="3193581"/>
            <a:ext cx="2819400" cy="2019300"/>
          </a:xfrm>
          <a:prstGeom prst="rect">
            <a:avLst/>
          </a:prstGeom>
          <a:solidFill>
            <a:srgbClr val="13B5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Sub-national</a:t>
            </a:r>
            <a:endParaRPr lang="en-US" dirty="0"/>
          </a:p>
        </p:txBody>
      </p:sp>
      <p:sp>
        <p:nvSpPr>
          <p:cNvPr id="7" name="Rectangle 6"/>
          <p:cNvSpPr/>
          <p:nvPr/>
        </p:nvSpPr>
        <p:spPr>
          <a:xfrm>
            <a:off x="952500" y="6019800"/>
            <a:ext cx="7162800" cy="584775"/>
          </a:xfrm>
          <a:prstGeom prst="rect">
            <a:avLst/>
          </a:prstGeom>
        </p:spPr>
        <p:txBody>
          <a:bodyPr wrap="square">
            <a:spAutoFit/>
          </a:bodyPr>
          <a:lstStyle/>
          <a:p>
            <a:pPr algn="ctr"/>
            <a:r>
              <a:rPr lang="en-US" sz="3200" dirty="0"/>
              <a:t>From Stakeholders to </a:t>
            </a:r>
            <a:r>
              <a:rPr lang="en-US" sz="3200" dirty="0" err="1"/>
              <a:t>Rightsholders</a:t>
            </a:r>
            <a:endParaRPr lang="en-US" sz="3200" dirty="0"/>
          </a:p>
        </p:txBody>
      </p:sp>
      <p:pic>
        <p:nvPicPr>
          <p:cNvPr id="8" name="Picture 7" descr="AES_logo_Iceland_highres.png"/>
          <p:cNvPicPr>
            <a:picLocks noChangeAspect="1"/>
          </p:cNvPicPr>
          <p:nvPr/>
        </p:nvPicPr>
        <p:blipFill>
          <a:blip r:embed="rId2"/>
          <a:stretch>
            <a:fillRect/>
          </a:stretch>
        </p:blipFill>
        <p:spPr>
          <a:xfrm>
            <a:off x="291801" y="152400"/>
            <a:ext cx="1371600" cy="1371600"/>
          </a:xfrm>
          <a:prstGeom prst="rect">
            <a:avLst/>
          </a:prstGeom>
        </p:spPr>
      </p:pic>
    </p:spTree>
    <p:extLst>
      <p:ext uri="{BB962C8B-B14F-4D97-AF65-F5344CB8AC3E}">
        <p14:creationId xmlns:p14="http://schemas.microsoft.com/office/powerpoint/2010/main" val="124445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r>
              <a:rPr lang="en-US" dirty="0"/>
              <a:t>Not risk free, but commitment to risk mitigation</a:t>
            </a:r>
          </a:p>
          <a:p>
            <a:pPr marL="0" indent="0">
              <a:buNone/>
            </a:pPr>
            <a:endParaRPr lang="en-US" dirty="0"/>
          </a:p>
          <a:p>
            <a:pPr marL="342900" indent="-342900"/>
            <a:r>
              <a:rPr lang="en-US" dirty="0"/>
              <a:t>Necessary response ability</a:t>
            </a:r>
          </a:p>
          <a:p>
            <a:pPr marL="0" indent="0">
              <a:buNone/>
            </a:pPr>
            <a:endParaRPr lang="en-US" dirty="0"/>
          </a:p>
          <a:p>
            <a:pPr marL="342900" indent="-342900"/>
            <a:r>
              <a:rPr lang="en-US" dirty="0"/>
              <a:t>Community, culture, and environment</a:t>
            </a:r>
          </a:p>
          <a:p>
            <a:pPr lvl="1"/>
            <a:r>
              <a:rPr lang="en-US" dirty="0"/>
              <a:t>Development of indicators</a:t>
            </a:r>
          </a:p>
          <a:p>
            <a:endParaRPr lang="en-US" dirty="0"/>
          </a:p>
        </p:txBody>
      </p:sp>
      <p:sp>
        <p:nvSpPr>
          <p:cNvPr id="3" name="Title 2"/>
          <p:cNvSpPr>
            <a:spLocks noGrp="1"/>
          </p:cNvSpPr>
          <p:nvPr>
            <p:ph type="title"/>
          </p:nvPr>
        </p:nvSpPr>
        <p:spPr/>
        <p:txBody>
          <a:bodyPr/>
          <a:lstStyle/>
          <a:p>
            <a:r>
              <a:rPr lang="en-US" dirty="0" smtClean="0"/>
              <a:t>Responsibility</a:t>
            </a:r>
            <a:endParaRPr lang="en-US" dirty="0"/>
          </a:p>
        </p:txBody>
      </p:sp>
      <p:pic>
        <p:nvPicPr>
          <p:cNvPr id="4" name="Picture 3" descr="AES_logo_Iceland_highres.png"/>
          <p:cNvPicPr>
            <a:picLocks noChangeAspect="1"/>
          </p:cNvPicPr>
          <p:nvPr/>
        </p:nvPicPr>
        <p:blipFill>
          <a:blip r:embed="rId2"/>
          <a:stretch>
            <a:fillRect/>
          </a:stretch>
        </p:blipFill>
        <p:spPr>
          <a:xfrm>
            <a:off x="457200" y="152400"/>
            <a:ext cx="1371600" cy="1371600"/>
          </a:xfrm>
          <a:prstGeom prst="rect">
            <a:avLst/>
          </a:prstGeom>
        </p:spPr>
      </p:pic>
    </p:spTree>
    <p:extLst>
      <p:ext uri="{BB962C8B-B14F-4D97-AF65-F5344CB8AC3E}">
        <p14:creationId xmlns:p14="http://schemas.microsoft.com/office/powerpoint/2010/main" val="315858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Richness</a:t>
            </a:r>
            <a:endParaRPr lang="en-US" dirty="0"/>
          </a:p>
        </p:txBody>
      </p:sp>
      <p:pic>
        <p:nvPicPr>
          <p:cNvPr id="4" name="Picture 3" descr="richness.png"/>
          <p:cNvPicPr>
            <a:picLocks noChangeAspect="1"/>
          </p:cNvPicPr>
          <p:nvPr/>
        </p:nvPicPr>
        <p:blipFill>
          <a:blip r:embed="rId2"/>
          <a:stretch>
            <a:fillRect/>
          </a:stretch>
        </p:blipFill>
        <p:spPr>
          <a:xfrm>
            <a:off x="2238751" y="1828800"/>
            <a:ext cx="4666497" cy="4629921"/>
          </a:xfrm>
          <a:prstGeom prst="rect">
            <a:avLst/>
          </a:prstGeom>
        </p:spPr>
      </p:pic>
      <p:pic>
        <p:nvPicPr>
          <p:cNvPr id="7" name="Picture 6" descr="AES_logo_Iceland_highres.png"/>
          <p:cNvPicPr>
            <a:picLocks noChangeAspect="1"/>
          </p:cNvPicPr>
          <p:nvPr/>
        </p:nvPicPr>
        <p:blipFill>
          <a:blip r:embed="rId3"/>
          <a:stretch>
            <a:fillRect/>
          </a:stretch>
        </p:blipFill>
        <p:spPr>
          <a:xfrm>
            <a:off x="304800" y="152400"/>
            <a:ext cx="1371600" cy="1371600"/>
          </a:xfrm>
          <a:prstGeom prst="rect">
            <a:avLst/>
          </a:prstGeom>
        </p:spPr>
      </p:pic>
    </p:spTree>
    <p:extLst>
      <p:ext uri="{BB962C8B-B14F-4D97-AF65-F5344CB8AC3E}">
        <p14:creationId xmlns:p14="http://schemas.microsoft.com/office/powerpoint/2010/main" val="302115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r>
              <a:rPr lang="en-US" dirty="0"/>
              <a:t>Ability to respond and adapt to change – system capacity to bounce back</a:t>
            </a:r>
          </a:p>
          <a:p>
            <a:pPr marL="0" indent="0">
              <a:buNone/>
            </a:pPr>
            <a:endParaRPr lang="en-US" dirty="0"/>
          </a:p>
          <a:p>
            <a:pPr marL="342900" indent="-342900"/>
            <a:r>
              <a:rPr lang="en-US" dirty="0"/>
              <a:t>Asset dependent, plus scale and rate of change</a:t>
            </a:r>
          </a:p>
          <a:p>
            <a:pPr marL="0" indent="0">
              <a:buNone/>
            </a:pPr>
            <a:endParaRPr lang="en-US" dirty="0"/>
          </a:p>
          <a:p>
            <a:pPr marL="342900" indent="-342900"/>
            <a:r>
              <a:rPr lang="en-US" dirty="0"/>
              <a:t>Time sensitive – implement responsibility now </a:t>
            </a:r>
          </a:p>
          <a:p>
            <a:pPr marL="0" indent="0">
              <a:buNone/>
            </a:pPr>
            <a:endParaRPr lang="en-US" dirty="0"/>
          </a:p>
          <a:p>
            <a:pPr marL="342900" indent="-342900"/>
            <a:r>
              <a:rPr lang="en-US" dirty="0"/>
              <a:t>Resilient communities depend on resilient energy systems</a:t>
            </a:r>
          </a:p>
          <a:p>
            <a:endParaRPr lang="en-US" dirty="0"/>
          </a:p>
        </p:txBody>
      </p:sp>
      <p:sp>
        <p:nvSpPr>
          <p:cNvPr id="3" name="Title 2"/>
          <p:cNvSpPr>
            <a:spLocks noGrp="1"/>
          </p:cNvSpPr>
          <p:nvPr>
            <p:ph type="title"/>
          </p:nvPr>
        </p:nvSpPr>
        <p:spPr/>
        <p:txBody>
          <a:bodyPr/>
          <a:lstStyle/>
          <a:p>
            <a:r>
              <a:rPr lang="en-US" dirty="0" smtClean="0"/>
              <a:t>Resilience</a:t>
            </a:r>
            <a:endParaRPr lang="en-US" dirty="0"/>
          </a:p>
        </p:txBody>
      </p:sp>
      <p:pic>
        <p:nvPicPr>
          <p:cNvPr id="4" name="Picture 3" descr="AES_logo_Iceland_highres.png"/>
          <p:cNvPicPr>
            <a:picLocks noChangeAspect="1"/>
          </p:cNvPicPr>
          <p:nvPr/>
        </p:nvPicPr>
        <p:blipFill>
          <a:blip r:embed="rId2"/>
          <a:stretch>
            <a:fillRect/>
          </a:stretch>
        </p:blipFill>
        <p:spPr>
          <a:xfrm>
            <a:off x="609600" y="164054"/>
            <a:ext cx="1371600" cy="1371600"/>
          </a:xfrm>
          <a:prstGeom prst="rect">
            <a:avLst/>
          </a:prstGeom>
        </p:spPr>
      </p:pic>
    </p:spTree>
    <p:extLst>
      <p:ext uri="{BB962C8B-B14F-4D97-AF65-F5344CB8AC3E}">
        <p14:creationId xmlns:p14="http://schemas.microsoft.com/office/powerpoint/2010/main" val="97899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spc="0" dirty="0">
                <a:solidFill>
                  <a:schemeClr val="tx1"/>
                </a:solidFill>
                <a:latin typeface="Calibri"/>
              </a:rPr>
              <a:t>Fundamental challenges facing Alaska:</a:t>
            </a:r>
          </a:p>
          <a:p>
            <a:pPr marL="617220" lvl="1" indent="-342900">
              <a:buFont typeface="Arial" pitchFamily="34" charset="0"/>
              <a:buChar char="•"/>
            </a:pPr>
            <a:r>
              <a:rPr lang="en-US" sz="2400" spc="0" dirty="0">
                <a:solidFill>
                  <a:schemeClr val="tx1"/>
                </a:solidFill>
                <a:latin typeface="Calibri"/>
              </a:rPr>
              <a:t>Declining oil production</a:t>
            </a:r>
          </a:p>
          <a:p>
            <a:pPr marL="617220" lvl="1" indent="-342900">
              <a:buFont typeface="Arial" pitchFamily="34" charset="0"/>
              <a:buChar char="•"/>
            </a:pPr>
            <a:r>
              <a:rPr lang="en-US" sz="2400" spc="0" dirty="0">
                <a:solidFill>
                  <a:schemeClr val="tx1"/>
                </a:solidFill>
                <a:latin typeface="Calibri"/>
              </a:rPr>
              <a:t>Decreased state revenue</a:t>
            </a:r>
          </a:p>
          <a:p>
            <a:pPr marL="617220" lvl="1" indent="-342900">
              <a:buFont typeface="Arial" pitchFamily="34" charset="0"/>
              <a:buChar char="•"/>
            </a:pPr>
            <a:r>
              <a:rPr lang="en-US" sz="2400" spc="0" dirty="0">
                <a:solidFill>
                  <a:schemeClr val="tx1"/>
                </a:solidFill>
                <a:latin typeface="Calibri"/>
              </a:rPr>
              <a:t>High energy costs in much of Alaska</a:t>
            </a:r>
          </a:p>
          <a:p>
            <a:pPr marL="617220" lvl="1" indent="-342900">
              <a:buFont typeface="Arial" pitchFamily="34" charset="0"/>
              <a:buChar char="•"/>
            </a:pPr>
            <a:r>
              <a:rPr lang="en-US" sz="2400" spc="0" dirty="0">
                <a:solidFill>
                  <a:schemeClr val="tx1"/>
                </a:solidFill>
                <a:latin typeface="Calibri"/>
              </a:rPr>
              <a:t>Significant fiscal hurdles in next decade</a:t>
            </a:r>
          </a:p>
          <a:p>
            <a:endParaRPr lang="en-US" sz="2800" spc="0" dirty="0">
              <a:solidFill>
                <a:schemeClr val="tx1"/>
              </a:solidFill>
              <a:latin typeface="Calibri"/>
            </a:endParaRPr>
          </a:p>
          <a:p>
            <a:r>
              <a:rPr lang="en-US" sz="2800" spc="0" dirty="0">
                <a:solidFill>
                  <a:schemeClr val="tx1"/>
                </a:solidFill>
                <a:latin typeface="Calibri"/>
              </a:rPr>
              <a:t>Search for best practices, new and innovative policies and systems that have derived maximum benefit from their resources for their people</a:t>
            </a:r>
          </a:p>
          <a:p>
            <a:endParaRPr lang="en-US" dirty="0"/>
          </a:p>
        </p:txBody>
      </p:sp>
      <p:sp>
        <p:nvSpPr>
          <p:cNvPr id="3" name="Title 2"/>
          <p:cNvSpPr>
            <a:spLocks noGrp="1"/>
          </p:cNvSpPr>
          <p:nvPr>
            <p:ph type="title"/>
          </p:nvPr>
        </p:nvSpPr>
        <p:spPr/>
        <p:txBody>
          <a:bodyPr/>
          <a:lstStyle/>
          <a:p>
            <a:r>
              <a:rPr lang="en-US" dirty="0" smtClean="0"/>
              <a:t>Responding to</a:t>
            </a:r>
            <a:endParaRPr lang="en-US" dirty="0"/>
          </a:p>
        </p:txBody>
      </p:sp>
    </p:spTree>
    <p:extLst>
      <p:ext uri="{BB962C8B-B14F-4D97-AF65-F5344CB8AC3E}">
        <p14:creationId xmlns:p14="http://schemas.microsoft.com/office/powerpoint/2010/main" val="3472045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2375</TotalTime>
  <Words>1897</Words>
  <Application>Microsoft Office PowerPoint</Application>
  <PresentationFormat>On-screen Show (4:3)</PresentationFormat>
  <Paragraphs>334</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Grid</vt:lpstr>
      <vt:lpstr>Institute of the north Alaska’s Arctic Think-and-Do Tank</vt:lpstr>
      <vt:lpstr>Mission</vt:lpstr>
      <vt:lpstr>Reality, richness, responsibility</vt:lpstr>
      <vt:lpstr>Reality, richness, responsibility</vt:lpstr>
      <vt:lpstr>Levels of Governance</vt:lpstr>
      <vt:lpstr>Responsibility</vt:lpstr>
      <vt:lpstr>Richness</vt:lpstr>
      <vt:lpstr>Resilience</vt:lpstr>
      <vt:lpstr>Responding to</vt:lpstr>
      <vt:lpstr>Energy Costs Vary</vt:lpstr>
      <vt:lpstr>High energy costs</vt:lpstr>
      <vt:lpstr>Fiscal constraint</vt:lpstr>
      <vt:lpstr>challenges</vt:lpstr>
      <vt:lpstr>Production</vt:lpstr>
      <vt:lpstr>Generation</vt:lpstr>
      <vt:lpstr>Distribution/transmission</vt:lpstr>
      <vt:lpstr>Utilization</vt:lpstr>
      <vt:lpstr>2010 Plan</vt:lpstr>
      <vt:lpstr>Declaration of state energy policy AS 44.99.115</vt:lpstr>
      <vt:lpstr>Diversifying Alaska’s  Energy Portfolio</vt:lpstr>
      <vt:lpstr>The Policy Sweet Spot</vt:lpstr>
      <vt:lpstr>Case Study analysis - Policy</vt:lpstr>
      <vt:lpstr>Case Study analysis - Implementation</vt:lpstr>
      <vt:lpstr>Case Study analysis – Programs/Projects</vt:lpstr>
      <vt:lpstr>Alaska Dialogue - Qualities of Policy </vt:lpstr>
      <vt:lpstr>Alaska Dialogue –  What Policy Achieves</vt:lpstr>
      <vt:lpstr>Indicators</vt:lpstr>
      <vt:lpstr>Energy Price for Policy Sweet Spot</vt:lpstr>
      <vt:lpstr>Key Takeaways</vt:lpstr>
      <vt:lpstr>Remaining question</vt:lpstr>
      <vt:lpstr>AEA -  Pathway from Policy to Projects</vt:lpstr>
      <vt:lpstr>PowerPoint Presentation</vt:lpstr>
      <vt:lpstr>Roadmap</vt:lpstr>
      <vt:lpstr>Potential recommendations</vt:lpstr>
      <vt:lpstr>Potential Research</vt:lpstr>
      <vt:lpstr>Potential Projects</vt:lpstr>
      <vt:lpstr>Next steps</vt:lpstr>
      <vt:lpstr>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Outcomes from the  2013 Alaska Dialogue</dc:title>
  <dc:creator>test1</dc:creator>
  <cp:lastModifiedBy>test1</cp:lastModifiedBy>
  <cp:revision>32</cp:revision>
  <dcterms:created xsi:type="dcterms:W3CDTF">2013-10-01T00:43:20Z</dcterms:created>
  <dcterms:modified xsi:type="dcterms:W3CDTF">2014-01-24T22:28:36Z</dcterms:modified>
</cp:coreProperties>
</file>