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266" r:id="rId2"/>
    <p:sldId id="267" r:id="rId3"/>
    <p:sldId id="256" r:id="rId4"/>
    <p:sldId id="257" r:id="rId5"/>
    <p:sldId id="258" r:id="rId6"/>
    <p:sldId id="269" r:id="rId7"/>
    <p:sldId id="289" r:id="rId8"/>
    <p:sldId id="270" r:id="rId9"/>
    <p:sldId id="271" r:id="rId10"/>
    <p:sldId id="272" r:id="rId11"/>
    <p:sldId id="273" r:id="rId12"/>
    <p:sldId id="274" r:id="rId13"/>
    <p:sldId id="277" r:id="rId14"/>
    <p:sldId id="261" r:id="rId15"/>
    <p:sldId id="278" r:id="rId16"/>
    <p:sldId id="268" r:id="rId17"/>
    <p:sldId id="262" r:id="rId18"/>
    <p:sldId id="279" r:id="rId19"/>
    <p:sldId id="280" r:id="rId20"/>
    <p:sldId id="263" r:id="rId21"/>
    <p:sldId id="281" r:id="rId22"/>
    <p:sldId id="285" r:id="rId23"/>
    <p:sldId id="286" r:id="rId24"/>
    <p:sldId id="287" r:id="rId25"/>
    <p:sldId id="288" r:id="rId26"/>
    <p:sldId id="283" r:id="rId27"/>
    <p:sldId id="284" r:id="rId28"/>
    <p:sldId id="282" r:id="rId29"/>
    <p:sldId id="275" r:id="rId30"/>
    <p:sldId id="276" r:id="rId3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8B3A9-E2A6-47AB-90CA-A5248EDEAFEC}" type="datetimeFigureOut">
              <a:rPr lang="en-US" smtClean="0"/>
              <a:t>7/22/2013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14282-9B14-4BBA-9205-52D16C3A6F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10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6FF83-7082-4016-B653-8C2F241184E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35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5C30-C135-4ABC-B24B-3C34E96895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190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5C30-C135-4ABC-B24B-3C34E96895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010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5C30-C135-4ABC-B24B-3C34E96895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306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3581400" cy="365125"/>
          </a:xfrm>
        </p:spPr>
        <p:txBody>
          <a:bodyPr/>
          <a:lstStyle/>
          <a:p>
            <a:r>
              <a:rPr lang="en-US" dirty="0" smtClean="0"/>
              <a:t>Alaska Department of Education &amp; Early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5C30-C135-4ABC-B24B-3C34E96895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75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5C30-C135-4ABC-B24B-3C34E96895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814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5C30-C135-4ABC-B24B-3C34E96895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91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5C30-C135-4ABC-B24B-3C34E96895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27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5C30-C135-4ABC-B24B-3C34E96895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033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5C30-C135-4ABC-B24B-3C34E96895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827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5C30-C135-4ABC-B24B-3C34E96895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259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5C30-C135-4ABC-B24B-3C34E96895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40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45C30-C135-4ABC-B24B-3C34E96895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13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1676399"/>
          </a:xfrm>
        </p:spPr>
        <p:txBody>
          <a:bodyPr>
            <a:normAutofit/>
          </a:bodyPr>
          <a:lstStyle/>
          <a:p>
            <a:r>
              <a:rPr lang="en-US" b="1" dirty="0"/>
              <a:t>State of Alaska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House Finance Subcommittee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Department of Education and Early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Development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July 25, 2013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EED_logo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4572000"/>
            <a:ext cx="2146300" cy="197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637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Smarter Balanced Assessment Consortium (SBAC)</a:t>
            </a:r>
          </a:p>
          <a:p>
            <a:pPr lvl="1"/>
            <a:r>
              <a:rPr lang="en-US" dirty="0" smtClean="0"/>
              <a:t>Summative assessment</a:t>
            </a:r>
          </a:p>
          <a:p>
            <a:pPr lvl="2"/>
            <a:r>
              <a:rPr lang="en-US" dirty="0" smtClean="0"/>
              <a:t>Grades 3-8 and 11, with the option of adding 9 and 10</a:t>
            </a:r>
          </a:p>
          <a:p>
            <a:pPr lvl="2"/>
            <a:r>
              <a:rPr lang="en-US" dirty="0" smtClean="0"/>
              <a:t>Comprehensive assessments, similar to current program</a:t>
            </a:r>
          </a:p>
          <a:p>
            <a:pPr lvl="2"/>
            <a:r>
              <a:rPr lang="en-US" dirty="0" smtClean="0"/>
              <a:t>Computer-based, adaptive tests, with paper-pencil versions available for up to three years at state expense</a:t>
            </a:r>
          </a:p>
          <a:p>
            <a:pPr lvl="2"/>
            <a:r>
              <a:rPr lang="en-US" dirty="0" smtClean="0"/>
              <a:t>College &amp; career readiness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Interim and formative assessments available at an additional costs</a:t>
            </a:r>
          </a:p>
          <a:p>
            <a:pPr lvl="2"/>
            <a:r>
              <a:rPr lang="en-US" dirty="0" smtClean="0"/>
              <a:t>Designed to provide instructional feedback regarding progress through-out the year</a:t>
            </a:r>
          </a:p>
          <a:p>
            <a:pPr lvl="1"/>
            <a:endParaRPr lang="en-US" sz="24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5C30-C135-4ABC-B24B-3C34E968957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435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we know about costs?</a:t>
            </a:r>
          </a:p>
          <a:p>
            <a:pPr lvl="1"/>
            <a:r>
              <a:rPr lang="en-US" sz="2400" dirty="0" smtClean="0"/>
              <a:t>SBAC provides the assessment (items and test engine for electronic testing) and analysis</a:t>
            </a:r>
          </a:p>
          <a:p>
            <a:pPr lvl="1"/>
            <a:r>
              <a:rPr lang="en-US" sz="2400" dirty="0" smtClean="0"/>
              <a:t>Vendor required for wrap-around services, including: administration, scoring, reporting, data analysis tools, etc. </a:t>
            </a:r>
          </a:p>
          <a:p>
            <a:pPr lvl="1"/>
            <a:r>
              <a:rPr lang="en-US" sz="2400" dirty="0" smtClean="0"/>
              <a:t>Current SBA costs are approximately $50.43 per student. </a:t>
            </a:r>
          </a:p>
          <a:p>
            <a:pPr lvl="1"/>
            <a:r>
              <a:rPr lang="en-US" sz="2400" dirty="0" smtClean="0"/>
              <a:t>Estimated costs for SBAC and wrap-around services are approximately $49.24</a:t>
            </a:r>
          </a:p>
          <a:p>
            <a:pPr lvl="1"/>
            <a:r>
              <a:rPr lang="en-US" sz="2400" dirty="0" smtClean="0"/>
              <a:t>Use of the RFP process will provide definitive cost data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5C30-C135-4ABC-B24B-3C34E968957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274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to ESEA Waiver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r>
              <a:rPr lang="en-US" dirty="0" smtClean="0"/>
              <a:t>Implement new assessments in 2015</a:t>
            </a:r>
          </a:p>
          <a:p>
            <a:pPr lvl="1"/>
            <a:r>
              <a:rPr lang="en-US" sz="2400" dirty="0" smtClean="0"/>
              <a:t>Waiver requires assessments of college and career ready standards by 2015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5C30-C135-4ABC-B24B-3C34E968957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231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Educator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182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Educator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Education Summit November 2008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Forming of Teacher Quality Working Group</a:t>
            </a:r>
            <a:endParaRPr lang="en-US" dirty="0"/>
          </a:p>
          <a:p>
            <a:pPr lvl="1"/>
            <a:r>
              <a:rPr lang="en-US" dirty="0" smtClean="0"/>
              <a:t>Provide input regarding a statewide framework for teacher and administrator evaluation</a:t>
            </a:r>
          </a:p>
          <a:p>
            <a:pPr lvl="1"/>
            <a:r>
              <a:rPr lang="en-US" dirty="0" smtClean="0"/>
              <a:t>42 members </a:t>
            </a:r>
          </a:p>
          <a:p>
            <a:pPr lvl="1"/>
            <a:r>
              <a:rPr lang="en-US" dirty="0" smtClean="0"/>
              <a:t>13 meetings between November 2009 and April 2012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5C30-C135-4ABC-B24B-3C34E968957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166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Educator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1975 regulations for educator evaluation</a:t>
            </a:r>
          </a:p>
          <a:p>
            <a:pPr lvl="1"/>
            <a:r>
              <a:rPr lang="en-US" dirty="0" smtClean="0"/>
              <a:t>1996 Statutes requiring educator evaluations tied to standards</a:t>
            </a:r>
          </a:p>
          <a:p>
            <a:pPr lvl="1"/>
            <a:r>
              <a:rPr lang="en-US" dirty="0" smtClean="0"/>
              <a:t>Review of research regarding effective teaching and leadership practices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egulations put out for public comment June 2012</a:t>
            </a:r>
          </a:p>
          <a:p>
            <a:pPr lvl="1"/>
            <a:r>
              <a:rPr lang="en-US" dirty="0" smtClean="0"/>
              <a:t>Regulations adopted December 2012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5C30-C135-4ABC-B24B-3C34E968957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53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Educator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significant changes</a:t>
            </a:r>
          </a:p>
          <a:p>
            <a:pPr lvl="1"/>
            <a:r>
              <a:rPr lang="en-US" dirty="0" smtClean="0"/>
              <a:t>Consideration of Alaska cultural standards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Inclusion of student learning data as part of evaluation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5C30-C135-4ABC-B24B-3C34E968957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44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to ESEA Waiver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Adoption of guidelines for local teacher and principal evaluation</a:t>
            </a:r>
          </a:p>
          <a:p>
            <a:r>
              <a:rPr lang="en-US" dirty="0" smtClean="0"/>
              <a:t>Involvement of teachers and principals in the development of guidelines</a:t>
            </a:r>
          </a:p>
          <a:p>
            <a:r>
              <a:rPr lang="en-US" dirty="0" smtClean="0"/>
              <a:t> Evaluation systems that </a:t>
            </a:r>
          </a:p>
          <a:p>
            <a:pPr lvl="1"/>
            <a:r>
              <a:rPr lang="en-US" dirty="0" smtClean="0"/>
              <a:t>Use multiple valid measure to determine performance levels, including the use of student growth data</a:t>
            </a:r>
          </a:p>
          <a:p>
            <a:pPr lvl="1"/>
            <a:r>
              <a:rPr lang="en-US" dirty="0" smtClean="0"/>
              <a:t>Include useful feedback to guide professional development</a:t>
            </a:r>
          </a:p>
          <a:p>
            <a:pPr lvl="1"/>
            <a:r>
              <a:rPr lang="en-US" dirty="0" smtClean="0"/>
              <a:t>Are used to inform personnel decisions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5C30-C135-4ABC-B24B-3C34E968957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166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School Accountability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729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Accountability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Growth &amp; Proficiency Index already in regulations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State System of Support in regulations for accountability and support to Tier 3 districts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Majority of accountability regulations driven by the No Child Left Behind (NCLB) Act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5C30-C135-4ABC-B24B-3C34E968957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87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Provide overview of standards, assessment, evaluation, and accountability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Identify connection to Elementary &amp; Secondary Education Act (ESEA) Flexibility Waiver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Present information regarding state and districts funding and costs related to ESEA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5C30-C135-4ABC-B24B-3C34E968957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145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to ESEA Waiver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ESEA Flexibility Waiver permitted a State-based system of differentiated recognition, accountability, and support</a:t>
            </a:r>
          </a:p>
          <a:p>
            <a:r>
              <a:rPr lang="en-US" dirty="0" smtClean="0"/>
              <a:t>Required</a:t>
            </a:r>
          </a:p>
          <a:p>
            <a:pPr lvl="1"/>
            <a:r>
              <a:rPr lang="en-US" dirty="0" smtClean="0"/>
              <a:t>Setting ambitious but achievable annual measurable objectives</a:t>
            </a:r>
          </a:p>
          <a:p>
            <a:pPr lvl="1"/>
            <a:r>
              <a:rPr lang="en-US" dirty="0" smtClean="0"/>
              <a:t>Consider student achievement in at least language arts and math, and in graduation rate</a:t>
            </a:r>
          </a:p>
          <a:p>
            <a:pPr lvl="1"/>
            <a:r>
              <a:rPr lang="en-US" dirty="0" smtClean="0"/>
              <a:t>Take into account student growth</a:t>
            </a:r>
          </a:p>
          <a:p>
            <a:pPr lvl="1"/>
            <a:r>
              <a:rPr lang="en-US" dirty="0" smtClean="0"/>
              <a:t>Identify and require interventions in Priority (1-star, Title I) and Focus (1 &amp; 2-star, Title I) Schools</a:t>
            </a:r>
          </a:p>
          <a:p>
            <a:pPr lvl="1"/>
            <a:r>
              <a:rPr lang="en-US" dirty="0" smtClean="0"/>
              <a:t>Publicly recognize Reward Schools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5C30-C135-4ABC-B24B-3C34E968957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6476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to ESEA Waiver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Flexibility  permitted from</a:t>
            </a:r>
          </a:p>
          <a:p>
            <a:pPr lvl="1"/>
            <a:r>
              <a:rPr lang="en-US" dirty="0" smtClean="0"/>
              <a:t>Making Adequate Yearly Progress determinations for schools and districts</a:t>
            </a:r>
          </a:p>
          <a:p>
            <a:pPr lvl="1"/>
            <a:r>
              <a:rPr lang="en-US" dirty="0" smtClean="0"/>
              <a:t>Meeting AMO targets</a:t>
            </a:r>
          </a:p>
          <a:p>
            <a:pPr lvl="2"/>
            <a:r>
              <a:rPr lang="en-US" dirty="0" smtClean="0"/>
              <a:t>For 2013, 94.28 % proficient in language arts;  91.53 % proficient in math</a:t>
            </a:r>
          </a:p>
          <a:p>
            <a:pPr lvl="1"/>
            <a:r>
              <a:rPr lang="en-US" dirty="0" smtClean="0"/>
              <a:t>Improvement, corrective action, or restructuring for Title I schools not meeting AMOs</a:t>
            </a:r>
          </a:p>
          <a:p>
            <a:pPr lvl="1"/>
            <a:r>
              <a:rPr lang="en-US" dirty="0" smtClean="0"/>
              <a:t>Improvement or corrective action for districts not meeting Adequate Yearly Progress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5C30-C135-4ABC-B24B-3C34E968957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319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Alaska School Performance Index</a:t>
            </a:r>
            <a:endParaRPr lang="en-US" dirty="0"/>
          </a:p>
        </p:txBody>
      </p:sp>
      <p:sp>
        <p:nvSpPr>
          <p:cNvPr id="4" name="Content Placeholder 10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267200"/>
          </a:xfrm>
        </p:spPr>
        <p:txBody>
          <a:bodyPr>
            <a:normAutofit fontScale="70000" lnSpcReduction="20000"/>
          </a:bodyPr>
          <a:lstStyle/>
          <a:p>
            <a:pPr marL="114300" indent="0" algn="ctr">
              <a:buNone/>
            </a:pPr>
            <a:r>
              <a:rPr lang="en-US" dirty="0" smtClean="0"/>
              <a:t>					K – 8		9 – 12</a:t>
            </a:r>
          </a:p>
          <a:p>
            <a:pPr marL="114300" indent="0" algn="ctr">
              <a:buNone/>
            </a:pPr>
            <a:r>
              <a:rPr lang="en-US" dirty="0" smtClean="0"/>
              <a:t>Academic Achievement		35%		20%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School Progress			40%		40%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Attendance Rate			25%		10%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Graduation Rate			N/A		20%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ACT/SAT/WorkKeys			N/A		 8%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Participation WorkKeys			N/A		 2%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5C30-C135-4ABC-B24B-3C34E968957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063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Ratings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419600"/>
          </a:xfrm>
        </p:spPr>
        <p:txBody>
          <a:bodyPr/>
          <a:lstStyle/>
          <a:p>
            <a:pPr marL="114300" indent="0" algn="ctr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3200" dirty="0" smtClean="0"/>
              <a:t>Number of Stars	         ASPI Points	</a:t>
            </a:r>
          </a:p>
          <a:p>
            <a:pPr marL="114300" indent="0" algn="ctr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sz="3200" dirty="0" smtClean="0"/>
              <a:t>5 Stars			      94 – 100</a:t>
            </a:r>
            <a:endParaRPr lang="en-US" sz="3200" dirty="0"/>
          </a:p>
          <a:p>
            <a:pPr marL="114300" indent="0" algn="ctr">
              <a:buNone/>
            </a:pPr>
            <a:r>
              <a:rPr lang="en-US" sz="3200" dirty="0" smtClean="0"/>
              <a:t>	4 Stars			85 – 93.99</a:t>
            </a:r>
            <a:endParaRPr lang="en-US" sz="3200" dirty="0"/>
          </a:p>
          <a:p>
            <a:pPr marL="114300" indent="0" algn="ctr">
              <a:buNone/>
            </a:pPr>
            <a:r>
              <a:rPr lang="en-US" sz="3200" dirty="0" smtClean="0"/>
              <a:t>	3 Stars			65 – 84.99</a:t>
            </a:r>
            <a:endParaRPr lang="en-US" sz="3200" dirty="0"/>
          </a:p>
          <a:p>
            <a:pPr marL="114300" indent="0" algn="ctr">
              <a:buNone/>
            </a:pPr>
            <a:r>
              <a:rPr lang="en-US" sz="3200" dirty="0" smtClean="0"/>
              <a:t>	2 Stars			55 – 64.99</a:t>
            </a:r>
            <a:endParaRPr lang="en-US" sz="3200" dirty="0"/>
          </a:p>
          <a:p>
            <a:pPr marL="114300" indent="0" algn="ctr">
              <a:buNone/>
            </a:pPr>
            <a:r>
              <a:rPr lang="en-US" sz="3200" dirty="0" smtClean="0"/>
              <a:t>	1 Star			  0 – 54.99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5C30-C135-4ABC-B24B-3C34E968957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6134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Measurable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Targets set </a:t>
            </a:r>
          </a:p>
          <a:p>
            <a:pPr lvl="1"/>
            <a:r>
              <a:rPr lang="en-US" dirty="0" smtClean="0"/>
              <a:t>In reading, writing, and math </a:t>
            </a:r>
          </a:p>
          <a:p>
            <a:pPr lvl="1"/>
            <a:r>
              <a:rPr lang="en-US" dirty="0" smtClean="0"/>
              <a:t>For all-students group and for subgroups</a:t>
            </a:r>
          </a:p>
          <a:p>
            <a:pPr lvl="1"/>
            <a:r>
              <a:rPr lang="en-US" dirty="0" smtClean="0"/>
              <a:t>For State, districts, and schools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To reduce by ½ over a 6-year period the number of non-proficient students</a:t>
            </a:r>
          </a:p>
          <a:p>
            <a:pPr lvl="1"/>
            <a:r>
              <a:rPr lang="en-US" dirty="0" smtClean="0"/>
              <a:t>Reduction in equal increments over 6 years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AMO targets met if</a:t>
            </a:r>
          </a:p>
          <a:p>
            <a:pPr lvl="1"/>
            <a:r>
              <a:rPr lang="en-US" dirty="0" smtClean="0"/>
              <a:t>Schools, district or state target is met</a:t>
            </a:r>
          </a:p>
          <a:p>
            <a:pPr lvl="1"/>
            <a:r>
              <a:rPr lang="en-US" dirty="0" smtClean="0"/>
              <a:t>Graduation rate and participation rate are met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5C30-C135-4ABC-B24B-3C34E968957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8727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Ratings &amp; AMOs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to </a:t>
            </a:r>
          </a:p>
          <a:p>
            <a:pPr lvl="1"/>
            <a:r>
              <a:rPr lang="en-US" sz="3200" dirty="0" smtClean="0"/>
              <a:t>Identify priority schools, focus schools, and reward schools</a:t>
            </a:r>
          </a:p>
          <a:p>
            <a:pPr marL="411480" lvl="1" indent="0">
              <a:buNone/>
            </a:pPr>
            <a:endParaRPr lang="en-US" sz="3200" dirty="0" smtClean="0"/>
          </a:p>
          <a:p>
            <a:pPr lvl="1"/>
            <a:r>
              <a:rPr lang="en-US" sz="3200" dirty="0" smtClean="0"/>
              <a:t>Identify schools and districts that need to created targeted plans for improvement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5C30-C135-4ABC-B24B-3C34E968957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1338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ESEA Flexibility Waiver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973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ESEA Waiver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Did not apply during first two rounds</a:t>
            </a:r>
          </a:p>
          <a:p>
            <a:r>
              <a:rPr lang="en-US" dirty="0" smtClean="0"/>
              <a:t>Analysis of other states’ applications and application approvals during Spring 2012</a:t>
            </a:r>
          </a:p>
          <a:p>
            <a:r>
              <a:rPr lang="en-US" dirty="0" smtClean="0"/>
              <a:t>Decision to apply made in May 2012</a:t>
            </a:r>
          </a:p>
          <a:p>
            <a:r>
              <a:rPr lang="en-US" dirty="0" smtClean="0"/>
              <a:t>Public meetings and hearings held May through August 2012</a:t>
            </a:r>
          </a:p>
          <a:p>
            <a:r>
              <a:rPr lang="en-US" dirty="0" smtClean="0"/>
              <a:t>Application submitted in September 2012</a:t>
            </a:r>
          </a:p>
          <a:p>
            <a:r>
              <a:rPr lang="en-US" dirty="0" smtClean="0"/>
              <a:t>Negotiated from November 2012 to April 2013</a:t>
            </a:r>
          </a:p>
          <a:p>
            <a:r>
              <a:rPr lang="en-US" dirty="0" smtClean="0"/>
              <a:t>Accountability regulations put out for public comment March 2013</a:t>
            </a:r>
          </a:p>
          <a:p>
            <a:r>
              <a:rPr lang="en-US" dirty="0" smtClean="0"/>
              <a:t>Accountability regulations adopted June 2013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5C30-C135-4ABC-B24B-3C34E968957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9627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8835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Funding under the Elementary &amp; Secondary Education Act (ESEA) as amended by No Child Left Behind (NCLB) to:</a:t>
            </a:r>
          </a:p>
          <a:p>
            <a:pPr lvl="1"/>
            <a:r>
              <a:rPr lang="en-US" dirty="0" smtClean="0"/>
              <a:t>The department, which is provides to grants to districts</a:t>
            </a:r>
          </a:p>
          <a:p>
            <a:pPr lvl="1"/>
            <a:r>
              <a:rPr lang="en-US" dirty="0" smtClean="0"/>
              <a:t>Funding in school districts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5C30-C135-4ABC-B24B-3C34E9689573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536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Standards &amp;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1479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Elementary &amp; Secondary Education Act (ESEA)</a:t>
            </a:r>
            <a:br>
              <a:rPr lang="en-US" sz="3600" dirty="0" smtClean="0"/>
            </a:br>
            <a:r>
              <a:rPr lang="en-US" sz="1600" i="1" dirty="0" smtClean="0"/>
              <a:t>As Amended by No Child Left Behind (NCLB)</a:t>
            </a: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dirty="0" smtClean="0"/>
              <a:t>United States Department of Education Grants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981447"/>
              </p:ext>
            </p:extLst>
          </p:nvPr>
        </p:nvGraphicFramePr>
        <p:xfrm>
          <a:off x="2219325" y="1676400"/>
          <a:ext cx="4705894" cy="4525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3539"/>
                <a:gridCol w="1244974"/>
                <a:gridCol w="1077381"/>
              </a:tblGrid>
              <a:tr h="4950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Component / Program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85" marR="7985" marT="7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Federal ESEA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85" marR="7985" marT="7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Positions by Program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85" marR="7985" marT="7985" marB="0" anchor="ctr"/>
                </a:tc>
              </a:tr>
              <a:tr h="3273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Student and School Achievement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85" marR="7985" marT="798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85" marR="7985" marT="7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85" marR="7985" marT="7985" marB="0" anchor="b"/>
                </a:tc>
              </a:tr>
              <a:tr h="3433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ESEA Title 1 Grants to LEAs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3732" marR="7985" marT="79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37,200.0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85" marR="7985" marT="7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85" marR="7985" marT="7985" marB="0" anchor="ctr"/>
                </a:tc>
              </a:tr>
              <a:tr h="3433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Title I-Part C Migrant Education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3732" marR="7985" marT="79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7,400.0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85" marR="7985" marT="7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85" marR="7985" marT="7985" marB="0" anchor="ctr"/>
                </a:tc>
              </a:tr>
              <a:tr h="3433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Title I-Part D Neglected &amp; Delinquent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3732" marR="7985" marT="79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250.0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85" marR="7985" marT="7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85" marR="7985" marT="7985" marB="0" anchor="ctr"/>
                </a:tc>
              </a:tr>
              <a:tr h="3433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Title I-Part 1003(g) School &amp; District Improvement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3732" marR="7985" marT="79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1,500.0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85" marR="7985" marT="7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85" marR="7985" marT="7985" marB="0" anchor="ctr"/>
                </a:tc>
              </a:tr>
              <a:tr h="3433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Improving Teacher Quality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3732" marR="7985" marT="79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11,500.0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85" marR="7985" marT="7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85" marR="7985" marT="7985" marB="0" anchor="ctr"/>
                </a:tc>
              </a:tr>
              <a:tr h="3433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Math and Science Partnerships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3732" marR="7985" marT="79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800.0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85" marR="7985" marT="7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85" marR="7985" marT="7985" marB="0" anchor="ctr"/>
                </a:tc>
              </a:tr>
              <a:tr h="3433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Language Acquisition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3732" marR="7985" marT="79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1,100.0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85" marR="7985" marT="7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85" marR="7985" marT="7985" marB="0" anchor="ctr"/>
                </a:tc>
              </a:tr>
              <a:tr h="3433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Title IV 21st Century Community Learning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3732" marR="7985" marT="79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5,714.0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85" marR="7985" marT="7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85" marR="7985" marT="7985" marB="0" anchor="ctr"/>
                </a:tc>
              </a:tr>
              <a:tr h="3433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State Assessments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3732" marR="7985" marT="79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3,600.0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85" marR="7985" marT="7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85" marR="7985" marT="7985" marB="0" anchor="ctr"/>
                </a:tc>
              </a:tr>
              <a:tr h="3433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Education for Homeless Children &amp; Youth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3732" marR="7985" marT="79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164.0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85" marR="7985" marT="7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85" marR="7985" marT="7985" marB="0" anchor="ctr"/>
                </a:tc>
              </a:tr>
              <a:tr h="26989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Total ESEA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85" marR="7985" marT="79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$69,228.0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85" marR="7985" marT="7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85" marR="7985" marT="7985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5C30-C135-4ABC-B24B-3C34E9689573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52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English Language Arts &amp; Math Standards</a:t>
            </a:r>
          </a:p>
          <a:p>
            <a:pPr lvl="1"/>
            <a:r>
              <a:rPr lang="en-US" dirty="0" smtClean="0"/>
              <a:t>First review of Alaska Standards February 2010</a:t>
            </a:r>
          </a:p>
          <a:p>
            <a:pPr lvl="1"/>
            <a:r>
              <a:rPr lang="en-US" dirty="0" smtClean="0"/>
              <a:t>Meetings to revise standards conducted with 229 Alaska stakeholders from 7 regional areas </a:t>
            </a:r>
          </a:p>
          <a:p>
            <a:pPr lvl="1"/>
            <a:r>
              <a:rPr lang="en-US" dirty="0" smtClean="0"/>
              <a:t>Regulations to change standards out for 6 month public comment period in December 2011</a:t>
            </a:r>
          </a:p>
          <a:p>
            <a:pPr lvl="1"/>
            <a:r>
              <a:rPr lang="en-US" dirty="0" smtClean="0"/>
              <a:t>Fairbanks, Bethel, Mat-Su, Juneau Community Meetings held Spring 2012</a:t>
            </a:r>
          </a:p>
          <a:p>
            <a:pPr lvl="1"/>
            <a:r>
              <a:rPr lang="en-US" dirty="0" smtClean="0"/>
              <a:t>ELA &amp; Math Standards adopted in June 2012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5C30-C135-4ABC-B24B-3C34E968957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323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to ESEA Waiver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Adoption of college &amp; career </a:t>
            </a:r>
            <a:r>
              <a:rPr lang="en-US" dirty="0"/>
              <a:t>r</a:t>
            </a:r>
            <a:r>
              <a:rPr lang="en-US" dirty="0" smtClean="0"/>
              <a:t>eady standards in language arts and mathematics following State’s adoption process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Assurance from State university that students who met these standards will not need remedial coursework at the postsecondary level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5C30-C135-4ABC-B24B-3C34E968957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428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r>
              <a:rPr lang="en-US" dirty="0" smtClean="0"/>
              <a:t>Implement period prior to new assessment</a:t>
            </a:r>
          </a:p>
          <a:p>
            <a:pPr lvl="1"/>
            <a:r>
              <a:rPr lang="en-US" dirty="0" smtClean="0"/>
              <a:t>Two or three years for implementation prior to assessing</a:t>
            </a: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Necessary regulation changes, no new regulations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5C30-C135-4ABC-B24B-3C34E968957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716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4600709"/>
              </p:ext>
            </p:extLst>
          </p:nvPr>
        </p:nvGraphicFramePr>
        <p:xfrm>
          <a:off x="495300" y="2068772"/>
          <a:ext cx="8229600" cy="41796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2743200"/>
                <a:gridCol w="2743200"/>
              </a:tblGrid>
              <a:tr h="43346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Assessment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Who takes: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Required by:</a:t>
                      </a:r>
                    </a:p>
                  </a:txBody>
                  <a:tcPr/>
                </a:tc>
              </a:tr>
              <a:tr h="637199"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</a:rPr>
                        <a:t>Standards Based Assessment (SBA)</a:t>
                      </a:r>
                      <a:endParaRPr lang="en-US" sz="14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dirty="0" smtClean="0">
                          <a:solidFill>
                            <a:srgbClr val="FF0000"/>
                          </a:solidFill>
                        </a:rPr>
                        <a:t>Grades 3-10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smtClean="0">
                          <a:solidFill>
                            <a:srgbClr val="FF0000"/>
                          </a:solidFill>
                        </a:rPr>
                        <a:t>ESEA</a:t>
                      </a:r>
                      <a:r>
                        <a:rPr lang="en-US" sz="1400" b="1" i="1" baseline="0" dirty="0" smtClean="0">
                          <a:solidFill>
                            <a:srgbClr val="FF0000"/>
                          </a:solidFill>
                        </a:rPr>
                        <a:t> &amp; Alaska Statute</a:t>
                      </a:r>
                      <a:endParaRPr lang="en-US" sz="1400" b="1" i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endParaRPr lang="en-US" sz="14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1955"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rgbClr val="FF0000"/>
                          </a:solidFill>
                        </a:rPr>
                        <a:t>Alternate</a:t>
                      </a:r>
                      <a:endParaRPr lang="en-US" sz="14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smtClean="0">
                          <a:solidFill>
                            <a:srgbClr val="FF0000"/>
                          </a:solidFill>
                        </a:rPr>
                        <a:t>Grades 3-10,</a:t>
                      </a:r>
                      <a:r>
                        <a:rPr lang="en-US" sz="1400" b="1" i="1" baseline="0" dirty="0" smtClean="0">
                          <a:solidFill>
                            <a:srgbClr val="FF0000"/>
                          </a:solidFill>
                        </a:rPr>
                        <a:t> students with disabilities unable to take SBA</a:t>
                      </a:r>
                      <a:endParaRPr lang="en-US" sz="1400" b="1" i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smtClean="0">
                          <a:solidFill>
                            <a:srgbClr val="FF0000"/>
                          </a:solidFill>
                        </a:rPr>
                        <a:t>ESEA</a:t>
                      </a:r>
                    </a:p>
                  </a:txBody>
                  <a:tcPr/>
                </a:tc>
              </a:tr>
              <a:tr h="48195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English Language</a:t>
                      </a:r>
                      <a:r>
                        <a:rPr lang="en-US" sz="1400" baseline="0" dirty="0" smtClean="0"/>
                        <a:t> Proficiency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All students who are not English</a:t>
                      </a:r>
                      <a:r>
                        <a:rPr lang="en-US" sz="1400" baseline="0" dirty="0" smtClean="0"/>
                        <a:t> language proficient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ESEA</a:t>
                      </a:r>
                      <a:endParaRPr lang="en-US" sz="1400" dirty="0"/>
                    </a:p>
                  </a:txBody>
                  <a:tcPr/>
                </a:tc>
              </a:tr>
              <a:tr h="481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National Assessment of Educational Progress (NAEP)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Grade 4 and 8 sample</a:t>
                      </a:r>
                      <a:r>
                        <a:rPr lang="en-US" sz="1400" baseline="0" dirty="0" smtClean="0"/>
                        <a:t> group, bi-annually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ESEA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481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Developmental Profile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Kindergarten or entering grade</a:t>
                      </a:r>
                      <a:r>
                        <a:rPr lang="en-US" sz="1400" baseline="0" dirty="0" smtClean="0"/>
                        <a:t>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Alaska Statute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481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High School Graduation Qualifying</a:t>
                      </a:r>
                      <a:r>
                        <a:rPr lang="en-US" sz="1400" baseline="0" dirty="0" smtClean="0"/>
                        <a:t> Examination (HSGQE)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Grade 10, and higher until passage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Alaska </a:t>
                      </a:r>
                      <a:r>
                        <a:rPr lang="en-US" sz="1400" dirty="0" err="1" smtClean="0"/>
                        <a:t>Staute</a:t>
                      </a:r>
                      <a:endParaRPr lang="en-US" sz="1400" dirty="0" smtClean="0"/>
                    </a:p>
                  </a:txBody>
                  <a:tcPr/>
                </a:tc>
              </a:tr>
              <a:tr h="481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Workkeys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Grade 11, 12 optional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Alaska</a:t>
                      </a:r>
                      <a:r>
                        <a:rPr lang="en-US" sz="1400" baseline="0" dirty="0" smtClean="0"/>
                        <a:t> Administrative Code</a:t>
                      </a:r>
                      <a:r>
                        <a:rPr lang="en-US" sz="1400" dirty="0" smtClean="0"/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5C30-C135-4ABC-B24B-3C34E9689573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3716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New assessments replace the current Standards Based Assessments (SBAs) in grades 3-10 in reading, writing and </a:t>
            </a:r>
            <a:r>
              <a:rPr lang="en-US" dirty="0" smtClean="0"/>
              <a:t>mathematics (Alternate will also change)</a:t>
            </a:r>
            <a:endParaRPr lang="en-US" sz="10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05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Assessment options</a:t>
            </a:r>
            <a:endParaRPr lang="en-US" sz="2400" dirty="0" smtClean="0"/>
          </a:p>
          <a:p>
            <a:pPr lvl="1"/>
            <a:r>
              <a:rPr lang="en-US" sz="2000" dirty="0" smtClean="0"/>
              <a:t>Join and use an assessment consortium assessment</a:t>
            </a:r>
          </a:p>
          <a:p>
            <a:pPr lvl="1"/>
            <a:r>
              <a:rPr lang="en-US" sz="2000" dirty="0" smtClean="0"/>
              <a:t>Build an assessment</a:t>
            </a:r>
          </a:p>
          <a:p>
            <a:pPr lvl="1"/>
            <a:r>
              <a:rPr lang="en-US" sz="2000" dirty="0" smtClean="0"/>
              <a:t>Purchase a published assessment</a:t>
            </a:r>
            <a:endParaRPr lang="en-US" sz="2000" dirty="0"/>
          </a:p>
          <a:p>
            <a:r>
              <a:rPr lang="en-US" dirty="0" smtClean="0"/>
              <a:t>Request For Proposals (RFP) for:</a:t>
            </a:r>
            <a:endParaRPr lang="en-US" sz="2400" dirty="0" smtClean="0"/>
          </a:p>
          <a:p>
            <a:pPr lvl="1"/>
            <a:r>
              <a:rPr lang="en-US" sz="2000" dirty="0" smtClean="0"/>
              <a:t>Services necessary to deliver a consortium assessment with cost options to:</a:t>
            </a:r>
          </a:p>
          <a:p>
            <a:pPr lvl="2"/>
            <a:r>
              <a:rPr lang="en-US" sz="1800" dirty="0" smtClean="0"/>
              <a:t>Provide a custom developed assessment or a published assessment aligned to the Alaska standards</a:t>
            </a:r>
            <a:endParaRPr lang="en-US" sz="2000" dirty="0" smtClean="0"/>
          </a:p>
          <a:p>
            <a:pPr lvl="1"/>
            <a:r>
              <a:rPr lang="en-US" sz="2000" dirty="0" smtClean="0"/>
              <a:t>Anticipate release of RFP in August 2013</a:t>
            </a:r>
            <a:endParaRPr lang="en-US" sz="2400" dirty="0" smtClean="0"/>
          </a:p>
          <a:p>
            <a:r>
              <a:rPr lang="en-US" dirty="0" smtClean="0"/>
              <a:t>Technology Readiness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5C30-C135-4ABC-B24B-3C34E968957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352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Consortium Option</a:t>
            </a:r>
          </a:p>
          <a:p>
            <a:pPr lvl="1"/>
            <a:r>
              <a:rPr lang="en-US" sz="2400" dirty="0" smtClean="0"/>
              <a:t>Smarter Balanced Assessment Consortium (SBAC)</a:t>
            </a:r>
          </a:p>
          <a:p>
            <a:pPr lvl="1"/>
            <a:r>
              <a:rPr lang="en-US" sz="2400" dirty="0" smtClean="0"/>
              <a:t>Partnership for Assessment of Readiness for College and Careers (PARCC)</a:t>
            </a:r>
            <a:endParaRPr lang="en-US" dirty="0"/>
          </a:p>
          <a:p>
            <a:r>
              <a:rPr lang="en-US" dirty="0" smtClean="0"/>
              <a:t>SBAC</a:t>
            </a:r>
          </a:p>
          <a:p>
            <a:pPr lvl="1"/>
            <a:r>
              <a:rPr lang="en-US" sz="2400" dirty="0" smtClean="0"/>
              <a:t>Determined that Alaska Content Standards could be sufficiently assessed </a:t>
            </a:r>
          </a:p>
          <a:p>
            <a:pPr lvl="1"/>
            <a:r>
              <a:rPr lang="en-US" sz="2400" dirty="0" smtClean="0"/>
              <a:t>Advisory state rather than a governing state, clearly keeping options open to other potential approaches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5C30-C135-4ABC-B24B-3C34E968957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Alaska Department of Education &amp; Early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86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1481</Words>
  <Application>Microsoft Office PowerPoint</Application>
  <PresentationFormat>On-screen Show (4:3)</PresentationFormat>
  <Paragraphs>310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State of Alaska House Finance Subcommittee</vt:lpstr>
      <vt:lpstr>Purpose</vt:lpstr>
      <vt:lpstr>Standards &amp; Assessment</vt:lpstr>
      <vt:lpstr>Standards</vt:lpstr>
      <vt:lpstr>Connection to ESEA Waiver</vt:lpstr>
      <vt:lpstr>Assessment</vt:lpstr>
      <vt:lpstr>Assessment</vt:lpstr>
      <vt:lpstr>Assessment</vt:lpstr>
      <vt:lpstr>Assessment</vt:lpstr>
      <vt:lpstr>Assessment</vt:lpstr>
      <vt:lpstr>Assessment</vt:lpstr>
      <vt:lpstr>Connection to ESEA Waiver</vt:lpstr>
      <vt:lpstr>Educator Evaluation</vt:lpstr>
      <vt:lpstr>Educator Evaluation</vt:lpstr>
      <vt:lpstr>Educator Evaluation</vt:lpstr>
      <vt:lpstr>Educator Evaluation</vt:lpstr>
      <vt:lpstr>Connection to ESEA Waiver</vt:lpstr>
      <vt:lpstr>School Accountability</vt:lpstr>
      <vt:lpstr>School Accountability</vt:lpstr>
      <vt:lpstr>Connection to ESEA Waiver</vt:lpstr>
      <vt:lpstr>Connection to ESEA Waiver</vt:lpstr>
      <vt:lpstr>Alaska School Performance Index</vt:lpstr>
      <vt:lpstr>Star Ratings</vt:lpstr>
      <vt:lpstr>Annual Measurable Objectives</vt:lpstr>
      <vt:lpstr>Star Ratings &amp; AMOs</vt:lpstr>
      <vt:lpstr>ESEA Flexibility Waiver Process</vt:lpstr>
      <vt:lpstr>ESEA Waiver Process</vt:lpstr>
      <vt:lpstr>Funding</vt:lpstr>
      <vt:lpstr>Funding</vt:lpstr>
      <vt:lpstr>Elementary &amp; Secondary Education Act (ESEA) As Amended by No Child Left Behind (NCLB) United States Department of Education Grants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&amp; Assessment</dc:title>
  <dc:creator>test</dc:creator>
  <cp:lastModifiedBy>Administrator</cp:lastModifiedBy>
  <cp:revision>38</cp:revision>
  <cp:lastPrinted>2013-07-18T19:04:14Z</cp:lastPrinted>
  <dcterms:created xsi:type="dcterms:W3CDTF">2013-07-17T15:52:41Z</dcterms:created>
  <dcterms:modified xsi:type="dcterms:W3CDTF">2013-07-22T17:33:59Z</dcterms:modified>
</cp:coreProperties>
</file>